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208497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3075136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94070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169540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793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442042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3417272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382740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158984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56888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149853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20112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199042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175117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1824291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CDA86AE3-D5B1-4C3A-B301-432397681A84}" type="datetimeFigureOut">
              <a:rPr lang="zh-TW" altLang="en-US" smtClean="0"/>
              <a:pPr/>
              <a:t>2017/1/9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702815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A86AE3-D5B1-4C3A-B301-432397681A84}" type="datetimeFigureOut">
              <a:rPr lang="zh-TW" altLang="en-US" smtClean="0"/>
              <a:pPr/>
              <a:t>2017/1/9</a:t>
            </a:fld>
            <a:endParaRPr lang="zh-TW"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0B8462CF-E096-4C31-90B4-3487671E7A79}" type="slidenum">
              <a:rPr lang="zh-TW" altLang="en-US" smtClean="0"/>
              <a:pPr/>
              <a:t>‹#›</a:t>
            </a:fld>
            <a:endParaRPr lang="zh-TW" altLang="en-US"/>
          </a:p>
        </p:txBody>
      </p:sp>
    </p:spTree>
    <p:extLst>
      <p:ext uri="{BB962C8B-B14F-4D97-AF65-F5344CB8AC3E}">
        <p14:creationId xmlns:p14="http://schemas.microsoft.com/office/powerpoint/2010/main" val="201730276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fontScale="90000"/>
          </a:bodyPr>
          <a:lstStyle/>
          <a:p>
            <a:r>
              <a:rPr lang="zh-TW" altLang="en-US" sz="5400" dirty="0" smtClean="0">
                <a:solidFill>
                  <a:schemeClr val="bg1">
                    <a:lumMod val="95000"/>
                  </a:schemeClr>
                </a:solidFill>
                <a:ea typeface="標楷體" pitchFamily="65" charset="-120"/>
              </a:rPr>
              <a:t>設計美學</a:t>
            </a:r>
            <a:r>
              <a:rPr lang="zh-TW" altLang="en-US" sz="4800" dirty="0" smtClean="0">
                <a:solidFill>
                  <a:schemeClr val="bg1">
                    <a:lumMod val="95000"/>
                  </a:schemeClr>
                </a:solidFill>
                <a:ea typeface="標楷體" pitchFamily="65" charset="-120"/>
              </a:rPr>
              <a:t/>
            </a:r>
            <a:br>
              <a:rPr lang="zh-TW" altLang="en-US" sz="4800" dirty="0" smtClean="0">
                <a:solidFill>
                  <a:schemeClr val="bg1">
                    <a:lumMod val="95000"/>
                  </a:schemeClr>
                </a:solidFill>
                <a:ea typeface="標楷體" pitchFamily="65" charset="-120"/>
              </a:rPr>
            </a:br>
            <a:r>
              <a:rPr lang="zh-TW" altLang="en-US" dirty="0" smtClean="0">
                <a:solidFill>
                  <a:schemeClr val="bg1">
                    <a:lumMod val="95000"/>
                  </a:schemeClr>
                </a:solidFill>
                <a:ea typeface="標楷體" pitchFamily="65" charset="-120"/>
              </a:rPr>
              <a:t>海報評價</a:t>
            </a:r>
            <a:endParaRPr lang="zh-TW" altLang="en-US" dirty="0">
              <a:solidFill>
                <a:schemeClr val="bg1">
                  <a:lumMod val="95000"/>
                </a:schemeClr>
              </a:solidFill>
            </a:endParaRPr>
          </a:p>
        </p:txBody>
      </p:sp>
      <p:sp>
        <p:nvSpPr>
          <p:cNvPr id="9" name="文字方塊 8"/>
          <p:cNvSpPr txBox="1"/>
          <p:nvPr/>
        </p:nvSpPr>
        <p:spPr>
          <a:xfrm>
            <a:off x="395536" y="4149080"/>
            <a:ext cx="7992888" cy="2092881"/>
          </a:xfrm>
          <a:prstGeom prst="rect">
            <a:avLst/>
          </a:prstGeom>
          <a:noFill/>
        </p:spPr>
        <p:txBody>
          <a:bodyPr wrap="square" rtlCol="0">
            <a:spAutoFit/>
          </a:bodyPr>
          <a:lstStyle/>
          <a:p>
            <a:pPr>
              <a:lnSpc>
                <a:spcPct val="80000"/>
              </a:lnSpc>
            </a:pPr>
            <a:r>
              <a:rPr lang="zh-TW" altLang="en-US" sz="2800" dirty="0" smtClean="0">
                <a:solidFill>
                  <a:schemeClr val="bg1">
                    <a:lumMod val="95000"/>
                  </a:schemeClr>
                </a:solidFill>
                <a:latin typeface="標楷體" pitchFamily="65" charset="-120"/>
                <a:ea typeface="標楷體" pitchFamily="65" charset="-120"/>
              </a:rPr>
              <a:t>班級</a:t>
            </a:r>
            <a:r>
              <a:rPr lang="en-US" altLang="zh-TW" sz="2800" dirty="0" smtClean="0">
                <a:solidFill>
                  <a:schemeClr val="bg1">
                    <a:lumMod val="95000"/>
                  </a:schemeClr>
                </a:solidFill>
                <a:latin typeface="標楷體" pitchFamily="65" charset="-120"/>
                <a:ea typeface="標楷體" pitchFamily="65" charset="-120"/>
              </a:rPr>
              <a:t>:</a:t>
            </a:r>
            <a:r>
              <a:rPr lang="zh-TW" altLang="en-US" sz="2800" dirty="0" smtClean="0">
                <a:solidFill>
                  <a:schemeClr val="bg1">
                    <a:lumMod val="95000"/>
                  </a:schemeClr>
                </a:solidFill>
                <a:latin typeface="標楷體" pitchFamily="65" charset="-120"/>
                <a:ea typeface="標楷體" pitchFamily="65" charset="-120"/>
              </a:rPr>
              <a:t>晶片三甲</a:t>
            </a:r>
            <a:endParaRPr lang="en-US" altLang="zh-TW" sz="2800" dirty="0" smtClean="0">
              <a:solidFill>
                <a:schemeClr val="bg1">
                  <a:lumMod val="95000"/>
                </a:schemeClr>
              </a:solidFill>
              <a:latin typeface="標楷體" pitchFamily="65" charset="-120"/>
              <a:ea typeface="標楷體" pitchFamily="65" charset="-120"/>
            </a:endParaRPr>
          </a:p>
          <a:p>
            <a:pPr>
              <a:lnSpc>
                <a:spcPct val="80000"/>
              </a:lnSpc>
            </a:pPr>
            <a:endParaRPr lang="en-US" altLang="zh-TW" sz="2800" dirty="0" smtClean="0">
              <a:solidFill>
                <a:schemeClr val="bg1">
                  <a:lumMod val="95000"/>
                </a:schemeClr>
              </a:solidFill>
              <a:latin typeface="標楷體" pitchFamily="65" charset="-120"/>
              <a:ea typeface="標楷體" pitchFamily="65" charset="-120"/>
            </a:endParaRPr>
          </a:p>
          <a:p>
            <a:pPr>
              <a:lnSpc>
                <a:spcPct val="80000"/>
              </a:lnSpc>
            </a:pPr>
            <a:r>
              <a:rPr lang="zh-TW" altLang="en-US" sz="2800" dirty="0" smtClean="0">
                <a:solidFill>
                  <a:schemeClr val="bg1">
                    <a:lumMod val="95000"/>
                  </a:schemeClr>
                </a:solidFill>
                <a:latin typeface="標楷體" pitchFamily="65" charset="-120"/>
                <a:ea typeface="標楷體" pitchFamily="65" charset="-120"/>
              </a:rPr>
              <a:t>製作者</a:t>
            </a:r>
            <a:r>
              <a:rPr lang="en-US" altLang="zh-TW" sz="2800" dirty="0" smtClean="0">
                <a:solidFill>
                  <a:schemeClr val="bg1">
                    <a:lumMod val="95000"/>
                  </a:schemeClr>
                </a:solidFill>
                <a:latin typeface="標楷體" pitchFamily="65" charset="-120"/>
                <a:ea typeface="標楷體" pitchFamily="65" charset="-120"/>
              </a:rPr>
              <a:t>:</a:t>
            </a:r>
            <a:r>
              <a:rPr lang="zh-TW" altLang="en-US" sz="2800" dirty="0" smtClean="0">
                <a:solidFill>
                  <a:schemeClr val="bg1">
                    <a:lumMod val="95000"/>
                  </a:schemeClr>
                </a:solidFill>
                <a:latin typeface="標楷體" pitchFamily="65" charset="-120"/>
                <a:ea typeface="標楷體" pitchFamily="65" charset="-120"/>
              </a:rPr>
              <a:t>施昇佑</a:t>
            </a:r>
            <a:endParaRPr lang="en-US" altLang="zh-TW" sz="2800" dirty="0" smtClean="0">
              <a:solidFill>
                <a:schemeClr val="bg1">
                  <a:lumMod val="95000"/>
                </a:schemeClr>
              </a:solidFill>
              <a:latin typeface="標楷體" pitchFamily="65" charset="-120"/>
              <a:ea typeface="標楷體" pitchFamily="65" charset="-120"/>
            </a:endParaRPr>
          </a:p>
          <a:p>
            <a:pPr>
              <a:lnSpc>
                <a:spcPct val="80000"/>
              </a:lnSpc>
            </a:pPr>
            <a:endParaRPr lang="zh-TW" altLang="en-US" sz="2800" dirty="0">
              <a:solidFill>
                <a:schemeClr val="bg1">
                  <a:lumMod val="95000"/>
                </a:schemeClr>
              </a:solidFill>
              <a:latin typeface="標楷體" pitchFamily="65" charset="-120"/>
              <a:ea typeface="標楷體" pitchFamily="65" charset="-120"/>
            </a:endParaRPr>
          </a:p>
          <a:p>
            <a:pPr>
              <a:lnSpc>
                <a:spcPct val="80000"/>
              </a:lnSpc>
            </a:pPr>
            <a:r>
              <a:rPr lang="zh-TW" altLang="en-US" sz="2800" dirty="0" smtClean="0">
                <a:solidFill>
                  <a:schemeClr val="bg1">
                    <a:lumMod val="95000"/>
                  </a:schemeClr>
                </a:solidFill>
                <a:latin typeface="標楷體" pitchFamily="65" charset="-120"/>
                <a:ea typeface="標楷體" pitchFamily="65" charset="-120"/>
              </a:rPr>
              <a:t>學</a:t>
            </a:r>
            <a:r>
              <a:rPr lang="zh-TW" altLang="en-US" sz="2800" dirty="0">
                <a:solidFill>
                  <a:schemeClr val="bg1">
                    <a:lumMod val="95000"/>
                  </a:schemeClr>
                </a:solidFill>
                <a:latin typeface="標楷體" pitchFamily="65" charset="-120"/>
                <a:ea typeface="標楷體" pitchFamily="65" charset="-120"/>
              </a:rPr>
              <a:t>號</a:t>
            </a:r>
            <a:r>
              <a:rPr lang="zh-TW" altLang="en-US" sz="2800" dirty="0" smtClean="0">
                <a:solidFill>
                  <a:schemeClr val="bg1">
                    <a:lumMod val="95000"/>
                  </a:schemeClr>
                </a:solidFill>
                <a:latin typeface="標楷體" pitchFamily="65" charset="-120"/>
                <a:ea typeface="標楷體" pitchFamily="65" charset="-120"/>
              </a:rPr>
              <a:t>：</a:t>
            </a:r>
            <a:r>
              <a:rPr lang="en-US" altLang="zh-TW" sz="2800" dirty="0" smtClean="0">
                <a:solidFill>
                  <a:schemeClr val="bg1">
                    <a:lumMod val="95000"/>
                  </a:schemeClr>
                </a:solidFill>
                <a:latin typeface="標楷體" pitchFamily="65" charset="-120"/>
                <a:ea typeface="標楷體" pitchFamily="65" charset="-120"/>
              </a:rPr>
              <a:t>4A337027</a:t>
            </a:r>
            <a:endParaRPr lang="en-US" altLang="zh-TW" sz="2800" dirty="0">
              <a:solidFill>
                <a:schemeClr val="bg1">
                  <a:lumMod val="95000"/>
                </a:schemeClr>
              </a:solidFill>
              <a:latin typeface="標楷體" pitchFamily="65" charset="-120"/>
              <a:ea typeface="標楷體" pitchFamily="65" charset="-120"/>
            </a:endParaRPr>
          </a:p>
          <a:p>
            <a:endParaRPr lang="zh-TW" altLang="en-US" dirty="0"/>
          </a:p>
        </p:txBody>
      </p:sp>
      <p:sp>
        <p:nvSpPr>
          <p:cNvPr id="4" name="文字方塊 3"/>
          <p:cNvSpPr txBox="1"/>
          <p:nvPr/>
        </p:nvSpPr>
        <p:spPr>
          <a:xfrm>
            <a:off x="395536" y="6219746"/>
            <a:ext cx="7992888" cy="437043"/>
          </a:xfrm>
          <a:prstGeom prst="rect">
            <a:avLst/>
          </a:prstGeom>
          <a:noFill/>
        </p:spPr>
        <p:txBody>
          <a:bodyPr wrap="square" rtlCol="0">
            <a:spAutoFit/>
          </a:bodyPr>
          <a:lstStyle/>
          <a:p>
            <a:pPr>
              <a:lnSpc>
                <a:spcPct val="80000"/>
              </a:lnSpc>
            </a:pPr>
            <a:r>
              <a:rPr lang="zh-TW" altLang="en-US" sz="2800" dirty="0" smtClean="0">
                <a:solidFill>
                  <a:schemeClr val="bg1">
                    <a:lumMod val="95000"/>
                  </a:schemeClr>
                </a:solidFill>
                <a:latin typeface="標楷體" pitchFamily="65" charset="-120"/>
                <a:ea typeface="標楷體" pitchFamily="65" charset="-120"/>
              </a:rPr>
              <a:t>指導老</a:t>
            </a:r>
            <a:r>
              <a:rPr lang="zh-TW" altLang="en-US" sz="2800" dirty="0">
                <a:solidFill>
                  <a:schemeClr val="bg1">
                    <a:lumMod val="95000"/>
                  </a:schemeClr>
                </a:solidFill>
                <a:latin typeface="標楷體" pitchFamily="65" charset="-120"/>
                <a:ea typeface="標楷體" pitchFamily="65" charset="-120"/>
              </a:rPr>
              <a:t>師</a:t>
            </a:r>
            <a:r>
              <a:rPr lang="zh-TW" altLang="en-US" sz="2800" dirty="0" smtClean="0">
                <a:solidFill>
                  <a:schemeClr val="bg1">
                    <a:lumMod val="95000"/>
                  </a:schemeClr>
                </a:solidFill>
                <a:latin typeface="標楷體" pitchFamily="65" charset="-120"/>
                <a:ea typeface="標楷體" pitchFamily="65" charset="-120"/>
              </a:rPr>
              <a:t>：</a:t>
            </a:r>
            <a:r>
              <a:rPr lang="zh-TW" altLang="en-US" sz="2800" dirty="0">
                <a:solidFill>
                  <a:schemeClr val="bg1">
                    <a:lumMod val="95000"/>
                  </a:schemeClr>
                </a:solidFill>
                <a:latin typeface="標楷體" pitchFamily="65" charset="-120"/>
                <a:ea typeface="標楷體" pitchFamily="65" charset="-120"/>
              </a:rPr>
              <a:t>唐</a:t>
            </a:r>
            <a:r>
              <a:rPr lang="zh-TW" altLang="en-US" sz="2800" dirty="0" smtClean="0">
                <a:solidFill>
                  <a:schemeClr val="bg1">
                    <a:lumMod val="95000"/>
                  </a:schemeClr>
                </a:solidFill>
                <a:latin typeface="標楷體" pitchFamily="65" charset="-120"/>
                <a:ea typeface="標楷體" pitchFamily="65" charset="-120"/>
              </a:rPr>
              <a:t>蔚</a:t>
            </a:r>
            <a:endParaRPr lang="zh-TW" altLang="en-US" sz="2800" dirty="0">
              <a:solidFill>
                <a:schemeClr val="bg1">
                  <a:lumMod val="95000"/>
                </a:schemeClr>
              </a:solidFill>
              <a:latin typeface="標楷體" pitchFamily="65" charset="-120"/>
              <a:ea typeface="標楷體"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Good 5</a:t>
            </a:r>
            <a:endParaRPr lang="zh-TW" altLang="en-US" dirty="0"/>
          </a:p>
        </p:txBody>
      </p:sp>
      <p:sp>
        <p:nvSpPr>
          <p:cNvPr id="4" name="文字方塊 3"/>
          <p:cNvSpPr txBox="1"/>
          <p:nvPr/>
        </p:nvSpPr>
        <p:spPr>
          <a:xfrm>
            <a:off x="0" y="6027003"/>
            <a:ext cx="8964488" cy="338554"/>
          </a:xfrm>
          <a:prstGeom prst="rect">
            <a:avLst/>
          </a:prstGeom>
          <a:noFill/>
        </p:spPr>
        <p:txBody>
          <a:bodyPr wrap="square" rtlCol="0">
            <a:spAutoFit/>
          </a:bodyPr>
          <a:lstStyle/>
          <a:p>
            <a:r>
              <a:rPr lang="zh-TW" altLang="en-US" sz="1600" dirty="0" smtClean="0">
                <a:solidFill>
                  <a:schemeClr val="accent2">
                    <a:lumMod val="75000"/>
                  </a:schemeClr>
                </a:solidFill>
              </a:rPr>
              <a:t>資料來源：</a:t>
            </a:r>
            <a:r>
              <a:rPr lang="en-US" altLang="zh-TW" sz="1600" dirty="0" smtClean="0">
                <a:solidFill>
                  <a:schemeClr val="accent2">
                    <a:lumMod val="75000"/>
                  </a:schemeClr>
                </a:solidFill>
              </a:rPr>
              <a:t> </a:t>
            </a:r>
            <a:r>
              <a:rPr lang="en-US" altLang="zh-TW" sz="1600" dirty="0">
                <a:solidFill>
                  <a:schemeClr val="accent2">
                    <a:lumMod val="75000"/>
                  </a:schemeClr>
                </a:solidFill>
              </a:rPr>
              <a:t>http://mlwd.com.tw/PM/movie/movie6.htm</a:t>
            </a:r>
            <a:endParaRPr lang="zh-TW" altLang="en-US" sz="1600" dirty="0" smtClean="0"/>
          </a:p>
        </p:txBody>
      </p:sp>
      <p:sp>
        <p:nvSpPr>
          <p:cNvPr id="5" name="文字方塊 4"/>
          <p:cNvSpPr txBox="1"/>
          <p:nvPr/>
        </p:nvSpPr>
        <p:spPr>
          <a:xfrm>
            <a:off x="3995936" y="1484784"/>
            <a:ext cx="4392488" cy="2862322"/>
          </a:xfrm>
          <a:prstGeom prst="rect">
            <a:avLst/>
          </a:prstGeom>
          <a:noFill/>
        </p:spPr>
        <p:txBody>
          <a:bodyPr wrap="square" rtlCol="0">
            <a:spAutoFit/>
          </a:bodyPr>
          <a:lstStyle/>
          <a:p>
            <a:r>
              <a:rPr lang="zh-TW" altLang="en-US" dirty="0" smtClean="0"/>
              <a:t>字體：字排放位置不與圖重疊，似乎以圖為中心。</a:t>
            </a:r>
            <a:endParaRPr lang="en-US" altLang="zh-TW" dirty="0" smtClean="0"/>
          </a:p>
          <a:p>
            <a:endParaRPr lang="en-US" altLang="zh-TW" dirty="0" smtClean="0"/>
          </a:p>
          <a:p>
            <a:r>
              <a:rPr lang="zh-TW" altLang="en-US" dirty="0" smtClean="0"/>
              <a:t>色彩：亮麗又光華，有活力。</a:t>
            </a:r>
            <a:endParaRPr lang="en-US" altLang="zh-TW" dirty="0" smtClean="0"/>
          </a:p>
          <a:p>
            <a:endParaRPr lang="en-US" altLang="zh-TW" dirty="0" smtClean="0"/>
          </a:p>
          <a:p>
            <a:r>
              <a:rPr lang="zh-TW" altLang="en-US" dirty="0" smtClean="0"/>
              <a:t>影像：強調了這部電影主要角色有甚麼。</a:t>
            </a:r>
            <a:endParaRPr lang="en-US" altLang="zh-TW" dirty="0" smtClean="0"/>
          </a:p>
          <a:p>
            <a:endParaRPr lang="en-US" altLang="zh-TW" dirty="0" smtClean="0"/>
          </a:p>
          <a:p>
            <a:r>
              <a:rPr lang="zh-TW" altLang="en-US" dirty="0" smtClean="0"/>
              <a:t>觀感：很有的感覺活力，不會死氣沉沉的。</a:t>
            </a:r>
            <a:br>
              <a:rPr lang="zh-TW" altLang="en-US" dirty="0" smtClean="0"/>
            </a:br>
            <a:endParaRPr lang="en-US" altLang="zh-TW" dirty="0" smtClean="0"/>
          </a:p>
          <a:p>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53" y="1484784"/>
            <a:ext cx="3024336" cy="42769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Bad 5</a:t>
            </a:r>
            <a:endParaRPr lang="zh-TW" altLang="en-US" dirty="0"/>
          </a:p>
        </p:txBody>
      </p:sp>
      <p:sp>
        <p:nvSpPr>
          <p:cNvPr id="4" name="文字方塊 3"/>
          <p:cNvSpPr txBox="1"/>
          <p:nvPr/>
        </p:nvSpPr>
        <p:spPr>
          <a:xfrm>
            <a:off x="4283968" y="1484784"/>
            <a:ext cx="4464496" cy="2862322"/>
          </a:xfrm>
          <a:prstGeom prst="rect">
            <a:avLst/>
          </a:prstGeom>
          <a:noFill/>
        </p:spPr>
        <p:txBody>
          <a:bodyPr wrap="square" rtlCol="0">
            <a:spAutoFit/>
          </a:bodyPr>
          <a:lstStyle/>
          <a:p>
            <a:r>
              <a:rPr lang="zh-TW" altLang="en-US" dirty="0" smtClean="0"/>
              <a:t>字體：除了人名，電影特色沒凸顯到。</a:t>
            </a:r>
            <a:endParaRPr lang="en-US" altLang="zh-TW" dirty="0" smtClean="0"/>
          </a:p>
          <a:p>
            <a:endParaRPr lang="en-US" altLang="zh-TW" dirty="0" smtClean="0"/>
          </a:p>
          <a:p>
            <a:r>
              <a:rPr lang="zh-TW" altLang="en-US" dirty="0" smtClean="0"/>
              <a:t>色彩：過於灰色系。</a:t>
            </a:r>
            <a:endParaRPr lang="en-US" altLang="zh-TW" dirty="0" smtClean="0"/>
          </a:p>
          <a:p>
            <a:endParaRPr lang="en-US" altLang="zh-TW" dirty="0" smtClean="0"/>
          </a:p>
          <a:p>
            <a:r>
              <a:rPr lang="zh-TW" altLang="en-US" dirty="0" smtClean="0"/>
              <a:t>影像：就只有兩個人物放在封面上，而且分別為電影的片</a:t>
            </a:r>
            <a:r>
              <a:rPr lang="zh-TW" altLang="en-US" dirty="0"/>
              <a:t>段</a:t>
            </a:r>
            <a:r>
              <a:rPr lang="zh-TW" altLang="en-US" dirty="0" smtClean="0"/>
              <a:t>。</a:t>
            </a:r>
            <a:endParaRPr lang="en-US" altLang="zh-TW" dirty="0" smtClean="0"/>
          </a:p>
          <a:p>
            <a:endParaRPr lang="en-US" altLang="zh-TW" dirty="0" smtClean="0"/>
          </a:p>
          <a:p>
            <a:r>
              <a:rPr lang="zh-TW" altLang="en-US" dirty="0" smtClean="0"/>
              <a:t>觀感：挺差的，因為根本不知道特色是甚麼，以及要演什麼。</a:t>
            </a:r>
            <a:endParaRPr lang="en-US" altLang="zh-TW" dirty="0" smtClean="0"/>
          </a:p>
          <a:p>
            <a:endParaRPr lang="zh-TW" altLang="en-US" dirty="0"/>
          </a:p>
        </p:txBody>
      </p:sp>
      <p:sp>
        <p:nvSpPr>
          <p:cNvPr id="6" name="文字方塊 5"/>
          <p:cNvSpPr txBox="1"/>
          <p:nvPr/>
        </p:nvSpPr>
        <p:spPr>
          <a:xfrm>
            <a:off x="-17666" y="6327527"/>
            <a:ext cx="9144000" cy="369332"/>
          </a:xfrm>
          <a:prstGeom prst="rect">
            <a:avLst/>
          </a:prstGeom>
          <a:noFill/>
        </p:spPr>
        <p:txBody>
          <a:bodyPr wrap="square" rtlCol="0">
            <a:spAutoFit/>
          </a:bodyPr>
          <a:lstStyle/>
          <a:p>
            <a:r>
              <a:rPr lang="zh-TW" altLang="en-US" dirty="0" smtClean="0">
                <a:solidFill>
                  <a:schemeClr val="accent2">
                    <a:lumMod val="75000"/>
                  </a:schemeClr>
                </a:solidFill>
              </a:rPr>
              <a:t>資料來源：</a:t>
            </a:r>
            <a:r>
              <a:rPr lang="en-US" altLang="zh-TW" dirty="0" smtClean="0">
                <a:solidFill>
                  <a:schemeClr val="accent2">
                    <a:lumMod val="75000"/>
                  </a:schemeClr>
                </a:solidFill>
              </a:rPr>
              <a:t> </a:t>
            </a:r>
            <a:r>
              <a:rPr lang="en-US" altLang="zh-TW" dirty="0">
                <a:solidFill>
                  <a:schemeClr val="accent2">
                    <a:lumMod val="75000"/>
                  </a:schemeClr>
                </a:solidFill>
              </a:rPr>
              <a:t>http://ent.ltn.com.tw/news/breakingnews/1420414</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452451"/>
            <a:ext cx="3336104" cy="476645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accent6">
                    <a:lumMod val="75000"/>
                  </a:schemeClr>
                </a:solidFill>
              </a:rPr>
              <a:t>擇一再評</a:t>
            </a:r>
            <a:r>
              <a:rPr lang="en-US" altLang="zh-TW" dirty="0" smtClean="0">
                <a:solidFill>
                  <a:schemeClr val="accent6">
                    <a:lumMod val="75000"/>
                  </a:schemeClr>
                </a:solidFill>
              </a:rPr>
              <a:t>Good 1</a:t>
            </a:r>
            <a:endParaRPr lang="zh-TW" altLang="en-US" dirty="0"/>
          </a:p>
        </p:txBody>
      </p:sp>
      <p:sp>
        <p:nvSpPr>
          <p:cNvPr id="4" name="文字方塊 3"/>
          <p:cNvSpPr txBox="1"/>
          <p:nvPr/>
        </p:nvSpPr>
        <p:spPr>
          <a:xfrm>
            <a:off x="0" y="6027003"/>
            <a:ext cx="8964488" cy="338554"/>
          </a:xfrm>
          <a:prstGeom prst="rect">
            <a:avLst/>
          </a:prstGeom>
          <a:noFill/>
        </p:spPr>
        <p:txBody>
          <a:bodyPr wrap="square" rtlCol="0">
            <a:spAutoFit/>
          </a:bodyPr>
          <a:lstStyle/>
          <a:p>
            <a:r>
              <a:rPr lang="zh-TW" altLang="en-US" sz="1600" dirty="0" smtClean="0">
                <a:solidFill>
                  <a:schemeClr val="accent2">
                    <a:lumMod val="75000"/>
                  </a:schemeClr>
                </a:solidFill>
              </a:rPr>
              <a:t>資料來源：</a:t>
            </a:r>
            <a:r>
              <a:rPr lang="en-US" altLang="zh-TW" sz="1600" dirty="0" smtClean="0">
                <a:solidFill>
                  <a:schemeClr val="accent2">
                    <a:lumMod val="75000"/>
                  </a:schemeClr>
                </a:solidFill>
              </a:rPr>
              <a:t> </a:t>
            </a:r>
            <a:r>
              <a:rPr lang="en-US" altLang="zh-TW" sz="1600" dirty="0">
                <a:solidFill>
                  <a:schemeClr val="accent2">
                    <a:lumMod val="75000"/>
                  </a:schemeClr>
                </a:solidFill>
              </a:rPr>
              <a:t>http://mlwd.com.tw/PM/movie/movie6.htm</a:t>
            </a:r>
            <a:endParaRPr lang="zh-TW" altLang="en-US" sz="1600" dirty="0" smtClean="0"/>
          </a:p>
        </p:txBody>
      </p:sp>
      <p:sp>
        <p:nvSpPr>
          <p:cNvPr id="5" name="文字方塊 4"/>
          <p:cNvSpPr txBox="1"/>
          <p:nvPr/>
        </p:nvSpPr>
        <p:spPr>
          <a:xfrm>
            <a:off x="3995936" y="1484784"/>
            <a:ext cx="4392488" cy="3139321"/>
          </a:xfrm>
          <a:prstGeom prst="rect">
            <a:avLst/>
          </a:prstGeom>
          <a:noFill/>
        </p:spPr>
        <p:txBody>
          <a:bodyPr wrap="square" rtlCol="0">
            <a:spAutoFit/>
          </a:bodyPr>
          <a:lstStyle/>
          <a:p>
            <a:r>
              <a:rPr lang="zh-TW" altLang="en-US" dirty="0" smtClean="0"/>
              <a:t>字體</a:t>
            </a:r>
            <a:r>
              <a:rPr lang="zh-TW" altLang="en-US" dirty="0" smtClean="0"/>
              <a:t>：淺顯易懂，字體是輔助影像。</a:t>
            </a:r>
            <a:endParaRPr lang="en-US" altLang="zh-TW" dirty="0" smtClean="0"/>
          </a:p>
          <a:p>
            <a:endParaRPr lang="en-US" altLang="zh-TW" dirty="0" smtClean="0"/>
          </a:p>
          <a:p>
            <a:r>
              <a:rPr lang="zh-TW" altLang="en-US" dirty="0" smtClean="0"/>
              <a:t>色彩</a:t>
            </a:r>
            <a:r>
              <a:rPr lang="zh-TW" altLang="en-US" dirty="0" smtClean="0"/>
              <a:t>：色彩明亮，容易吸引目光。</a:t>
            </a:r>
            <a:endParaRPr lang="en-US" altLang="zh-TW" dirty="0" smtClean="0"/>
          </a:p>
          <a:p>
            <a:endParaRPr lang="en-US" altLang="zh-TW" dirty="0" smtClean="0"/>
          </a:p>
          <a:p>
            <a:r>
              <a:rPr lang="zh-TW" altLang="en-US" dirty="0" smtClean="0"/>
              <a:t>影像</a:t>
            </a:r>
            <a:r>
              <a:rPr lang="zh-TW" altLang="en-US" dirty="0" smtClean="0"/>
              <a:t>：懂神奇寶貝的一看就可以知道這是以固拉多跟基拉祈有關的劇場版電影。</a:t>
            </a:r>
            <a:endParaRPr lang="en-US" altLang="zh-TW" dirty="0" smtClean="0"/>
          </a:p>
          <a:p>
            <a:endParaRPr lang="en-US" altLang="zh-TW" dirty="0" smtClean="0"/>
          </a:p>
          <a:p>
            <a:r>
              <a:rPr lang="zh-TW" altLang="en-US" dirty="0" smtClean="0"/>
              <a:t>觀感</a:t>
            </a:r>
            <a:r>
              <a:rPr lang="zh-TW" altLang="en-US" dirty="0" smtClean="0"/>
              <a:t>：海報看起來不錯，可是看過電影之後覺得還好。</a:t>
            </a:r>
            <a:r>
              <a:rPr lang="zh-TW" altLang="en-US" dirty="0" smtClean="0"/>
              <a:t/>
            </a:r>
            <a:br>
              <a:rPr lang="zh-TW" altLang="en-US" dirty="0" smtClean="0"/>
            </a:br>
            <a:endParaRPr lang="en-US" altLang="zh-TW" dirty="0" smtClean="0"/>
          </a:p>
          <a:p>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353" y="1484784"/>
            <a:ext cx="3024336" cy="4276953"/>
          </a:xfrm>
          <a:prstGeom prst="rect">
            <a:avLst/>
          </a:prstGeom>
        </p:spPr>
      </p:pic>
    </p:spTree>
    <p:extLst>
      <p:ext uri="{BB962C8B-B14F-4D97-AF65-F5344CB8AC3E}">
        <p14:creationId xmlns:p14="http://schemas.microsoft.com/office/powerpoint/2010/main" val="124789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accent6">
                    <a:lumMod val="75000"/>
                  </a:schemeClr>
                </a:solidFill>
              </a:rPr>
              <a:t>擇一再評</a:t>
            </a:r>
            <a:r>
              <a:rPr lang="en-US" altLang="zh-TW" dirty="0" smtClean="0">
                <a:solidFill>
                  <a:schemeClr val="accent6">
                    <a:lumMod val="75000"/>
                  </a:schemeClr>
                </a:solidFill>
              </a:rPr>
              <a:t>Bad </a:t>
            </a:r>
            <a:r>
              <a:rPr lang="en-US" altLang="zh-TW" dirty="0" smtClean="0">
                <a:solidFill>
                  <a:schemeClr val="accent6">
                    <a:lumMod val="75000"/>
                  </a:schemeClr>
                </a:solidFill>
              </a:rPr>
              <a:t>1</a:t>
            </a:r>
            <a:endParaRPr lang="zh-TW" altLang="en-US" dirty="0"/>
          </a:p>
        </p:txBody>
      </p:sp>
      <p:pic>
        <p:nvPicPr>
          <p:cNvPr id="2050" name="Picture 2" descr="C:\Users\BiChang-Huang\Desktop\下載.jpg"/>
          <p:cNvPicPr>
            <a:picLocks noChangeAspect="1" noChangeArrowheads="1"/>
          </p:cNvPicPr>
          <p:nvPr/>
        </p:nvPicPr>
        <p:blipFill>
          <a:blip r:embed="rId2" cstate="print"/>
          <a:srcRect/>
          <a:stretch>
            <a:fillRect/>
          </a:stretch>
        </p:blipFill>
        <p:spPr bwMode="auto">
          <a:xfrm>
            <a:off x="395536" y="1412776"/>
            <a:ext cx="3387607" cy="3292946"/>
          </a:xfrm>
          <a:prstGeom prst="rect">
            <a:avLst/>
          </a:prstGeom>
          <a:noFill/>
        </p:spPr>
      </p:pic>
      <p:sp>
        <p:nvSpPr>
          <p:cNvPr id="4" name="文字方塊 3"/>
          <p:cNvSpPr txBox="1"/>
          <p:nvPr/>
        </p:nvSpPr>
        <p:spPr>
          <a:xfrm>
            <a:off x="4067944" y="1628800"/>
            <a:ext cx="4824536" cy="2308324"/>
          </a:xfrm>
          <a:prstGeom prst="rect">
            <a:avLst/>
          </a:prstGeom>
          <a:noFill/>
        </p:spPr>
        <p:txBody>
          <a:bodyPr wrap="square" rtlCol="0">
            <a:spAutoFit/>
          </a:bodyPr>
          <a:lstStyle/>
          <a:p>
            <a:r>
              <a:rPr lang="zh-TW" altLang="en-US" dirty="0" smtClean="0"/>
              <a:t>字體</a:t>
            </a:r>
            <a:r>
              <a:rPr lang="zh-TW" altLang="en-US" dirty="0" smtClean="0"/>
              <a:t>：可知道跟赤壁有關連。</a:t>
            </a:r>
            <a:endParaRPr lang="en-US" altLang="zh-TW" dirty="0" smtClean="0"/>
          </a:p>
          <a:p>
            <a:endParaRPr lang="en-US" altLang="zh-TW" dirty="0" smtClean="0"/>
          </a:p>
          <a:p>
            <a:r>
              <a:rPr lang="zh-TW" altLang="en-US" dirty="0" smtClean="0"/>
              <a:t>色彩</a:t>
            </a:r>
            <a:r>
              <a:rPr lang="zh-TW" altLang="en-US" dirty="0" smtClean="0"/>
              <a:t>：統一類型漸層色系太悶。</a:t>
            </a:r>
            <a:endParaRPr lang="en-US" altLang="zh-TW" dirty="0" smtClean="0"/>
          </a:p>
          <a:p>
            <a:endParaRPr lang="en-US" altLang="zh-TW" dirty="0" smtClean="0"/>
          </a:p>
          <a:p>
            <a:r>
              <a:rPr lang="zh-TW" altLang="en-US" dirty="0" smtClean="0"/>
              <a:t>影像</a:t>
            </a:r>
            <a:r>
              <a:rPr lang="zh-TW" altLang="en-US" dirty="0" smtClean="0"/>
              <a:t>：死板沒特色。</a:t>
            </a:r>
            <a:endParaRPr lang="en-US" altLang="zh-TW" dirty="0" smtClean="0"/>
          </a:p>
          <a:p>
            <a:endParaRPr lang="en-US" altLang="zh-TW" dirty="0" smtClean="0"/>
          </a:p>
          <a:p>
            <a:r>
              <a:rPr lang="zh-TW" altLang="en-US" dirty="0" smtClean="0"/>
              <a:t>觀感</a:t>
            </a:r>
            <a:r>
              <a:rPr lang="zh-TW" altLang="en-US" dirty="0" smtClean="0"/>
              <a:t>：好無聊的感覺。</a:t>
            </a:r>
            <a:endParaRPr lang="en-US" altLang="zh-TW" dirty="0" smtClean="0"/>
          </a:p>
          <a:p>
            <a:endParaRPr lang="zh-TW" altLang="en-US" dirty="0"/>
          </a:p>
        </p:txBody>
      </p:sp>
      <p:sp>
        <p:nvSpPr>
          <p:cNvPr id="5" name="文字方塊 4"/>
          <p:cNvSpPr txBox="1"/>
          <p:nvPr/>
        </p:nvSpPr>
        <p:spPr>
          <a:xfrm>
            <a:off x="0" y="6519446"/>
            <a:ext cx="8748464" cy="338554"/>
          </a:xfrm>
          <a:prstGeom prst="rect">
            <a:avLst/>
          </a:prstGeom>
          <a:noFill/>
        </p:spPr>
        <p:txBody>
          <a:bodyPr wrap="square" rtlCol="0">
            <a:spAutoFit/>
          </a:bodyPr>
          <a:lstStyle/>
          <a:p>
            <a:r>
              <a:rPr lang="zh-TW" altLang="en-US" sz="1600" dirty="0" smtClean="0">
                <a:solidFill>
                  <a:schemeClr val="accent2">
                    <a:lumMod val="75000"/>
                  </a:schemeClr>
                </a:solidFill>
              </a:rPr>
              <a:t>資料來源： </a:t>
            </a:r>
            <a:r>
              <a:rPr lang="en-US" altLang="zh-TW" sz="1600" dirty="0">
                <a:solidFill>
                  <a:schemeClr val="accent2">
                    <a:lumMod val="75000"/>
                  </a:schemeClr>
                </a:solidFill>
              </a:rPr>
              <a:t>http://i.mtime.com/xinminweekly/photo/859587/</a:t>
            </a:r>
            <a:endParaRPr lang="zh-TW" altLang="en-US" sz="1600" dirty="0" smtClean="0">
              <a:solidFill>
                <a:schemeClr val="accent2">
                  <a:lumMod val="75000"/>
                </a:schemeClr>
              </a:solidFill>
            </a:endParaRPr>
          </a:p>
        </p:txBody>
      </p:sp>
    </p:spTree>
    <p:extLst>
      <p:ext uri="{BB962C8B-B14F-4D97-AF65-F5344CB8AC3E}">
        <p14:creationId xmlns:p14="http://schemas.microsoft.com/office/powerpoint/2010/main" val="289026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Good 1</a:t>
            </a:r>
            <a:endParaRPr lang="zh-TW" altLang="en-US" dirty="0">
              <a:solidFill>
                <a:schemeClr val="accent6">
                  <a:lumMod val="75000"/>
                </a:schemeClr>
              </a:solidFill>
            </a:endParaRPr>
          </a:p>
        </p:txBody>
      </p:sp>
      <p:sp>
        <p:nvSpPr>
          <p:cNvPr id="4" name="文字方塊 3"/>
          <p:cNvSpPr txBox="1"/>
          <p:nvPr/>
        </p:nvSpPr>
        <p:spPr>
          <a:xfrm>
            <a:off x="3995936" y="1412776"/>
            <a:ext cx="4608512" cy="2862322"/>
          </a:xfrm>
          <a:prstGeom prst="rect">
            <a:avLst/>
          </a:prstGeom>
          <a:noFill/>
        </p:spPr>
        <p:txBody>
          <a:bodyPr wrap="square" rtlCol="0">
            <a:spAutoFit/>
          </a:bodyPr>
          <a:lstStyle/>
          <a:p>
            <a:r>
              <a:rPr lang="zh-TW" altLang="en-US" dirty="0" smtClean="0"/>
              <a:t>字體：字放的位置剛剛好，也有把顯強調的東西放大</a:t>
            </a:r>
            <a:r>
              <a:rPr lang="zh-TW" altLang="en-US" dirty="0"/>
              <a:t>。</a:t>
            </a:r>
            <a:endParaRPr lang="en-US" altLang="zh-TW" dirty="0" smtClean="0"/>
          </a:p>
          <a:p>
            <a:endParaRPr lang="en-US" altLang="zh-TW" dirty="0" smtClean="0"/>
          </a:p>
          <a:p>
            <a:r>
              <a:rPr lang="zh-TW" altLang="en-US" dirty="0" smtClean="0"/>
              <a:t>色彩：鮮明的暗色系，很符合這部電影的感覺。</a:t>
            </a:r>
            <a:endParaRPr lang="en-US" altLang="zh-TW" dirty="0" smtClean="0"/>
          </a:p>
          <a:p>
            <a:endParaRPr lang="en-US" altLang="zh-TW" dirty="0" smtClean="0"/>
          </a:p>
          <a:p>
            <a:r>
              <a:rPr lang="zh-TW" altLang="en-US" dirty="0" smtClean="0"/>
              <a:t>影像</a:t>
            </a:r>
            <a:r>
              <a:rPr lang="zh-TW" altLang="en-US" dirty="0"/>
              <a:t>：</a:t>
            </a:r>
            <a:r>
              <a:rPr lang="zh-TW" altLang="en-US" dirty="0" smtClean="0"/>
              <a:t>一看就知道</a:t>
            </a:r>
            <a:r>
              <a:rPr lang="zh-TW" altLang="en-US" dirty="0"/>
              <a:t>主題是</a:t>
            </a:r>
            <a:r>
              <a:rPr lang="zh-TW" altLang="en-US" dirty="0" smtClean="0"/>
              <a:t>甚麼。</a:t>
            </a:r>
            <a:endParaRPr lang="en-US" altLang="zh-TW" dirty="0" smtClean="0"/>
          </a:p>
          <a:p>
            <a:endParaRPr lang="en-US" altLang="zh-TW" dirty="0" smtClean="0"/>
          </a:p>
          <a:p>
            <a:r>
              <a:rPr lang="zh-TW" altLang="en-US" dirty="0" smtClean="0"/>
              <a:t>觀感</a:t>
            </a:r>
            <a:r>
              <a:rPr lang="zh-TW" altLang="en-US" dirty="0"/>
              <a:t>：可以看出有一種冒險的</a:t>
            </a:r>
            <a:r>
              <a:rPr lang="zh-TW" altLang="en-US" dirty="0" smtClean="0"/>
              <a:t>感覺，門將打開，給人一種神祕感。</a:t>
            </a:r>
            <a:endParaRPr lang="zh-TW" altLang="en-US" dirty="0"/>
          </a:p>
        </p:txBody>
      </p:sp>
      <p:sp>
        <p:nvSpPr>
          <p:cNvPr id="5" name="文字方塊 4"/>
          <p:cNvSpPr txBox="1"/>
          <p:nvPr/>
        </p:nvSpPr>
        <p:spPr>
          <a:xfrm>
            <a:off x="0" y="6519446"/>
            <a:ext cx="9144000" cy="338554"/>
          </a:xfrm>
          <a:prstGeom prst="rect">
            <a:avLst/>
          </a:prstGeom>
          <a:noFill/>
        </p:spPr>
        <p:txBody>
          <a:bodyPr wrap="square" rtlCol="0">
            <a:spAutoFit/>
          </a:bodyPr>
          <a:lstStyle/>
          <a:p>
            <a:r>
              <a:rPr lang="zh-TW" altLang="en-US" sz="1600" dirty="0" smtClean="0">
                <a:solidFill>
                  <a:schemeClr val="accent2">
                    <a:lumMod val="75000"/>
                  </a:schemeClr>
                </a:solidFill>
              </a:rPr>
              <a:t>資料來源：　</a:t>
            </a:r>
            <a:r>
              <a:rPr lang="en-US" altLang="zh-TW" sz="1600" dirty="0">
                <a:solidFill>
                  <a:schemeClr val="accent2">
                    <a:lumMod val="75000"/>
                  </a:schemeClr>
                </a:solidFill>
              </a:rPr>
              <a:t> http://www.ylzx8.cn/zonghe/xinwen/1436919.html</a:t>
            </a:r>
            <a:endParaRPr lang="zh-TW" altLang="en-US" sz="1600" dirty="0">
              <a:solidFill>
                <a:schemeClr val="accent2">
                  <a:lumMod val="75000"/>
                </a:schemeClr>
              </a:solidFill>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393055"/>
            <a:ext cx="3501096" cy="49311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Bad 1</a:t>
            </a:r>
            <a:endParaRPr lang="zh-TW" altLang="en-US" dirty="0"/>
          </a:p>
        </p:txBody>
      </p:sp>
      <p:pic>
        <p:nvPicPr>
          <p:cNvPr id="2050" name="Picture 2" descr="C:\Users\BiChang-Huang\Desktop\下載.jpg"/>
          <p:cNvPicPr>
            <a:picLocks noChangeAspect="1" noChangeArrowheads="1"/>
          </p:cNvPicPr>
          <p:nvPr/>
        </p:nvPicPr>
        <p:blipFill>
          <a:blip r:embed="rId2" cstate="print"/>
          <a:srcRect/>
          <a:stretch>
            <a:fillRect/>
          </a:stretch>
        </p:blipFill>
        <p:spPr bwMode="auto">
          <a:xfrm>
            <a:off x="395536" y="2276872"/>
            <a:ext cx="3387607" cy="2428850"/>
          </a:xfrm>
          <a:prstGeom prst="rect">
            <a:avLst/>
          </a:prstGeom>
          <a:noFill/>
        </p:spPr>
      </p:pic>
      <p:sp>
        <p:nvSpPr>
          <p:cNvPr id="4" name="文字方塊 3"/>
          <p:cNvSpPr txBox="1"/>
          <p:nvPr/>
        </p:nvSpPr>
        <p:spPr>
          <a:xfrm>
            <a:off x="4067944" y="1628800"/>
            <a:ext cx="4824536" cy="2585323"/>
          </a:xfrm>
          <a:prstGeom prst="rect">
            <a:avLst/>
          </a:prstGeom>
          <a:noFill/>
        </p:spPr>
        <p:txBody>
          <a:bodyPr wrap="square" rtlCol="0">
            <a:spAutoFit/>
          </a:bodyPr>
          <a:lstStyle/>
          <a:p>
            <a:r>
              <a:rPr lang="zh-TW" altLang="en-US" dirty="0" smtClean="0"/>
              <a:t>字體：可以很明顯的知道是以赤壁為主題。</a:t>
            </a:r>
            <a:endParaRPr lang="en-US" altLang="zh-TW" dirty="0" smtClean="0"/>
          </a:p>
          <a:p>
            <a:endParaRPr lang="en-US" altLang="zh-TW" dirty="0" smtClean="0"/>
          </a:p>
          <a:p>
            <a:r>
              <a:rPr lang="zh-TW" altLang="en-US" dirty="0" smtClean="0"/>
              <a:t>色彩：太過於單調。</a:t>
            </a:r>
            <a:endParaRPr lang="en-US" altLang="zh-TW" dirty="0" smtClean="0"/>
          </a:p>
          <a:p>
            <a:endParaRPr lang="en-US" altLang="zh-TW" dirty="0" smtClean="0"/>
          </a:p>
          <a:p>
            <a:r>
              <a:rPr lang="zh-TW" altLang="en-US" dirty="0" smtClean="0"/>
              <a:t>影像：由於人物太多使人物排列看起來死死的感覺。</a:t>
            </a:r>
            <a:endParaRPr lang="en-US" altLang="zh-TW" dirty="0" smtClean="0"/>
          </a:p>
          <a:p>
            <a:endParaRPr lang="en-US" altLang="zh-TW" dirty="0" smtClean="0"/>
          </a:p>
          <a:p>
            <a:r>
              <a:rPr lang="zh-TW" altLang="en-US" dirty="0" smtClean="0"/>
              <a:t>觀感：看起來只知道是在演戰爭。</a:t>
            </a:r>
            <a:endParaRPr lang="en-US" altLang="zh-TW" dirty="0" smtClean="0"/>
          </a:p>
          <a:p>
            <a:endParaRPr lang="zh-TW" altLang="en-US" dirty="0"/>
          </a:p>
        </p:txBody>
      </p:sp>
      <p:sp>
        <p:nvSpPr>
          <p:cNvPr id="5" name="文字方塊 4"/>
          <p:cNvSpPr txBox="1"/>
          <p:nvPr/>
        </p:nvSpPr>
        <p:spPr>
          <a:xfrm>
            <a:off x="0" y="6519446"/>
            <a:ext cx="8748464" cy="338554"/>
          </a:xfrm>
          <a:prstGeom prst="rect">
            <a:avLst/>
          </a:prstGeom>
          <a:noFill/>
        </p:spPr>
        <p:txBody>
          <a:bodyPr wrap="square" rtlCol="0">
            <a:spAutoFit/>
          </a:bodyPr>
          <a:lstStyle/>
          <a:p>
            <a:r>
              <a:rPr lang="zh-TW" altLang="en-US" sz="1600" dirty="0" smtClean="0">
                <a:solidFill>
                  <a:schemeClr val="accent2">
                    <a:lumMod val="75000"/>
                  </a:schemeClr>
                </a:solidFill>
              </a:rPr>
              <a:t>資料來源： </a:t>
            </a:r>
            <a:r>
              <a:rPr lang="en-US" altLang="zh-TW" sz="1600" dirty="0">
                <a:solidFill>
                  <a:schemeClr val="accent2">
                    <a:lumMod val="75000"/>
                  </a:schemeClr>
                </a:solidFill>
              </a:rPr>
              <a:t>http://i.mtime.com/xinminweekly/photo/859587/</a:t>
            </a:r>
            <a:endParaRPr lang="zh-TW" altLang="en-US" sz="1600" dirty="0" smtClean="0">
              <a:solidFill>
                <a:schemeClr val="accent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Good 2</a:t>
            </a:r>
            <a:endParaRPr lang="zh-TW" altLang="en-US" dirty="0"/>
          </a:p>
        </p:txBody>
      </p:sp>
      <p:sp>
        <p:nvSpPr>
          <p:cNvPr id="4" name="文字方塊 3"/>
          <p:cNvSpPr txBox="1"/>
          <p:nvPr/>
        </p:nvSpPr>
        <p:spPr>
          <a:xfrm>
            <a:off x="3851920" y="1556792"/>
            <a:ext cx="5040560" cy="2862322"/>
          </a:xfrm>
          <a:prstGeom prst="rect">
            <a:avLst/>
          </a:prstGeom>
          <a:noFill/>
        </p:spPr>
        <p:txBody>
          <a:bodyPr wrap="square" rtlCol="0">
            <a:spAutoFit/>
          </a:bodyPr>
          <a:lstStyle/>
          <a:p>
            <a:r>
              <a:rPr lang="zh-TW" altLang="en-US" dirty="0" smtClean="0"/>
              <a:t>字體：字體顏色排列的效果有種危險的感覺。</a:t>
            </a:r>
            <a:endParaRPr lang="en-US" altLang="zh-TW" dirty="0" smtClean="0"/>
          </a:p>
          <a:p>
            <a:endParaRPr lang="en-US" altLang="zh-TW" dirty="0" smtClean="0"/>
          </a:p>
          <a:p>
            <a:r>
              <a:rPr lang="zh-TW" altLang="en-US" dirty="0" smtClean="0"/>
              <a:t>色彩：漸層的暗色系背景，給人有一種恐懼感。</a:t>
            </a:r>
            <a:endParaRPr lang="en-US" altLang="zh-TW" dirty="0" smtClean="0"/>
          </a:p>
          <a:p>
            <a:endParaRPr lang="en-US" altLang="zh-TW" dirty="0" smtClean="0"/>
          </a:p>
          <a:p>
            <a:r>
              <a:rPr lang="zh-TW" altLang="en-US" dirty="0" smtClean="0"/>
              <a:t>影像：可以很明顯看出是以吃人為主題。</a:t>
            </a:r>
            <a:endParaRPr lang="en-US" altLang="zh-TW" dirty="0" smtClean="0"/>
          </a:p>
          <a:p>
            <a:endParaRPr lang="en-US" altLang="zh-TW" dirty="0" smtClean="0"/>
          </a:p>
          <a:p>
            <a:r>
              <a:rPr lang="zh-TW" altLang="en-US" dirty="0" smtClean="0"/>
              <a:t>觀感：整體設計是優點也是缺點，缺點就是有死寂的感覺。</a:t>
            </a:r>
            <a:endParaRPr lang="en-US" altLang="zh-TW" dirty="0" smtClean="0"/>
          </a:p>
          <a:p>
            <a:endParaRPr lang="zh-TW" altLang="en-US" dirty="0" smtClean="0"/>
          </a:p>
          <a:p>
            <a:endParaRPr lang="zh-TW" altLang="en-US" dirty="0"/>
          </a:p>
        </p:txBody>
      </p:sp>
      <p:sp>
        <p:nvSpPr>
          <p:cNvPr id="5" name="文字方塊 4"/>
          <p:cNvSpPr txBox="1"/>
          <p:nvPr/>
        </p:nvSpPr>
        <p:spPr>
          <a:xfrm>
            <a:off x="0" y="6519446"/>
            <a:ext cx="8316416" cy="338554"/>
          </a:xfrm>
          <a:prstGeom prst="rect">
            <a:avLst/>
          </a:prstGeom>
          <a:noFill/>
        </p:spPr>
        <p:txBody>
          <a:bodyPr wrap="square" rtlCol="0">
            <a:spAutoFit/>
          </a:bodyPr>
          <a:lstStyle/>
          <a:p>
            <a:r>
              <a:rPr lang="zh-TW" altLang="en-US" sz="1600" dirty="0" smtClean="0">
                <a:solidFill>
                  <a:schemeClr val="accent2">
                    <a:lumMod val="75000"/>
                  </a:schemeClr>
                </a:solidFill>
              </a:rPr>
              <a:t>資料來源：</a:t>
            </a:r>
            <a:r>
              <a:rPr lang="en-US" altLang="zh-TW" sz="1600" dirty="0" smtClean="0">
                <a:solidFill>
                  <a:schemeClr val="accent2">
                    <a:lumMod val="75000"/>
                  </a:schemeClr>
                </a:solidFill>
              </a:rPr>
              <a:t> </a:t>
            </a:r>
            <a:r>
              <a:rPr lang="en-US" altLang="zh-TW" sz="1600" dirty="0">
                <a:solidFill>
                  <a:schemeClr val="accent2">
                    <a:lumMod val="75000"/>
                  </a:schemeClr>
                </a:solidFill>
              </a:rPr>
              <a:t>http://tout-sur-les-crocodiliens.kazeo.com/films-c28259264</a:t>
            </a:r>
            <a:endParaRPr lang="zh-TW" altLang="en-US" sz="1600"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71" y="1300190"/>
            <a:ext cx="3359585" cy="49771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Bad 2</a:t>
            </a:r>
            <a:endParaRPr lang="zh-TW" altLang="en-US" dirty="0"/>
          </a:p>
        </p:txBody>
      </p:sp>
      <p:sp>
        <p:nvSpPr>
          <p:cNvPr id="4" name="文字方塊 3"/>
          <p:cNvSpPr txBox="1"/>
          <p:nvPr/>
        </p:nvSpPr>
        <p:spPr>
          <a:xfrm>
            <a:off x="4211960" y="1484784"/>
            <a:ext cx="4248472" cy="3139321"/>
          </a:xfrm>
          <a:prstGeom prst="rect">
            <a:avLst/>
          </a:prstGeom>
          <a:noFill/>
        </p:spPr>
        <p:txBody>
          <a:bodyPr wrap="square" rtlCol="0">
            <a:spAutoFit/>
          </a:bodyPr>
          <a:lstStyle/>
          <a:p>
            <a:r>
              <a:rPr lang="zh-TW" altLang="en-US" dirty="0" smtClean="0"/>
              <a:t>字體：標題設計還不錯，缺點釋放的位子有點搞笑。</a:t>
            </a:r>
            <a:endParaRPr lang="en-US" altLang="zh-TW" dirty="0" smtClean="0"/>
          </a:p>
          <a:p>
            <a:endParaRPr lang="en-US" altLang="zh-TW" dirty="0" smtClean="0"/>
          </a:p>
          <a:p>
            <a:r>
              <a:rPr lang="zh-TW" altLang="en-US" dirty="0" smtClean="0"/>
              <a:t>色彩：背景暗是好，可是小孩的顏色太過死氣。</a:t>
            </a:r>
            <a:endParaRPr lang="en-US" altLang="zh-TW" dirty="0" smtClean="0"/>
          </a:p>
          <a:p>
            <a:endParaRPr lang="en-US" altLang="zh-TW" dirty="0" smtClean="0"/>
          </a:p>
          <a:p>
            <a:r>
              <a:rPr lang="zh-TW" altLang="en-US" dirty="0" smtClean="0"/>
              <a:t>影像：太過單調。</a:t>
            </a:r>
            <a:endParaRPr lang="en-US" altLang="zh-TW" dirty="0" smtClean="0"/>
          </a:p>
          <a:p>
            <a:endParaRPr lang="en-US" altLang="zh-TW" dirty="0" smtClean="0"/>
          </a:p>
          <a:p>
            <a:r>
              <a:rPr lang="zh-TW" altLang="en-US" dirty="0" smtClean="0"/>
              <a:t>觀感：說真的我看到這個小孩，並不會讓我覺得恐懼。</a:t>
            </a:r>
            <a:endParaRPr lang="en-US" altLang="zh-TW" dirty="0" smtClean="0"/>
          </a:p>
          <a:p>
            <a:endParaRPr lang="zh-TW" altLang="en-US" dirty="0"/>
          </a:p>
        </p:txBody>
      </p:sp>
      <p:sp>
        <p:nvSpPr>
          <p:cNvPr id="5" name="文字方塊 4"/>
          <p:cNvSpPr txBox="1"/>
          <p:nvPr/>
        </p:nvSpPr>
        <p:spPr>
          <a:xfrm>
            <a:off x="0" y="6519446"/>
            <a:ext cx="8532440" cy="338554"/>
          </a:xfrm>
          <a:prstGeom prst="rect">
            <a:avLst/>
          </a:prstGeom>
          <a:noFill/>
        </p:spPr>
        <p:txBody>
          <a:bodyPr wrap="square" rtlCol="0">
            <a:spAutoFit/>
          </a:bodyPr>
          <a:lstStyle/>
          <a:p>
            <a:r>
              <a:rPr lang="zh-TW" altLang="en-US" sz="1600" dirty="0" smtClean="0">
                <a:solidFill>
                  <a:schemeClr val="accent2">
                    <a:lumMod val="75000"/>
                  </a:schemeClr>
                </a:solidFill>
              </a:rPr>
              <a:t>資料來源：</a:t>
            </a:r>
            <a:r>
              <a:rPr lang="en-US" altLang="zh-TW" sz="1600" dirty="0" smtClean="0">
                <a:solidFill>
                  <a:schemeClr val="accent2">
                    <a:lumMod val="75000"/>
                  </a:schemeClr>
                </a:solidFill>
              </a:rPr>
              <a:t> </a:t>
            </a:r>
            <a:r>
              <a:rPr lang="en-US" altLang="zh-TW" sz="1600" dirty="0">
                <a:solidFill>
                  <a:schemeClr val="accent2">
                    <a:lumMod val="75000"/>
                  </a:schemeClr>
                </a:solidFill>
              </a:rPr>
              <a:t>http://m.hlq8.com/yl/yulebagua/2016/0809/90392.html</a:t>
            </a:r>
            <a:endParaRPr lang="zh-TW" altLang="en-US" sz="1600"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484784"/>
            <a:ext cx="3100302" cy="43466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Good 3</a:t>
            </a:r>
            <a:endParaRPr lang="zh-TW" altLang="en-US" dirty="0"/>
          </a:p>
        </p:txBody>
      </p:sp>
      <p:sp>
        <p:nvSpPr>
          <p:cNvPr id="4" name="文字方塊 3"/>
          <p:cNvSpPr txBox="1"/>
          <p:nvPr/>
        </p:nvSpPr>
        <p:spPr>
          <a:xfrm>
            <a:off x="4139952" y="1556792"/>
            <a:ext cx="4464496" cy="3416320"/>
          </a:xfrm>
          <a:prstGeom prst="rect">
            <a:avLst/>
          </a:prstGeom>
          <a:noFill/>
        </p:spPr>
        <p:txBody>
          <a:bodyPr wrap="square" rtlCol="0">
            <a:spAutoFit/>
          </a:bodyPr>
          <a:lstStyle/>
          <a:p>
            <a:r>
              <a:rPr lang="zh-TW" altLang="en-US" dirty="0" smtClean="0"/>
              <a:t>字體：字體的設計上很普通。</a:t>
            </a:r>
            <a:endParaRPr lang="en-US" altLang="zh-TW" dirty="0" smtClean="0"/>
          </a:p>
          <a:p>
            <a:endParaRPr lang="en-US" altLang="zh-TW" dirty="0" smtClean="0"/>
          </a:p>
          <a:p>
            <a:r>
              <a:rPr lang="zh-TW" altLang="en-US" dirty="0" smtClean="0"/>
              <a:t>色彩：這種顏色給讀者帶來一種，荒蕪的感覺。</a:t>
            </a:r>
            <a:endParaRPr lang="en-US" altLang="zh-TW" dirty="0" smtClean="0"/>
          </a:p>
          <a:p>
            <a:endParaRPr lang="en-US" altLang="zh-TW" dirty="0" smtClean="0"/>
          </a:p>
          <a:p>
            <a:r>
              <a:rPr lang="zh-TW" altLang="en-US" dirty="0" smtClean="0"/>
              <a:t>影像：雙向道路上，一邊滿是車子，一邊則是只有一個人，有一種人都不見了的感覺。</a:t>
            </a:r>
            <a:endParaRPr lang="en-US" altLang="zh-TW" dirty="0" smtClean="0"/>
          </a:p>
          <a:p>
            <a:endParaRPr lang="en-US" altLang="zh-TW" dirty="0" smtClean="0"/>
          </a:p>
          <a:p>
            <a:r>
              <a:rPr lang="zh-TW" altLang="en-US" dirty="0" smtClean="0"/>
              <a:t>觀感： 由於物件的單調，與顏色的配置，有一種災害的感覺。</a:t>
            </a:r>
            <a:endParaRPr lang="en-US" altLang="zh-TW" dirty="0" smtClean="0"/>
          </a:p>
          <a:p>
            <a:endParaRPr lang="zh-TW" altLang="en-US" dirty="0"/>
          </a:p>
        </p:txBody>
      </p:sp>
      <p:sp>
        <p:nvSpPr>
          <p:cNvPr id="5" name="文字方塊 4"/>
          <p:cNvSpPr txBox="1"/>
          <p:nvPr/>
        </p:nvSpPr>
        <p:spPr>
          <a:xfrm>
            <a:off x="0" y="6027003"/>
            <a:ext cx="7956376" cy="584775"/>
          </a:xfrm>
          <a:prstGeom prst="rect">
            <a:avLst/>
          </a:prstGeom>
          <a:noFill/>
        </p:spPr>
        <p:txBody>
          <a:bodyPr wrap="square" rtlCol="0">
            <a:spAutoFit/>
          </a:bodyPr>
          <a:lstStyle/>
          <a:p>
            <a:r>
              <a:rPr lang="zh-TW" altLang="en-US" sz="1600" dirty="0" smtClean="0">
                <a:solidFill>
                  <a:schemeClr val="accent2">
                    <a:lumMod val="75000"/>
                  </a:schemeClr>
                </a:solidFill>
              </a:rPr>
              <a:t>資料來源：</a:t>
            </a:r>
            <a:r>
              <a:rPr lang="en-US" altLang="zh-TW" sz="1600" dirty="0" smtClean="0">
                <a:solidFill>
                  <a:schemeClr val="accent2">
                    <a:lumMod val="75000"/>
                  </a:schemeClr>
                </a:solidFill>
              </a:rPr>
              <a:t> </a:t>
            </a:r>
            <a:r>
              <a:rPr lang="en-US" altLang="zh-TW" sz="1600" dirty="0">
                <a:solidFill>
                  <a:schemeClr val="accent2">
                    <a:lumMod val="75000"/>
                  </a:schemeClr>
                </a:solidFill>
              </a:rPr>
              <a:t>http://www.fresher.ru/2013/08/13/11-filmov-o-mozgovoj-deyatelnosti-s-tochki-zreniya-nauki/</a:t>
            </a:r>
            <a:endParaRPr lang="zh-TW" altLang="en-US" sz="1600" dirty="0">
              <a:solidFill>
                <a:schemeClr val="accent2">
                  <a:lumMod val="75000"/>
                </a:schemeClr>
              </a:solidFil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462" y="1484783"/>
            <a:ext cx="3010434" cy="44609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Bad 3</a:t>
            </a:r>
            <a:endParaRPr lang="zh-TW" altLang="en-US" dirty="0"/>
          </a:p>
        </p:txBody>
      </p:sp>
      <p:sp>
        <p:nvSpPr>
          <p:cNvPr id="4" name="文字方塊 3"/>
          <p:cNvSpPr txBox="1"/>
          <p:nvPr/>
        </p:nvSpPr>
        <p:spPr>
          <a:xfrm>
            <a:off x="4283968" y="1340768"/>
            <a:ext cx="4392488" cy="2585323"/>
          </a:xfrm>
          <a:prstGeom prst="rect">
            <a:avLst/>
          </a:prstGeom>
          <a:noFill/>
        </p:spPr>
        <p:txBody>
          <a:bodyPr wrap="square" rtlCol="0">
            <a:spAutoFit/>
          </a:bodyPr>
          <a:lstStyle/>
          <a:p>
            <a:r>
              <a:rPr lang="zh-TW" altLang="en-US" dirty="0" smtClean="0"/>
              <a:t>字體：華麗的字體，挺新穎的。</a:t>
            </a:r>
            <a:endParaRPr lang="en-US" altLang="zh-TW" dirty="0" smtClean="0"/>
          </a:p>
          <a:p>
            <a:endParaRPr lang="en-US" altLang="zh-TW" dirty="0" smtClean="0"/>
          </a:p>
          <a:p>
            <a:r>
              <a:rPr lang="zh-TW" altLang="en-US" dirty="0" smtClean="0"/>
              <a:t>色彩：背景全綠色不好，反而失去活力。</a:t>
            </a:r>
            <a:endParaRPr lang="en-US" altLang="zh-TW" dirty="0" smtClean="0"/>
          </a:p>
          <a:p>
            <a:endParaRPr lang="en-US" altLang="zh-TW" dirty="0" smtClean="0"/>
          </a:p>
          <a:p>
            <a:r>
              <a:rPr lang="zh-TW" altLang="en-US" dirty="0" smtClean="0"/>
              <a:t>影像：配置上太單調。</a:t>
            </a:r>
            <a:endParaRPr lang="en-US" altLang="zh-TW" dirty="0" smtClean="0"/>
          </a:p>
          <a:p>
            <a:endParaRPr lang="en-US" altLang="zh-TW" dirty="0" smtClean="0"/>
          </a:p>
          <a:p>
            <a:r>
              <a:rPr lang="zh-TW" altLang="en-US" dirty="0" smtClean="0"/>
              <a:t>觀感： 看不懂要演甚麼。</a:t>
            </a:r>
            <a:endParaRPr lang="en-US" altLang="zh-TW" dirty="0" smtClean="0"/>
          </a:p>
          <a:p>
            <a:endParaRPr lang="zh-TW" altLang="en-US" dirty="0" smtClean="0"/>
          </a:p>
          <a:p>
            <a:endParaRPr lang="zh-TW" altLang="en-US" dirty="0"/>
          </a:p>
        </p:txBody>
      </p:sp>
      <p:sp>
        <p:nvSpPr>
          <p:cNvPr id="5" name="文字方塊 4"/>
          <p:cNvSpPr txBox="1"/>
          <p:nvPr/>
        </p:nvSpPr>
        <p:spPr>
          <a:xfrm>
            <a:off x="0" y="6519446"/>
            <a:ext cx="8280920" cy="338554"/>
          </a:xfrm>
          <a:prstGeom prst="rect">
            <a:avLst/>
          </a:prstGeom>
          <a:noFill/>
        </p:spPr>
        <p:txBody>
          <a:bodyPr wrap="square" rtlCol="0">
            <a:spAutoFit/>
          </a:bodyPr>
          <a:lstStyle/>
          <a:p>
            <a:r>
              <a:rPr lang="zh-TW" altLang="en-US" sz="1600" dirty="0" smtClean="0">
                <a:solidFill>
                  <a:schemeClr val="accent2">
                    <a:lumMod val="75000"/>
                  </a:schemeClr>
                </a:solidFill>
              </a:rPr>
              <a:t>資料來源：</a:t>
            </a:r>
            <a:r>
              <a:rPr lang="zh-TW" altLang="en-US" sz="1600" dirty="0">
                <a:solidFill>
                  <a:schemeClr val="accent2">
                    <a:lumMod val="75000"/>
                  </a:schemeClr>
                </a:solidFill>
              </a:rPr>
              <a:t>　</a:t>
            </a:r>
            <a:r>
              <a:rPr lang="en-US" altLang="zh-TW" sz="1600" dirty="0" smtClean="0">
                <a:solidFill>
                  <a:schemeClr val="accent2">
                    <a:lumMod val="75000"/>
                  </a:schemeClr>
                </a:solidFill>
              </a:rPr>
              <a:t>http</a:t>
            </a:r>
            <a:r>
              <a:rPr lang="en-US" altLang="zh-TW" sz="1600" dirty="0">
                <a:solidFill>
                  <a:schemeClr val="accent2">
                    <a:lumMod val="75000"/>
                  </a:schemeClr>
                </a:solidFill>
              </a:rPr>
              <a:t>://www.ktxnews.com/xinwen/qiwendieshi/20161102/22682.html</a:t>
            </a:r>
            <a:endParaRPr lang="zh-TW" altLang="en-US" sz="1600"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09" y="1340768"/>
            <a:ext cx="3687890" cy="515719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Good 4</a:t>
            </a:r>
            <a:endParaRPr lang="zh-TW" altLang="en-US" dirty="0"/>
          </a:p>
        </p:txBody>
      </p:sp>
      <p:sp>
        <p:nvSpPr>
          <p:cNvPr id="4" name="文字方塊 3"/>
          <p:cNvSpPr txBox="1"/>
          <p:nvPr/>
        </p:nvSpPr>
        <p:spPr>
          <a:xfrm>
            <a:off x="4139952" y="1700808"/>
            <a:ext cx="4248472" cy="2585323"/>
          </a:xfrm>
          <a:prstGeom prst="rect">
            <a:avLst/>
          </a:prstGeom>
          <a:noFill/>
        </p:spPr>
        <p:txBody>
          <a:bodyPr wrap="square" rtlCol="0">
            <a:spAutoFit/>
          </a:bodyPr>
          <a:lstStyle/>
          <a:p>
            <a:r>
              <a:rPr lang="zh-TW" altLang="en-US" dirty="0" smtClean="0"/>
              <a:t>字體：字體上用重疊的方式強調主題。</a:t>
            </a:r>
            <a:endParaRPr lang="en-US" altLang="zh-TW" dirty="0" smtClean="0"/>
          </a:p>
          <a:p>
            <a:endParaRPr lang="en-US" altLang="zh-TW" dirty="0" smtClean="0"/>
          </a:p>
          <a:p>
            <a:r>
              <a:rPr lang="zh-TW" altLang="en-US" dirty="0" smtClean="0"/>
              <a:t>色彩：用淺灰色為底配上純純的黑。</a:t>
            </a:r>
            <a:endParaRPr lang="en-US" altLang="zh-TW" dirty="0" smtClean="0"/>
          </a:p>
          <a:p>
            <a:endParaRPr lang="en-US" altLang="zh-TW" dirty="0" smtClean="0"/>
          </a:p>
          <a:p>
            <a:r>
              <a:rPr lang="zh-TW" altLang="en-US" dirty="0" smtClean="0"/>
              <a:t>影像：雖然單調，但是也說明了主題。</a:t>
            </a:r>
            <a:endParaRPr lang="en-US" altLang="zh-TW" dirty="0" smtClean="0"/>
          </a:p>
          <a:p>
            <a:endParaRPr lang="en-US" altLang="zh-TW" dirty="0" smtClean="0"/>
          </a:p>
          <a:p>
            <a:r>
              <a:rPr lang="zh-TW" altLang="en-US" dirty="0" smtClean="0"/>
              <a:t>觀感：對於知道主角的人來說會有種懷舊感。</a:t>
            </a:r>
            <a:endParaRPr lang="en-US" altLang="zh-TW" dirty="0" smtClean="0"/>
          </a:p>
          <a:p>
            <a:endParaRPr lang="zh-TW" altLang="en-US" dirty="0"/>
          </a:p>
        </p:txBody>
      </p:sp>
      <p:sp>
        <p:nvSpPr>
          <p:cNvPr id="5" name="文字方塊 4"/>
          <p:cNvSpPr txBox="1"/>
          <p:nvPr/>
        </p:nvSpPr>
        <p:spPr>
          <a:xfrm>
            <a:off x="0" y="5996226"/>
            <a:ext cx="8748464" cy="615553"/>
          </a:xfrm>
          <a:prstGeom prst="rect">
            <a:avLst/>
          </a:prstGeom>
          <a:noFill/>
        </p:spPr>
        <p:txBody>
          <a:bodyPr wrap="square" rtlCol="0">
            <a:spAutoFit/>
          </a:bodyPr>
          <a:lstStyle/>
          <a:p>
            <a:r>
              <a:rPr lang="zh-TW" altLang="en-US" dirty="0" smtClean="0">
                <a:solidFill>
                  <a:schemeClr val="accent2">
                    <a:lumMod val="75000"/>
                  </a:schemeClr>
                </a:solidFill>
              </a:rPr>
              <a:t>資料來源：</a:t>
            </a:r>
            <a:r>
              <a:rPr lang="en-US" altLang="zh-TW" dirty="0" smtClean="0">
                <a:solidFill>
                  <a:schemeClr val="accent2">
                    <a:lumMod val="75000"/>
                  </a:schemeClr>
                </a:solidFill>
              </a:rPr>
              <a:t> </a:t>
            </a:r>
            <a:r>
              <a:rPr lang="en-US" altLang="zh-TW" sz="1600" dirty="0">
                <a:solidFill>
                  <a:schemeClr val="accent2">
                    <a:lumMod val="75000"/>
                  </a:schemeClr>
                </a:solidFill>
              </a:rPr>
              <a:t>http://varietylatino.com/2014/cine/noticias/gana-boletos-al-estreno-de-godzilla-en-la-29070/</a:t>
            </a:r>
            <a:endParaRPr lang="zh-TW" altLang="en-US" sz="1600"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20" y="1358499"/>
            <a:ext cx="3095500" cy="45892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accent6">
                    <a:lumMod val="75000"/>
                  </a:schemeClr>
                </a:solidFill>
              </a:rPr>
              <a:t>Bad 4</a:t>
            </a:r>
            <a:endParaRPr lang="zh-TW" altLang="en-US" dirty="0"/>
          </a:p>
        </p:txBody>
      </p:sp>
      <p:sp>
        <p:nvSpPr>
          <p:cNvPr id="4" name="文字方塊 3"/>
          <p:cNvSpPr txBox="1"/>
          <p:nvPr/>
        </p:nvSpPr>
        <p:spPr>
          <a:xfrm>
            <a:off x="4067944" y="1556792"/>
            <a:ext cx="4608512" cy="3139321"/>
          </a:xfrm>
          <a:prstGeom prst="rect">
            <a:avLst/>
          </a:prstGeom>
          <a:noFill/>
        </p:spPr>
        <p:txBody>
          <a:bodyPr wrap="square" rtlCol="0">
            <a:spAutoFit/>
          </a:bodyPr>
          <a:lstStyle/>
          <a:p>
            <a:r>
              <a:rPr lang="zh-TW" altLang="en-US" dirty="0" smtClean="0"/>
              <a:t>字體：字體有點小，似乎不打算太強調電影名。</a:t>
            </a:r>
            <a:endParaRPr lang="en-US" altLang="zh-TW" dirty="0" smtClean="0"/>
          </a:p>
          <a:p>
            <a:endParaRPr lang="en-US" altLang="zh-TW" dirty="0" smtClean="0"/>
          </a:p>
          <a:p>
            <a:r>
              <a:rPr lang="zh-TW" altLang="en-US" dirty="0" smtClean="0"/>
              <a:t>色彩：單一性色彩，產生一種死寂感。</a:t>
            </a:r>
            <a:endParaRPr lang="en-US" altLang="zh-TW" dirty="0" smtClean="0"/>
          </a:p>
          <a:p>
            <a:endParaRPr lang="en-US" altLang="zh-TW" dirty="0" smtClean="0"/>
          </a:p>
          <a:p>
            <a:r>
              <a:rPr lang="zh-TW" altLang="en-US" dirty="0" smtClean="0"/>
              <a:t>影像：可以看出是有一位明顯主角的災害片。</a:t>
            </a:r>
            <a:endParaRPr lang="en-US" altLang="zh-TW" dirty="0" smtClean="0"/>
          </a:p>
          <a:p>
            <a:endParaRPr lang="en-US" altLang="zh-TW" dirty="0" smtClean="0"/>
          </a:p>
          <a:p>
            <a:r>
              <a:rPr lang="zh-TW" altLang="en-US" dirty="0" smtClean="0"/>
              <a:t>觀感：最初的宗旨消失了，殭屍電影變科技片。</a:t>
            </a:r>
            <a:br>
              <a:rPr lang="zh-TW" altLang="en-US" dirty="0" smtClean="0"/>
            </a:br>
            <a:endParaRPr lang="en-US" altLang="zh-TW" dirty="0" smtClean="0"/>
          </a:p>
          <a:p>
            <a:endParaRPr lang="zh-TW" altLang="en-US" dirty="0"/>
          </a:p>
        </p:txBody>
      </p:sp>
      <p:sp>
        <p:nvSpPr>
          <p:cNvPr id="5" name="文字方塊 4"/>
          <p:cNvSpPr txBox="1"/>
          <p:nvPr/>
        </p:nvSpPr>
        <p:spPr>
          <a:xfrm>
            <a:off x="0" y="6519446"/>
            <a:ext cx="8352928" cy="338554"/>
          </a:xfrm>
          <a:prstGeom prst="rect">
            <a:avLst/>
          </a:prstGeom>
          <a:noFill/>
        </p:spPr>
        <p:txBody>
          <a:bodyPr wrap="square" rtlCol="0">
            <a:spAutoFit/>
          </a:bodyPr>
          <a:lstStyle/>
          <a:p>
            <a:r>
              <a:rPr lang="zh-TW" altLang="en-US" sz="1600" dirty="0" smtClean="0">
                <a:solidFill>
                  <a:schemeClr val="accent2">
                    <a:lumMod val="75000"/>
                  </a:schemeClr>
                </a:solidFill>
              </a:rPr>
              <a:t>資料來源：</a:t>
            </a:r>
            <a:r>
              <a:rPr lang="en-US" altLang="zh-TW" sz="1600" dirty="0" smtClean="0">
                <a:solidFill>
                  <a:schemeClr val="accent2">
                    <a:lumMod val="75000"/>
                  </a:schemeClr>
                </a:solidFill>
              </a:rPr>
              <a:t> </a:t>
            </a:r>
            <a:r>
              <a:rPr lang="en-US" altLang="zh-TW" sz="1600" dirty="0">
                <a:solidFill>
                  <a:schemeClr val="accent2">
                    <a:lumMod val="75000"/>
                  </a:schemeClr>
                </a:solidFill>
              </a:rPr>
              <a:t>http://newcinema.es/teaser-poster-de-resident-evil-venganza.html</a:t>
            </a:r>
            <a:endParaRPr lang="zh-TW" altLang="en-US" sz="1600" dirty="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136" y="1270000"/>
            <a:ext cx="3449320" cy="4927600"/>
          </a:xfrm>
          <a:prstGeom prst="rect">
            <a:avLst/>
          </a:prstGeom>
        </p:spPr>
      </p:pic>
    </p:spTree>
  </p:cSld>
  <p:clrMapOvr>
    <a:masterClrMapping/>
  </p:clrMapOvr>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426</TotalTime>
  <Words>732</Words>
  <Application>Microsoft Office PowerPoint</Application>
  <PresentationFormat>如螢幕大小 (4:3)</PresentationFormat>
  <Paragraphs>115</Paragraphs>
  <Slides>13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13</vt:i4>
      </vt:variant>
    </vt:vector>
  </HeadingPairs>
  <TitlesOfParts>
    <vt:vector size="19" baseType="lpstr">
      <vt:lpstr>微軟正黑體</vt:lpstr>
      <vt:lpstr>標楷體</vt:lpstr>
      <vt:lpstr>Arial</vt:lpstr>
      <vt:lpstr>Trebuchet MS</vt:lpstr>
      <vt:lpstr>Wingdings 3</vt:lpstr>
      <vt:lpstr>多面向</vt:lpstr>
      <vt:lpstr>設計美學 海報評價</vt:lpstr>
      <vt:lpstr>Good 1</vt:lpstr>
      <vt:lpstr>Bad 1</vt:lpstr>
      <vt:lpstr>Good 2</vt:lpstr>
      <vt:lpstr>Bad 2</vt:lpstr>
      <vt:lpstr>Good 3</vt:lpstr>
      <vt:lpstr>Bad 3</vt:lpstr>
      <vt:lpstr>Good 4</vt:lpstr>
      <vt:lpstr>Bad 4</vt:lpstr>
      <vt:lpstr>Good 5</vt:lpstr>
      <vt:lpstr>Bad 5</vt:lpstr>
      <vt:lpstr>擇一再評Good 1</vt:lpstr>
      <vt:lpstr>擇一再評Bad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設計美學 海報評鑑與分析</dc:title>
  <dc:creator>BiChang-Huang</dc:creator>
  <cp:lastModifiedBy>ADGN</cp:lastModifiedBy>
  <cp:revision>46</cp:revision>
  <dcterms:created xsi:type="dcterms:W3CDTF">2015-10-28T04:28:43Z</dcterms:created>
  <dcterms:modified xsi:type="dcterms:W3CDTF">2017-01-09T12:19:36Z</dcterms:modified>
</cp:coreProperties>
</file>