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8" r:id="rId13"/>
    <p:sldId id="269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CEFF"/>
    <a:srgbClr val="EEB500"/>
    <a:srgbClr val="FF5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E5A3-719C-4D5B-B46C-A8C19EA340A9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9DE5-4B16-4242-B54A-E59B1769C75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E5A3-719C-4D5B-B46C-A8C19EA340A9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9DE5-4B16-4242-B54A-E59B1769C75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E5A3-719C-4D5B-B46C-A8C19EA340A9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9DE5-4B16-4242-B54A-E59B1769C75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E5A3-719C-4D5B-B46C-A8C19EA340A9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9DE5-4B16-4242-B54A-E59B1769C75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E5A3-719C-4D5B-B46C-A8C19EA340A9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9DE5-4B16-4242-B54A-E59B1769C75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E5A3-719C-4D5B-B46C-A8C19EA340A9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9DE5-4B16-4242-B54A-E59B1769C75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E5A3-719C-4D5B-B46C-A8C19EA340A9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9DE5-4B16-4242-B54A-E59B1769C75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E5A3-719C-4D5B-B46C-A8C19EA340A9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9DE5-4B16-4242-B54A-E59B1769C75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E5A3-719C-4D5B-B46C-A8C19EA340A9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9DE5-4B16-4242-B54A-E59B1769C75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E5A3-719C-4D5B-B46C-A8C19EA340A9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9DE5-4B16-4242-B54A-E59B1769C75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E5A3-719C-4D5B-B46C-A8C19EA340A9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9DE5-4B16-4242-B54A-E59B1769C75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588DE5A3-719C-4D5B-B46C-A8C19EA340A9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8DBA9DE5-4B16-4242-B54A-E59B1769C75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ysh.cy.edu.tw/contest/9002/no2_1.htm" TargetMode="External"/><Relationship Id="rId2" Type="http://schemas.openxmlformats.org/officeDocument/2006/relationships/hyperlink" Target="http://library.taiwanschoolnet.org/error/notfound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148064" y="4087894"/>
            <a:ext cx="3632448" cy="1752600"/>
          </a:xfrm>
        </p:spPr>
        <p:txBody>
          <a:bodyPr>
            <a:noAutofit/>
          </a:bodyPr>
          <a:lstStyle/>
          <a:p>
            <a:r>
              <a:rPr lang="zh-TW" altLang="en-US" sz="2400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班級：自控三甲</a:t>
            </a:r>
            <a:endParaRPr lang="en-US" altLang="zh-TW" sz="24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學號：</a:t>
            </a:r>
            <a:r>
              <a:rPr lang="en-US" altLang="zh-TW" sz="2400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49912909</a:t>
            </a:r>
          </a:p>
          <a:p>
            <a:r>
              <a:rPr lang="zh-TW" altLang="en-US" sz="24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姓名：</a:t>
            </a:r>
            <a:r>
              <a:rPr lang="zh-TW" altLang="en-US" sz="2400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沈立威</a:t>
            </a:r>
            <a:endParaRPr lang="en-US" altLang="zh-TW" sz="24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指導老師：</a:t>
            </a:r>
            <a:r>
              <a:rPr lang="zh-TW" altLang="en-US" sz="2400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林聰益</a:t>
            </a:r>
            <a:endParaRPr lang="en-US" altLang="zh-TW" sz="24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17019" y="476672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微軟正黑體" pitchFamily="34" charset="-120"/>
                <a:ea typeface="微軟正黑體" pitchFamily="34" charset="-120"/>
              </a:rPr>
              <a:t>以適當科技與風險評估的角度</a:t>
            </a:r>
            <a:r>
              <a:rPr lang="en-US" altLang="zh-TW" sz="4000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4000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4000" dirty="0" smtClean="0">
                <a:latin typeface="微軟正黑體" pitchFamily="34" charset="-120"/>
                <a:ea typeface="微軟正黑體" pitchFamily="34" charset="-120"/>
              </a:rPr>
              <a:t>來看核能系統</a:t>
            </a:r>
            <a:endParaRPr lang="zh-TW" altLang="en-US" sz="4000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564904"/>
            <a:ext cx="4824536" cy="34634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1495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467544" y="188640"/>
            <a:ext cx="8229600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8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2.</a:t>
            </a:r>
            <a:r>
              <a:rPr lang="zh-TW" altLang="en-US" sz="28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核能</a:t>
            </a:r>
            <a:r>
              <a:rPr lang="en-US" altLang="zh-TW" sz="28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VS</a:t>
            </a:r>
            <a:r>
              <a:rPr lang="zh-TW" altLang="en-US" sz="28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生態</a:t>
            </a:r>
            <a:endParaRPr lang="en-US" altLang="zh-TW" sz="2800" dirty="0" smtClean="0">
              <a:solidFill>
                <a:srgbClr val="FFFF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        因為核分裂反應會造成大量的熱能，其中有二分之一會被排出，而此區域因為巨大的溫差，環境的改變造成魚類及珊瑚等生態被破壞。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en-US" altLang="zh-TW" sz="28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3.</a:t>
            </a:r>
            <a:r>
              <a:rPr lang="zh-TW" altLang="en-US" sz="28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核能</a:t>
            </a:r>
            <a:r>
              <a:rPr lang="en-US" altLang="zh-TW" sz="28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VS</a:t>
            </a:r>
            <a:r>
              <a:rPr lang="zh-TW" altLang="en-US" sz="28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環境</a:t>
            </a:r>
            <a:endParaRPr lang="en-US" altLang="zh-TW" sz="2800" dirty="0" smtClean="0">
              <a:solidFill>
                <a:srgbClr val="FFFF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sz="2400" dirty="0" smtClean="0"/>
              <a:t>        蘇聯</a:t>
            </a:r>
            <a:r>
              <a:rPr lang="zh-TW" altLang="en-US" sz="2400" dirty="0"/>
              <a:t>車諾比核難為例，蘇聯官方公佈的資料顯示</a:t>
            </a:r>
            <a:r>
              <a:rPr lang="zh-TW" altLang="en-US" sz="2400" dirty="0" smtClean="0"/>
              <a:t>，在核</a:t>
            </a:r>
            <a:r>
              <a:rPr lang="zh-TW" altLang="en-US" sz="2400" dirty="0"/>
              <a:t>廠</a:t>
            </a:r>
            <a:r>
              <a:rPr lang="en-US" altLang="zh-TW" sz="2400" dirty="0"/>
              <a:t>36</a:t>
            </a:r>
            <a:r>
              <a:rPr lang="zh-TW" altLang="en-US" sz="2400" dirty="0"/>
              <a:t>哩範圍內共</a:t>
            </a:r>
            <a:r>
              <a:rPr lang="en-US" altLang="zh-TW" sz="2400" dirty="0"/>
              <a:t>22</a:t>
            </a:r>
            <a:r>
              <a:rPr lang="zh-TW" altLang="en-US" sz="2400" dirty="0"/>
              <a:t>萬人被迫疏散，</a:t>
            </a:r>
            <a:r>
              <a:rPr lang="zh-TW" altLang="en-US" sz="2400" dirty="0" smtClean="0"/>
              <a:t>其</a:t>
            </a:r>
            <a:r>
              <a:rPr lang="en-US" altLang="zh-TW" sz="2400" dirty="0"/>
              <a:t/>
            </a:r>
            <a:br>
              <a:rPr lang="en-US" altLang="zh-TW" sz="2400" dirty="0"/>
            </a:br>
            <a:r>
              <a:rPr lang="zh-TW" altLang="en-US" sz="2400" dirty="0" smtClean="0"/>
              <a:t>中</a:t>
            </a:r>
            <a:r>
              <a:rPr lang="en-US" altLang="zh-TW" sz="2400" dirty="0"/>
              <a:t>31</a:t>
            </a:r>
            <a:r>
              <a:rPr lang="zh-TW" altLang="en-US" sz="2400" dirty="0"/>
              <a:t>人死亡 </a:t>
            </a:r>
            <a:r>
              <a:rPr lang="zh-TW" altLang="en-US" sz="2400" dirty="0" smtClean="0"/>
              <a:t>，</a:t>
            </a:r>
            <a:r>
              <a:rPr lang="en-US" altLang="zh-TW" sz="2400" dirty="0" smtClean="0"/>
              <a:t>300</a:t>
            </a:r>
            <a:r>
              <a:rPr lang="zh-TW" altLang="en-US" sz="2400" dirty="0"/>
              <a:t>人住院，</a:t>
            </a:r>
            <a:r>
              <a:rPr lang="en-US" altLang="zh-TW" sz="2400" dirty="0"/>
              <a:t>145</a:t>
            </a:r>
            <a:r>
              <a:rPr lang="zh-TW" altLang="en-US" sz="2400" dirty="0"/>
              <a:t>人</a:t>
            </a:r>
            <a:r>
              <a:rPr lang="zh-TW" altLang="en-US" sz="2400" dirty="0" smtClean="0"/>
              <a:t>感染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r>
              <a:rPr lang="zh-TW" altLang="en-US" sz="2400" dirty="0" smtClean="0"/>
              <a:t>急性</a:t>
            </a:r>
            <a:r>
              <a:rPr lang="zh-TW" altLang="en-US" sz="2400" dirty="0"/>
              <a:t>放射性疾病。</a:t>
            </a:r>
            <a:r>
              <a:rPr lang="zh-TW" altLang="en-US" sz="2400" dirty="0" smtClean="0"/>
              <a:t>另美國核子</a:t>
            </a:r>
            <a:r>
              <a:rPr lang="zh-TW" altLang="en-US" sz="2400" dirty="0"/>
              <a:t>醫學</a:t>
            </a:r>
            <a:r>
              <a:rPr lang="zh-TW" altLang="en-US" sz="2400" dirty="0" smtClean="0"/>
              <a:t>雜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r>
              <a:rPr lang="zh-TW" altLang="en-US" sz="2400" dirty="0" smtClean="0"/>
              <a:t>誌</a:t>
            </a:r>
            <a:r>
              <a:rPr lang="zh-TW" altLang="en-US" sz="2400" dirty="0"/>
              <a:t>報導，在第一波撤離的</a:t>
            </a:r>
            <a:r>
              <a:rPr lang="en-US" altLang="zh-TW" sz="2400" dirty="0"/>
              <a:t>13</a:t>
            </a:r>
            <a:r>
              <a:rPr lang="zh-TW" altLang="en-US" sz="2400" dirty="0"/>
              <a:t>萬五千</a:t>
            </a:r>
            <a:r>
              <a:rPr lang="zh-TW" altLang="en-US" sz="2400" dirty="0" smtClean="0"/>
              <a:t>人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r>
              <a:rPr lang="zh-TW" altLang="en-US" sz="2400" dirty="0" smtClean="0"/>
              <a:t>中</a:t>
            </a:r>
            <a:r>
              <a:rPr lang="zh-TW" altLang="en-US" sz="2400" dirty="0"/>
              <a:t>， </a:t>
            </a:r>
            <a:r>
              <a:rPr lang="zh-TW" altLang="en-US" sz="2400" dirty="0" smtClean="0"/>
              <a:t>將</a:t>
            </a:r>
            <a:r>
              <a:rPr lang="zh-TW" altLang="en-US" sz="2400" dirty="0"/>
              <a:t>有</a:t>
            </a:r>
            <a:r>
              <a:rPr lang="en-US" altLang="zh-TW" sz="2400" dirty="0"/>
              <a:t>170</a:t>
            </a:r>
            <a:r>
              <a:rPr lang="zh-TW" altLang="en-US" sz="2400" dirty="0"/>
              <a:t>人因幅射傷害而死亡</a:t>
            </a:r>
            <a:r>
              <a:rPr lang="zh-TW" altLang="en-US" sz="2400" dirty="0" smtClean="0"/>
              <a:t>，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r>
              <a:rPr lang="zh-TW" altLang="en-US" sz="2400" dirty="0" smtClean="0"/>
              <a:t>另外</a:t>
            </a:r>
            <a:r>
              <a:rPr lang="zh-TW" altLang="en-US" sz="2400" dirty="0"/>
              <a:t>兩萬七千人</a:t>
            </a:r>
            <a:r>
              <a:rPr lang="zh-TW" altLang="en-US" sz="2400" dirty="0" smtClean="0"/>
              <a:t>因幅</a:t>
            </a:r>
            <a:r>
              <a:rPr lang="zh-TW" altLang="en-US" sz="2400" dirty="0"/>
              <a:t>射相關癌症而</a:t>
            </a:r>
            <a:r>
              <a:rPr lang="zh-TW" altLang="en-US" sz="2400" dirty="0" smtClean="0"/>
              <a:t>死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r>
              <a:rPr lang="zh-TW" altLang="en-US" sz="2400" dirty="0" smtClean="0"/>
              <a:t>亡</a:t>
            </a:r>
            <a:r>
              <a:rPr lang="zh-TW" altLang="en-US" sz="2400" dirty="0"/>
              <a:t>。 </a:t>
            </a:r>
            <a:endParaRPr lang="en-US" altLang="zh-TW" sz="2400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7821" y="3072333"/>
            <a:ext cx="2880320" cy="3010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82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467544" y="188640"/>
            <a:ext cx="82296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zh-TW" sz="30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4.</a:t>
            </a:r>
            <a:r>
              <a:rPr lang="zh-TW" altLang="en-US" sz="30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核能</a:t>
            </a:r>
            <a:r>
              <a:rPr lang="en-US" altLang="zh-TW" sz="30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VS</a:t>
            </a:r>
            <a:r>
              <a:rPr lang="zh-TW" altLang="en-US" sz="30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經濟</a:t>
            </a:r>
            <a:endParaRPr lang="en-US" altLang="zh-TW" sz="3000" dirty="0" smtClean="0">
              <a:solidFill>
                <a:srgbClr val="FFFF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核能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之所以在</a:t>
            </a:r>
            <a:r>
              <a:rPr lang="en-US" altLang="zh-TW" sz="2400" dirty="0">
                <a:latin typeface="微軟正黑體" pitchFamily="34" charset="-120"/>
                <a:ea typeface="微軟正黑體" pitchFamily="34" charset="-120"/>
              </a:rPr>
              <a:t>1960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年代逐漸抬頭，主要的原因有二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：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一</a:t>
            </a:r>
            <a:r>
              <a:rPr lang="en-US" altLang="zh-TW" sz="2400" dirty="0">
                <a:latin typeface="微軟正黑體" pitchFamily="34" charset="-120"/>
                <a:ea typeface="微軟正黑體" pitchFamily="34" charset="-120"/>
              </a:rPr>
              <a:t>﹑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世界上的化石能源有限，而人類對它的消耗卻是天天增加，核能可輔助化石能源消耗之不足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二</a:t>
            </a:r>
            <a:r>
              <a:rPr lang="en-US" altLang="zh-TW" sz="2400" dirty="0">
                <a:latin typeface="微軟正黑體" pitchFamily="34" charset="-120"/>
                <a:ea typeface="微軟正黑體" pitchFamily="34" charset="-120"/>
              </a:rPr>
              <a:t>﹑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核能發電系統雖然複雜，建廠初步投資也高，但燃料體積小，重量小，費用極少，算起總帳，還很可以和慣常電廠在經濟上競爭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目前我國核能發電的電價成本，比煤便宜三倍，比石油發電便宜四倍，在世界經濟不景氣聲中，核能發電幫忙我國不少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據說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1980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年經濟部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管轄下的工廠營業，剩餘新台幣一百七十億，其中電力公司占一百三十億，此中一半來自核能發電，看來核能發電在台灣是很經濟和賺錢的企業。</a:t>
            </a:r>
            <a:endParaRPr lang="zh-TW" altLang="en-US" sz="2400" dirty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952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微軟正黑體" pitchFamily="34" charset="-120"/>
                <a:ea typeface="微軟正黑體" pitchFamily="34" charset="-120"/>
              </a:rPr>
              <a:t>總結</a:t>
            </a:r>
            <a:endParaRPr lang="zh-TW" altLang="en-US" sz="40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        核能發電是現今所有能源其成本最低的，雖然它成本低，但它所帶來的汙染物卻相當嚴重。反觀風力發電與太陽能發電，雖然它們都被稱為「最乾淨的能源」，但實際上它們也存在著許多問題。前者，它製造成本太高，對台灣來說並不適合以風力發電來當我們的替代能源，因為我們處於氣候多變的海島型國家，且位於地震帶上，所以這項能源並不符合台灣在未來以替代能源的方向作發展。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       後者的製造成本也很高，且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在製作太陽能板的過程，對環境會帶來相當大的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汙染，雖然發電效率沒有核能高，但比風力發電大。所以在未來，若要尋找一個能替代核能的能源，我認為太陽能的發展才會是我們的期待，但就近期來看，核能才是我們真正需要的。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758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 smtClean="0"/>
              <a:t>參考資料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>
                <a:hlinkClick r:id="rId2"/>
              </a:rPr>
              <a:t>http://</a:t>
            </a:r>
            <a:r>
              <a:rPr lang="en-US" altLang="zh-TW" sz="2800" dirty="0" smtClean="0">
                <a:hlinkClick r:id="rId2"/>
              </a:rPr>
              <a:t>library.taiwanschoolnet.org/error/notfound.html</a:t>
            </a:r>
            <a:endParaRPr lang="en-US" altLang="zh-TW" sz="2800" dirty="0" smtClean="0"/>
          </a:p>
          <a:p>
            <a:r>
              <a:rPr lang="en-US" altLang="zh-TW" sz="2800" dirty="0">
                <a:hlinkClick r:id="rId3"/>
              </a:rPr>
              <a:t>http://</a:t>
            </a:r>
            <a:r>
              <a:rPr lang="en-US" altLang="zh-TW" sz="2800" dirty="0" smtClean="0">
                <a:hlinkClick r:id="rId3"/>
              </a:rPr>
              <a:t>www.cysh.cy.edu.tw/contest/9002/no2_1.htm</a:t>
            </a:r>
            <a:endParaRPr lang="en-US" altLang="zh-TW" sz="2800" dirty="0" smtClean="0"/>
          </a:p>
          <a:p>
            <a:endParaRPr lang="en-US" altLang="zh-TW" sz="2800" dirty="0"/>
          </a:p>
          <a:p>
            <a:endParaRPr lang="en-US" altLang="zh-TW" sz="2800" dirty="0" smtClean="0"/>
          </a:p>
          <a:p>
            <a:endParaRPr lang="en-US" altLang="zh-TW" sz="2800" dirty="0"/>
          </a:p>
          <a:p>
            <a:endParaRPr lang="en-US" altLang="zh-TW" sz="2800" dirty="0" smtClean="0"/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987999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微軟正黑體" pitchFamily="34" charset="-120"/>
                <a:ea typeface="微軟正黑體" pitchFamily="34" charset="-120"/>
              </a:rPr>
              <a:t>目錄</a:t>
            </a:r>
            <a:endParaRPr lang="zh-TW" altLang="en-US" sz="40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514350" indent="-514350">
              <a:buFont typeface="+mj-ea"/>
              <a:buAutoNum type="ea1ChtPeriod"/>
            </a:pPr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核能簡介</a:t>
            </a:r>
            <a:endParaRPr lang="en-US" altLang="zh-TW" sz="2800" dirty="0" smtClean="0">
              <a:latin typeface="微軟正黑體" pitchFamily="34" charset="-120"/>
              <a:ea typeface="微軟正黑體" pitchFamily="34" charset="-120"/>
            </a:endParaRPr>
          </a:p>
          <a:p>
            <a:pPr marL="514350" indent="-514350">
              <a:buFont typeface="+mj-ea"/>
              <a:buAutoNum type="ea1ChtPeriod"/>
            </a:pPr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核能發電</a:t>
            </a:r>
            <a:endParaRPr lang="en-US" altLang="zh-TW" sz="2800" dirty="0" smtClean="0">
              <a:latin typeface="微軟正黑體" pitchFamily="34" charset="-120"/>
              <a:ea typeface="微軟正黑體" pitchFamily="34" charset="-120"/>
            </a:endParaRPr>
          </a:p>
          <a:p>
            <a:pPr marL="514350" indent="-514350">
              <a:buFont typeface="+mj-ea"/>
              <a:buAutoNum type="ea1ChtPeriod"/>
            </a:pPr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核能的優點與缺點</a:t>
            </a:r>
            <a:endParaRPr lang="en-US" altLang="zh-TW" sz="2800" dirty="0" smtClean="0">
              <a:latin typeface="微軟正黑體" pitchFamily="34" charset="-120"/>
              <a:ea typeface="微軟正黑體" pitchFamily="34" charset="-120"/>
            </a:endParaRPr>
          </a:p>
          <a:p>
            <a:pPr marL="514350" indent="-514350">
              <a:buFont typeface="+mj-ea"/>
              <a:buAutoNum type="ea1ChtPeriod"/>
            </a:pP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風險</a:t>
            </a:r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評估</a:t>
            </a:r>
            <a:endParaRPr lang="en-US" altLang="zh-TW" sz="2800" dirty="0" smtClean="0">
              <a:latin typeface="微軟正黑體" pitchFamily="34" charset="-120"/>
              <a:ea typeface="微軟正黑體" pitchFamily="34" charset="-120"/>
            </a:endParaRPr>
          </a:p>
          <a:p>
            <a:pPr marL="514350" indent="-514350">
              <a:buFont typeface="+mj-ea"/>
              <a:buAutoNum type="ea1ChtPeriod"/>
            </a:pP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總結</a:t>
            </a:r>
            <a:endParaRPr lang="en-US" altLang="zh-TW" sz="2800" dirty="0" smtClean="0">
              <a:latin typeface="微軟正黑體" pitchFamily="34" charset="-120"/>
              <a:ea typeface="微軟正黑體" pitchFamily="34" charset="-120"/>
            </a:endParaRPr>
          </a:p>
          <a:p>
            <a:pPr marL="514350" indent="-514350">
              <a:buFont typeface="+mj-ea"/>
              <a:buAutoNum type="ea1ChtPeriod"/>
            </a:pPr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參考資料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1074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微軟正黑體" pitchFamily="34" charset="-120"/>
                <a:ea typeface="微軟正黑體" pitchFamily="34" charset="-120"/>
              </a:rPr>
              <a:t>核能簡介</a:t>
            </a:r>
            <a:endParaRPr lang="zh-TW" altLang="en-US" sz="40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467544" y="1700808"/>
            <a:ext cx="8352928" cy="3701007"/>
          </a:xfrm>
        </p:spPr>
        <p:txBody>
          <a:bodyPr>
            <a:noAutofit/>
          </a:bodyPr>
          <a:lstStyle/>
          <a:p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核能發電，是利用</a:t>
            </a:r>
            <a:r>
              <a:rPr lang="zh-TW" altLang="en-US" sz="28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核分裂</a:t>
            </a:r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來產生巨大的能量，製造高溫及高壓氣體來驅動發電機組發電。</a:t>
            </a:r>
            <a:endParaRPr lang="en-US" altLang="zh-TW" sz="2800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28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核能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所使用的</a:t>
            </a:r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燃料，乃是可分裂或融合的放射性物質「</a:t>
            </a:r>
            <a:r>
              <a:rPr lang="zh-TW" altLang="en-US" sz="28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鈾</a:t>
            </a:r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」。</a:t>
            </a:r>
            <a:endParaRPr lang="en-US" altLang="zh-TW" sz="2800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endParaRPr lang="en-US" altLang="zh-TW" sz="28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核能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發電目前僅占全球能源和電力供應</a:t>
            </a:r>
            <a:r>
              <a:rPr lang="en-US" altLang="zh-TW" sz="2800" dirty="0">
                <a:latin typeface="微軟正黑體" pitchFamily="34" charset="-120"/>
                <a:ea typeface="微軟正黑體" pitchFamily="34" charset="-120"/>
              </a:rPr>
              <a:t>7%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和</a:t>
            </a:r>
            <a:r>
              <a:rPr lang="en-US" altLang="zh-TW" sz="2800" dirty="0">
                <a:latin typeface="微軟正黑體" pitchFamily="34" charset="-120"/>
                <a:ea typeface="微軟正黑體" pitchFamily="34" charset="-120"/>
              </a:rPr>
              <a:t>17%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3590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微軟正黑體" pitchFamily="34" charset="-120"/>
                <a:ea typeface="微軟正黑體" pitchFamily="34" charset="-120"/>
              </a:rPr>
              <a:t>核能發電</a:t>
            </a:r>
            <a:endParaRPr lang="zh-TW" altLang="en-US" sz="40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395536" y="2276872"/>
            <a:ext cx="4464496" cy="32403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TW" sz="30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1.</a:t>
            </a:r>
            <a:r>
              <a:rPr lang="zh-TW" altLang="en-US" sz="30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原理：</a:t>
            </a:r>
            <a:endParaRPr lang="en-US" altLang="zh-TW" sz="3000" dirty="0" smtClean="0">
              <a:solidFill>
                <a:srgbClr val="FFFF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核能發電的原理與火力發電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相似，核能發電是利用鈾燃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料進行核分裂連鎖反應時所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產生的熱，將水加熱成高溫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高壓的蒸汽，用以推動汽輪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機，再帶動發電機發電。 </a:t>
            </a:r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5" y="1052736"/>
            <a:ext cx="4101247" cy="4680520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6766638" y="5764614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核能原子分裂狀況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323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467544" y="476673"/>
            <a:ext cx="8229600" cy="20882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28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2.</a:t>
            </a:r>
            <a:r>
              <a:rPr lang="zh-TW" altLang="en-US" sz="28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方式</a:t>
            </a:r>
            <a:endParaRPr lang="en-US" altLang="zh-TW" sz="2800" dirty="0" smtClean="0">
              <a:solidFill>
                <a:srgbClr val="FFFF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sz="2400" b="1" dirty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沸水</a:t>
            </a:r>
            <a:r>
              <a:rPr lang="zh-TW" altLang="en-US" sz="2400" b="1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式反應：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利用鈾</a:t>
            </a:r>
            <a:r>
              <a:rPr lang="en-US" altLang="zh-TW" sz="2400" dirty="0">
                <a:latin typeface="微軟正黑體" pitchFamily="34" charset="-120"/>
                <a:ea typeface="微軟正黑體" pitchFamily="34" charset="-120"/>
              </a:rPr>
              <a:t>-235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分裂反應所產生的能量，將水加熱使其變成蒸汽，再推動汽輪機與發電機來發電，而核分裂產生的能量則來自分裂後損失的質量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我國核一、二廠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採用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此方式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發電。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2222767"/>
            <a:ext cx="4536504" cy="3722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25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467544" y="404664"/>
            <a:ext cx="8229600" cy="56886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400" b="1" dirty="0" smtClean="0">
                <a:solidFill>
                  <a:srgbClr val="43CEFF"/>
                </a:solidFill>
                <a:latin typeface="微軟正黑體" pitchFamily="34" charset="-120"/>
                <a:ea typeface="微軟正黑體" pitchFamily="34" charset="-120"/>
              </a:rPr>
              <a:t>壓水式反應：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其分裂反應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原理及作用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等都與沸水式核反應器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類似。最大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的差別是壓水式反應器在水加熱成蒸汽的過程中採用了兩套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迴路。在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壓水式反應器中的「主迴路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」裡，冷水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經過爐心加熱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後，只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增加溫度但不變成蒸汽，熱水送至「蒸汽產生器」中把熱量傳給「次迴路」的水後變成冷水再送回爐心；而次迴路的水則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會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被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加熱成蒸汽去推動汽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輪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機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，用過的蒸汽再經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海水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冷卻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後重複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使用。我國核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三廠採此方式發電。</a:t>
            </a:r>
            <a:endParaRPr lang="zh-TW" altLang="en-US" sz="2400" dirty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617" y="2420888"/>
            <a:ext cx="4570653" cy="349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38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微軟正黑體" pitchFamily="34" charset="-120"/>
                <a:ea typeface="微軟正黑體" pitchFamily="34" charset="-120"/>
              </a:rPr>
              <a:t>核能的優點與缺點</a:t>
            </a:r>
            <a:endParaRPr lang="zh-TW" altLang="en-US" sz="40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sz="28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優點：</a:t>
            </a:r>
            <a:endParaRPr lang="en-US" altLang="zh-TW" sz="2800" dirty="0" smtClean="0">
              <a:solidFill>
                <a:srgbClr val="FFFF00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減少依賴化石燃料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只需要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小量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原料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即可產生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巨大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能量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運作成本較低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大約為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火力發電的三分之一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)</a:t>
            </a:r>
          </a:p>
          <a:p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運作時不會造成空氣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汙染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發電功率大且效率穩定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2190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467544" y="404665"/>
            <a:ext cx="8229600" cy="31683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sz="30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缺點：</a:t>
            </a:r>
            <a:endParaRPr lang="en-US" altLang="zh-TW" sz="3000" dirty="0" smtClean="0">
              <a:solidFill>
                <a:srgbClr val="FFFF00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投資成本太大，電力公司的風險較高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反應爐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內有放射性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物質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發電後的廢料具有嚴重的污染性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核電廠若受外力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破壞，反應爐可能會受損而導致無法預期的大災害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輻射外洩、電廠爆炸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)</a:t>
            </a:r>
          </a:p>
          <a:p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海洋生態受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破壞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珊瑚白熱化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620" y="3573016"/>
            <a:ext cx="3734129" cy="237626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4749" y="3532847"/>
            <a:ext cx="3539619" cy="2456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40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微軟正黑體" pitchFamily="34" charset="-120"/>
                <a:ea typeface="微軟正黑體" pitchFamily="34" charset="-120"/>
              </a:rPr>
              <a:t>風險評估</a:t>
            </a:r>
            <a:endParaRPr lang="zh-TW" altLang="en-US" sz="40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8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1.</a:t>
            </a:r>
            <a:r>
              <a:rPr lang="zh-TW" altLang="en-US" sz="28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核能</a:t>
            </a:r>
            <a:r>
              <a:rPr lang="en-US" altLang="zh-TW" sz="28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VS</a:t>
            </a:r>
            <a:r>
              <a:rPr lang="zh-TW" altLang="en-US" sz="28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人</a:t>
            </a:r>
            <a:endParaRPr lang="en-US" altLang="zh-TW" sz="2800" dirty="0" smtClean="0">
              <a:solidFill>
                <a:srgbClr val="FFFF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r>
              <a:rPr lang="zh-TW" altLang="en-US" sz="2400" dirty="0" smtClean="0"/>
              <a:t>        核能</a:t>
            </a:r>
            <a:r>
              <a:rPr lang="zh-TW" altLang="en-US" sz="2400" dirty="0"/>
              <a:t>發電對我們的影響很</a:t>
            </a:r>
            <a:r>
              <a:rPr lang="zh-TW" altLang="en-US" sz="2400" dirty="0" smtClean="0"/>
              <a:t>大，因為</a:t>
            </a:r>
            <a:r>
              <a:rPr lang="zh-TW" altLang="en-US" sz="2400" dirty="0"/>
              <a:t>核能發電可以產生出</a:t>
            </a:r>
            <a:r>
              <a:rPr lang="zh-TW" altLang="en-US" sz="2400" dirty="0" smtClean="0"/>
              <a:t>非常大</a:t>
            </a:r>
            <a:r>
              <a:rPr lang="zh-TW" altLang="en-US" sz="2400" dirty="0"/>
              <a:t>的</a:t>
            </a:r>
            <a:r>
              <a:rPr lang="zh-TW" altLang="en-US" sz="2400" dirty="0" smtClean="0"/>
              <a:t>電力，所以</a:t>
            </a:r>
            <a:r>
              <a:rPr lang="zh-TW" altLang="en-US" sz="2400" dirty="0"/>
              <a:t>可以取代即將枯竭的</a:t>
            </a:r>
            <a:r>
              <a:rPr lang="zh-TW" altLang="en-US" sz="2400" dirty="0" smtClean="0"/>
              <a:t>煤，且</a:t>
            </a:r>
            <a:r>
              <a:rPr lang="zh-TW" altLang="en-US" sz="2400" dirty="0"/>
              <a:t>一公克的「鈾」大約可以產生</a:t>
            </a:r>
            <a:r>
              <a:rPr lang="zh-TW" altLang="en-US" sz="2400" dirty="0" smtClean="0"/>
              <a:t>出約好幾</a:t>
            </a:r>
            <a:r>
              <a:rPr lang="zh-TW" altLang="en-US" sz="2400" dirty="0"/>
              <a:t>公噸的煤所產生的</a:t>
            </a:r>
            <a:r>
              <a:rPr lang="zh-TW" altLang="en-US" sz="2400" dirty="0" smtClean="0"/>
              <a:t>電力。然而，核能</a:t>
            </a:r>
            <a:r>
              <a:rPr lang="zh-TW" altLang="en-US" sz="2400" dirty="0"/>
              <a:t>發電也</a:t>
            </a:r>
            <a:r>
              <a:rPr lang="zh-TW" altLang="en-US" sz="2400" dirty="0" smtClean="0"/>
              <a:t>潛藏著危險，因為</a:t>
            </a:r>
            <a:r>
              <a:rPr lang="zh-TW" altLang="en-US" sz="2400" dirty="0"/>
              <a:t>核分裂</a:t>
            </a:r>
            <a:r>
              <a:rPr lang="zh-TW" altLang="en-US" sz="2400" dirty="0" smtClean="0"/>
              <a:t>時會</a:t>
            </a:r>
            <a:r>
              <a:rPr lang="zh-TW" altLang="en-US" sz="2400" dirty="0"/>
              <a:t>產生「輻射</a:t>
            </a:r>
            <a:r>
              <a:rPr lang="zh-TW" altLang="en-US" sz="2400" dirty="0" smtClean="0"/>
              <a:t>」，而</a:t>
            </a:r>
            <a:r>
              <a:rPr lang="zh-TW" altLang="en-US" sz="2400" dirty="0"/>
              <a:t>輻射對生物影響很</a:t>
            </a:r>
            <a:r>
              <a:rPr lang="zh-TW" altLang="en-US" sz="2400" dirty="0" smtClean="0"/>
              <a:t>大，會</a:t>
            </a:r>
            <a:r>
              <a:rPr lang="zh-TW" altLang="en-US" sz="2400" dirty="0"/>
              <a:t>使生物死亡或是基因</a:t>
            </a:r>
            <a:r>
              <a:rPr lang="zh-TW" altLang="en-US" sz="2400" dirty="0" smtClean="0"/>
              <a:t>突變</a:t>
            </a:r>
            <a:r>
              <a:rPr lang="zh-TW" altLang="en-US" sz="2400" dirty="0"/>
              <a:t>。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53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地平線">
  <a:themeElements>
    <a:clrScheme name="地平線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地平線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地平線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368</TotalTime>
  <Words>947</Words>
  <Application>Microsoft Office PowerPoint</Application>
  <PresentationFormat>如螢幕大小 (4:3)</PresentationFormat>
  <Paragraphs>64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地平線</vt:lpstr>
      <vt:lpstr>以適當科技與風險評估的角度 來看核能系統</vt:lpstr>
      <vt:lpstr>目錄</vt:lpstr>
      <vt:lpstr>核能簡介</vt:lpstr>
      <vt:lpstr>核能發電</vt:lpstr>
      <vt:lpstr>PowerPoint 簡報</vt:lpstr>
      <vt:lpstr>PowerPoint 簡報</vt:lpstr>
      <vt:lpstr>核能的優點與缺點</vt:lpstr>
      <vt:lpstr>PowerPoint 簡報</vt:lpstr>
      <vt:lpstr>風險評估</vt:lpstr>
      <vt:lpstr>PowerPoint 簡報</vt:lpstr>
      <vt:lpstr>PowerPoint 簡報</vt:lpstr>
      <vt:lpstr>總結</vt:lpstr>
      <vt:lpstr>參考資料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以適當科技與風險評估的角度來看核能系統</dc:title>
  <dc:creator>wei</dc:creator>
  <cp:lastModifiedBy>wei</cp:lastModifiedBy>
  <cp:revision>25</cp:revision>
  <dcterms:created xsi:type="dcterms:W3CDTF">2012-12-22T03:39:49Z</dcterms:created>
  <dcterms:modified xsi:type="dcterms:W3CDTF">2012-12-22T09:48:07Z</dcterms:modified>
</cp:coreProperties>
</file>