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sldIdLst>
    <p:sldId id="272" r:id="rId2"/>
    <p:sldId id="257" r:id="rId3"/>
    <p:sldId id="263" r:id="rId4"/>
    <p:sldId id="258" r:id="rId5"/>
    <p:sldId id="260" r:id="rId6"/>
    <p:sldId id="261" r:id="rId7"/>
    <p:sldId id="262" r:id="rId8"/>
    <p:sldId id="264" r:id="rId9"/>
    <p:sldId id="273" r:id="rId10"/>
    <p:sldId id="274" r:id="rId11"/>
    <p:sldId id="275" r:id="rId12"/>
    <p:sldId id="276" r:id="rId13"/>
    <p:sldId id="266" r:id="rId14"/>
    <p:sldId id="267" r:id="rId15"/>
    <p:sldId id="268" r:id="rId16"/>
    <p:sldId id="269" r:id="rId17"/>
    <p:sldId id="270" r:id="rId18"/>
    <p:sldId id="271" r:id="rId19"/>
    <p:sldId id="25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3E468F95-A285-4788-A175-ED4742413A80}" type="datetimeFigureOut">
              <a:rPr lang="zh-TW" altLang="en-US" smtClean="0"/>
              <a:t>2016/12/26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3A596A3-4608-4486-8E16-2E9267258F63}" type="slidenum">
              <a:rPr lang="zh-TW" altLang="en-US" smtClean="0"/>
              <a:t>‹#›</a:t>
            </a:fld>
            <a:endParaRPr lang="zh-TW" altLang="en-US"/>
          </a:p>
        </p:txBody>
      </p:sp>
    </p:spTree>
    <p:extLst>
      <p:ext uri="{BB962C8B-B14F-4D97-AF65-F5344CB8AC3E}">
        <p14:creationId xmlns:p14="http://schemas.microsoft.com/office/powerpoint/2010/main" val="149762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3E468F95-A285-4788-A175-ED4742413A80}" type="datetimeFigureOut">
              <a:rPr lang="zh-TW" altLang="en-US" smtClean="0"/>
              <a:t>2016/12/26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3A596A3-4608-4486-8E16-2E9267258F63}" type="slidenum">
              <a:rPr lang="zh-TW" altLang="en-US" smtClean="0"/>
              <a:t>‹#›</a:t>
            </a:fld>
            <a:endParaRPr lang="zh-TW" altLang="en-US"/>
          </a:p>
        </p:txBody>
      </p:sp>
    </p:spTree>
    <p:extLst>
      <p:ext uri="{BB962C8B-B14F-4D97-AF65-F5344CB8AC3E}">
        <p14:creationId xmlns:p14="http://schemas.microsoft.com/office/powerpoint/2010/main" val="80134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3E468F95-A285-4788-A175-ED4742413A80}" type="datetimeFigureOut">
              <a:rPr lang="zh-TW" altLang="en-US" smtClean="0"/>
              <a:t>2016/12/26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3A596A3-4608-4486-8E16-2E9267258F63}" type="slidenum">
              <a:rPr lang="zh-TW" altLang="en-US" smtClean="0"/>
              <a:t>‹#›</a:t>
            </a:fld>
            <a:endParaRPr lang="zh-TW"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8644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fld id="{3E468F95-A285-4788-A175-ED4742413A80}" type="datetimeFigureOut">
              <a:rPr lang="zh-TW" altLang="en-US" smtClean="0"/>
              <a:t>2016/12/26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A596A3-4608-4486-8E16-2E9267258F63}" type="slidenum">
              <a:rPr lang="zh-TW" altLang="en-US" smtClean="0"/>
              <a:t>‹#›</a:t>
            </a:fld>
            <a:endParaRPr lang="zh-TW" altLang="en-US"/>
          </a:p>
        </p:txBody>
      </p:sp>
    </p:spTree>
    <p:extLst>
      <p:ext uri="{BB962C8B-B14F-4D97-AF65-F5344CB8AC3E}">
        <p14:creationId xmlns:p14="http://schemas.microsoft.com/office/powerpoint/2010/main" val="2351346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fld id="{3E468F95-A285-4788-A175-ED4742413A80}" type="datetimeFigureOut">
              <a:rPr lang="zh-TW" altLang="en-US" smtClean="0"/>
              <a:t>2016/12/26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A596A3-4608-4486-8E16-2E9267258F63}" type="slidenum">
              <a:rPr lang="zh-TW" altLang="en-US" smtClean="0"/>
              <a:t>‹#›</a:t>
            </a:fld>
            <a:endParaRPr lang="zh-TW"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36816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fld id="{3E468F95-A285-4788-A175-ED4742413A80}" type="datetimeFigureOut">
              <a:rPr lang="zh-TW" altLang="en-US" smtClean="0"/>
              <a:t>2016/12/26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A596A3-4608-4486-8E16-2E9267258F63}" type="slidenum">
              <a:rPr lang="zh-TW" altLang="en-US" smtClean="0"/>
              <a:t>‹#›</a:t>
            </a:fld>
            <a:endParaRPr lang="zh-TW" altLang="en-US"/>
          </a:p>
        </p:txBody>
      </p:sp>
    </p:spTree>
    <p:extLst>
      <p:ext uri="{BB962C8B-B14F-4D97-AF65-F5344CB8AC3E}">
        <p14:creationId xmlns:p14="http://schemas.microsoft.com/office/powerpoint/2010/main" val="1384012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E468F95-A285-4788-A175-ED4742413A80}" type="datetimeFigureOut">
              <a:rPr lang="zh-TW" altLang="en-US" smtClean="0"/>
              <a:t>2016/12/26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A596A3-4608-4486-8E16-2E9267258F63}" type="slidenum">
              <a:rPr lang="zh-TW" altLang="en-US" smtClean="0"/>
              <a:t>‹#›</a:t>
            </a:fld>
            <a:endParaRPr lang="zh-TW" altLang="en-US"/>
          </a:p>
        </p:txBody>
      </p:sp>
    </p:spTree>
    <p:extLst>
      <p:ext uri="{BB962C8B-B14F-4D97-AF65-F5344CB8AC3E}">
        <p14:creationId xmlns:p14="http://schemas.microsoft.com/office/powerpoint/2010/main" val="1541961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E468F95-A285-4788-A175-ED4742413A80}" type="datetimeFigureOut">
              <a:rPr lang="zh-TW" altLang="en-US" smtClean="0"/>
              <a:t>2016/12/26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A596A3-4608-4486-8E16-2E9267258F63}" type="slidenum">
              <a:rPr lang="zh-TW" altLang="en-US" smtClean="0"/>
              <a:t>‹#›</a:t>
            </a:fld>
            <a:endParaRPr lang="zh-TW" altLang="en-US"/>
          </a:p>
        </p:txBody>
      </p:sp>
    </p:spTree>
    <p:extLst>
      <p:ext uri="{BB962C8B-B14F-4D97-AF65-F5344CB8AC3E}">
        <p14:creationId xmlns:p14="http://schemas.microsoft.com/office/powerpoint/2010/main" val="371240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E468F95-A285-4788-A175-ED4742413A80}" type="datetimeFigureOut">
              <a:rPr lang="zh-TW" altLang="en-US" smtClean="0"/>
              <a:t>2016/12/26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A596A3-4608-4486-8E16-2E9267258F63}" type="slidenum">
              <a:rPr lang="zh-TW" altLang="en-US" smtClean="0"/>
              <a:t>‹#›</a:t>
            </a:fld>
            <a:endParaRPr lang="zh-TW" altLang="en-US"/>
          </a:p>
        </p:txBody>
      </p:sp>
    </p:spTree>
    <p:extLst>
      <p:ext uri="{BB962C8B-B14F-4D97-AF65-F5344CB8AC3E}">
        <p14:creationId xmlns:p14="http://schemas.microsoft.com/office/powerpoint/2010/main" val="1849316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3E468F95-A285-4788-A175-ED4742413A80}" type="datetimeFigureOut">
              <a:rPr lang="zh-TW" altLang="en-US" smtClean="0"/>
              <a:t>2016/12/26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3A596A3-4608-4486-8E16-2E9267258F63}" type="slidenum">
              <a:rPr lang="zh-TW" altLang="en-US" smtClean="0"/>
              <a:t>‹#›</a:t>
            </a:fld>
            <a:endParaRPr lang="zh-TW" altLang="en-US"/>
          </a:p>
        </p:txBody>
      </p:sp>
    </p:spTree>
    <p:extLst>
      <p:ext uri="{BB962C8B-B14F-4D97-AF65-F5344CB8AC3E}">
        <p14:creationId xmlns:p14="http://schemas.microsoft.com/office/powerpoint/2010/main" val="2934114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3E468F95-A285-4788-A175-ED4742413A80}" type="datetimeFigureOut">
              <a:rPr lang="zh-TW" altLang="en-US" smtClean="0"/>
              <a:t>2016/12/26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3A596A3-4608-4486-8E16-2E9267258F63}" type="slidenum">
              <a:rPr lang="zh-TW" altLang="en-US" smtClean="0"/>
              <a:t>‹#›</a:t>
            </a:fld>
            <a:endParaRPr lang="zh-TW" altLang="en-US"/>
          </a:p>
        </p:txBody>
      </p:sp>
    </p:spTree>
    <p:extLst>
      <p:ext uri="{BB962C8B-B14F-4D97-AF65-F5344CB8AC3E}">
        <p14:creationId xmlns:p14="http://schemas.microsoft.com/office/powerpoint/2010/main" val="21896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3E468F95-A285-4788-A175-ED4742413A80}" type="datetimeFigureOut">
              <a:rPr lang="zh-TW" altLang="en-US" smtClean="0"/>
              <a:t>2016/12/26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3A596A3-4608-4486-8E16-2E9267258F63}" type="slidenum">
              <a:rPr lang="zh-TW" altLang="en-US" smtClean="0"/>
              <a:t>‹#›</a:t>
            </a:fld>
            <a:endParaRPr lang="zh-TW" altLang="en-US"/>
          </a:p>
        </p:txBody>
      </p:sp>
    </p:spTree>
    <p:extLst>
      <p:ext uri="{BB962C8B-B14F-4D97-AF65-F5344CB8AC3E}">
        <p14:creationId xmlns:p14="http://schemas.microsoft.com/office/powerpoint/2010/main" val="1015720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3E468F95-A285-4788-A175-ED4742413A80}" type="datetimeFigureOut">
              <a:rPr lang="zh-TW" altLang="en-US" smtClean="0"/>
              <a:t>2016/12/26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3A596A3-4608-4486-8E16-2E9267258F63}" type="slidenum">
              <a:rPr lang="zh-TW" altLang="en-US" smtClean="0"/>
              <a:t>‹#›</a:t>
            </a:fld>
            <a:endParaRPr lang="zh-TW" altLang="en-US"/>
          </a:p>
        </p:txBody>
      </p:sp>
    </p:spTree>
    <p:extLst>
      <p:ext uri="{BB962C8B-B14F-4D97-AF65-F5344CB8AC3E}">
        <p14:creationId xmlns:p14="http://schemas.microsoft.com/office/powerpoint/2010/main" val="231685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68F95-A285-4788-A175-ED4742413A80}" type="datetimeFigureOut">
              <a:rPr lang="zh-TW" altLang="en-US" smtClean="0"/>
              <a:t>2016/12/26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3A596A3-4608-4486-8E16-2E9267258F63}" type="slidenum">
              <a:rPr lang="zh-TW" altLang="en-US" smtClean="0"/>
              <a:t>‹#›</a:t>
            </a:fld>
            <a:endParaRPr lang="zh-TW" altLang="en-US"/>
          </a:p>
        </p:txBody>
      </p:sp>
    </p:spTree>
    <p:extLst>
      <p:ext uri="{BB962C8B-B14F-4D97-AF65-F5344CB8AC3E}">
        <p14:creationId xmlns:p14="http://schemas.microsoft.com/office/powerpoint/2010/main" val="297509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3E468F95-A285-4788-A175-ED4742413A80}" type="datetimeFigureOut">
              <a:rPr lang="zh-TW" altLang="en-US" smtClean="0"/>
              <a:t>2016/12/26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3A596A3-4608-4486-8E16-2E9267258F63}" type="slidenum">
              <a:rPr lang="zh-TW" altLang="en-US" smtClean="0"/>
              <a:t>‹#›</a:t>
            </a:fld>
            <a:endParaRPr lang="zh-TW" altLang="en-US"/>
          </a:p>
        </p:txBody>
      </p:sp>
    </p:spTree>
    <p:extLst>
      <p:ext uri="{BB962C8B-B14F-4D97-AF65-F5344CB8AC3E}">
        <p14:creationId xmlns:p14="http://schemas.microsoft.com/office/powerpoint/2010/main" val="3617085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3E468F95-A285-4788-A175-ED4742413A80}" type="datetimeFigureOut">
              <a:rPr lang="zh-TW" altLang="en-US" smtClean="0"/>
              <a:t>2016/12/26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3A596A3-4608-4486-8E16-2E9267258F63}" type="slidenum">
              <a:rPr lang="zh-TW" altLang="en-US" smtClean="0"/>
              <a:t>‹#›</a:t>
            </a:fld>
            <a:endParaRPr lang="zh-TW" altLang="en-US"/>
          </a:p>
        </p:txBody>
      </p:sp>
    </p:spTree>
    <p:extLst>
      <p:ext uri="{BB962C8B-B14F-4D97-AF65-F5344CB8AC3E}">
        <p14:creationId xmlns:p14="http://schemas.microsoft.com/office/powerpoint/2010/main" val="206221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E468F95-A285-4788-A175-ED4742413A80}" type="datetimeFigureOut">
              <a:rPr lang="zh-TW" altLang="en-US" smtClean="0"/>
              <a:t>2016/12/26</a:t>
            </a:fld>
            <a:endParaRPr lang="zh-TW"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3A596A3-4608-4486-8E16-2E9267258F63}" type="slidenum">
              <a:rPr lang="zh-TW" altLang="en-US" smtClean="0"/>
              <a:t>‹#›</a:t>
            </a:fld>
            <a:endParaRPr lang="zh-TW" altLang="en-US"/>
          </a:p>
        </p:txBody>
      </p:sp>
    </p:spTree>
    <p:extLst>
      <p:ext uri="{BB962C8B-B14F-4D97-AF65-F5344CB8AC3E}">
        <p14:creationId xmlns:p14="http://schemas.microsoft.com/office/powerpoint/2010/main" val="406151069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chinatimes.com/realtimenews/20140807000057-260402" TargetMode="External"/><Relationship Id="rId3" Type="http://schemas.openxmlformats.org/officeDocument/2006/relationships/hyperlink" Target="http://www.appledaily.com.tw/appledaily/article/headline/20140803/35998535/%E6%B0%A3%E7%88%8628%E6%AD%BB%E6%89%BE%E5%88%B0%E7%AE%A1%E7%B7%9A%E7%A0%B4%E6%B4%9E%E6%A6%AE%E5%8C%96%E6%98%AF%E5%85%87%E6%89%8B" TargetMode="External"/><Relationship Id="rId7" Type="http://schemas.openxmlformats.org/officeDocument/2006/relationships/hyperlink" Target="http://p.udn.com.tw/upf/newmedia/2015_vist/07/20150725_pickao_00/index.html?fb_comment_id=749845768475135_749883718471340#f1a1c1872e5bee" TargetMode="External"/><Relationship Id="rId2" Type="http://schemas.openxmlformats.org/officeDocument/2006/relationships/hyperlink" Target="http://www.slideshare.net/webshare/20140731-37845018?next_slideshow=1" TargetMode="External"/><Relationship Id="rId1" Type="http://schemas.openxmlformats.org/officeDocument/2006/relationships/slideLayout" Target="../slideLayouts/slideLayout2.xml"/><Relationship Id="rId6" Type="http://schemas.openxmlformats.org/officeDocument/2006/relationships/hyperlink" Target="https://tw.news.yahoo.com/%E9%AB%98%E9%9B%84%E6%B0%A3%E7%88%86%E7%AF%84%E5%9C%8D%E5%8F%8A%E7%AE%A1%E5%88%B6%E8%B7%AF%E7%B7%9A-033537529.html" TargetMode="External"/><Relationship Id="rId5" Type="http://schemas.openxmlformats.org/officeDocument/2006/relationships/hyperlink" Target="https://zh.wikipedia.org/wiki/2014%E5%B9%B4%E8%87%BA%E7%81%A3%E9%AB%98%E9%9B%84%E6%B0%A3%E7%88%86%E4%BA%8B%E6%95%85" TargetMode="External"/><Relationship Id="rId4" Type="http://schemas.openxmlformats.org/officeDocument/2006/relationships/hyperlink" Target="http://www.cgtdc.com.tw/zh-tw/dirAbout/frmAbout1.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37253" y="624109"/>
            <a:ext cx="9967360" cy="2225107"/>
          </a:xfrm>
        </p:spPr>
        <p:txBody>
          <a:bodyPr>
            <a:noAutofit/>
          </a:bodyPr>
          <a:lstStyle/>
          <a:p>
            <a:pPr algn="ctr"/>
            <a:r>
              <a:rPr lang="zh-TW" altLang="en-US" sz="5400" dirty="0">
                <a:latin typeface="標楷體" panose="03000509000000000000" pitchFamily="65" charset="-120"/>
                <a:ea typeface="標楷體" panose="03000509000000000000" pitchFamily="65" charset="-120"/>
              </a:rPr>
              <a:t>高雄氣爆事件相關利害關係人</a:t>
            </a:r>
            <a:br>
              <a:rPr lang="en-US" altLang="zh-TW" sz="5400" dirty="0">
                <a:latin typeface="標楷體" panose="03000509000000000000" pitchFamily="65" charset="-120"/>
                <a:ea typeface="標楷體" panose="03000509000000000000" pitchFamily="65" charset="-120"/>
              </a:rPr>
            </a:br>
            <a:r>
              <a:rPr lang="zh-TW" altLang="en-US" sz="5400" dirty="0">
                <a:latin typeface="標楷體" panose="03000509000000000000" pitchFamily="65" charset="-120"/>
                <a:ea typeface="標楷體" panose="03000509000000000000" pitchFamily="65" charset="-120"/>
              </a:rPr>
              <a:t>第五組</a:t>
            </a:r>
          </a:p>
        </p:txBody>
      </p:sp>
      <p:sp>
        <p:nvSpPr>
          <p:cNvPr id="3" name="內容版面配置區 2"/>
          <p:cNvSpPr>
            <a:spLocks noGrp="1"/>
          </p:cNvSpPr>
          <p:nvPr>
            <p:ph idx="1"/>
          </p:nvPr>
        </p:nvSpPr>
        <p:spPr>
          <a:xfrm>
            <a:off x="2063233" y="2849217"/>
            <a:ext cx="8915400" cy="3512580"/>
          </a:xfrm>
        </p:spPr>
        <p:txBody>
          <a:bodyPr/>
          <a:lstStyle/>
          <a:p>
            <a:r>
              <a:rPr lang="zh-TW" altLang="en-US" sz="2400" dirty="0">
                <a:latin typeface="標楷體" panose="03000509000000000000" pitchFamily="65" charset="-120"/>
                <a:ea typeface="標楷體" panose="03000509000000000000" pitchFamily="65" charset="-120"/>
              </a:rPr>
              <a:t>組長</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蘇倍玄</a:t>
            </a:r>
            <a:r>
              <a:rPr lang="en-US" altLang="zh-TW" sz="2400" dirty="0">
                <a:latin typeface="標楷體" panose="03000509000000000000" pitchFamily="65" charset="-120"/>
                <a:ea typeface="標楷體" panose="03000509000000000000" pitchFamily="65" charset="-120"/>
              </a:rPr>
              <a:t>4A340093</a:t>
            </a:r>
          </a:p>
          <a:p>
            <a:r>
              <a:rPr lang="zh-TW" altLang="en-US" sz="2400" dirty="0">
                <a:latin typeface="標楷體" panose="03000509000000000000" pitchFamily="65" charset="-120"/>
                <a:ea typeface="標楷體" panose="03000509000000000000" pitchFamily="65" charset="-120"/>
              </a:rPr>
              <a:t>組員</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劉佳豪</a:t>
            </a:r>
            <a:r>
              <a:rPr lang="en-US" altLang="zh-TW" sz="2400" dirty="0">
                <a:latin typeface="標楷體" panose="03000509000000000000" pitchFamily="65" charset="-120"/>
                <a:ea typeface="標楷體" panose="03000509000000000000" pitchFamily="65" charset="-120"/>
              </a:rPr>
              <a:t>4A340063</a:t>
            </a:r>
          </a:p>
          <a:p>
            <a:pPr marL="0" indent="0">
              <a:buNone/>
            </a:pPr>
            <a:r>
              <a:rPr lang="zh-TW" altLang="en-US" sz="2400" dirty="0">
                <a:latin typeface="標楷體" panose="03000509000000000000" pitchFamily="65" charset="-120"/>
                <a:ea typeface="標楷體" panose="03000509000000000000" pitchFamily="65" charset="-120"/>
              </a:rPr>
              <a:t>       謝賀任</a:t>
            </a:r>
            <a:r>
              <a:rPr lang="en-US" altLang="zh-TW" sz="2400" dirty="0">
                <a:latin typeface="標楷體" panose="03000509000000000000" pitchFamily="65" charset="-120"/>
                <a:ea typeface="標楷體" panose="03000509000000000000" pitchFamily="65" charset="-120"/>
              </a:rPr>
              <a:t>4A340067</a:t>
            </a:r>
          </a:p>
          <a:p>
            <a:pPr marL="0" indent="0">
              <a:buNone/>
            </a:pPr>
            <a:r>
              <a:rPr lang="zh-TW" altLang="en-US" sz="2400" dirty="0">
                <a:latin typeface="標楷體" panose="03000509000000000000" pitchFamily="65" charset="-120"/>
                <a:ea typeface="標楷體" panose="03000509000000000000" pitchFamily="65" charset="-120"/>
              </a:rPr>
              <a:t>       林融琛</a:t>
            </a:r>
            <a:r>
              <a:rPr lang="en-US" altLang="zh-TW" sz="2400" dirty="0">
                <a:latin typeface="標楷體" panose="03000509000000000000" pitchFamily="65" charset="-120"/>
                <a:ea typeface="標楷體" panose="03000509000000000000" pitchFamily="65" charset="-120"/>
              </a:rPr>
              <a:t>3A340104</a:t>
            </a:r>
          </a:p>
          <a:p>
            <a:pPr marL="0" indent="0">
              <a:buNone/>
            </a:pPr>
            <a:r>
              <a:rPr lang="zh-TW" altLang="en-US" sz="2400" dirty="0">
                <a:latin typeface="標楷體" panose="03000509000000000000" pitchFamily="65" charset="-120"/>
                <a:ea typeface="標楷體" panose="03000509000000000000" pitchFamily="65" charset="-120"/>
              </a:rPr>
              <a:t>       盧厚任</a:t>
            </a:r>
            <a:r>
              <a:rPr lang="en-US" altLang="zh-TW" sz="2400" dirty="0">
                <a:latin typeface="標楷體" panose="03000509000000000000" pitchFamily="65" charset="-120"/>
                <a:ea typeface="標楷體" panose="03000509000000000000" pitchFamily="65" charset="-120"/>
              </a:rPr>
              <a:t>4A340113</a:t>
            </a:r>
          </a:p>
          <a:p>
            <a:pPr marL="0" indent="0">
              <a:buNone/>
            </a:pPr>
            <a:r>
              <a:rPr lang="zh-TW" altLang="en-US" sz="2400" dirty="0">
                <a:latin typeface="標楷體" panose="03000509000000000000" pitchFamily="65" charset="-120"/>
                <a:ea typeface="標楷體" panose="03000509000000000000" pitchFamily="65" charset="-120"/>
              </a:rPr>
              <a:t>       莊岳勳</a:t>
            </a:r>
            <a:r>
              <a:rPr lang="en-US" altLang="zh-TW" sz="2400" dirty="0">
                <a:latin typeface="標楷體" panose="03000509000000000000" pitchFamily="65" charset="-120"/>
                <a:ea typeface="標楷體" panose="03000509000000000000" pitchFamily="65" charset="-120"/>
              </a:rPr>
              <a:t>4A340904</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4545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79533" y="200040"/>
            <a:ext cx="2522413" cy="701107"/>
          </a:xfrm>
        </p:spPr>
        <p:txBody>
          <a:bodyPr>
            <a:noAutofit/>
          </a:bodyPr>
          <a:lstStyle/>
          <a:p>
            <a:r>
              <a:rPr lang="zh-TW" altLang="en-US" sz="4000" dirty="0"/>
              <a:t>凱旋三路</a:t>
            </a:r>
          </a:p>
        </p:txBody>
      </p:sp>
      <p:sp>
        <p:nvSpPr>
          <p:cNvPr id="3" name="內容版面配置區 2"/>
          <p:cNvSpPr>
            <a:spLocks noGrp="1"/>
          </p:cNvSpPr>
          <p:nvPr>
            <p:ph idx="1"/>
          </p:nvPr>
        </p:nvSpPr>
        <p:spPr>
          <a:xfrm>
            <a:off x="1484243" y="1152939"/>
            <a:ext cx="10363200" cy="5340626"/>
          </a:xfrm>
        </p:spPr>
        <p:txBody>
          <a:bodyPr>
            <a:normAutofit/>
          </a:bodyPr>
          <a:lstStyle/>
          <a:p>
            <a:pPr marL="0" indent="0">
              <a:buNone/>
            </a:pPr>
            <a:r>
              <a:rPr lang="zh-TW" altLang="en-US" sz="2800" dirty="0">
                <a:latin typeface="標楷體" panose="03000509000000000000" pitchFamily="65" charset="-120"/>
                <a:ea typeface="標楷體" panose="03000509000000000000" pitchFamily="65" charset="-120"/>
              </a:rPr>
              <a:t>房屋在拉皮後，道路、房屋變美，可惜人潮卻變少了，路旁建築仍搭鷹架、帆布重建的情景，可以感受到當時震撼的餘威。</a:t>
            </a:r>
            <a:endParaRPr lang="en-US" altLang="zh-TW" sz="2800" dirty="0">
              <a:latin typeface="標楷體" panose="03000509000000000000" pitchFamily="65" charset="-120"/>
              <a:ea typeface="標楷體" panose="03000509000000000000" pitchFamily="65" charset="-120"/>
            </a:endParaRPr>
          </a:p>
          <a:p>
            <a:pPr marL="0" indent="0">
              <a:buNone/>
            </a:pPr>
            <a:endParaRPr lang="zh-TW" altLang="en-US" sz="28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243" y="2360839"/>
            <a:ext cx="5057775" cy="3790950"/>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018" y="2360839"/>
            <a:ext cx="5057775" cy="3790950"/>
          </a:xfrm>
          <a:prstGeom prst="rect">
            <a:avLst/>
          </a:prstGeom>
        </p:spPr>
      </p:pic>
    </p:spTree>
    <p:extLst>
      <p:ext uri="{BB962C8B-B14F-4D97-AF65-F5344CB8AC3E}">
        <p14:creationId xmlns:p14="http://schemas.microsoft.com/office/powerpoint/2010/main" val="1119741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10839" y="571102"/>
            <a:ext cx="2416397" cy="687855"/>
          </a:xfrm>
        </p:spPr>
        <p:txBody>
          <a:bodyPr>
            <a:noAutofit/>
          </a:bodyPr>
          <a:lstStyle/>
          <a:p>
            <a:r>
              <a:rPr lang="zh-TW" altLang="en-US" sz="4000" dirty="0"/>
              <a:t>一心一路</a:t>
            </a: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1888" y="2317381"/>
            <a:ext cx="5551868" cy="3593090"/>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054" y="2317381"/>
            <a:ext cx="5620435" cy="3593090"/>
          </a:xfrm>
          <a:prstGeom prst="rect">
            <a:avLst/>
          </a:prstGeom>
        </p:spPr>
      </p:pic>
    </p:spTree>
    <p:extLst>
      <p:ext uri="{BB962C8B-B14F-4D97-AF65-F5344CB8AC3E}">
        <p14:creationId xmlns:p14="http://schemas.microsoft.com/office/powerpoint/2010/main" val="4290860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85505" y="226546"/>
            <a:ext cx="7386551" cy="595090"/>
          </a:xfrm>
        </p:spPr>
        <p:txBody>
          <a:bodyPr>
            <a:noAutofit/>
          </a:bodyPr>
          <a:lstStyle/>
          <a:p>
            <a:r>
              <a:rPr lang="zh-TW" altLang="en-US" sz="4000" dirty="0"/>
              <a:t>氣爆後第六天道路依然破碎塌陷</a:t>
            </a: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3270" y="936772"/>
            <a:ext cx="4903304" cy="5801957"/>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007" y="936772"/>
            <a:ext cx="4596627" cy="5801957"/>
          </a:xfrm>
          <a:prstGeom prst="rect">
            <a:avLst/>
          </a:prstGeom>
        </p:spPr>
      </p:pic>
    </p:spTree>
    <p:extLst>
      <p:ext uri="{BB962C8B-B14F-4D97-AF65-F5344CB8AC3E}">
        <p14:creationId xmlns:p14="http://schemas.microsoft.com/office/powerpoint/2010/main" val="2000506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04900" y="901700"/>
            <a:ext cx="10399713" cy="1003300"/>
          </a:xfrm>
        </p:spPr>
        <p:txBody>
          <a:bodyPr>
            <a:normAutofit/>
          </a:bodyPr>
          <a:lstStyle/>
          <a:p>
            <a:pPr algn="ctr"/>
            <a:r>
              <a:rPr lang="zh-TW" altLang="en-US" sz="4800" dirty="0">
                <a:latin typeface="標楷體" panose="03000509000000000000" pitchFamily="65" charset="-120"/>
                <a:ea typeface="標楷體" panose="03000509000000000000" pitchFamily="65" charset="-120"/>
              </a:rPr>
              <a:t>民生影響</a:t>
            </a:r>
          </a:p>
        </p:txBody>
      </p:sp>
      <p:sp>
        <p:nvSpPr>
          <p:cNvPr id="3" name="內容版面配置區 2"/>
          <p:cNvSpPr>
            <a:spLocks noGrp="1"/>
          </p:cNvSpPr>
          <p:nvPr>
            <p:ph idx="1"/>
          </p:nvPr>
        </p:nvSpPr>
        <p:spPr>
          <a:xfrm>
            <a:off x="1600200" y="1765300"/>
            <a:ext cx="9867900" cy="4279900"/>
          </a:xfrm>
        </p:spPr>
        <p:txBody>
          <a:bodyPr>
            <a:normAutofit/>
          </a:bodyPr>
          <a:lstStyle/>
          <a:p>
            <a:r>
              <a:rPr lang="zh-TW" altLang="en-US" sz="2800" dirty="0">
                <a:latin typeface="標楷體" pitchFamily="65" charset="-120"/>
                <a:ea typeface="標楷體" pitchFamily="65" charset="-120"/>
              </a:rPr>
              <a:t>為了配合災害搶修作業以及加速道路修復考量，台灣電力公司暫時先將輸送天然氣管關閉，南部發電廠</a:t>
            </a:r>
            <a:r>
              <a:rPr lang="en-US" altLang="zh-TW" sz="2800" dirty="0">
                <a:latin typeface="標楷體" pitchFamily="65" charset="-120"/>
                <a:ea typeface="標楷體" pitchFamily="65" charset="-120"/>
              </a:rPr>
              <a:t>4</a:t>
            </a:r>
            <a:r>
              <a:rPr lang="zh-TW" altLang="en-US" sz="2800" dirty="0">
                <a:latin typeface="標楷體" pitchFamily="65" charset="-120"/>
                <a:ea typeface="標楷體" pitchFamily="65" charset="-120"/>
              </a:rPr>
              <a:t>部機組自</a:t>
            </a:r>
            <a:r>
              <a:rPr lang="en-US" altLang="zh-TW" sz="2800" dirty="0">
                <a:latin typeface="標楷體" pitchFamily="65" charset="-120"/>
                <a:ea typeface="標楷體" pitchFamily="65" charset="-120"/>
              </a:rPr>
              <a:t>8</a:t>
            </a:r>
            <a:r>
              <a:rPr lang="zh-TW" altLang="en-US" sz="2800" dirty="0">
                <a:latin typeface="標楷體" pitchFamily="65" charset="-120"/>
                <a:ea typeface="標楷體" pitchFamily="65" charset="-120"/>
              </a:rPr>
              <a:t>月</a:t>
            </a:r>
            <a:r>
              <a:rPr lang="en-US" altLang="zh-TW" sz="2800" dirty="0">
                <a:latin typeface="標楷體" pitchFamily="65" charset="-120"/>
                <a:ea typeface="標楷體" pitchFamily="65" charset="-120"/>
              </a:rPr>
              <a:t>1</a:t>
            </a:r>
            <a:r>
              <a:rPr lang="zh-TW" altLang="en-US" sz="2800" dirty="0">
                <a:latin typeface="標楷體" pitchFamily="65" charset="-120"/>
                <a:ea typeface="標楷體" pitchFamily="65" charset="-120"/>
              </a:rPr>
              <a:t>日</a:t>
            </a:r>
            <a:r>
              <a:rPr lang="en-US" altLang="zh-TW" sz="2800" dirty="0">
                <a:latin typeface="標楷體" pitchFamily="65" charset="-120"/>
                <a:ea typeface="標楷體" pitchFamily="65" charset="-120"/>
              </a:rPr>
              <a:t>22</a:t>
            </a:r>
            <a:r>
              <a:rPr lang="zh-TW" altLang="en-US" sz="2800" dirty="0">
                <a:latin typeface="標楷體" pitchFamily="65" charset="-120"/>
                <a:ea typeface="標楷體" pitchFamily="65" charset="-120"/>
              </a:rPr>
              <a:t>時</a:t>
            </a:r>
            <a:r>
              <a:rPr lang="en-US" altLang="zh-TW" sz="2800" dirty="0">
                <a:latin typeface="標楷體" pitchFamily="65" charset="-120"/>
                <a:ea typeface="標楷體" pitchFamily="65" charset="-120"/>
              </a:rPr>
              <a:t>30</a:t>
            </a:r>
            <a:r>
              <a:rPr lang="zh-TW" altLang="en-US" sz="2800" dirty="0">
                <a:latin typeface="標楷體" pitchFamily="65" charset="-120"/>
                <a:ea typeface="標楷體" pitchFamily="65" charset="-120"/>
              </a:rPr>
              <a:t>分起停止發電，系統減少約</a:t>
            </a:r>
            <a:r>
              <a:rPr lang="en-US" altLang="zh-TW" sz="2800" dirty="0">
                <a:latin typeface="標楷體" pitchFamily="65" charset="-120"/>
                <a:ea typeface="標楷體" pitchFamily="65" charset="-120"/>
              </a:rPr>
              <a:t>110</a:t>
            </a:r>
            <a:r>
              <a:rPr lang="zh-TW" altLang="en-US" sz="2800" dirty="0">
                <a:latin typeface="標楷體" pitchFamily="65" charset="-120"/>
                <a:ea typeface="標楷體" pitchFamily="65" charset="-120"/>
              </a:rPr>
              <a:t>萬瓩的電力。</a:t>
            </a:r>
          </a:p>
          <a:p>
            <a:r>
              <a:rPr lang="zh-TW" altLang="en-US" sz="2800" dirty="0">
                <a:latin typeface="標楷體" pitchFamily="65" charset="-120"/>
                <a:ea typeface="標楷體" pitchFamily="65" charset="-120"/>
              </a:rPr>
              <a:t>最多時曾造成</a:t>
            </a:r>
            <a:r>
              <a:rPr lang="en-US" altLang="zh-TW" sz="2800" dirty="0">
                <a:latin typeface="標楷體" pitchFamily="65" charset="-120"/>
                <a:ea typeface="標楷體" pitchFamily="65" charset="-120"/>
              </a:rPr>
              <a:t>29,789</a:t>
            </a:r>
            <a:r>
              <a:rPr lang="zh-TW" altLang="en-US" sz="2800" dirty="0">
                <a:latin typeface="標楷體" pitchFamily="65" charset="-120"/>
                <a:ea typeface="標楷體" pitchFamily="65" charset="-120"/>
              </a:rPr>
              <a:t>戶停電、</a:t>
            </a:r>
            <a:r>
              <a:rPr lang="en-US" altLang="zh-TW" sz="2800" dirty="0">
                <a:latin typeface="標楷體" pitchFamily="65" charset="-120"/>
                <a:ea typeface="標楷體" pitchFamily="65" charset="-120"/>
              </a:rPr>
              <a:t>23,642</a:t>
            </a:r>
            <a:r>
              <a:rPr lang="zh-TW" altLang="en-US" sz="2800" dirty="0">
                <a:latin typeface="標楷體" pitchFamily="65" charset="-120"/>
                <a:ea typeface="標楷體" pitchFamily="65" charset="-120"/>
              </a:rPr>
              <a:t>戶停氣、</a:t>
            </a:r>
            <a:r>
              <a:rPr lang="en-US" altLang="zh-TW" sz="2800" dirty="0">
                <a:latin typeface="標楷體" pitchFamily="65" charset="-120"/>
                <a:ea typeface="標楷體" pitchFamily="65" charset="-120"/>
              </a:rPr>
              <a:t>13,500</a:t>
            </a:r>
            <a:r>
              <a:rPr lang="zh-TW" altLang="en-US" sz="2800" dirty="0">
                <a:latin typeface="標楷體" pitchFamily="65" charset="-120"/>
                <a:ea typeface="標楷體" pitchFamily="65" charset="-120"/>
              </a:rPr>
              <a:t>戶停水、</a:t>
            </a:r>
            <a:r>
              <a:rPr lang="en-US" altLang="zh-TW" sz="2800" dirty="0">
                <a:latin typeface="標楷體" pitchFamily="65" charset="-120"/>
                <a:ea typeface="標楷體" pitchFamily="65" charset="-120"/>
              </a:rPr>
              <a:t>2,780</a:t>
            </a:r>
            <a:r>
              <a:rPr lang="zh-TW" altLang="en-US" sz="2800" dirty="0">
                <a:latin typeface="標楷體" pitchFamily="65" charset="-120"/>
                <a:ea typeface="標楷體" pitchFamily="65" charset="-120"/>
              </a:rPr>
              <a:t>戶停話、</a:t>
            </a:r>
            <a:r>
              <a:rPr lang="en-US" altLang="zh-TW" sz="2800" dirty="0">
                <a:latin typeface="標楷體" pitchFamily="65" charset="-120"/>
                <a:ea typeface="標楷體" pitchFamily="65" charset="-120"/>
              </a:rPr>
              <a:t>69</a:t>
            </a:r>
            <a:r>
              <a:rPr lang="zh-TW" altLang="en-US" sz="2800" dirty="0">
                <a:latin typeface="標楷體" pitchFamily="65" charset="-120"/>
                <a:ea typeface="標楷體" pitchFamily="65" charset="-120"/>
              </a:rPr>
              <a:t>座基地台損毀、</a:t>
            </a:r>
            <a:r>
              <a:rPr lang="en-US" altLang="zh-TW" sz="2800" dirty="0">
                <a:latin typeface="標楷體" pitchFamily="65" charset="-120"/>
                <a:ea typeface="標楷體" pitchFamily="65" charset="-120"/>
              </a:rPr>
              <a:t>1</a:t>
            </a:r>
            <a:r>
              <a:rPr lang="zh-TW" altLang="en-US" sz="2800" dirty="0">
                <a:latin typeface="標楷體" pitchFamily="65" charset="-120"/>
                <a:ea typeface="標楷體" pitchFamily="65" charset="-120"/>
              </a:rPr>
              <a:t>處中油加油站停業、</a:t>
            </a:r>
            <a:r>
              <a:rPr lang="en-US" altLang="zh-TW" sz="2800" dirty="0">
                <a:latin typeface="標楷體" pitchFamily="65" charset="-120"/>
                <a:ea typeface="標楷體" pitchFamily="65" charset="-120"/>
              </a:rPr>
              <a:t>98</a:t>
            </a:r>
            <a:r>
              <a:rPr lang="zh-TW" altLang="en-US" sz="2800" dirty="0">
                <a:latin typeface="標楷體" pitchFamily="65" charset="-120"/>
                <a:ea typeface="標楷體" pitchFamily="65" charset="-120"/>
              </a:rPr>
              <a:t>所學校停課，共影響</a:t>
            </a:r>
            <a:r>
              <a:rPr lang="en-US" altLang="zh-TW" sz="2800" dirty="0">
                <a:latin typeface="標楷體" pitchFamily="65" charset="-120"/>
                <a:ea typeface="標楷體" pitchFamily="65" charset="-120"/>
              </a:rPr>
              <a:t>32,968</a:t>
            </a:r>
            <a:r>
              <a:rPr lang="zh-TW" altLang="en-US" sz="2800" dirty="0">
                <a:latin typeface="標楷體" pitchFamily="65" charset="-120"/>
                <a:ea typeface="標楷體" pitchFamily="65" charset="-120"/>
              </a:rPr>
              <a:t>戶、</a:t>
            </a:r>
            <a:r>
              <a:rPr lang="en-US" altLang="zh-TW" sz="2800" dirty="0">
                <a:latin typeface="標楷體" pitchFamily="65" charset="-120"/>
                <a:ea typeface="標楷體" pitchFamily="65" charset="-120"/>
              </a:rPr>
              <a:t>83,819</a:t>
            </a:r>
            <a:r>
              <a:rPr lang="zh-TW" altLang="en-US" sz="2800" dirty="0">
                <a:latin typeface="標楷體" pitchFamily="65" charset="-120"/>
                <a:ea typeface="標楷體" pitchFamily="65" charset="-120"/>
              </a:rPr>
              <a:t>人；截至</a:t>
            </a:r>
            <a:r>
              <a:rPr lang="en-US" altLang="zh-TW" sz="2800" dirty="0">
                <a:latin typeface="標楷體" pitchFamily="65" charset="-120"/>
                <a:ea typeface="標楷體" pitchFamily="65" charset="-120"/>
              </a:rPr>
              <a:t>2014</a:t>
            </a:r>
            <a:r>
              <a:rPr lang="zh-TW" altLang="en-US" sz="2800" dirty="0">
                <a:latin typeface="標楷體" pitchFamily="65" charset="-120"/>
                <a:ea typeface="標楷體" pitchFamily="65" charset="-120"/>
              </a:rPr>
              <a:t>年</a:t>
            </a:r>
            <a:r>
              <a:rPr lang="en-US" altLang="zh-TW" sz="2800" dirty="0">
                <a:latin typeface="標楷體" pitchFamily="65" charset="-120"/>
                <a:ea typeface="標楷體" pitchFamily="65" charset="-120"/>
              </a:rPr>
              <a:t>8</a:t>
            </a:r>
            <a:r>
              <a:rPr lang="zh-TW" altLang="en-US" sz="2800" dirty="0">
                <a:latin typeface="標楷體" pitchFamily="65" charset="-120"/>
                <a:ea typeface="標楷體" pitchFamily="65" charset="-120"/>
              </a:rPr>
              <a:t>月</a:t>
            </a:r>
            <a:r>
              <a:rPr lang="en-US" altLang="zh-TW" sz="2800" dirty="0">
                <a:latin typeface="標楷體" pitchFamily="65" charset="-120"/>
                <a:ea typeface="標楷體" pitchFamily="65" charset="-120"/>
              </a:rPr>
              <a:t>6</a:t>
            </a:r>
            <a:r>
              <a:rPr lang="zh-TW" altLang="en-US" sz="2800" dirty="0">
                <a:latin typeface="標楷體" pitchFamily="65" charset="-120"/>
                <a:ea typeface="標楷體" pitchFamily="65" charset="-120"/>
              </a:rPr>
              <a:t>日下午</a:t>
            </a:r>
            <a:r>
              <a:rPr lang="en-US" altLang="zh-TW" sz="2800" dirty="0">
                <a:latin typeface="標楷體" pitchFamily="65" charset="-120"/>
                <a:ea typeface="標楷體" pitchFamily="65" charset="-120"/>
              </a:rPr>
              <a:t>3</a:t>
            </a:r>
            <a:r>
              <a:rPr lang="zh-TW" altLang="en-US" sz="2800" dirty="0">
                <a:latin typeface="標楷體" pitchFamily="65" charset="-120"/>
                <a:ea typeface="標楷體" pitchFamily="65" charset="-120"/>
              </a:rPr>
              <a:t>時，尚有</a:t>
            </a:r>
            <a:r>
              <a:rPr lang="en-US" altLang="zh-TW" sz="2800" dirty="0">
                <a:latin typeface="標楷體" pitchFamily="65" charset="-120"/>
                <a:ea typeface="標楷體" pitchFamily="65" charset="-120"/>
              </a:rPr>
              <a:t>636</a:t>
            </a:r>
            <a:r>
              <a:rPr lang="zh-TW" altLang="en-US" sz="2800" dirty="0">
                <a:latin typeface="標楷體" pitchFamily="65" charset="-120"/>
                <a:ea typeface="標楷體" pitchFamily="65" charset="-120"/>
              </a:rPr>
              <a:t>戶停電、</a:t>
            </a:r>
            <a:r>
              <a:rPr lang="en-US" altLang="zh-TW" sz="2800" dirty="0">
                <a:latin typeface="標楷體" pitchFamily="65" charset="-120"/>
                <a:ea typeface="標楷體" pitchFamily="65" charset="-120"/>
              </a:rPr>
              <a:t>4,602</a:t>
            </a:r>
            <a:r>
              <a:rPr lang="zh-TW" altLang="en-US" sz="2800" dirty="0">
                <a:latin typeface="標楷體" pitchFamily="65" charset="-120"/>
                <a:ea typeface="標楷體" pitchFamily="65" charset="-120"/>
              </a:rPr>
              <a:t>戶停氣、</a:t>
            </a:r>
            <a:r>
              <a:rPr lang="en-US" altLang="zh-TW" sz="2800" dirty="0">
                <a:latin typeface="標楷體" pitchFamily="65" charset="-120"/>
                <a:ea typeface="標楷體" pitchFamily="65" charset="-120"/>
              </a:rPr>
              <a:t>560</a:t>
            </a:r>
            <a:r>
              <a:rPr lang="zh-TW" altLang="en-US" sz="2800" dirty="0">
                <a:latin typeface="標楷體" pitchFamily="65" charset="-120"/>
                <a:ea typeface="標楷體" pitchFamily="65" charset="-120"/>
              </a:rPr>
              <a:t>戶停水、</a:t>
            </a:r>
            <a:r>
              <a:rPr lang="en-US" altLang="zh-TW" sz="2800" dirty="0">
                <a:latin typeface="標楷體" pitchFamily="65" charset="-120"/>
                <a:ea typeface="標楷體" pitchFamily="65" charset="-120"/>
              </a:rPr>
              <a:t>110</a:t>
            </a:r>
            <a:r>
              <a:rPr lang="zh-TW" altLang="en-US" sz="2800" dirty="0">
                <a:latin typeface="標楷體" pitchFamily="65" charset="-120"/>
                <a:ea typeface="標楷體" pitchFamily="65" charset="-120"/>
              </a:rPr>
              <a:t>戶停話、</a:t>
            </a:r>
            <a:r>
              <a:rPr lang="en-US" altLang="zh-TW" sz="2800" dirty="0">
                <a:latin typeface="標楷體" pitchFamily="65" charset="-120"/>
                <a:ea typeface="標楷體" pitchFamily="65" charset="-120"/>
              </a:rPr>
              <a:t>2</a:t>
            </a:r>
            <a:r>
              <a:rPr lang="zh-TW" altLang="en-US" sz="2800" dirty="0">
                <a:latin typeface="標楷體" pitchFamily="65" charset="-120"/>
                <a:ea typeface="標楷體" pitchFamily="65" charset="-120"/>
              </a:rPr>
              <a:t>座基地台待檢修、</a:t>
            </a:r>
            <a:r>
              <a:rPr lang="en-US" altLang="zh-TW" sz="2800" dirty="0">
                <a:latin typeface="標楷體" pitchFamily="65" charset="-120"/>
                <a:ea typeface="標楷體" pitchFamily="65" charset="-120"/>
              </a:rPr>
              <a:t>1</a:t>
            </a:r>
            <a:r>
              <a:rPr lang="zh-TW" altLang="en-US" sz="2800" dirty="0">
                <a:latin typeface="標楷體" pitchFamily="65" charset="-120"/>
                <a:ea typeface="標楷體" pitchFamily="65" charset="-120"/>
              </a:rPr>
              <a:t>處中油加盟站停業。</a:t>
            </a:r>
          </a:p>
        </p:txBody>
      </p:sp>
    </p:spTree>
    <p:extLst>
      <p:ext uri="{BB962C8B-B14F-4D97-AF65-F5344CB8AC3E}">
        <p14:creationId xmlns:p14="http://schemas.microsoft.com/office/powerpoint/2010/main" val="3928147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92925" y="863600"/>
            <a:ext cx="8911687" cy="1041400"/>
          </a:xfrm>
        </p:spPr>
        <p:txBody>
          <a:bodyPr>
            <a:normAutofit/>
          </a:bodyPr>
          <a:lstStyle/>
          <a:p>
            <a:pPr algn="ctr"/>
            <a:r>
              <a:rPr lang="zh-TW" altLang="en-US" sz="4800" dirty="0">
                <a:latin typeface="標楷體" panose="03000509000000000000" pitchFamily="65" charset="-120"/>
                <a:ea typeface="標楷體" panose="03000509000000000000" pitchFamily="65" charset="-120"/>
              </a:rPr>
              <a:t>民生影響</a:t>
            </a:r>
          </a:p>
        </p:txBody>
      </p:sp>
      <p:sp>
        <p:nvSpPr>
          <p:cNvPr id="3" name="內容版面配置區 2"/>
          <p:cNvSpPr>
            <a:spLocks noGrp="1"/>
          </p:cNvSpPr>
          <p:nvPr>
            <p:ph idx="1"/>
          </p:nvPr>
        </p:nvSpPr>
        <p:spPr/>
        <p:txBody>
          <a:bodyPr>
            <a:normAutofit/>
          </a:bodyPr>
          <a:lstStyle/>
          <a:p>
            <a:r>
              <a:rPr lang="zh-TW" altLang="en-US" sz="3200" dirty="0">
                <a:latin typeface="標楷體" panose="03000509000000000000" pitchFamily="65" charset="-120"/>
                <a:ea typeface="標楷體" panose="03000509000000000000" pitchFamily="65" charset="-120"/>
              </a:rPr>
              <a:t>有媒體報導稱，一些宵小趁機進入疏散的空屋行竊。</a:t>
            </a:r>
          </a:p>
          <a:p>
            <a:r>
              <a:rPr lang="en-US" altLang="zh-TW" sz="3200" dirty="0">
                <a:latin typeface="標楷體" panose="03000509000000000000" pitchFamily="65" charset="-120"/>
                <a:ea typeface="標楷體" panose="03000509000000000000" pitchFamily="65" charset="-120"/>
              </a:rPr>
              <a:t>2014</a:t>
            </a:r>
            <a:r>
              <a:rPr lang="zh-TW" altLang="en-US" sz="3200" dirty="0">
                <a:latin typeface="標楷體" panose="03000509000000000000" pitchFamily="65" charset="-120"/>
                <a:ea typeface="標楷體" panose="03000509000000000000" pitchFamily="65" charset="-120"/>
              </a:rPr>
              <a:t>年</a:t>
            </a:r>
            <a:r>
              <a:rPr lang="en-US" altLang="zh-TW" sz="3200" dirty="0">
                <a:latin typeface="標楷體" panose="03000509000000000000" pitchFamily="65" charset="-120"/>
                <a:ea typeface="標楷體" panose="03000509000000000000" pitchFamily="65" charset="-120"/>
              </a:rPr>
              <a:t>8</a:t>
            </a:r>
            <a:r>
              <a:rPr lang="zh-TW" altLang="en-US" sz="3200" dirty="0">
                <a:latin typeface="標楷體" panose="03000509000000000000" pitchFamily="65" charset="-120"/>
                <a:ea typeface="標楷體" panose="03000509000000000000" pitchFamily="65" charset="-120"/>
              </a:rPr>
              <a:t>月</a:t>
            </a:r>
            <a:r>
              <a:rPr lang="en-US" altLang="zh-TW" sz="3200" dirty="0">
                <a:latin typeface="標楷體" panose="03000509000000000000" pitchFamily="65" charset="-120"/>
                <a:ea typeface="標楷體" panose="03000509000000000000" pitchFamily="65" charset="-120"/>
              </a:rPr>
              <a:t>2</a:t>
            </a:r>
            <a:r>
              <a:rPr lang="zh-TW" altLang="en-US" sz="3200" dirty="0">
                <a:latin typeface="標楷體" panose="03000509000000000000" pitchFamily="65" charset="-120"/>
                <a:ea typeface="標楷體" panose="03000509000000000000" pitchFamily="65" charset="-120"/>
              </a:rPr>
              <a:t>日至</a:t>
            </a:r>
            <a:r>
              <a:rPr lang="en-US" altLang="zh-TW" sz="3200" dirty="0">
                <a:latin typeface="標楷體" panose="03000509000000000000" pitchFamily="65" charset="-120"/>
                <a:ea typeface="標楷體" panose="03000509000000000000" pitchFamily="65" charset="-120"/>
              </a:rPr>
              <a:t>8</a:t>
            </a:r>
            <a:r>
              <a:rPr lang="zh-TW" altLang="en-US" sz="3200" dirty="0">
                <a:latin typeface="標楷體" panose="03000509000000000000" pitchFamily="65" charset="-120"/>
                <a:ea typeface="標楷體" panose="03000509000000000000" pitchFamily="65" charset="-120"/>
              </a:rPr>
              <a:t>月</a:t>
            </a:r>
            <a:r>
              <a:rPr lang="en-US" altLang="zh-TW" sz="3200" dirty="0">
                <a:latin typeface="標楷體" panose="03000509000000000000" pitchFamily="65" charset="-120"/>
                <a:ea typeface="標楷體" panose="03000509000000000000" pitchFamily="65" charset="-120"/>
              </a:rPr>
              <a:t>15</a:t>
            </a:r>
            <a:r>
              <a:rPr lang="zh-TW" altLang="en-US" sz="3200" dirty="0">
                <a:latin typeface="標楷體" panose="03000509000000000000" pitchFamily="65" charset="-120"/>
                <a:ea typeface="標楷體" panose="03000509000000000000" pitchFamily="65" charset="-120"/>
              </a:rPr>
              <a:t>日，連續幾天豪雨等級的陣雨，因排水系統遭受爆炸損壞，造成當地積水，一些地方水深及腰。</a:t>
            </a:r>
          </a:p>
          <a:p>
            <a:r>
              <a:rPr lang="en-US" altLang="zh-TW" sz="3200" dirty="0">
                <a:latin typeface="標楷體" panose="03000509000000000000" pitchFamily="65" charset="-120"/>
                <a:ea typeface="標楷體" panose="03000509000000000000" pitchFamily="65" charset="-120"/>
              </a:rPr>
              <a:t>2014</a:t>
            </a:r>
            <a:r>
              <a:rPr lang="zh-TW" altLang="en-US" sz="3200" dirty="0">
                <a:latin typeface="標楷體" panose="03000509000000000000" pitchFamily="65" charset="-120"/>
                <a:ea typeface="標楷體" panose="03000509000000000000" pitchFamily="65" charset="-120"/>
              </a:rPr>
              <a:t>年</a:t>
            </a:r>
            <a:r>
              <a:rPr lang="en-US" altLang="zh-TW" sz="3200" dirty="0">
                <a:latin typeface="標楷體" panose="03000509000000000000" pitchFamily="65" charset="-120"/>
                <a:ea typeface="標楷體" panose="03000509000000000000" pitchFamily="65" charset="-120"/>
              </a:rPr>
              <a:t>8</a:t>
            </a:r>
            <a:r>
              <a:rPr lang="zh-TW" altLang="en-US" sz="3200" dirty="0">
                <a:latin typeface="標楷體" panose="03000509000000000000" pitchFamily="65" charset="-120"/>
                <a:ea typeface="標楷體" panose="03000509000000000000" pitchFamily="65" charset="-120"/>
              </a:rPr>
              <a:t>月</a:t>
            </a:r>
            <a:r>
              <a:rPr lang="en-US" altLang="zh-TW" sz="3200" dirty="0">
                <a:latin typeface="標楷體" panose="03000509000000000000" pitchFamily="65" charset="-120"/>
                <a:ea typeface="標楷體" panose="03000509000000000000" pitchFamily="65" charset="-120"/>
              </a:rPr>
              <a:t>8</a:t>
            </a:r>
            <a:r>
              <a:rPr lang="zh-TW" altLang="en-US" sz="3200" dirty="0">
                <a:latin typeface="標楷體" panose="03000509000000000000" pitchFamily="65" charset="-120"/>
                <a:ea typeface="標楷體" panose="03000509000000000000" pitchFamily="65" charset="-120"/>
              </a:rPr>
              <a:t>日，一心路、凱旋路口因不明氣體外洩，現場封鎖，並再次撤離居民。</a:t>
            </a:r>
          </a:p>
        </p:txBody>
      </p:sp>
    </p:spTree>
    <p:extLst>
      <p:ext uri="{BB962C8B-B14F-4D97-AF65-F5344CB8AC3E}">
        <p14:creationId xmlns:p14="http://schemas.microsoft.com/office/powerpoint/2010/main" val="3278803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92925" y="965200"/>
            <a:ext cx="8911687" cy="939800"/>
          </a:xfrm>
        </p:spPr>
        <p:txBody>
          <a:bodyPr>
            <a:noAutofit/>
          </a:bodyPr>
          <a:lstStyle/>
          <a:p>
            <a:pPr algn="ctr"/>
            <a:r>
              <a:rPr lang="zh-TW" altLang="en-US" sz="4800" b="1" dirty="0">
                <a:latin typeface="標楷體" pitchFamily="65" charset="-120"/>
                <a:ea typeface="標楷體" pitchFamily="65" charset="-120"/>
              </a:rPr>
              <a:t>交通影響</a:t>
            </a:r>
            <a:br>
              <a:rPr lang="zh-TW" altLang="en-US" sz="4800" b="1" dirty="0"/>
            </a:br>
            <a:endParaRPr lang="zh-TW" altLang="en-US" sz="4800" dirty="0"/>
          </a:p>
        </p:txBody>
      </p:sp>
      <p:sp>
        <p:nvSpPr>
          <p:cNvPr id="3" name="內容版面配置區 2"/>
          <p:cNvSpPr>
            <a:spLocks noGrp="1"/>
          </p:cNvSpPr>
          <p:nvPr>
            <p:ph idx="1"/>
          </p:nvPr>
        </p:nvSpPr>
        <p:spPr/>
        <p:txBody>
          <a:bodyPr>
            <a:normAutofit fontScale="92500" lnSpcReduction="20000"/>
          </a:bodyPr>
          <a:lstStyle/>
          <a:p>
            <a:r>
              <a:rPr lang="zh-TW" altLang="en-US" sz="3500" dirty="0">
                <a:latin typeface="標楷體" pitchFamily="65" charset="-120"/>
                <a:ea typeface="標楷體" pitchFamily="65" charset="-120"/>
              </a:rPr>
              <a:t>國道高速公路局宣布暫時封閉中山高速公路的高雄交流道三多路出口。</a:t>
            </a:r>
          </a:p>
          <a:p>
            <a:r>
              <a:rPr lang="zh-TW" altLang="en-US" sz="3500" dirty="0">
                <a:latin typeface="標楷體" pitchFamily="65" charset="-120"/>
                <a:ea typeface="標楷體" pitchFamily="65" charset="-120"/>
              </a:rPr>
              <a:t>高雄市公車多條公車路線亦受到氣爆之影響停駛、提前改道及取消停靠；另加開</a:t>
            </a:r>
            <a:r>
              <a:rPr lang="en-US" altLang="zh-TW" sz="3500" dirty="0">
                <a:latin typeface="標楷體" pitchFamily="65" charset="-120"/>
                <a:ea typeface="標楷體" pitchFamily="65" charset="-120"/>
              </a:rPr>
              <a:t>3</a:t>
            </a:r>
            <a:r>
              <a:rPr lang="zh-TW" altLang="en-US" sz="3500" dirty="0">
                <a:latin typeface="標楷體" pitchFamily="65" charset="-120"/>
                <a:ea typeface="標楷體" pitchFamily="65" charset="-120"/>
              </a:rPr>
              <a:t>線救災專車，採隨招隨停模式；</a:t>
            </a:r>
            <a:r>
              <a:rPr lang="en-US" altLang="zh-TW" sz="3500" dirty="0">
                <a:latin typeface="標楷體" pitchFamily="65" charset="-120"/>
                <a:ea typeface="標楷體" pitchFamily="65" charset="-120"/>
              </a:rPr>
              <a:t>8</a:t>
            </a:r>
            <a:r>
              <a:rPr lang="zh-TW" altLang="en-US" sz="3500" dirty="0">
                <a:latin typeface="標楷體" pitchFamily="65" charset="-120"/>
                <a:ea typeface="標楷體" pitchFamily="65" charset="-120"/>
              </a:rPr>
              <a:t>月</a:t>
            </a:r>
            <a:r>
              <a:rPr lang="en-US" altLang="zh-TW" sz="3500" dirty="0">
                <a:latin typeface="標楷體" pitchFamily="65" charset="-120"/>
                <a:ea typeface="標楷體" pitchFamily="65" charset="-120"/>
              </a:rPr>
              <a:t>5</a:t>
            </a:r>
            <a:r>
              <a:rPr lang="zh-TW" altLang="en-US" sz="3500" dirty="0">
                <a:latin typeface="標楷體" pitchFamily="65" charset="-120"/>
                <a:ea typeface="標楷體" pitchFamily="65" charset="-120"/>
              </a:rPr>
              <a:t>日起紅</a:t>
            </a:r>
            <a:r>
              <a:rPr lang="en-US" altLang="zh-TW" sz="3500" dirty="0">
                <a:latin typeface="標楷體" pitchFamily="65" charset="-120"/>
                <a:ea typeface="標楷體" pitchFamily="65" charset="-120"/>
              </a:rPr>
              <a:t>16</a:t>
            </a:r>
            <a:r>
              <a:rPr lang="zh-TW" altLang="en-US" sz="3500" dirty="0">
                <a:latin typeface="標楷體" pitchFamily="65" charset="-120"/>
                <a:ea typeface="標楷體" pitchFamily="65" charset="-120"/>
              </a:rPr>
              <a:t>全線恢復正常行駛，</a:t>
            </a:r>
            <a:r>
              <a:rPr lang="en-US" altLang="zh-TW" sz="3500" dirty="0">
                <a:latin typeface="標楷體" pitchFamily="65" charset="-120"/>
                <a:ea typeface="標楷體" pitchFamily="65" charset="-120"/>
              </a:rPr>
              <a:t>8</a:t>
            </a:r>
            <a:r>
              <a:rPr lang="zh-TW" altLang="en-US" sz="3500" dirty="0">
                <a:latin typeface="標楷體" pitchFamily="65" charset="-120"/>
                <a:ea typeface="標楷體" pitchFamily="65" charset="-120"/>
              </a:rPr>
              <a:t>月</a:t>
            </a:r>
            <a:r>
              <a:rPr lang="en-US" altLang="zh-TW" sz="3500" dirty="0">
                <a:latin typeface="標楷體" pitchFamily="65" charset="-120"/>
                <a:ea typeface="標楷體" pitchFamily="65" charset="-120"/>
              </a:rPr>
              <a:t>6</a:t>
            </a:r>
            <a:r>
              <a:rPr lang="zh-TW" altLang="en-US" sz="3500" dirty="0">
                <a:latin typeface="標楷體" pitchFamily="65" charset="-120"/>
                <a:ea typeface="標楷體" pitchFamily="65" charset="-120"/>
              </a:rPr>
              <a:t>日起公車路線陸續恢復正常行駛。</a:t>
            </a:r>
          </a:p>
          <a:p>
            <a:r>
              <a:rPr lang="zh-TW" altLang="en-US" sz="3500" dirty="0">
                <a:latin typeface="標楷體" pitchFamily="65" charset="-120"/>
                <a:ea typeface="標楷體" pitchFamily="65" charset="-120"/>
              </a:rPr>
              <a:t>高雄市公共腳踏車有</a:t>
            </a:r>
            <a:r>
              <a:rPr lang="en-US" altLang="zh-TW" sz="3500" dirty="0">
                <a:latin typeface="標楷體" pitchFamily="65" charset="-120"/>
                <a:ea typeface="標楷體" pitchFamily="65" charset="-120"/>
              </a:rPr>
              <a:t>3</a:t>
            </a:r>
            <a:r>
              <a:rPr lang="zh-TW" altLang="en-US" sz="3500" dirty="0">
                <a:latin typeface="標楷體" pitchFamily="65" charset="-120"/>
                <a:ea typeface="標楷體" pitchFamily="65" charset="-120"/>
              </a:rPr>
              <a:t>站位於警戒範圍內，已暫停營運（於</a:t>
            </a:r>
            <a:r>
              <a:rPr lang="en-US" altLang="zh-TW" sz="3500" dirty="0">
                <a:latin typeface="標楷體" pitchFamily="65" charset="-120"/>
                <a:ea typeface="標楷體" pitchFamily="65" charset="-120"/>
              </a:rPr>
              <a:t>8</a:t>
            </a:r>
            <a:r>
              <a:rPr lang="zh-TW" altLang="en-US" sz="3500" dirty="0">
                <a:latin typeface="標楷體" pitchFamily="65" charset="-120"/>
                <a:ea typeface="標楷體" pitchFamily="65" charset="-120"/>
              </a:rPr>
              <a:t>月</a:t>
            </a:r>
            <a:r>
              <a:rPr lang="en-US" altLang="zh-TW" sz="3500" dirty="0">
                <a:latin typeface="標楷體" pitchFamily="65" charset="-120"/>
                <a:ea typeface="標楷體" pitchFamily="65" charset="-120"/>
              </a:rPr>
              <a:t>6</a:t>
            </a:r>
            <a:r>
              <a:rPr lang="zh-TW" altLang="en-US" sz="3500" dirty="0">
                <a:latin typeface="標楷體" pitchFamily="65" charset="-120"/>
                <a:ea typeface="標楷體" pitchFamily="65" charset="-120"/>
              </a:rPr>
              <a:t>日重新開放營運）。</a:t>
            </a:r>
          </a:p>
          <a:p>
            <a:pPr marL="0" indent="0">
              <a:buNone/>
            </a:pPr>
            <a:endParaRPr lang="en-US" altLang="zh-TW" sz="3200" dirty="0"/>
          </a:p>
          <a:p>
            <a:endParaRPr lang="zh-TW" altLang="en-US" dirty="0"/>
          </a:p>
        </p:txBody>
      </p:sp>
    </p:spTree>
    <p:extLst>
      <p:ext uri="{BB962C8B-B14F-4D97-AF65-F5344CB8AC3E}">
        <p14:creationId xmlns:p14="http://schemas.microsoft.com/office/powerpoint/2010/main" val="2337203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800" dirty="0">
                <a:latin typeface="標楷體" pitchFamily="65" charset="-120"/>
                <a:ea typeface="標楷體" pitchFamily="65" charset="-120"/>
              </a:rPr>
              <a:t>交通影響</a:t>
            </a:r>
          </a:p>
        </p:txBody>
      </p:sp>
      <p:sp>
        <p:nvSpPr>
          <p:cNvPr id="3" name="內容版面配置區 2"/>
          <p:cNvSpPr>
            <a:spLocks noGrp="1"/>
          </p:cNvSpPr>
          <p:nvPr>
            <p:ph idx="1"/>
          </p:nvPr>
        </p:nvSpPr>
        <p:spPr/>
        <p:txBody>
          <a:bodyPr>
            <a:normAutofit/>
          </a:bodyPr>
          <a:lstStyle/>
          <a:p>
            <a:r>
              <a:rPr lang="zh-TW" altLang="en-US" sz="3200" dirty="0">
                <a:latin typeface="標楷體" pitchFamily="65" charset="-120"/>
                <a:ea typeface="標楷體" pitchFamily="65" charset="-120"/>
              </a:rPr>
              <a:t>道路交通管制，</a:t>
            </a:r>
            <a:r>
              <a:rPr lang="en-US" altLang="zh-TW" sz="3200" dirty="0">
                <a:latin typeface="標楷體" pitchFamily="65" charset="-120"/>
                <a:ea typeface="標楷體" pitchFamily="65" charset="-120"/>
              </a:rPr>
              <a:t>8</a:t>
            </a:r>
            <a:r>
              <a:rPr lang="zh-TW" altLang="en-US" sz="3200" dirty="0">
                <a:latin typeface="標楷體" pitchFamily="65" charset="-120"/>
                <a:ea typeface="標楷體" pitchFamily="65" charset="-120"/>
              </a:rPr>
              <a:t>月</a:t>
            </a:r>
            <a:r>
              <a:rPr lang="en-US" altLang="zh-TW" sz="3200" dirty="0">
                <a:latin typeface="標楷體" pitchFamily="65" charset="-120"/>
                <a:ea typeface="標楷體" pitchFamily="65" charset="-120"/>
              </a:rPr>
              <a:t>1</a:t>
            </a:r>
            <a:r>
              <a:rPr lang="zh-TW" altLang="en-US" sz="3200" dirty="0">
                <a:latin typeface="標楷體" pitchFamily="65" charset="-120"/>
                <a:ea typeface="標楷體" pitchFamily="65" charset="-120"/>
              </a:rPr>
              <a:t>日封鎖武慶路以西、二聖路以北、民權路以東、三多二路以南區域，至</a:t>
            </a:r>
            <a:r>
              <a:rPr lang="en-US" altLang="zh-TW" sz="3200" dirty="0">
                <a:latin typeface="標楷體" pitchFamily="65" charset="-120"/>
                <a:ea typeface="標楷體" pitchFamily="65" charset="-120"/>
              </a:rPr>
              <a:t>8</a:t>
            </a:r>
            <a:r>
              <a:rPr lang="zh-TW" altLang="en-US" sz="3200" dirty="0">
                <a:latin typeface="標楷體" pitchFamily="65" charset="-120"/>
                <a:ea typeface="標楷體" pitchFamily="65" charset="-120"/>
              </a:rPr>
              <a:t>月</a:t>
            </a:r>
            <a:r>
              <a:rPr lang="en-US" altLang="zh-TW" sz="3200" dirty="0">
                <a:latin typeface="標楷體" pitchFamily="65" charset="-120"/>
                <a:ea typeface="標楷體" pitchFamily="65" charset="-120"/>
              </a:rPr>
              <a:t>4</a:t>
            </a:r>
            <a:r>
              <a:rPr lang="zh-TW" altLang="en-US" sz="3200" dirty="0">
                <a:latin typeface="標楷體" pitchFamily="65" charset="-120"/>
                <a:ea typeface="標楷體" pitchFamily="65" charset="-120"/>
              </a:rPr>
              <a:t>日已縮小至僅剩三多路、凱旋路、二聖路及一心路。</a:t>
            </a:r>
          </a:p>
          <a:p>
            <a:r>
              <a:rPr lang="zh-TW" altLang="en-US" sz="3200" dirty="0">
                <a:latin typeface="標楷體" pitchFamily="65" charset="-120"/>
                <a:ea typeface="標楷體" pitchFamily="65" charset="-120"/>
              </a:rPr>
              <a:t>台鐵：臨港線嚴重受損，導致台鐵高雄車廠列車無法如期出廠營運，檢修到期之車廂亦無法入廠檢修，衝擊台鐵營運。</a:t>
            </a:r>
          </a:p>
          <a:p>
            <a:endParaRPr lang="zh-TW" altLang="en-US" dirty="0"/>
          </a:p>
        </p:txBody>
      </p:sp>
    </p:spTree>
    <p:extLst>
      <p:ext uri="{BB962C8B-B14F-4D97-AF65-F5344CB8AC3E}">
        <p14:creationId xmlns:p14="http://schemas.microsoft.com/office/powerpoint/2010/main" val="2463733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42051" y="379561"/>
            <a:ext cx="8911687" cy="1280890"/>
          </a:xfrm>
        </p:spPr>
        <p:txBody>
          <a:bodyPr>
            <a:normAutofit/>
          </a:bodyPr>
          <a:lstStyle/>
          <a:p>
            <a:pPr algn="ctr"/>
            <a:r>
              <a:rPr lang="zh-TW" altLang="en-US" sz="4800" dirty="0">
                <a:latin typeface="標楷體" pitchFamily="65" charset="-120"/>
                <a:ea typeface="標楷體" pitchFamily="65" charset="-120"/>
              </a:rPr>
              <a:t>交通影響</a:t>
            </a:r>
            <a:endParaRPr lang="zh-TW" altLang="en-US" sz="4800" dirty="0"/>
          </a:p>
        </p:txBody>
      </p:sp>
      <p:pic>
        <p:nvPicPr>
          <p:cNvPr id="1027" name="Picture 3" descr="C:\Users\20141015A08\Desktop\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914" y="1549905"/>
            <a:ext cx="6510757" cy="4958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659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800" dirty="0">
                <a:latin typeface="標楷體" panose="03000509000000000000" pitchFamily="65" charset="-120"/>
                <a:ea typeface="標楷體" panose="03000509000000000000" pitchFamily="65" charset="-120"/>
              </a:rPr>
              <a:t>受災住戶</a:t>
            </a:r>
          </a:p>
        </p:txBody>
      </p:sp>
      <p:sp>
        <p:nvSpPr>
          <p:cNvPr id="3" name="內容版面配置區 2"/>
          <p:cNvSpPr>
            <a:spLocks noGrp="1"/>
          </p:cNvSpPr>
          <p:nvPr>
            <p:ph idx="1"/>
          </p:nvPr>
        </p:nvSpPr>
        <p:spPr/>
        <p:txBody>
          <a:bodyPr/>
          <a:lstStyle/>
          <a:p>
            <a:r>
              <a:rPr lang="en-US" altLang="zh-TW" sz="3200" dirty="0">
                <a:latin typeface="標楷體" panose="03000509000000000000" pitchFamily="65" charset="-120"/>
                <a:ea typeface="標楷體" panose="03000509000000000000" pitchFamily="65" charset="-120"/>
              </a:rPr>
              <a:t>2014</a:t>
            </a:r>
            <a:r>
              <a:rPr lang="zh-TW" altLang="en-US" sz="3200" dirty="0">
                <a:latin typeface="標楷體" panose="03000509000000000000" pitchFamily="65" charset="-120"/>
                <a:ea typeface="標楷體" panose="03000509000000000000" pitchFamily="65" charset="-120"/>
              </a:rPr>
              <a:t>年</a:t>
            </a:r>
            <a:r>
              <a:rPr lang="en-US" altLang="zh-TW" sz="3200" dirty="0">
                <a:latin typeface="標楷體" panose="03000509000000000000" pitchFamily="65" charset="-120"/>
                <a:ea typeface="標楷體" panose="03000509000000000000" pitchFamily="65" charset="-120"/>
              </a:rPr>
              <a:t>7</a:t>
            </a:r>
            <a:r>
              <a:rPr lang="zh-TW" altLang="en-US" sz="3200" dirty="0">
                <a:latin typeface="標楷體" panose="03000509000000000000" pitchFamily="65" charset="-120"/>
                <a:ea typeface="標楷體" panose="03000509000000000000" pitchFamily="65" charset="-120"/>
              </a:rPr>
              <a:t>月</a:t>
            </a:r>
            <a:r>
              <a:rPr lang="en-US" altLang="zh-TW" sz="3200" dirty="0">
                <a:latin typeface="標楷體" panose="03000509000000000000" pitchFamily="65" charset="-120"/>
                <a:ea typeface="標楷體" panose="03000509000000000000" pitchFamily="65" charset="-120"/>
              </a:rPr>
              <a:t>31</a:t>
            </a:r>
            <a:r>
              <a:rPr lang="zh-TW" altLang="en-US" sz="3200" dirty="0">
                <a:latin typeface="標楷體" panose="03000509000000000000" pitchFamily="65" charset="-120"/>
                <a:ea typeface="標楷體" panose="03000509000000000000" pitchFamily="65" charset="-120"/>
              </a:rPr>
              <a:t>日</a:t>
            </a:r>
            <a:r>
              <a:rPr lang="en-US" altLang="zh-TW" sz="3200" dirty="0">
                <a:latin typeface="標楷體" panose="03000509000000000000" pitchFamily="65" charset="-120"/>
                <a:ea typeface="標楷體" panose="03000509000000000000" pitchFamily="65" charset="-120"/>
              </a:rPr>
              <a:t>23</a:t>
            </a:r>
            <a:r>
              <a:rPr lang="zh-TW" altLang="en-US" sz="3200" dirty="0">
                <a:latin typeface="標楷體" panose="03000509000000000000" pitchFamily="65" charset="-120"/>
                <a:ea typeface="標楷體" panose="03000509000000000000" pitchFamily="65" charset="-120"/>
              </a:rPr>
              <a:t>時至</a:t>
            </a:r>
            <a:r>
              <a:rPr lang="en-US" altLang="zh-TW" sz="3200" dirty="0">
                <a:latin typeface="標楷體" panose="03000509000000000000" pitchFamily="65" charset="-120"/>
                <a:ea typeface="標楷體" panose="03000509000000000000" pitchFamily="65" charset="-120"/>
              </a:rPr>
              <a:t>8</a:t>
            </a:r>
            <a:r>
              <a:rPr lang="zh-TW" altLang="en-US" sz="3200" dirty="0">
                <a:latin typeface="標楷體" panose="03000509000000000000" pitchFamily="65" charset="-120"/>
                <a:ea typeface="標楷體" panose="03000509000000000000" pitchFamily="65" charset="-120"/>
              </a:rPr>
              <a:t>月</a:t>
            </a:r>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日，高雄市前鎮、苓雅、小港等區，因丙烯氣體洩漏發生地下管線大氣爆，</a:t>
            </a:r>
            <a:r>
              <a:rPr lang="en-US" altLang="zh-TW" sz="3200" dirty="0">
                <a:latin typeface="標楷體" panose="03000509000000000000" pitchFamily="65" charset="-120"/>
                <a:ea typeface="標楷體" panose="03000509000000000000" pitchFamily="65" charset="-120"/>
              </a:rPr>
              <a:t>32</a:t>
            </a:r>
            <a:r>
              <a:rPr lang="zh-TW" altLang="en-US" sz="3200" dirty="0">
                <a:latin typeface="標楷體" panose="03000509000000000000" pitchFamily="65" charset="-120"/>
                <a:ea typeface="標楷體" panose="03000509000000000000" pitchFamily="65" charset="-120"/>
              </a:rPr>
              <a:t>人死亡、</a:t>
            </a:r>
            <a:r>
              <a:rPr lang="en-US" altLang="zh-TW" sz="3200" dirty="0">
                <a:latin typeface="標楷體" panose="03000509000000000000" pitchFamily="65" charset="-120"/>
                <a:ea typeface="標楷體" panose="03000509000000000000" pitchFamily="65" charset="-120"/>
              </a:rPr>
              <a:t>321</a:t>
            </a:r>
            <a:r>
              <a:rPr lang="zh-TW" altLang="en-US" sz="3200" dirty="0">
                <a:latin typeface="標楷體" panose="03000509000000000000" pitchFamily="65" charset="-120"/>
                <a:ea typeface="標楷體" panose="03000509000000000000" pitchFamily="65" charset="-120"/>
              </a:rPr>
              <a:t>人受傷，</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其中包含了 警消以及義消</a:t>
            </a:r>
            <a:r>
              <a:rPr lang="en-US" altLang="zh-TW" sz="3200" dirty="0">
                <a:latin typeface="標楷體" panose="03000509000000000000" pitchFamily="65" charset="-120"/>
                <a:ea typeface="標楷體" panose="03000509000000000000" pitchFamily="65" charset="-120"/>
              </a:rPr>
              <a:t>)</a:t>
            </a:r>
          </a:p>
          <a:p>
            <a:endParaRPr lang="zh-TW" altLang="en-US" dirty="0"/>
          </a:p>
        </p:txBody>
      </p:sp>
    </p:spTree>
    <p:extLst>
      <p:ext uri="{BB962C8B-B14F-4D97-AF65-F5344CB8AC3E}">
        <p14:creationId xmlns:p14="http://schemas.microsoft.com/office/powerpoint/2010/main" val="230678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91569" y="319310"/>
            <a:ext cx="2641684" cy="727612"/>
          </a:xfrm>
        </p:spPr>
        <p:txBody>
          <a:bodyPr>
            <a:noAutofit/>
          </a:bodyPr>
          <a:lstStyle/>
          <a:p>
            <a:r>
              <a:rPr lang="zh-TW" altLang="en-US" sz="4800" dirty="0">
                <a:latin typeface="標楷體" panose="03000509000000000000" pitchFamily="65" charset="-120"/>
                <a:ea typeface="標楷體" panose="03000509000000000000" pitchFamily="65" charset="-120"/>
              </a:rPr>
              <a:t>參考文獻</a:t>
            </a:r>
          </a:p>
        </p:txBody>
      </p:sp>
      <p:sp>
        <p:nvSpPr>
          <p:cNvPr id="3" name="內容版面配置區 2"/>
          <p:cNvSpPr>
            <a:spLocks noGrp="1"/>
          </p:cNvSpPr>
          <p:nvPr>
            <p:ph idx="1"/>
          </p:nvPr>
        </p:nvSpPr>
        <p:spPr>
          <a:xfrm>
            <a:off x="1404730" y="1232451"/>
            <a:ext cx="10310192" cy="5420139"/>
          </a:xfrm>
        </p:spPr>
        <p:txBody>
          <a:bodyPr/>
          <a:lstStyle/>
          <a:p>
            <a:pPr marL="0" indent="0">
              <a:buNone/>
            </a:pPr>
            <a:r>
              <a:rPr lang="en-US" altLang="zh-TW" sz="2000" dirty="0">
                <a:solidFill>
                  <a:srgbClr val="0070C0"/>
                </a:solidFill>
                <a:latin typeface="標楷體" panose="03000509000000000000" pitchFamily="65" charset="-120"/>
                <a:ea typeface="標楷體" panose="03000509000000000000" pitchFamily="65" charset="-120"/>
                <a:hlinkClick r:id="rId2"/>
              </a:rPr>
              <a:t>http://www.slideshare.net/webshare/20140731-37845018?next_slideshow=1</a:t>
            </a:r>
            <a:endParaRPr lang="en-US" altLang="zh-TW" sz="2000" dirty="0">
              <a:solidFill>
                <a:srgbClr val="0070C0"/>
              </a:solidFill>
              <a:latin typeface="標楷體" panose="03000509000000000000" pitchFamily="65" charset="-120"/>
              <a:ea typeface="標楷體" panose="03000509000000000000" pitchFamily="65" charset="-120"/>
            </a:endParaRPr>
          </a:p>
          <a:p>
            <a:pPr marL="0" indent="0">
              <a:buNone/>
            </a:pPr>
            <a:r>
              <a:rPr lang="en-US" altLang="zh-TW" sz="2000" dirty="0">
                <a:solidFill>
                  <a:srgbClr val="0070C0"/>
                </a:solidFill>
                <a:latin typeface="標楷體" panose="03000509000000000000" pitchFamily="65" charset="-120"/>
                <a:ea typeface="標楷體" panose="03000509000000000000" pitchFamily="65" charset="-120"/>
                <a:hlinkClick r:id="rId3"/>
              </a:rPr>
              <a:t>http://www.appledaily.com.tw/appledaily/article/headline/20140803/35998535/%E6%B0%A3%E7%88%8628%E6%AD%BB%E6%89%BE%E5%88%B0%E7%AE%A1%E7%B7%9A%E7%A0%B4%E6%B4%9E%E6%A6%AE%E5%8C%96%E6%98%AF%E5%85%87%E6%89%8B</a:t>
            </a:r>
            <a:endParaRPr lang="en-US" altLang="zh-TW" sz="2000" dirty="0">
              <a:solidFill>
                <a:srgbClr val="0070C0"/>
              </a:solidFill>
              <a:latin typeface="標楷體" panose="03000509000000000000" pitchFamily="65" charset="-120"/>
              <a:ea typeface="標楷體" panose="03000509000000000000" pitchFamily="65" charset="-120"/>
            </a:endParaRPr>
          </a:p>
          <a:p>
            <a:pPr marL="0" indent="0">
              <a:buNone/>
            </a:pPr>
            <a:r>
              <a:rPr lang="en-US" altLang="zh-TW" sz="2000" dirty="0">
                <a:solidFill>
                  <a:srgbClr val="0070C0"/>
                </a:solidFill>
                <a:latin typeface="標楷體" panose="03000509000000000000" pitchFamily="65" charset="-120"/>
                <a:ea typeface="標楷體" panose="03000509000000000000" pitchFamily="65" charset="-120"/>
                <a:hlinkClick r:id="rId4"/>
              </a:rPr>
              <a:t>http://www.cgtdc.com.tw/zh-tw/dirAbout/frmAbout1.aspx</a:t>
            </a:r>
            <a:endParaRPr lang="en-US" altLang="zh-TW" sz="2000" dirty="0">
              <a:solidFill>
                <a:srgbClr val="0070C0"/>
              </a:solidFill>
              <a:latin typeface="標楷體" panose="03000509000000000000" pitchFamily="65" charset="-120"/>
              <a:ea typeface="標楷體" panose="03000509000000000000" pitchFamily="65" charset="-120"/>
            </a:endParaRPr>
          </a:p>
          <a:p>
            <a:pPr marL="0" indent="0">
              <a:buNone/>
            </a:pPr>
            <a:r>
              <a:rPr lang="en-US" altLang="zh-TW" sz="2000" dirty="0">
                <a:solidFill>
                  <a:srgbClr val="0070C0"/>
                </a:solidFill>
                <a:latin typeface="標楷體" panose="03000509000000000000" pitchFamily="65" charset="-120"/>
                <a:ea typeface="標楷體" panose="03000509000000000000" pitchFamily="65" charset="-120"/>
                <a:hlinkClick r:id="rId5"/>
              </a:rPr>
              <a:t>https://zh.wikipedia.org/wiki/2014%E5%B9%B4%E8%87%BA%E7%81%A3%E9%AB%98%E9%9B%84%E6%B0%A3%E7%88%86%E4%BA%8B%E6%95%85</a:t>
            </a:r>
            <a:endParaRPr lang="en-US" altLang="zh-TW" sz="2000" dirty="0">
              <a:solidFill>
                <a:srgbClr val="0070C0"/>
              </a:solidFill>
              <a:latin typeface="標楷體" panose="03000509000000000000" pitchFamily="65" charset="-120"/>
              <a:ea typeface="標楷體" panose="03000509000000000000" pitchFamily="65" charset="-120"/>
            </a:endParaRPr>
          </a:p>
          <a:p>
            <a:pPr marL="0" indent="0">
              <a:buNone/>
            </a:pPr>
            <a:r>
              <a:rPr lang="en-US" altLang="zh-TW" sz="2000" dirty="0">
                <a:solidFill>
                  <a:srgbClr val="0070C0"/>
                </a:solidFill>
                <a:latin typeface="標楷體" panose="03000509000000000000" pitchFamily="65" charset="-120"/>
                <a:ea typeface="標楷體" panose="03000509000000000000" pitchFamily="65" charset="-120"/>
                <a:hlinkClick r:id="rId6"/>
              </a:rPr>
              <a:t>https://tw.news.yahoo.com/%E9%AB%98%E9%9B%84%E6%B0%A3%E7%88%86%E7%AF%84%E5%9C%8D%E5%8F%8A%E7%AE%A1%E5%88%B6%E8%B7%AF%E7%B7%9A-033537529.html</a:t>
            </a:r>
            <a:endParaRPr lang="en-US" altLang="zh-TW" sz="2000" dirty="0">
              <a:solidFill>
                <a:srgbClr val="0070C0"/>
              </a:solidFill>
              <a:latin typeface="標楷體" panose="03000509000000000000" pitchFamily="65" charset="-120"/>
              <a:ea typeface="標楷體" panose="03000509000000000000" pitchFamily="65" charset="-120"/>
            </a:endParaRPr>
          </a:p>
          <a:p>
            <a:pPr marL="0" indent="0">
              <a:buNone/>
            </a:pPr>
            <a:r>
              <a:rPr lang="en-US" altLang="zh-TW" sz="2000" dirty="0">
                <a:solidFill>
                  <a:srgbClr val="0070C0"/>
                </a:solidFill>
                <a:latin typeface="標楷體" panose="03000509000000000000" pitchFamily="65" charset="-120"/>
                <a:ea typeface="標楷體" panose="03000509000000000000" pitchFamily="65" charset="-120"/>
                <a:hlinkClick r:id="rId7"/>
              </a:rPr>
              <a:t>http://p.udn.com.tw/upf/newmedia/2015_vist/07/20150725_pickao_00/index.html?fb_comment_id=749845768475135_749883718471340#f1a1c1872e5bee</a:t>
            </a:r>
            <a:endParaRPr lang="en-US" altLang="zh-TW" sz="2000" dirty="0">
              <a:solidFill>
                <a:srgbClr val="0070C0"/>
              </a:solidFill>
              <a:latin typeface="標楷體" panose="03000509000000000000" pitchFamily="65" charset="-120"/>
              <a:ea typeface="標楷體" panose="03000509000000000000" pitchFamily="65" charset="-120"/>
            </a:endParaRPr>
          </a:p>
          <a:p>
            <a:pPr marL="0" indent="0">
              <a:buNone/>
            </a:pPr>
            <a:r>
              <a:rPr lang="en-US" altLang="zh-TW" sz="2000" dirty="0">
                <a:solidFill>
                  <a:srgbClr val="0070C0"/>
                </a:solidFill>
                <a:latin typeface="標楷體" panose="03000509000000000000" pitchFamily="65" charset="-120"/>
                <a:ea typeface="標楷體" panose="03000509000000000000" pitchFamily="65" charset="-120"/>
                <a:hlinkClick r:id="rId8"/>
              </a:rPr>
              <a:t>http://www.chinatimes.com/realtimenews/20140807000057-260402</a:t>
            </a:r>
            <a:endParaRPr lang="en-US" altLang="zh-TW" sz="2000" dirty="0">
              <a:solidFill>
                <a:srgbClr val="0070C0"/>
              </a:solidFill>
              <a:latin typeface="標楷體" panose="03000509000000000000" pitchFamily="65" charset="-120"/>
              <a:ea typeface="標楷體" panose="03000509000000000000" pitchFamily="65" charset="-120"/>
            </a:endParaRPr>
          </a:p>
          <a:p>
            <a:pPr marL="0" indent="0">
              <a:buNone/>
            </a:pPr>
            <a:endParaRPr lang="en-US" altLang="zh-TW" sz="2000" dirty="0">
              <a:solidFill>
                <a:srgbClr val="0070C0"/>
              </a:solidFill>
              <a:latin typeface="標楷體" panose="03000509000000000000" pitchFamily="65" charset="-120"/>
              <a:ea typeface="標楷體" panose="03000509000000000000" pitchFamily="65" charset="-120"/>
            </a:endParaRPr>
          </a:p>
          <a:p>
            <a:pPr marL="0" indent="0">
              <a:buNone/>
            </a:pPr>
            <a:endParaRPr lang="en-US" altLang="zh-TW" sz="2000" dirty="0">
              <a:solidFill>
                <a:srgbClr val="0070C0"/>
              </a:solidFill>
              <a:latin typeface="標楷體" panose="03000509000000000000" pitchFamily="65" charset="-120"/>
              <a:ea typeface="標楷體" panose="03000509000000000000" pitchFamily="65" charset="-120"/>
            </a:endParaRPr>
          </a:p>
          <a:p>
            <a:pPr marL="0" indent="0">
              <a:buNone/>
            </a:pPr>
            <a:endParaRPr lang="en-US" altLang="zh-TW" sz="2000" dirty="0">
              <a:latin typeface="標楷體" panose="03000509000000000000" pitchFamily="65" charset="-120"/>
              <a:ea typeface="標楷體" panose="03000509000000000000" pitchFamily="65" charset="-120"/>
            </a:endParaRPr>
          </a:p>
          <a:p>
            <a:pPr marL="0" indent="0">
              <a:buNone/>
            </a:pPr>
            <a:endParaRPr lang="en-US" altLang="zh-TW" dirty="0"/>
          </a:p>
          <a:p>
            <a:pPr marL="0" indent="0">
              <a:buNone/>
            </a:pPr>
            <a:endParaRPr lang="zh-TW" altLang="en-US" dirty="0"/>
          </a:p>
        </p:txBody>
      </p:sp>
    </p:spTree>
    <p:extLst>
      <p:ext uri="{BB962C8B-B14F-4D97-AF65-F5344CB8AC3E}">
        <p14:creationId xmlns:p14="http://schemas.microsoft.com/office/powerpoint/2010/main" val="132599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05739" y="304800"/>
            <a:ext cx="2928730" cy="795130"/>
          </a:xfrm>
        </p:spPr>
        <p:txBody>
          <a:bodyPr>
            <a:noAutofit/>
          </a:bodyPr>
          <a:lstStyle/>
          <a:p>
            <a:pPr algn="ctr"/>
            <a:r>
              <a:rPr lang="zh-TW" altLang="en-US" sz="4800" dirty="0">
                <a:latin typeface="標楷體" panose="03000509000000000000" pitchFamily="65" charset="-120"/>
                <a:ea typeface="標楷體" panose="03000509000000000000" pitchFamily="65" charset="-120"/>
              </a:rPr>
              <a:t>高雄市府</a:t>
            </a:r>
          </a:p>
        </p:txBody>
      </p:sp>
      <p:sp>
        <p:nvSpPr>
          <p:cNvPr id="3" name="內容版面配置區 2"/>
          <p:cNvSpPr>
            <a:spLocks noGrp="1"/>
          </p:cNvSpPr>
          <p:nvPr>
            <p:ph idx="1"/>
          </p:nvPr>
        </p:nvSpPr>
        <p:spPr>
          <a:xfrm>
            <a:off x="1749287" y="1258957"/>
            <a:ext cx="9872870" cy="5274365"/>
          </a:xfrm>
        </p:spPr>
        <p:txBody>
          <a:bodyPr>
            <a:normAutofit/>
          </a:bodyPr>
          <a:lstStyle/>
          <a:p>
            <a:pPr>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高雄市政府</a:t>
            </a:r>
            <a:r>
              <a:rPr lang="en-US" altLang="zh-TW" sz="3200" dirty="0">
                <a:latin typeface="標楷體" panose="03000509000000000000" pitchFamily="65" charset="-120"/>
                <a:ea typeface="標楷體" panose="03000509000000000000" pitchFamily="65" charset="-120"/>
              </a:rPr>
              <a:t>7</a:t>
            </a:r>
            <a:r>
              <a:rPr lang="zh-TW" altLang="en-US" sz="3200" dirty="0">
                <a:latin typeface="標楷體" panose="03000509000000000000" pitchFamily="65" charset="-120"/>
                <a:ea typeface="標楷體" panose="03000509000000000000" pitchFamily="65" charset="-120"/>
              </a:rPr>
              <a:t>月</a:t>
            </a:r>
            <a:r>
              <a:rPr lang="en-US" altLang="zh-TW" sz="3200" dirty="0">
                <a:latin typeface="標楷體" panose="03000509000000000000" pitchFamily="65" charset="-120"/>
                <a:ea typeface="標楷體" panose="03000509000000000000" pitchFamily="65" charset="-120"/>
              </a:rPr>
              <a:t>31</a:t>
            </a:r>
            <a:r>
              <a:rPr lang="zh-TW" altLang="en-US" sz="3200" dirty="0">
                <a:latin typeface="標楷體" panose="03000509000000000000" pitchFamily="65" charset="-120"/>
                <a:ea typeface="標楷體" panose="03000509000000000000" pitchFamily="65" charset="-120"/>
              </a:rPr>
              <a:t>日晚間</a:t>
            </a:r>
            <a:r>
              <a:rPr lang="en-US" altLang="zh-TW" sz="3200" dirty="0">
                <a:latin typeface="標楷體" panose="03000509000000000000" pitchFamily="65" charset="-120"/>
                <a:ea typeface="標楷體" panose="03000509000000000000" pitchFamily="65" charset="-120"/>
              </a:rPr>
              <a:t>8</a:t>
            </a:r>
            <a:r>
              <a:rPr lang="zh-TW" altLang="en-US" sz="3200" dirty="0">
                <a:latin typeface="標楷體" panose="03000509000000000000" pitchFamily="65" charset="-120"/>
                <a:ea typeface="標楷體" panose="03000509000000000000" pitchFamily="65" charset="-120"/>
              </a:rPr>
              <a:t>時</a:t>
            </a:r>
            <a:r>
              <a:rPr lang="en-US" altLang="zh-TW" sz="3200" dirty="0">
                <a:latin typeface="標楷體" panose="03000509000000000000" pitchFamily="65" charset="-120"/>
                <a:ea typeface="標楷體" panose="03000509000000000000" pitchFamily="65" charset="-120"/>
              </a:rPr>
              <a:t>46</a:t>
            </a:r>
            <a:r>
              <a:rPr lang="zh-TW" altLang="en-US" sz="3200" dirty="0">
                <a:latin typeface="標楷體" panose="03000509000000000000" pitchFamily="65" charset="-120"/>
                <a:ea typeface="標楷體" panose="03000509000000000000" pitchFamily="65" charset="-120"/>
              </a:rPr>
              <a:t>分，第一時間接獲民眾通報水溝冒白煙，</a:t>
            </a:r>
            <a:r>
              <a:rPr lang="zh-TW" altLang="en-US" sz="3200" dirty="0">
                <a:solidFill>
                  <a:srgbClr val="FF0000"/>
                </a:solidFill>
                <a:latin typeface="標楷體" panose="03000509000000000000" pitchFamily="65" charset="-120"/>
                <a:ea typeface="標楷體" panose="03000509000000000000" pitchFamily="65" charset="-120"/>
              </a:rPr>
              <a:t>沒有警覺可能是可燃性氣體洩漏</a:t>
            </a:r>
            <a:r>
              <a:rPr lang="zh-TW" altLang="en-US" sz="3200" dirty="0">
                <a:latin typeface="標楷體" panose="03000509000000000000" pitchFamily="65" charset="-120"/>
                <a:ea typeface="標楷體" panose="03000509000000000000" pitchFamily="65" charset="-120"/>
              </a:rPr>
              <a:t>。</a:t>
            </a:r>
            <a:endParaRPr lang="en-US" altLang="zh-TW" sz="32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高雄市政府消防局一直到晚間</a:t>
            </a:r>
            <a:r>
              <a:rPr lang="en-US" altLang="zh-TW" sz="3200" dirty="0">
                <a:latin typeface="標楷體" panose="03000509000000000000" pitchFamily="65" charset="-120"/>
                <a:ea typeface="標楷體" panose="03000509000000000000" pitchFamily="65" charset="-120"/>
              </a:rPr>
              <a:t>9</a:t>
            </a:r>
            <a:r>
              <a:rPr lang="zh-TW" altLang="en-US" sz="3200" dirty="0">
                <a:latin typeface="標楷體" panose="03000509000000000000" pitchFamily="65" charset="-120"/>
                <a:ea typeface="標楷體" panose="03000509000000000000" pitchFamily="65" charset="-120"/>
              </a:rPr>
              <a:t>時</a:t>
            </a:r>
            <a:r>
              <a:rPr lang="en-US" altLang="zh-TW" sz="3200" dirty="0">
                <a:latin typeface="標楷體" panose="03000509000000000000" pitchFamily="65" charset="-120"/>
                <a:ea typeface="標楷體" panose="03000509000000000000" pitchFamily="65" charset="-120"/>
              </a:rPr>
              <a:t>30</a:t>
            </a:r>
            <a:r>
              <a:rPr lang="zh-TW" altLang="en-US" sz="3200" dirty="0">
                <a:latin typeface="標楷體" panose="03000509000000000000" pitchFamily="65" charset="-120"/>
                <a:ea typeface="標楷體" panose="03000509000000000000" pitchFamily="65" charset="-120"/>
              </a:rPr>
              <a:t>分才通知「環保署南區毒物災害應變隊」緊急出勤。</a:t>
            </a:r>
            <a:endParaRPr lang="en-US" altLang="zh-TW" sz="32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zh-TW" altLang="en-US" sz="3200" dirty="0">
                <a:solidFill>
                  <a:srgbClr val="FF0000"/>
                </a:solidFill>
                <a:latin typeface="標楷體" panose="03000509000000000000" pitchFamily="65" charset="-120"/>
                <a:ea typeface="標楷體" panose="03000509000000000000" pitchFamily="65" charset="-120"/>
              </a:rPr>
              <a:t>高雄市府消防局由於無法確認洩漏氣體為何，且無法查出洩漏源，也沒有當地的管線配置圖資可查錯失危機應變的黃金時間</a:t>
            </a:r>
            <a:r>
              <a:rPr lang="en-US" altLang="zh-TW" sz="3200" dirty="0">
                <a:solidFill>
                  <a:srgbClr val="FF0000"/>
                </a:solidFill>
                <a:latin typeface="標楷體" panose="03000509000000000000" pitchFamily="65" charset="-120"/>
                <a:ea typeface="標楷體" panose="03000509000000000000" pitchFamily="65" charset="-120"/>
              </a:rPr>
              <a:t>3</a:t>
            </a:r>
            <a:r>
              <a:rPr lang="zh-TW" altLang="en-US" sz="3200" dirty="0">
                <a:solidFill>
                  <a:srgbClr val="FF0000"/>
                </a:solidFill>
                <a:latin typeface="標楷體" panose="03000509000000000000" pitchFamily="65" charset="-120"/>
                <a:ea typeface="標楷體" panose="03000509000000000000" pitchFamily="65" charset="-120"/>
              </a:rPr>
              <a:t>小時。</a:t>
            </a:r>
            <a:endParaRPr lang="en-US" altLang="zh-TW" sz="3200" dirty="0">
              <a:solidFill>
                <a:srgbClr val="FF0000"/>
              </a:solidFill>
              <a:latin typeface="標楷體" panose="03000509000000000000" pitchFamily="65" charset="-120"/>
              <a:ea typeface="標楷體" panose="03000509000000000000" pitchFamily="65" charset="-120"/>
            </a:endParaRPr>
          </a:p>
          <a:p>
            <a:endParaRPr lang="en-US" altLang="zh-TW" sz="4000" dirty="0">
              <a:latin typeface="標楷體" panose="03000509000000000000" pitchFamily="65" charset="-120"/>
              <a:ea typeface="標楷體" panose="03000509000000000000" pitchFamily="65" charset="-120"/>
            </a:endParaRPr>
          </a:p>
          <a:p>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58381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91339" y="345814"/>
            <a:ext cx="4651513" cy="674603"/>
          </a:xfrm>
        </p:spPr>
        <p:txBody>
          <a:bodyPr>
            <a:noAutofit/>
          </a:bodyPr>
          <a:lstStyle/>
          <a:p>
            <a:pPr algn="ctr"/>
            <a:r>
              <a:rPr lang="zh-TW" altLang="en-US" sz="4800" dirty="0">
                <a:latin typeface="標楷體" panose="03000509000000000000" pitchFamily="65" charset="-120"/>
                <a:ea typeface="標楷體" panose="03000509000000000000" pitchFamily="65" charset="-120"/>
              </a:rPr>
              <a:t>華運倉儲公司</a:t>
            </a:r>
          </a:p>
        </p:txBody>
      </p:sp>
      <p:sp>
        <p:nvSpPr>
          <p:cNvPr id="3" name="內容版面配置區 2"/>
          <p:cNvSpPr>
            <a:spLocks noGrp="1"/>
          </p:cNvSpPr>
          <p:nvPr>
            <p:ph idx="1"/>
          </p:nvPr>
        </p:nvSpPr>
        <p:spPr>
          <a:xfrm>
            <a:off x="1603513" y="1378226"/>
            <a:ext cx="10151165" cy="5155096"/>
          </a:xfrm>
        </p:spPr>
        <p:txBody>
          <a:bodyPr>
            <a:normAutofit/>
          </a:bodyPr>
          <a:lstStyle/>
          <a:p>
            <a:pPr>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創立時間</a:t>
            </a:r>
            <a:r>
              <a:rPr lang="en-US" altLang="zh-TW" sz="3200" dirty="0">
                <a:latin typeface="標楷體" panose="03000509000000000000" pitchFamily="65" charset="-120"/>
                <a:ea typeface="標楷體" panose="03000509000000000000" pitchFamily="65" charset="-120"/>
              </a:rPr>
              <a:t>:1989</a:t>
            </a:r>
            <a:r>
              <a:rPr lang="zh-TW" altLang="en-US" sz="3200" dirty="0">
                <a:latin typeface="標楷體" panose="03000509000000000000" pitchFamily="65" charset="-120"/>
                <a:ea typeface="標楷體" panose="03000509000000000000" pitchFamily="65" charset="-120"/>
              </a:rPr>
              <a:t>年</a:t>
            </a:r>
            <a:endParaRPr lang="en-US" altLang="zh-TW" sz="32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隸屬於台灣聚合物集團公司之一</a:t>
            </a:r>
            <a:endParaRPr lang="en-US" altLang="zh-TW" sz="32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提供各種石化原料</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乙烯、丙烯、丁二烯、苯乙烯等</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有關之倉儲及轉運業務服務，亦對其他石化同業提供相同的服務。</a:t>
            </a:r>
            <a:endParaRPr lang="en-US" altLang="zh-TW" sz="32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包含海運、公路、長途地下管線，具有供應、運輸、調節、儲備等功能。</a:t>
            </a:r>
            <a:endParaRPr lang="en-US" altLang="zh-TW" sz="3200" dirty="0">
              <a:latin typeface="標楷體" panose="03000509000000000000" pitchFamily="65" charset="-120"/>
              <a:ea typeface="標楷體" panose="03000509000000000000" pitchFamily="65" charset="-120"/>
            </a:endParaRPr>
          </a:p>
          <a:p>
            <a:pPr>
              <a:buFont typeface="Arial" panose="020B0604020202020204" pitchFamily="34" charset="0"/>
              <a:buChar char="•"/>
            </a:pPr>
            <a:endParaRPr lang="en-US" altLang="zh-TW" sz="3200" dirty="0">
              <a:latin typeface="標楷體" panose="03000509000000000000" pitchFamily="65" charset="-120"/>
              <a:ea typeface="標楷體" panose="03000509000000000000" pitchFamily="65" charset="-120"/>
            </a:endParaRPr>
          </a:p>
          <a:p>
            <a:pPr>
              <a:buFont typeface="Arial" panose="020B0604020202020204" pitchFamily="34" charset="0"/>
              <a:buChar char="•"/>
            </a:pP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0198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95221" y="412076"/>
            <a:ext cx="4218691" cy="754116"/>
          </a:xfrm>
        </p:spPr>
        <p:txBody>
          <a:bodyPr>
            <a:noAutofit/>
          </a:bodyPr>
          <a:lstStyle/>
          <a:p>
            <a:pPr algn="ctr"/>
            <a:r>
              <a:rPr lang="zh-TW" altLang="en-US" sz="4800" dirty="0">
                <a:latin typeface="標楷體" panose="03000509000000000000" pitchFamily="65" charset="-120"/>
                <a:ea typeface="標楷體" panose="03000509000000000000" pitchFamily="65" charset="-120"/>
              </a:rPr>
              <a:t>華運倉儲公司</a:t>
            </a:r>
          </a:p>
        </p:txBody>
      </p:sp>
      <p:sp>
        <p:nvSpPr>
          <p:cNvPr id="3" name="內容版面配置區 2"/>
          <p:cNvSpPr>
            <a:spLocks noGrp="1"/>
          </p:cNvSpPr>
          <p:nvPr>
            <p:ph idx="1"/>
          </p:nvPr>
        </p:nvSpPr>
        <p:spPr>
          <a:xfrm>
            <a:off x="1338469" y="1311965"/>
            <a:ext cx="10455965" cy="5300870"/>
          </a:xfrm>
        </p:spPr>
        <p:txBody>
          <a:bodyPr>
            <a:normAutofit/>
          </a:bodyPr>
          <a:lstStyle/>
          <a:p>
            <a:pPr>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華運倉儲在高市前鎮區有一個儲運所，負責輸送丙烯到李長榮化工大社廠。</a:t>
            </a:r>
            <a:endParaRPr lang="en-US" altLang="zh-TW" sz="32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勞工局調出華運管線監控資料，發現出事當晚</a:t>
            </a:r>
            <a:r>
              <a:rPr lang="en-US" altLang="zh-TW" sz="3200" dirty="0">
                <a:latin typeface="標楷體" panose="03000509000000000000" pitchFamily="65" charset="-120"/>
                <a:ea typeface="標楷體" panose="03000509000000000000" pitchFamily="65" charset="-120"/>
              </a:rPr>
              <a:t>8</a:t>
            </a:r>
            <a:r>
              <a:rPr lang="zh-TW" altLang="en-US" sz="3200" dirty="0">
                <a:latin typeface="標楷體" panose="03000509000000000000" pitchFamily="65" charset="-120"/>
                <a:ea typeface="標楷體" panose="03000509000000000000" pitchFamily="65" charset="-120"/>
              </a:rPr>
              <a:t>時</a:t>
            </a:r>
            <a:r>
              <a:rPr lang="en-US" altLang="zh-TW" sz="3200" dirty="0">
                <a:latin typeface="標楷體" panose="03000509000000000000" pitchFamily="65" charset="-120"/>
                <a:ea typeface="標楷體" panose="03000509000000000000" pitchFamily="65" charset="-120"/>
              </a:rPr>
              <a:t>43</a:t>
            </a:r>
            <a:r>
              <a:rPr lang="zh-TW" altLang="en-US" sz="3200" dirty="0">
                <a:latin typeface="標楷體" panose="03000509000000000000" pitchFamily="65" charset="-120"/>
                <a:ea typeface="標楷體" panose="03000509000000000000" pitchFamily="65" charset="-120"/>
              </a:rPr>
              <a:t>分</a:t>
            </a:r>
            <a:r>
              <a:rPr lang="en-US" altLang="zh-TW" sz="3200" dirty="0">
                <a:latin typeface="標楷體" panose="03000509000000000000" pitchFamily="65" charset="-120"/>
                <a:ea typeface="標楷體" panose="03000509000000000000" pitchFamily="65" charset="-120"/>
              </a:rPr>
              <a:t>21</a:t>
            </a:r>
            <a:r>
              <a:rPr lang="zh-TW" altLang="en-US" sz="3200" dirty="0">
                <a:latin typeface="標楷體" panose="03000509000000000000" pitchFamily="65" charset="-120"/>
                <a:ea typeface="標楷體" panose="03000509000000000000" pitchFamily="65" charset="-120"/>
              </a:rPr>
              <a:t>秒，管線壓力異常下降。</a:t>
            </a:r>
            <a:endParaRPr lang="en-US" altLang="zh-TW" sz="32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調閱華運工作日誌表，紀錄當晚</a:t>
            </a:r>
            <a:r>
              <a:rPr lang="en-US" altLang="zh-TW" sz="3200" dirty="0">
                <a:latin typeface="標楷體" panose="03000509000000000000" pitchFamily="65" charset="-120"/>
                <a:ea typeface="標楷體" panose="03000509000000000000" pitchFamily="65" charset="-120"/>
              </a:rPr>
              <a:t>8</a:t>
            </a:r>
            <a:r>
              <a:rPr lang="zh-TW" altLang="en-US" sz="3200" dirty="0">
                <a:latin typeface="標楷體" panose="03000509000000000000" pitchFamily="65" charset="-120"/>
                <a:ea typeface="標楷體" panose="03000509000000000000" pitchFamily="65" charset="-120"/>
              </a:rPr>
              <a:t>時</a:t>
            </a:r>
            <a:r>
              <a:rPr lang="en-US" altLang="zh-TW" sz="3200" dirty="0">
                <a:latin typeface="標楷體" panose="03000509000000000000" pitchFamily="65" charset="-120"/>
                <a:ea typeface="標楷體" panose="03000509000000000000" pitchFamily="65" charset="-120"/>
              </a:rPr>
              <a:t>55</a:t>
            </a:r>
            <a:r>
              <a:rPr lang="zh-TW" altLang="en-US" sz="3200" dirty="0">
                <a:latin typeface="標楷體" panose="03000509000000000000" pitchFamily="65" charset="-120"/>
                <a:ea typeface="標楷體" panose="03000509000000000000" pitchFamily="65" charset="-120"/>
              </a:rPr>
              <a:t>分榮化大社廠來電表示沒收到丙烯，「</a:t>
            </a:r>
            <a:r>
              <a:rPr lang="zh-TW" altLang="en-US" sz="3200" dirty="0">
                <a:solidFill>
                  <a:srgbClr val="FF0000"/>
                </a:solidFill>
                <a:latin typeface="標楷體" panose="03000509000000000000" pitchFamily="65" charset="-120"/>
                <a:ea typeface="標楷體" panose="03000509000000000000" pitchFamily="65" charset="-120"/>
              </a:rPr>
              <a:t>有供應沒收到，就顯示過程有洩漏</a:t>
            </a:r>
            <a:r>
              <a:rPr lang="zh-TW" altLang="en-US" sz="3200" dirty="0">
                <a:latin typeface="標楷體" panose="03000509000000000000" pitchFamily="65" charset="-120"/>
                <a:ea typeface="標楷體" panose="03000509000000000000" pitchFamily="65" charset="-120"/>
              </a:rPr>
              <a:t>。」但雙方連絡後只在</a:t>
            </a:r>
            <a:r>
              <a:rPr lang="en-US" altLang="zh-TW" sz="3200" dirty="0">
                <a:latin typeface="標楷體" panose="03000509000000000000" pitchFamily="65" charset="-120"/>
                <a:ea typeface="標楷體" panose="03000509000000000000" pitchFamily="65" charset="-120"/>
              </a:rPr>
              <a:t>9</a:t>
            </a:r>
            <a:r>
              <a:rPr lang="zh-TW" altLang="en-US" sz="3200" dirty="0">
                <a:latin typeface="標楷體" panose="03000509000000000000" pitchFamily="65" charset="-120"/>
                <a:ea typeface="標楷體" panose="03000509000000000000" pitchFamily="65" charset="-120"/>
              </a:rPr>
              <a:t>時</a:t>
            </a:r>
            <a:r>
              <a:rPr lang="en-US" altLang="zh-TW" sz="3200" dirty="0">
                <a:latin typeface="標楷體" panose="03000509000000000000" pitchFamily="65" charset="-120"/>
                <a:ea typeface="標楷體" panose="03000509000000000000" pitchFamily="65" charset="-120"/>
              </a:rPr>
              <a:t>30</a:t>
            </a:r>
            <a:r>
              <a:rPr lang="zh-TW" altLang="en-US" sz="3200" dirty="0">
                <a:latin typeface="標楷體" panose="03000509000000000000" pitchFamily="65" charset="-120"/>
                <a:ea typeface="標楷體" panose="03000509000000000000" pitchFamily="65" charset="-120"/>
              </a:rPr>
              <a:t>分暫停輸送進行檢測，</a:t>
            </a:r>
            <a:r>
              <a:rPr lang="en-US" altLang="zh-TW" sz="3200" dirty="0">
                <a:latin typeface="標楷體" panose="03000509000000000000" pitchFamily="65" charset="-120"/>
                <a:ea typeface="標楷體" panose="03000509000000000000" pitchFamily="65" charset="-120"/>
              </a:rPr>
              <a:t>10</a:t>
            </a:r>
            <a:r>
              <a:rPr lang="zh-TW" altLang="en-US" sz="3200" dirty="0">
                <a:latin typeface="標楷體" panose="03000509000000000000" pitchFamily="65" charset="-120"/>
                <a:ea typeface="標楷體" panose="03000509000000000000" pitchFamily="65" charset="-120"/>
              </a:rPr>
              <a:t>時</a:t>
            </a:r>
            <a:r>
              <a:rPr lang="en-US" altLang="zh-TW" sz="3200" dirty="0">
                <a:latin typeface="標楷體" panose="03000509000000000000" pitchFamily="65" charset="-120"/>
                <a:ea typeface="標楷體" panose="03000509000000000000" pitchFamily="65" charset="-120"/>
              </a:rPr>
              <a:t>15</a:t>
            </a:r>
            <a:r>
              <a:rPr lang="zh-TW" altLang="en-US" sz="3200" dirty="0">
                <a:latin typeface="標楷體" panose="03000509000000000000" pitchFamily="65" charset="-120"/>
                <a:ea typeface="標楷體" panose="03000509000000000000" pitchFamily="65" charset="-120"/>
              </a:rPr>
              <a:t>分</a:t>
            </a:r>
            <a:r>
              <a:rPr lang="zh-TW" altLang="en-US" sz="3200" dirty="0">
                <a:solidFill>
                  <a:srgbClr val="FF0000"/>
                </a:solidFill>
                <a:latin typeface="標楷體" panose="03000509000000000000" pitchFamily="65" charset="-120"/>
                <a:ea typeface="標楷體" panose="03000509000000000000" pitchFamily="65" charset="-120"/>
              </a:rPr>
              <a:t>又恢復供料</a:t>
            </a:r>
            <a:r>
              <a:rPr lang="zh-TW" altLang="en-US" sz="3200" dirty="0">
                <a:latin typeface="標楷體" panose="03000509000000000000" pitchFamily="65" charset="-120"/>
                <a:ea typeface="標楷體" panose="03000509000000000000" pitchFamily="65" charset="-120"/>
              </a:rPr>
              <a:t>。</a:t>
            </a:r>
            <a:endParaRPr lang="en-US" altLang="zh-TW" sz="3200" dirty="0">
              <a:latin typeface="標楷體" panose="03000509000000000000" pitchFamily="65" charset="-120"/>
              <a:ea typeface="標楷體" panose="03000509000000000000" pitchFamily="65" charset="-120"/>
            </a:endParaRPr>
          </a:p>
          <a:p>
            <a:pPr marL="0" indent="0">
              <a:buNone/>
            </a:pP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05856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70922" y="677119"/>
            <a:ext cx="8097078" cy="714360"/>
          </a:xfrm>
        </p:spPr>
        <p:txBody>
          <a:bodyPr>
            <a:normAutofit fontScale="90000"/>
          </a:bodyPr>
          <a:lstStyle/>
          <a:p>
            <a:r>
              <a:rPr lang="zh-TW" altLang="en-US" dirty="0">
                <a:latin typeface="標楷體" panose="03000509000000000000" pitchFamily="65" charset="-120"/>
                <a:ea typeface="標楷體" panose="03000509000000000000" pitchFamily="65" charset="-120"/>
              </a:rPr>
              <a:t>氣爆發生前</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小時，管線壓力出現異常下降</a:t>
            </a: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8300" y="1391479"/>
            <a:ext cx="6127004" cy="4930325"/>
          </a:xfrm>
        </p:spPr>
      </p:pic>
    </p:spTree>
    <p:extLst>
      <p:ext uri="{BB962C8B-B14F-4D97-AF65-F5344CB8AC3E}">
        <p14:creationId xmlns:p14="http://schemas.microsoft.com/office/powerpoint/2010/main" val="304211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94923" y="266301"/>
            <a:ext cx="3564834" cy="740864"/>
          </a:xfrm>
        </p:spPr>
        <p:txBody>
          <a:bodyPr>
            <a:noAutofit/>
          </a:bodyPr>
          <a:lstStyle/>
          <a:p>
            <a:pPr algn="ctr"/>
            <a:r>
              <a:rPr lang="zh-TW" altLang="en-US" sz="4800" dirty="0">
                <a:latin typeface="標楷體" panose="03000509000000000000" pitchFamily="65" charset="-120"/>
                <a:ea typeface="標楷體" panose="03000509000000000000" pitchFamily="65" charset="-120"/>
              </a:rPr>
              <a:t>李長榮化工</a:t>
            </a:r>
          </a:p>
        </p:txBody>
      </p:sp>
      <p:sp>
        <p:nvSpPr>
          <p:cNvPr id="3" name="內容版面配置區 2"/>
          <p:cNvSpPr>
            <a:spLocks noGrp="1"/>
          </p:cNvSpPr>
          <p:nvPr>
            <p:ph idx="1"/>
          </p:nvPr>
        </p:nvSpPr>
        <p:spPr>
          <a:xfrm>
            <a:off x="1497496" y="1179443"/>
            <a:ext cx="10257182" cy="5433392"/>
          </a:xfrm>
        </p:spPr>
        <p:txBody>
          <a:bodyPr>
            <a:normAutofit/>
          </a:bodyPr>
          <a:lstStyle/>
          <a:p>
            <a:pPr>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創立時間</a:t>
            </a:r>
            <a:r>
              <a:rPr lang="en-US" altLang="zh-TW" sz="3200" dirty="0">
                <a:latin typeface="標楷體" panose="03000509000000000000" pitchFamily="65" charset="-120"/>
                <a:ea typeface="標楷體" panose="03000509000000000000" pitchFamily="65" charset="-120"/>
              </a:rPr>
              <a:t>:1965</a:t>
            </a:r>
            <a:r>
              <a:rPr lang="zh-TW" altLang="en-US" sz="3200" dirty="0">
                <a:latin typeface="標楷體" panose="03000509000000000000" pitchFamily="65" charset="-120"/>
                <a:ea typeface="標楷體" panose="03000509000000000000" pitchFamily="65" charset="-120"/>
              </a:rPr>
              <a:t>年</a:t>
            </a:r>
            <a:endParaRPr lang="en-US" altLang="zh-TW" sz="32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員工人數</a:t>
            </a:r>
            <a:r>
              <a:rPr lang="en-US" altLang="zh-TW" sz="3200" dirty="0">
                <a:latin typeface="標楷體" panose="03000509000000000000" pitchFamily="65" charset="-120"/>
                <a:ea typeface="標楷體" panose="03000509000000000000" pitchFamily="65" charset="-120"/>
              </a:rPr>
              <a:t>:1600</a:t>
            </a:r>
            <a:r>
              <a:rPr lang="zh-TW" altLang="en-US" sz="3200" dirty="0">
                <a:latin typeface="標楷體" panose="03000509000000000000" pitchFamily="65" charset="-120"/>
                <a:ea typeface="標楷體" panose="03000509000000000000" pitchFamily="65" charset="-120"/>
              </a:rPr>
              <a:t>人</a:t>
            </a:r>
            <a:endParaRPr lang="en-US" altLang="zh-TW" sz="32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實收資本</a:t>
            </a:r>
            <a:r>
              <a:rPr lang="en-US" altLang="zh-TW" sz="3200" dirty="0">
                <a:latin typeface="標楷體" panose="03000509000000000000" pitchFamily="65" charset="-120"/>
                <a:ea typeface="標楷體" panose="03000509000000000000" pitchFamily="65" charset="-120"/>
              </a:rPr>
              <a:t>:85.32</a:t>
            </a:r>
            <a:r>
              <a:rPr lang="zh-TW" altLang="en-US" sz="3200" dirty="0">
                <a:latin typeface="標楷體" panose="03000509000000000000" pitchFamily="65" charset="-120"/>
                <a:ea typeface="標楷體" panose="03000509000000000000" pitchFamily="65" charset="-120"/>
              </a:rPr>
              <a:t>億元</a:t>
            </a:r>
            <a:endParaRPr lang="en-US" altLang="zh-TW" sz="32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工廠企業</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高雄市大社廠</a:t>
            </a:r>
            <a:r>
              <a:rPr lang="zh-TW" altLang="en-US" sz="3200" dirty="0">
                <a:latin typeface="PMingLiU" panose="02020500000000000000" pitchFamily="18" charset="-120"/>
                <a:ea typeface="PMingLiU" panose="02020500000000000000" pitchFamily="18" charset="-120"/>
              </a:rPr>
              <a:t>、</a:t>
            </a:r>
            <a:r>
              <a:rPr lang="zh-TW" altLang="en-US" sz="3200" dirty="0">
                <a:latin typeface="標楷體" panose="03000509000000000000" pitchFamily="65" charset="-120"/>
                <a:ea typeface="標楷體" panose="03000509000000000000" pitchFamily="65" charset="-120"/>
              </a:rPr>
              <a:t>林園廠、小港廠、前鎮廠及高雄碼頭儲運站。</a:t>
            </a:r>
            <a:endParaRPr lang="en-US" altLang="zh-TW" sz="32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產品</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高性能塑膠</a:t>
            </a:r>
            <a:r>
              <a:rPr lang="zh-TW" altLang="en-US" sz="3200" dirty="0">
                <a:latin typeface="PMingLiU" panose="02020500000000000000" pitchFamily="18" charset="-120"/>
                <a:ea typeface="PMingLiU" panose="02020500000000000000" pitchFamily="18" charset="-120"/>
              </a:rPr>
              <a:t>、</a:t>
            </a:r>
            <a:r>
              <a:rPr lang="zh-TW" altLang="en-US" sz="3200" dirty="0">
                <a:latin typeface="標楷體" panose="03000509000000000000" pitchFamily="65" charset="-120"/>
                <a:ea typeface="標楷體" panose="03000509000000000000" pitchFamily="65" charset="-120"/>
              </a:rPr>
              <a:t>甲醇溶劑</a:t>
            </a:r>
            <a:r>
              <a:rPr lang="zh-TW" altLang="en-US" sz="3200" dirty="0">
                <a:latin typeface="PMingLiU" panose="02020500000000000000" pitchFamily="18" charset="-120"/>
                <a:ea typeface="PMingLiU" panose="02020500000000000000" pitchFamily="18" charset="-120"/>
              </a:rPr>
              <a:t>、</a:t>
            </a:r>
            <a:r>
              <a:rPr lang="zh-TW" altLang="en-US" sz="3200" dirty="0">
                <a:latin typeface="標楷體" panose="03000509000000000000" pitchFamily="65" charset="-120"/>
                <a:ea typeface="標楷體" panose="03000509000000000000" pitchFamily="65" charset="-120"/>
              </a:rPr>
              <a:t>電子化學、太陽能、熱可塑性橡膠等化學產品</a:t>
            </a:r>
            <a:r>
              <a:rPr lang="zh-TW" altLang="en-US" sz="3200" dirty="0">
                <a:latin typeface="PMingLiU" panose="02020500000000000000" pitchFamily="18" charset="-120"/>
                <a:ea typeface="PMingLiU" panose="02020500000000000000" pitchFamily="18" charset="-120"/>
              </a:rPr>
              <a:t>。</a:t>
            </a:r>
            <a:endParaRPr lang="en-US" altLang="zh-TW" sz="3200" dirty="0">
              <a:latin typeface="PMingLiU" panose="02020500000000000000" pitchFamily="18" charset="-120"/>
              <a:ea typeface="PMingLiU" panose="02020500000000000000" pitchFamily="18" charset="-120"/>
            </a:endParaRPr>
          </a:p>
          <a:p>
            <a:pPr>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國外據點</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美國、中國、中東。</a:t>
            </a:r>
            <a:endParaRPr lang="en-US" altLang="zh-TW"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49346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08473" y="345814"/>
            <a:ext cx="3251284" cy="701107"/>
          </a:xfrm>
        </p:spPr>
        <p:txBody>
          <a:bodyPr>
            <a:noAutofit/>
          </a:bodyPr>
          <a:lstStyle/>
          <a:p>
            <a:pPr algn="ctr"/>
            <a:r>
              <a:rPr lang="zh-TW" altLang="en-US" sz="4800" dirty="0">
                <a:latin typeface="標楷體" panose="03000509000000000000" pitchFamily="65" charset="-120"/>
                <a:ea typeface="標楷體" panose="03000509000000000000" pitchFamily="65" charset="-120"/>
              </a:rPr>
              <a:t>李長榮化工</a:t>
            </a:r>
          </a:p>
        </p:txBody>
      </p:sp>
      <p:sp>
        <p:nvSpPr>
          <p:cNvPr id="3" name="內容版面配置區 2"/>
          <p:cNvSpPr>
            <a:spLocks noGrp="1"/>
          </p:cNvSpPr>
          <p:nvPr>
            <p:ph idx="1"/>
          </p:nvPr>
        </p:nvSpPr>
        <p:spPr>
          <a:xfrm>
            <a:off x="1510747" y="1152939"/>
            <a:ext cx="10190923" cy="5274365"/>
          </a:xfrm>
        </p:spPr>
        <p:txBody>
          <a:bodyPr>
            <a:normAutofit/>
          </a:bodyPr>
          <a:lstStyle/>
          <a:p>
            <a:pPr>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榮化明知道管線壓力異常，「沒收到原料」，經檢查後恢復輸送丙烯時仍發現洩漏，經由流量計</a:t>
            </a:r>
            <a:r>
              <a:rPr lang="zh-TW" altLang="en-US" sz="3200" dirty="0">
                <a:solidFill>
                  <a:srgbClr val="FF0000"/>
                </a:solidFill>
                <a:latin typeface="標楷體" panose="03000509000000000000" pitchFamily="65" charset="-120"/>
                <a:ea typeface="標楷體" panose="03000509000000000000" pitchFamily="65" charset="-120"/>
              </a:rPr>
              <a:t>不可能不知道已有多少公噸丙烯大量外洩</a:t>
            </a:r>
            <a:r>
              <a:rPr lang="zh-TW" altLang="en-US" sz="3200" dirty="0">
                <a:latin typeface="標楷體" panose="03000509000000000000" pitchFamily="65" charset="-120"/>
                <a:ea typeface="標楷體" panose="03000509000000000000" pitchFamily="65" charset="-120"/>
              </a:rPr>
              <a:t>。</a:t>
            </a:r>
            <a:endParaRPr lang="en-US" altLang="zh-TW" sz="32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華運在當天深夜</a:t>
            </a:r>
            <a:r>
              <a:rPr lang="en-US" altLang="zh-TW" sz="3200" dirty="0">
                <a:latin typeface="標楷體" panose="03000509000000000000" pitchFamily="65" charset="-120"/>
                <a:ea typeface="標楷體" panose="03000509000000000000" pitchFamily="65" charset="-120"/>
              </a:rPr>
              <a:t>11</a:t>
            </a:r>
            <a:r>
              <a:rPr lang="zh-TW" altLang="en-US" sz="3200" dirty="0">
                <a:latin typeface="標楷體" panose="03000509000000000000" pitchFamily="65" charset="-120"/>
                <a:ea typeface="標楷體" panose="03000509000000000000" pitchFamily="65" charset="-120"/>
              </a:rPr>
              <a:t>時</a:t>
            </a:r>
            <a:r>
              <a:rPr lang="en-US" altLang="zh-TW" sz="3200" dirty="0">
                <a:latin typeface="標楷體" panose="03000509000000000000" pitchFamily="65" charset="-120"/>
                <a:ea typeface="標楷體" panose="03000509000000000000" pitchFamily="65" charset="-120"/>
              </a:rPr>
              <a:t>35</a:t>
            </a:r>
            <a:r>
              <a:rPr lang="zh-TW" altLang="en-US" sz="3200" dirty="0">
                <a:latin typeface="標楷體" panose="03000509000000000000" pitchFamily="65" charset="-120"/>
                <a:ea typeface="標楷體" panose="03000509000000000000" pitchFamily="65" charset="-120"/>
              </a:rPr>
              <a:t>分到場發現異常，馬上關閉原料後，榮化還緊急向中石化調料，就怕斷料停工造成損失。</a:t>
            </a:r>
            <a:endParaRPr lang="en-US" altLang="zh-TW" sz="3200" dirty="0">
              <a:latin typeface="標楷體" panose="03000509000000000000" pitchFamily="65" charset="-120"/>
              <a:ea typeface="標楷體" panose="03000509000000000000" pitchFamily="65" charset="-120"/>
            </a:endParaRPr>
          </a:p>
          <a:p>
            <a:pPr>
              <a:buFont typeface="Arial" panose="020B0604020202020204" pitchFamily="34" charset="0"/>
              <a:buChar char="•"/>
            </a:pPr>
            <a:r>
              <a:rPr lang="zh-TW" altLang="en-US" sz="3200" dirty="0">
                <a:latin typeface="標楷體" panose="03000509000000000000" pitchFamily="65" charset="-120"/>
                <a:ea typeface="標楷體" panose="03000509000000000000" pitchFamily="65" charset="-120"/>
              </a:rPr>
              <a:t>調查結果發現一條榮化</a:t>
            </a:r>
            <a:r>
              <a:rPr lang="en-US" altLang="zh-TW" sz="3200" dirty="0">
                <a:latin typeface="標楷體" panose="03000509000000000000" pitchFamily="65" charset="-120"/>
                <a:ea typeface="標楷體" panose="03000509000000000000" pitchFamily="65" charset="-120"/>
              </a:rPr>
              <a:t>4</a:t>
            </a:r>
            <a:r>
              <a:rPr lang="zh-TW" altLang="en-US" sz="3200" dirty="0">
                <a:latin typeface="標楷體" panose="03000509000000000000" pitchFamily="65" charset="-120"/>
                <a:ea typeface="標楷體" panose="03000509000000000000" pitchFamily="65" charset="-120"/>
              </a:rPr>
              <a:t>吋輸氣管，有一個正方形補丁鬆脫的破洞，疑為重要漏氣點，使得大量丙烯洩漏。</a:t>
            </a:r>
            <a:endParaRPr lang="en-US" altLang="zh-TW" sz="3200" dirty="0">
              <a:latin typeface="標楷體" panose="03000509000000000000" pitchFamily="65" charset="-120"/>
              <a:ea typeface="標楷體" panose="03000509000000000000" pitchFamily="65" charset="-120"/>
            </a:endParaRPr>
          </a:p>
          <a:p>
            <a:pPr>
              <a:buFont typeface="Arial" panose="020B0604020202020204" pitchFamily="34" charset="0"/>
              <a:buChar char="•"/>
            </a:pPr>
            <a:endParaRPr lang="en-US" altLang="zh-TW" sz="3200" dirty="0">
              <a:latin typeface="標楷體" panose="03000509000000000000" pitchFamily="65" charset="-120"/>
              <a:ea typeface="標楷體" panose="03000509000000000000" pitchFamily="65" charset="-120"/>
            </a:endParaRPr>
          </a:p>
          <a:p>
            <a:pPr>
              <a:buFont typeface="Arial" panose="020B0604020202020204" pitchFamily="34" charset="0"/>
              <a:buChar char="•"/>
            </a:pP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74661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50853" y="491588"/>
            <a:ext cx="5212605" cy="714360"/>
          </a:xfrm>
        </p:spPr>
        <p:txBody>
          <a:bodyPr/>
          <a:lstStyle/>
          <a:p>
            <a:r>
              <a:rPr lang="zh-TW" altLang="en-US" dirty="0">
                <a:latin typeface="標楷體" panose="03000509000000000000" pitchFamily="65" charset="-120"/>
                <a:ea typeface="標楷體" panose="03000509000000000000" pitchFamily="65" charset="-120"/>
              </a:rPr>
              <a:t>榮化丙烯管線漏氣示意圖</a:t>
            </a: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9583" y="1789042"/>
            <a:ext cx="5878364" cy="4518993"/>
          </a:xfrm>
        </p:spPr>
      </p:pic>
    </p:spTree>
    <p:extLst>
      <p:ext uri="{BB962C8B-B14F-4D97-AF65-F5344CB8AC3E}">
        <p14:creationId xmlns:p14="http://schemas.microsoft.com/office/powerpoint/2010/main" val="2142553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31326" y="465084"/>
            <a:ext cx="2654936" cy="767368"/>
          </a:xfrm>
        </p:spPr>
        <p:txBody>
          <a:bodyPr>
            <a:normAutofit fontScale="90000"/>
          </a:bodyPr>
          <a:lstStyle/>
          <a:p>
            <a:r>
              <a:rPr lang="zh-TW" altLang="en-US" sz="4800" dirty="0"/>
              <a:t>受害住戶</a:t>
            </a:r>
          </a:p>
        </p:txBody>
      </p:sp>
      <p:sp>
        <p:nvSpPr>
          <p:cNvPr id="3" name="內容版面配置區 2"/>
          <p:cNvSpPr>
            <a:spLocks noGrp="1"/>
          </p:cNvSpPr>
          <p:nvPr>
            <p:ph idx="1"/>
          </p:nvPr>
        </p:nvSpPr>
        <p:spPr>
          <a:xfrm>
            <a:off x="1603513" y="1232452"/>
            <a:ext cx="10336696" cy="5287618"/>
          </a:xfrm>
        </p:spPr>
        <p:txBody>
          <a:bodyPr/>
          <a:lstStyle/>
          <a:p>
            <a:pPr marL="0" indent="0">
              <a:buNone/>
            </a:pPr>
            <a:r>
              <a:rPr lang="zh-TW" altLang="zh-TW" sz="2800" dirty="0">
                <a:latin typeface="標楷體" panose="03000509000000000000" pitchFamily="65" charset="-120"/>
                <a:ea typeface="標楷體" panose="03000509000000000000" pitchFamily="65" charset="-120"/>
              </a:rPr>
              <a:t>三多路、凱旋路口</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氣爆當晚</a:t>
            </a:r>
            <a:r>
              <a:rPr lang="en-US" altLang="zh-TW" sz="2800" dirty="0">
                <a:latin typeface="標楷體" panose="03000509000000000000" pitchFamily="65" charset="-120"/>
                <a:ea typeface="標楷體" panose="03000509000000000000" pitchFamily="65" charset="-120"/>
              </a:rPr>
              <a:t>11</a:t>
            </a:r>
            <a:r>
              <a:rPr lang="zh-TW" altLang="zh-TW" sz="2800" dirty="0">
                <a:latin typeface="標楷體" panose="03000509000000000000" pitchFamily="65" charset="-120"/>
                <a:ea typeface="標楷體" panose="03000509000000000000" pitchFamily="65" charset="-120"/>
              </a:rPr>
              <a:t>點</a:t>
            </a:r>
            <a:r>
              <a:rPr lang="en-US" altLang="zh-TW" sz="2800" dirty="0">
                <a:latin typeface="標楷體" panose="03000509000000000000" pitchFamily="65" charset="-120"/>
                <a:ea typeface="標楷體" panose="03000509000000000000" pitchFamily="65" charset="-120"/>
              </a:rPr>
              <a:t>57</a:t>
            </a:r>
            <a:r>
              <a:rPr lang="zh-TW" altLang="zh-TW" sz="2800" dirty="0">
                <a:latin typeface="標楷體" panose="03000509000000000000" pitchFamily="65" charset="-120"/>
                <a:ea typeface="標楷體" panose="03000509000000000000" pitchFamily="65" charset="-120"/>
              </a:rPr>
              <a:t>分，苓雅區三多路與凱旋路交會口發生大爆炸，方圓</a:t>
            </a:r>
            <a:r>
              <a:rPr lang="en-US" altLang="zh-TW" sz="2800" dirty="0">
                <a:latin typeface="標楷體" panose="03000509000000000000" pitchFamily="65" charset="-120"/>
                <a:ea typeface="標楷體" panose="03000509000000000000" pitchFamily="65" charset="-120"/>
              </a:rPr>
              <a:t>1.5</a:t>
            </a:r>
            <a:r>
              <a:rPr lang="zh-TW" altLang="zh-TW" sz="2800" dirty="0">
                <a:latin typeface="標楷體" panose="03000509000000000000" pitchFamily="65" charset="-120"/>
                <a:ea typeface="標楷體" panose="03000509000000000000" pitchFamily="65" charset="-120"/>
              </a:rPr>
              <a:t>公里內都可明顯感到晃動，大家以為是地震。</a:t>
            </a:r>
          </a:p>
          <a:p>
            <a:pPr marL="0" indent="0">
              <a:buNone/>
            </a:pP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513" y="2729120"/>
            <a:ext cx="5057775" cy="3790950"/>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288" y="2729120"/>
            <a:ext cx="5057775" cy="3790950"/>
          </a:xfrm>
          <a:prstGeom prst="rect">
            <a:avLst/>
          </a:prstGeom>
        </p:spPr>
      </p:pic>
    </p:spTree>
    <p:extLst>
      <p:ext uri="{BB962C8B-B14F-4D97-AF65-F5344CB8AC3E}">
        <p14:creationId xmlns:p14="http://schemas.microsoft.com/office/powerpoint/2010/main" val="1167853944"/>
      </p:ext>
    </p:extLst>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412</TotalTime>
  <Words>1323</Words>
  <Application>Microsoft Office PowerPoint</Application>
  <PresentationFormat>寬螢幕</PresentationFormat>
  <Paragraphs>67</Paragraphs>
  <Slides>19</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19</vt:i4>
      </vt:variant>
    </vt:vector>
  </HeadingPairs>
  <TitlesOfParts>
    <vt:vector size="26" baseType="lpstr">
      <vt:lpstr>微軟正黑體</vt:lpstr>
      <vt:lpstr>PMingLiU</vt:lpstr>
      <vt:lpstr>標楷體</vt:lpstr>
      <vt:lpstr>Arial</vt:lpstr>
      <vt:lpstr>Century Gothic</vt:lpstr>
      <vt:lpstr>Wingdings 3</vt:lpstr>
      <vt:lpstr>絲縷</vt:lpstr>
      <vt:lpstr>高雄氣爆事件相關利害關係人 第五組</vt:lpstr>
      <vt:lpstr>高雄市府</vt:lpstr>
      <vt:lpstr>華運倉儲公司</vt:lpstr>
      <vt:lpstr>華運倉儲公司</vt:lpstr>
      <vt:lpstr>氣爆發生前3小時，管線壓力出現異常下降</vt:lpstr>
      <vt:lpstr>李長榮化工</vt:lpstr>
      <vt:lpstr>李長榮化工</vt:lpstr>
      <vt:lpstr>榮化丙烯管線漏氣示意圖</vt:lpstr>
      <vt:lpstr>受害住戶</vt:lpstr>
      <vt:lpstr>凱旋三路</vt:lpstr>
      <vt:lpstr>一心一路</vt:lpstr>
      <vt:lpstr>氣爆後第六天道路依然破碎塌陷</vt:lpstr>
      <vt:lpstr>民生影響</vt:lpstr>
      <vt:lpstr>民生影響</vt:lpstr>
      <vt:lpstr>交通影響 </vt:lpstr>
      <vt:lpstr>交通影響</vt:lpstr>
      <vt:lpstr>交通影響</vt:lpstr>
      <vt:lpstr>受災住戶</vt:lpstr>
      <vt:lpstr>參考文獻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36</cp:revision>
  <dcterms:created xsi:type="dcterms:W3CDTF">2016-12-18T07:50:12Z</dcterms:created>
  <dcterms:modified xsi:type="dcterms:W3CDTF">2016-12-25T16:25:20Z</dcterms:modified>
</cp:coreProperties>
</file>