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371" r:id="rId3"/>
    <p:sldId id="372" r:id="rId4"/>
    <p:sldId id="373" r:id="rId5"/>
    <p:sldId id="374" r:id="rId6"/>
    <p:sldId id="375" r:id="rId7"/>
    <p:sldId id="376" r:id="rId8"/>
    <p:sldId id="377" r:id="rId9"/>
    <p:sldId id="378" r:id="rId10"/>
    <p:sldId id="379" r:id="rId11"/>
    <p:sldId id="385" r:id="rId12"/>
    <p:sldId id="380" r:id="rId13"/>
    <p:sldId id="381" r:id="rId14"/>
    <p:sldId id="382" r:id="rId15"/>
    <p:sldId id="383" r:id="rId16"/>
    <p:sldId id="384" r:id="rId17"/>
    <p:sldId id="386" r:id="rId18"/>
    <p:sldId id="388" r:id="rId19"/>
    <p:sldId id="387" r:id="rId20"/>
    <p:sldId id="370" r:id="rId21"/>
  </p:sldIdLst>
  <p:sldSz cx="9144000" cy="6858000" type="screen4x3"/>
  <p:notesSz cx="9929813" cy="6799263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2" userDrawn="1">
          <p15:clr>
            <a:srgbClr val="A4A3A4"/>
          </p15:clr>
        </p15:guide>
        <p15:guide id="2" pos="31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A717"/>
    <a:srgbClr val="FBC356"/>
    <a:srgbClr val="EA8207"/>
    <a:srgbClr val="886652"/>
    <a:srgbClr val="0000CC"/>
    <a:srgbClr val="99FF66"/>
    <a:srgbClr val="FFFF00"/>
    <a:srgbClr val="0099FF"/>
    <a:srgbClr val="003399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660B408-B3CF-4A94-85FC-2B1E0A45F4A2}" styleName="深色樣式 2 - 輔色 1/輔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深色樣式 2 - 輔色 5/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淺色樣式 1 - 輔色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C4B1156A-380E-4F78-BDF5-A606A8083BF9}" styleName="中等深淺樣式 4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8B1032C-EA38-4F05-BA0D-38AFFFC7BED3}" styleName="淺色樣式 3 - 輔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25E5076-3810-47DD-B79F-674D7AD40C01}" styleName="深色樣式 1 - 輔色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65" autoAdjust="0"/>
    <p:restoredTop sz="96628" autoAdjust="0"/>
  </p:normalViewPr>
  <p:slideViewPr>
    <p:cSldViewPr>
      <p:cViewPr varScale="1">
        <p:scale>
          <a:sx n="66" d="100"/>
          <a:sy n="66" d="100"/>
        </p:scale>
        <p:origin x="1368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862" y="-90"/>
      </p:cViewPr>
      <p:guideLst>
        <p:guide orient="horz" pos="2142"/>
        <p:guide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6" y="4"/>
            <a:ext cx="4302919" cy="339963"/>
          </a:xfrm>
          <a:prstGeom prst="rect">
            <a:avLst/>
          </a:prstGeom>
        </p:spPr>
        <p:txBody>
          <a:bodyPr vert="horz" lIns="92028" tIns="46014" rIns="92028" bIns="46014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624598" y="4"/>
            <a:ext cx="4302919" cy="339963"/>
          </a:xfrm>
          <a:prstGeom prst="rect">
            <a:avLst/>
          </a:prstGeom>
        </p:spPr>
        <p:txBody>
          <a:bodyPr vert="horz" lIns="92028" tIns="46014" rIns="92028" bIns="46014" rtlCol="0"/>
          <a:lstStyle>
            <a:lvl1pPr algn="r">
              <a:defRPr sz="1200"/>
            </a:lvl1pPr>
          </a:lstStyle>
          <a:p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6" y="6458123"/>
            <a:ext cx="4302919" cy="339963"/>
          </a:xfrm>
          <a:prstGeom prst="rect">
            <a:avLst/>
          </a:prstGeom>
        </p:spPr>
        <p:txBody>
          <a:bodyPr vert="horz" lIns="92028" tIns="46014" rIns="92028" bIns="46014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624598" y="6458123"/>
            <a:ext cx="4302919" cy="339963"/>
          </a:xfrm>
          <a:prstGeom prst="rect">
            <a:avLst/>
          </a:prstGeom>
        </p:spPr>
        <p:txBody>
          <a:bodyPr vert="horz" lIns="92028" tIns="46014" rIns="92028" bIns="46014" rtlCol="0" anchor="b"/>
          <a:lstStyle>
            <a:lvl1pPr algn="r">
              <a:defRPr sz="1200"/>
            </a:lvl1pPr>
          </a:lstStyle>
          <a:p>
            <a:fld id="{5869F23C-DEB1-4959-8A32-A41DDAA2F21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72465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6" y="4"/>
            <a:ext cx="4302919" cy="339963"/>
          </a:xfrm>
          <a:prstGeom prst="rect">
            <a:avLst/>
          </a:prstGeom>
        </p:spPr>
        <p:txBody>
          <a:bodyPr vert="horz" lIns="92028" tIns="46014" rIns="92028" bIns="4601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624598" y="4"/>
            <a:ext cx="4302919" cy="339963"/>
          </a:xfrm>
          <a:prstGeom prst="rect">
            <a:avLst/>
          </a:prstGeom>
        </p:spPr>
        <p:txBody>
          <a:bodyPr vert="horz" lIns="92028" tIns="46014" rIns="92028" bIns="4601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B25DAF61-5A31-49BE-B994-51669C56AA8A}" type="datetimeFigureOut">
              <a:rPr lang="zh-TW" altLang="en-US"/>
              <a:pPr>
                <a:defRPr/>
              </a:pPr>
              <a:t>2020/9/28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262313" y="509588"/>
            <a:ext cx="3405187" cy="255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28" tIns="46014" rIns="92028" bIns="46014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92984" y="3229650"/>
            <a:ext cx="7943850" cy="3059670"/>
          </a:xfrm>
          <a:prstGeom prst="rect">
            <a:avLst/>
          </a:prstGeom>
        </p:spPr>
        <p:txBody>
          <a:bodyPr vert="horz" lIns="92028" tIns="46014" rIns="92028" bIns="46014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6" y="6458123"/>
            <a:ext cx="4302919" cy="339963"/>
          </a:xfrm>
          <a:prstGeom prst="rect">
            <a:avLst/>
          </a:prstGeom>
        </p:spPr>
        <p:txBody>
          <a:bodyPr vert="horz" lIns="92028" tIns="46014" rIns="92028" bIns="4601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624598" y="6458123"/>
            <a:ext cx="4302919" cy="339963"/>
          </a:xfrm>
          <a:prstGeom prst="rect">
            <a:avLst/>
          </a:prstGeom>
        </p:spPr>
        <p:txBody>
          <a:bodyPr vert="horz" lIns="92028" tIns="46014" rIns="92028" bIns="4601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9B8D2CC9-1C71-4432-9DF0-6D64621E86D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54013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8D2CC9-1C71-4432-9DF0-6D64621E86D1}" type="slidenum">
              <a:rPr lang="zh-TW" altLang="en-US" smtClean="0"/>
              <a:pPr>
                <a:defRPr/>
              </a:pPr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540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 bwMode="auto">
      <p:bgPr>
        <a:blipFill dpi="0" rotWithShape="1">
          <a:blip r:embed="rId2" cstate="print">
            <a:lum/>
          </a:blip>
          <a:srcRect/>
          <a:stretch>
            <a:fillRect l="-2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470025"/>
          </a:xfrm>
        </p:spPr>
        <p:txBody>
          <a:bodyPr/>
          <a:lstStyle>
            <a:lvl1pPr>
              <a:defRPr b="1">
                <a:solidFill>
                  <a:srgbClr val="003399"/>
                </a:solidFill>
                <a:latin typeface="Adobe 繁黑體 Std B" pitchFamily="34" charset="-120"/>
                <a:ea typeface="Adobe 繁黑體 Std B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4766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 smtClean="0"/>
              <a:t>按一下以編輯母片副標題樣式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02829-F4EE-4FBE-9BAA-3414E14445A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FCEF3-43A2-4FEB-ADA2-03441904373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850106"/>
          </a:xfrm>
        </p:spPr>
        <p:txBody>
          <a:bodyPr/>
          <a:lstStyle/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00"/>
              </a:spcBef>
              <a:defRPr>
                <a:solidFill>
                  <a:srgbClr val="003399"/>
                </a:solidFill>
              </a:defRPr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EB970-E057-4B58-A49A-271407E8DDC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1586A-4043-4C19-A896-354E6953580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850106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0000CC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0000CC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4DBA0-6600-4CF8-AEF9-DA5E4A23859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36196-E73F-465C-BB86-6D8CA48F70F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850106"/>
          </a:xfrm>
        </p:spPr>
        <p:txBody>
          <a:bodyPr/>
          <a:lstStyle/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投影片編號版面配置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EFF23-A4B5-4D4B-B9C7-F05F9D1BD92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E9B77-FABB-4CFF-B7BC-C5E911BC42F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E8552-BECC-4478-8AB3-904E1AC42A5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F850A-ACE0-4F32-8097-F5B660B6B8D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 cstate="print">
            <a:lum/>
          </a:blip>
          <a:srcRect/>
          <a:stretch>
            <a:fillRect l="-4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130175"/>
            <a:ext cx="8229600" cy="850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125538"/>
            <a:ext cx="822960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875463" y="63087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defRPr>
            </a:lvl1pPr>
          </a:lstStyle>
          <a:p>
            <a:pPr>
              <a:defRPr/>
            </a:pPr>
            <a:fld id="{57D92617-89B9-4EE4-8943-368C37C1661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微軟正黑體" pitchFamily="34" charset="-120"/>
          <a:ea typeface="微軟正黑體" pitchFamily="34" charset="-120"/>
          <a:cs typeface="微軟正黑體"/>
        </a:defRPr>
      </a:lvl1pPr>
      <a:lvl2pPr algn="ctr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微軟正黑體"/>
          <a:ea typeface="微軟正黑體"/>
          <a:cs typeface="微軟正黑體"/>
        </a:defRPr>
      </a:lvl2pPr>
      <a:lvl3pPr algn="ctr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微軟正黑體"/>
          <a:ea typeface="微軟正黑體"/>
          <a:cs typeface="微軟正黑體"/>
        </a:defRPr>
      </a:lvl3pPr>
      <a:lvl4pPr algn="ctr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微軟正黑體"/>
          <a:ea typeface="微軟正黑體"/>
          <a:cs typeface="微軟正黑體"/>
        </a:defRPr>
      </a:lvl4pPr>
      <a:lvl5pPr algn="ctr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微軟正黑體"/>
          <a:ea typeface="微軟正黑體"/>
          <a:cs typeface="微軟正黑體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微軟正黑體"/>
          <a:ea typeface="微軟正黑體"/>
          <a:cs typeface="微軟正黑體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微軟正黑體"/>
          <a:ea typeface="微軟正黑體"/>
          <a:cs typeface="微軟正黑體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微軟正黑體"/>
          <a:ea typeface="微軟正黑體"/>
          <a:cs typeface="微軟正黑體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微軟正黑體"/>
          <a:ea typeface="微軟正黑體"/>
          <a:cs typeface="微軟正黑體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b="1" kern="1200">
          <a:solidFill>
            <a:srgbClr val="884106"/>
          </a:solidFill>
          <a:latin typeface="微軟正黑體" pitchFamily="34" charset="-120"/>
          <a:ea typeface="微軟正黑體" pitchFamily="34" charset="-120"/>
          <a:cs typeface="微軟正黑體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b="1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微軟正黑體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微軟正黑體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微軟正黑體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b="1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微軟正黑體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/>
          <p:cNvSpPr txBox="1"/>
          <p:nvPr/>
        </p:nvSpPr>
        <p:spPr>
          <a:xfrm>
            <a:off x="8359476" y="6453336"/>
            <a:ext cx="605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標題 1"/>
          <p:cNvSpPr txBox="1">
            <a:spLocks/>
          </p:cNvSpPr>
          <p:nvPr/>
        </p:nvSpPr>
        <p:spPr>
          <a:xfrm>
            <a:off x="-756592" y="826549"/>
            <a:ext cx="8856984" cy="1800200"/>
          </a:xfrm>
          <a:prstGeom prst="rect">
            <a:avLst/>
          </a:prstGeom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  <a:cs typeface="微軟正黑體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微軟正黑體"/>
                <a:ea typeface="微軟正黑體"/>
                <a:cs typeface="微軟正黑體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微軟正黑體"/>
                <a:ea typeface="微軟正黑體"/>
                <a:cs typeface="微軟正黑體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微軟正黑體"/>
                <a:ea typeface="微軟正黑體"/>
                <a:cs typeface="微軟正黑體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微軟正黑體"/>
                <a:ea typeface="微軟正黑體"/>
                <a:cs typeface="微軟正黑體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微軟正黑體"/>
                <a:ea typeface="微軟正黑體"/>
                <a:cs typeface="微軟正黑體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微軟正黑體"/>
                <a:ea typeface="微軟正黑體"/>
                <a:cs typeface="微軟正黑體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微軟正黑體"/>
                <a:ea typeface="微軟正黑體"/>
                <a:cs typeface="微軟正黑體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微軟正黑體"/>
                <a:ea typeface="微軟正黑體"/>
                <a:cs typeface="微軟正黑體"/>
              </a:defRPr>
            </a:lvl9pPr>
          </a:lstStyle>
          <a:p>
            <a:pPr marL="444500" indent="-444500">
              <a:lnSpc>
                <a:spcPts val="6000"/>
              </a:lnSpc>
            </a:pPr>
            <a:r>
              <a:rPr kumimoji="0" lang="zh-TW" altLang="en-US" sz="6000" dirty="0" smtClean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Meiryo" panose="020B0604030504040204" pitchFamily="34" charset="-128"/>
              </a:rPr>
              <a:t>合 作 的 競 化</a:t>
            </a:r>
            <a:endParaRPr kumimoji="0" lang="en-US" altLang="zh-TW" sz="7200" dirty="0">
              <a:solidFill>
                <a:srgbClr val="FF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Meiryo" panose="020B0604030504040204" pitchFamily="34" charset="-128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2915816" y="4437112"/>
            <a:ext cx="5616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簡 報 者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邱  創   雄  </a:t>
            </a:r>
            <a:r>
              <a:rPr lang="en-US" altLang="zh-TW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2020.10.19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511177" y="2944108"/>
            <a:ext cx="41652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 者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羅 伯 特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．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艾 瑟 羅 德</a:t>
            </a:r>
            <a:endParaRPr lang="zh-TW" altLang="en-US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譯 者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胡 瑋 珊</a:t>
            </a:r>
            <a:endParaRPr lang="zh-TW" altLang="en-US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困境賽局有效合作策略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28982" y="1484784"/>
            <a:ext cx="7859216" cy="1655390"/>
          </a:xfrm>
        </p:spPr>
        <p:txBody>
          <a:bodyPr/>
          <a:lstStyle/>
          <a:p>
            <a:pPr marL="533400" indent="-533400">
              <a:spcBef>
                <a:spcPts val="2400"/>
              </a:spcBef>
              <a:buFont typeface="Wingdings" panose="05000000000000000000" pitchFamily="2" charset="2"/>
              <a:buChar char="l"/>
            </a:pPr>
            <a:r>
              <a:rPr lang="zh-TW" altLang="en-US" dirty="0" smtClean="0">
                <a:solidFill>
                  <a:schemeClr val="tx1"/>
                </a:solidFill>
              </a:rPr>
              <a:t>不要羨慕</a:t>
            </a:r>
            <a:r>
              <a:rPr lang="zh-TW" altLang="en-US" dirty="0">
                <a:solidFill>
                  <a:schemeClr val="tx1"/>
                </a:solidFill>
              </a:rPr>
              <a:t>、</a:t>
            </a:r>
            <a:r>
              <a:rPr lang="zh-TW" altLang="en-US" dirty="0" smtClean="0">
                <a:solidFill>
                  <a:schemeClr val="tx1"/>
                </a:solidFill>
              </a:rPr>
              <a:t>忌妒</a:t>
            </a:r>
            <a:r>
              <a:rPr lang="en-US" altLang="zh-TW" dirty="0" smtClean="0">
                <a:solidFill>
                  <a:schemeClr val="tx1"/>
                </a:solidFill>
              </a:rPr>
              <a:t> </a:t>
            </a:r>
            <a:r>
              <a:rPr lang="en-US" altLang="zh-TW" dirty="0"/>
              <a:t>(</a:t>
            </a:r>
            <a:r>
              <a:rPr lang="zh-TW" altLang="en-US" dirty="0"/>
              <a:t>信：自信自重</a:t>
            </a:r>
            <a:r>
              <a:rPr lang="en-US" altLang="zh-TW" dirty="0"/>
              <a:t>)</a:t>
            </a:r>
          </a:p>
          <a:p>
            <a:pPr marL="533400" indent="-533400">
              <a:spcBef>
                <a:spcPts val="2400"/>
              </a:spcBef>
              <a:buFont typeface="Wingdings" panose="05000000000000000000" pitchFamily="2" charset="2"/>
              <a:buChar char="l"/>
            </a:pPr>
            <a:r>
              <a:rPr lang="zh-TW" altLang="en-US" dirty="0" smtClean="0">
                <a:solidFill>
                  <a:schemeClr val="tx1"/>
                </a:solidFill>
              </a:rPr>
              <a:t>不要成為第一個背叛者</a:t>
            </a:r>
            <a:r>
              <a:rPr lang="en-US" altLang="zh-TW" dirty="0"/>
              <a:t>(</a:t>
            </a:r>
            <a:r>
              <a:rPr lang="zh-TW" altLang="en-US" dirty="0"/>
              <a:t>義：有情有義</a:t>
            </a:r>
            <a:r>
              <a:rPr lang="en-US" altLang="zh-TW" dirty="0"/>
              <a:t>)</a:t>
            </a:r>
          </a:p>
          <a:p>
            <a:pPr marL="533400" indent="-533400">
              <a:spcBef>
                <a:spcPts val="2400"/>
              </a:spcBef>
              <a:buFont typeface="Wingdings" panose="05000000000000000000" pitchFamily="2" charset="2"/>
              <a:buChar char="l"/>
            </a:pPr>
            <a:r>
              <a:rPr lang="zh-TW" altLang="en-US" dirty="0" smtClean="0">
                <a:solidFill>
                  <a:schemeClr val="tx1"/>
                </a:solidFill>
              </a:rPr>
              <a:t>對合作回報合作</a:t>
            </a:r>
            <a:endParaRPr lang="en-US" altLang="zh-TW" dirty="0">
              <a:solidFill>
                <a:schemeClr val="tx1"/>
              </a:solidFill>
            </a:endParaRPr>
          </a:p>
          <a:p>
            <a:pPr marL="533400" indent="-533400">
              <a:spcBef>
                <a:spcPts val="2400"/>
              </a:spcBef>
              <a:buNone/>
            </a:pPr>
            <a:r>
              <a:rPr lang="zh-TW" altLang="en-US" dirty="0" smtClean="0">
                <a:solidFill>
                  <a:schemeClr val="tx1"/>
                </a:solidFill>
              </a:rPr>
              <a:t>     對背叛回報背叛</a:t>
            </a:r>
            <a:r>
              <a:rPr lang="en-US" altLang="zh-TW" dirty="0"/>
              <a:t>(</a:t>
            </a:r>
            <a:r>
              <a:rPr lang="zh-TW" altLang="en-US" dirty="0"/>
              <a:t>誠：善惡分明</a:t>
            </a:r>
            <a:r>
              <a:rPr lang="en-US" altLang="zh-TW" dirty="0"/>
              <a:t>)</a:t>
            </a:r>
          </a:p>
          <a:p>
            <a:pPr marL="533400" indent="-533400">
              <a:spcBef>
                <a:spcPts val="2400"/>
              </a:spcBef>
              <a:buFont typeface="Wingdings" panose="05000000000000000000" pitchFamily="2" charset="2"/>
              <a:buChar char="l"/>
            </a:pPr>
            <a:r>
              <a:rPr lang="zh-TW" altLang="en-US" dirty="0" smtClean="0">
                <a:solidFill>
                  <a:schemeClr val="tx1"/>
                </a:solidFill>
              </a:rPr>
              <a:t>不要太聰明</a:t>
            </a:r>
            <a:r>
              <a:rPr lang="en-US" altLang="zh-TW" dirty="0"/>
              <a:t>(</a:t>
            </a:r>
            <a:r>
              <a:rPr lang="zh-TW" altLang="en-US" dirty="0"/>
              <a:t>實：天公疼憨人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9EB970-E057-4B58-A49A-271407E8DDC5}" type="slidenum">
              <a:rPr lang="zh-TW" altLang="en-US" smtClean="0"/>
              <a:pPr>
                <a:defRPr/>
              </a:pPr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43243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演化論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00808"/>
            <a:ext cx="6779096" cy="3239565"/>
          </a:xfrm>
        </p:spPr>
        <p:txBody>
          <a:bodyPr/>
          <a:lstStyle/>
          <a:p>
            <a:pPr marL="533400" indent="-533400">
              <a:spcBef>
                <a:spcPts val="2400"/>
              </a:spcBef>
              <a:buFont typeface="Wingdings" panose="05000000000000000000" pitchFamily="2" charset="2"/>
              <a:buChar char="l"/>
            </a:pPr>
            <a:r>
              <a:rPr lang="zh-TW" altLang="en-US" sz="3600" dirty="0" smtClean="0"/>
              <a:t>一個觀念的勝利</a:t>
            </a:r>
            <a:endParaRPr lang="en-US" altLang="zh-TW" sz="3600" dirty="0" smtClean="0"/>
          </a:p>
          <a:p>
            <a:pPr marL="533400" indent="-533400">
              <a:spcBef>
                <a:spcPts val="2400"/>
              </a:spcBef>
              <a:buFont typeface="Wingdings" panose="05000000000000000000" pitchFamily="2" charset="2"/>
              <a:buChar char="l"/>
            </a:pPr>
            <a:r>
              <a:rPr lang="zh-TW" altLang="en-US" sz="3600" dirty="0" smtClean="0"/>
              <a:t>物競天擇</a:t>
            </a:r>
            <a:r>
              <a:rPr lang="zh-TW" altLang="en-US" sz="4000" dirty="0" smtClean="0"/>
              <a:t>→</a:t>
            </a:r>
            <a:r>
              <a:rPr lang="zh-TW" altLang="en-US" sz="3600" dirty="0" smtClean="0"/>
              <a:t>適者生存</a:t>
            </a:r>
            <a:endParaRPr lang="en-US" altLang="zh-TW" sz="360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9EB970-E057-4B58-A49A-271407E8DDC5}" type="slidenum">
              <a:rPr lang="zh-TW" altLang="en-US" smtClean="0"/>
              <a:pPr>
                <a:defRPr/>
              </a:pPr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58767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賽局論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72816"/>
            <a:ext cx="7355160" cy="4247678"/>
          </a:xfrm>
        </p:spPr>
        <p:txBody>
          <a:bodyPr/>
          <a:lstStyle/>
          <a:p>
            <a:pPr marL="533400" indent="-533400">
              <a:spcBef>
                <a:spcPts val="2400"/>
              </a:spcBef>
              <a:buFont typeface="Wingdings" panose="05000000000000000000" pitchFamily="2" charset="2"/>
              <a:buChar char="l"/>
            </a:pPr>
            <a:r>
              <a:rPr lang="zh-TW" altLang="en-US" sz="3600" dirty="0"/>
              <a:t>一種</a:t>
            </a:r>
            <a:r>
              <a:rPr lang="zh-TW" altLang="en-US" sz="3600" dirty="0" smtClean="0"/>
              <a:t>意外</a:t>
            </a:r>
            <a:r>
              <a:rPr lang="zh-TW" altLang="en-US" sz="3600" dirty="0"/>
              <a:t>的</a:t>
            </a:r>
            <a:r>
              <a:rPr lang="zh-TW" altLang="en-US" sz="3600" dirty="0" smtClean="0"/>
              <a:t>美麗</a:t>
            </a:r>
            <a:endParaRPr lang="en-US" altLang="zh-TW" sz="3600" dirty="0"/>
          </a:p>
          <a:p>
            <a:pPr marL="533400" indent="-533400">
              <a:spcBef>
                <a:spcPts val="2400"/>
              </a:spcBef>
              <a:buFont typeface="Wingdings" panose="05000000000000000000" pitchFamily="2" charset="2"/>
              <a:buChar char="l"/>
            </a:pPr>
            <a:r>
              <a:rPr lang="zh-TW" altLang="en-US" sz="3600" dirty="0" smtClean="0"/>
              <a:t>天時地利</a:t>
            </a:r>
            <a:r>
              <a:rPr lang="zh-TW" altLang="en-US" sz="3600" dirty="0"/>
              <a:t>→</a:t>
            </a:r>
            <a:r>
              <a:rPr lang="zh-TW" altLang="en-US" sz="3600" dirty="0" smtClean="0"/>
              <a:t>無法無天</a:t>
            </a:r>
            <a:endParaRPr lang="en-US" altLang="zh-TW" sz="3600" dirty="0" smtClean="0"/>
          </a:p>
          <a:p>
            <a:pPr marL="533400" indent="-533400">
              <a:spcBef>
                <a:spcPts val="2400"/>
              </a:spcBef>
              <a:buFont typeface="Wingdings" panose="05000000000000000000" pitchFamily="2" charset="2"/>
              <a:buChar char="l"/>
            </a:pPr>
            <a:r>
              <a:rPr lang="zh-TW" altLang="en-US" sz="3600" dirty="0" smtClean="0"/>
              <a:t>合作競化</a:t>
            </a:r>
            <a:r>
              <a:rPr lang="zh-TW" altLang="en-US" sz="3600" dirty="0"/>
              <a:t>→</a:t>
            </a:r>
            <a:r>
              <a:rPr lang="zh-TW" altLang="en-US" sz="3600" dirty="0" smtClean="0"/>
              <a:t>互惠共</a:t>
            </a:r>
            <a:r>
              <a:rPr lang="zh-TW" altLang="en-US" sz="3600" dirty="0"/>
              <a:t>榮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9EB970-E057-4B58-A49A-271407E8DDC5}" type="slidenum">
              <a:rPr lang="zh-TW" altLang="en-US" smtClean="0"/>
              <a:pPr>
                <a:defRPr/>
              </a:pPr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5200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結</a:t>
            </a:r>
            <a:r>
              <a:rPr lang="zh-TW" altLang="en-US" dirty="0" smtClean="0"/>
              <a:t>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buFont typeface="Wingdings" panose="05000000000000000000" pitchFamily="2" charset="2"/>
              <a:buChar char="l"/>
            </a:pPr>
            <a:r>
              <a:rPr lang="zh-TW" altLang="en-US" dirty="0" smtClean="0"/>
              <a:t>電影：美麗境界</a:t>
            </a:r>
            <a:endParaRPr lang="en-US" altLang="zh-TW" dirty="0" smtClean="0"/>
          </a:p>
          <a:p>
            <a:pPr marL="0" indent="360000">
              <a:buNone/>
            </a:pPr>
            <a:r>
              <a:rPr lang="zh-TW" altLang="en-US" dirty="0" smtClean="0"/>
              <a:t>  向納許致敬</a:t>
            </a:r>
            <a:endParaRPr lang="en-US" altLang="zh-TW" dirty="0" smtClean="0"/>
          </a:p>
          <a:p>
            <a:pPr marL="0" indent="360000">
              <a:buNone/>
            </a:pPr>
            <a:endParaRPr lang="en-US" altLang="zh-TW" dirty="0"/>
          </a:p>
          <a:p>
            <a:pPr marL="0" indent="360000">
              <a:buNone/>
            </a:pPr>
            <a:endParaRPr lang="en-US" altLang="zh-TW" dirty="0" smtClean="0"/>
          </a:p>
          <a:p>
            <a:pPr marL="533400" indent="-533400">
              <a:buFont typeface="Wingdings" panose="05000000000000000000" pitchFamily="2" charset="2"/>
              <a:buChar char="l"/>
            </a:pPr>
            <a:r>
              <a:rPr lang="zh-TW" altLang="en-US" dirty="0" smtClean="0"/>
              <a:t>電影：天能</a:t>
            </a:r>
            <a:endParaRPr lang="en-US" altLang="zh-TW" dirty="0" smtClean="0"/>
          </a:p>
          <a:p>
            <a:pPr marL="0" indent="360000">
              <a:buNone/>
            </a:pPr>
            <a:r>
              <a:rPr lang="zh-TW" altLang="en-US" dirty="0" smtClean="0"/>
              <a:t>  向波茲曼</a:t>
            </a:r>
            <a:r>
              <a:rPr lang="zh-TW" altLang="en-US" dirty="0"/>
              <a:t>致敬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9EB970-E057-4B58-A49A-271407E8DDC5}" type="slidenum">
              <a:rPr lang="zh-TW" altLang="en-US" smtClean="0"/>
              <a:pPr>
                <a:defRPr/>
              </a:pPr>
              <a:t>13</a:t>
            </a:fld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3625850"/>
            <a:ext cx="2304256" cy="2821538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70" t="1" b="1722"/>
          <a:stretch/>
        </p:blipFill>
        <p:spPr>
          <a:xfrm>
            <a:off x="4930872" y="1034356"/>
            <a:ext cx="2382603" cy="2591494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29241113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另一個美麗的意外</a:t>
            </a:r>
            <a:r>
              <a:rPr lang="en-US" altLang="zh-TW" dirty="0" smtClean="0"/>
              <a:t>(1/6)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buFont typeface="Wingdings" panose="05000000000000000000" pitchFamily="2" charset="2"/>
              <a:buChar char="l"/>
            </a:pPr>
            <a:r>
              <a:rPr lang="zh-TW" altLang="en-US" dirty="0" smtClean="0"/>
              <a:t>有序→無序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9EB970-E057-4B58-A49A-271407E8DDC5}" type="slidenum">
              <a:rPr lang="zh-TW" altLang="en-US" smtClean="0"/>
              <a:pPr>
                <a:defRPr/>
              </a:pPr>
              <a:t>14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2" t="13829" b="3200"/>
          <a:stretch/>
        </p:blipFill>
        <p:spPr>
          <a:xfrm>
            <a:off x="3059038" y="1281244"/>
            <a:ext cx="3961233" cy="493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9230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另一個</a:t>
            </a:r>
            <a:r>
              <a:rPr lang="zh-TW" altLang="en-US" dirty="0"/>
              <a:t>美麗的</a:t>
            </a:r>
            <a:r>
              <a:rPr lang="zh-TW" altLang="en-US" dirty="0" smtClean="0"/>
              <a:t>意外</a:t>
            </a:r>
            <a:r>
              <a:rPr lang="en-US" altLang="zh-TW" dirty="0" smtClean="0"/>
              <a:t>(2/6)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9EB970-E057-4B58-A49A-271407E8DDC5}" type="slidenum">
              <a:rPr lang="zh-TW" altLang="en-US" smtClean="0"/>
              <a:pPr>
                <a:defRPr/>
              </a:pPr>
              <a:t>15</a:t>
            </a:fld>
            <a:endParaRPr lang="zh-TW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3843756"/>
              </p:ext>
            </p:extLst>
          </p:nvPr>
        </p:nvGraphicFramePr>
        <p:xfrm>
          <a:off x="2339752" y="2155744"/>
          <a:ext cx="1728192" cy="8640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4096">
                  <a:extLst>
                    <a:ext uri="{9D8B030D-6E8A-4147-A177-3AD203B41FA5}">
                      <a16:colId xmlns:a16="http://schemas.microsoft.com/office/drawing/2014/main" xmlns="" val="3655239199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1029976520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○</a:t>
                      </a:r>
                      <a:endParaRPr lang="zh-TW" altLang="en-US" sz="36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  <a:endParaRPr lang="zh-TW" altLang="en-US" sz="36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832907171"/>
                  </a:ext>
                </a:extLst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9559543"/>
              </p:ext>
            </p:extLst>
          </p:nvPr>
        </p:nvGraphicFramePr>
        <p:xfrm>
          <a:off x="5291287" y="2155744"/>
          <a:ext cx="1728192" cy="8640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4096">
                  <a:extLst>
                    <a:ext uri="{9D8B030D-6E8A-4147-A177-3AD203B41FA5}">
                      <a16:colId xmlns:a16="http://schemas.microsoft.com/office/drawing/2014/main" xmlns="" val="3655239199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1029976520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  <a:endParaRPr lang="zh-TW" altLang="en-US" sz="36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○</a:t>
                      </a:r>
                      <a:endParaRPr lang="zh-TW" altLang="en-US" sz="36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832907171"/>
                  </a:ext>
                </a:extLst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394506"/>
              </p:ext>
            </p:extLst>
          </p:nvPr>
        </p:nvGraphicFramePr>
        <p:xfrm>
          <a:off x="899592" y="3717032"/>
          <a:ext cx="3168354" cy="19856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8059">
                  <a:extLst>
                    <a:ext uri="{9D8B030D-6E8A-4147-A177-3AD203B41FA5}">
                      <a16:colId xmlns:a16="http://schemas.microsoft.com/office/drawing/2014/main" xmlns="" val="579083228"/>
                    </a:ext>
                  </a:extLst>
                </a:gridCol>
                <a:gridCol w="528059">
                  <a:extLst>
                    <a:ext uri="{9D8B030D-6E8A-4147-A177-3AD203B41FA5}">
                      <a16:colId xmlns:a16="http://schemas.microsoft.com/office/drawing/2014/main" xmlns="" val="1731519697"/>
                    </a:ext>
                  </a:extLst>
                </a:gridCol>
                <a:gridCol w="528059">
                  <a:extLst>
                    <a:ext uri="{9D8B030D-6E8A-4147-A177-3AD203B41FA5}">
                      <a16:colId xmlns:a16="http://schemas.microsoft.com/office/drawing/2014/main" xmlns="" val="2763070704"/>
                    </a:ext>
                  </a:extLst>
                </a:gridCol>
                <a:gridCol w="528059">
                  <a:extLst>
                    <a:ext uri="{9D8B030D-6E8A-4147-A177-3AD203B41FA5}">
                      <a16:colId xmlns:a16="http://schemas.microsoft.com/office/drawing/2014/main" xmlns="" val="902031399"/>
                    </a:ext>
                  </a:extLst>
                </a:gridCol>
                <a:gridCol w="528059">
                  <a:extLst>
                    <a:ext uri="{9D8B030D-6E8A-4147-A177-3AD203B41FA5}">
                      <a16:colId xmlns:a16="http://schemas.microsoft.com/office/drawing/2014/main" xmlns="" val="1634170532"/>
                    </a:ext>
                  </a:extLst>
                </a:gridCol>
                <a:gridCol w="528059">
                  <a:extLst>
                    <a:ext uri="{9D8B030D-6E8A-4147-A177-3AD203B41FA5}">
                      <a16:colId xmlns:a16="http://schemas.microsoft.com/office/drawing/2014/main" xmlns="" val="2247762240"/>
                    </a:ext>
                  </a:extLst>
                </a:gridCol>
              </a:tblGrid>
              <a:tr h="4964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○</a:t>
                      </a:r>
                      <a:endParaRPr lang="zh-TW" altLang="en-US" sz="2000" dirty="0" smtClean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○</a:t>
                      </a:r>
                      <a:endParaRPr lang="zh-TW" altLang="en-US" sz="20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○</a:t>
                      </a:r>
                      <a:endParaRPr lang="zh-TW" altLang="en-US" sz="20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○</a:t>
                      </a:r>
                      <a:endParaRPr lang="zh-TW" altLang="en-US" sz="20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○</a:t>
                      </a:r>
                      <a:endParaRPr lang="zh-TW" altLang="en-US" sz="20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○</a:t>
                      </a:r>
                      <a:endParaRPr lang="zh-TW" altLang="en-US" sz="20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74500013"/>
                  </a:ext>
                </a:extLst>
              </a:tr>
              <a:tr h="4964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○</a:t>
                      </a:r>
                      <a:endParaRPr lang="zh-TW" altLang="en-US" sz="2000" dirty="0" smtClean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○</a:t>
                      </a:r>
                      <a:endParaRPr lang="zh-TW" altLang="en-US" sz="20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○</a:t>
                      </a:r>
                      <a:endParaRPr lang="zh-TW" altLang="en-US" sz="20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○</a:t>
                      </a:r>
                      <a:endParaRPr lang="zh-TW" altLang="en-US" sz="20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○</a:t>
                      </a:r>
                      <a:endParaRPr lang="zh-TW" altLang="en-US" sz="20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○</a:t>
                      </a:r>
                      <a:endParaRPr lang="zh-TW" altLang="en-US" sz="20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41318176"/>
                  </a:ext>
                </a:extLst>
              </a:tr>
              <a:tr h="4964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  <a:endParaRPr lang="zh-TW" altLang="en-US" sz="2000" dirty="0" smtClean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  <a:endParaRPr lang="zh-TW" altLang="en-US" sz="20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  <a:endParaRPr lang="zh-TW" altLang="en-US" sz="20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  <a:endParaRPr lang="zh-TW" altLang="en-US" sz="20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  <a:endParaRPr lang="zh-TW" altLang="en-US" sz="20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  <a:endParaRPr lang="zh-TW" altLang="en-US" sz="20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38928776"/>
                  </a:ext>
                </a:extLst>
              </a:tr>
              <a:tr h="4964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  <a:endParaRPr lang="zh-TW" altLang="en-US" sz="2000" dirty="0" smtClean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  <a:endParaRPr lang="zh-TW" altLang="en-US" sz="20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  <a:endParaRPr lang="zh-TW" altLang="en-US" sz="20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  <a:endParaRPr lang="zh-TW" altLang="en-US" sz="20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  <a:endParaRPr lang="zh-TW" altLang="en-US" sz="20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  <a:endParaRPr lang="zh-TW" altLang="en-US" sz="20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3843735176"/>
                  </a:ext>
                </a:extLst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7725480"/>
              </p:ext>
            </p:extLst>
          </p:nvPr>
        </p:nvGraphicFramePr>
        <p:xfrm>
          <a:off x="5148064" y="3717032"/>
          <a:ext cx="3168354" cy="19856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8059">
                  <a:extLst>
                    <a:ext uri="{9D8B030D-6E8A-4147-A177-3AD203B41FA5}">
                      <a16:colId xmlns:a16="http://schemas.microsoft.com/office/drawing/2014/main" xmlns="" val="579083228"/>
                    </a:ext>
                  </a:extLst>
                </a:gridCol>
                <a:gridCol w="528059">
                  <a:extLst>
                    <a:ext uri="{9D8B030D-6E8A-4147-A177-3AD203B41FA5}">
                      <a16:colId xmlns:a16="http://schemas.microsoft.com/office/drawing/2014/main" xmlns="" val="1731519697"/>
                    </a:ext>
                  </a:extLst>
                </a:gridCol>
                <a:gridCol w="528059">
                  <a:extLst>
                    <a:ext uri="{9D8B030D-6E8A-4147-A177-3AD203B41FA5}">
                      <a16:colId xmlns:a16="http://schemas.microsoft.com/office/drawing/2014/main" xmlns="" val="2763070704"/>
                    </a:ext>
                  </a:extLst>
                </a:gridCol>
                <a:gridCol w="528059">
                  <a:extLst>
                    <a:ext uri="{9D8B030D-6E8A-4147-A177-3AD203B41FA5}">
                      <a16:colId xmlns:a16="http://schemas.microsoft.com/office/drawing/2014/main" xmlns="" val="902031399"/>
                    </a:ext>
                  </a:extLst>
                </a:gridCol>
                <a:gridCol w="528059">
                  <a:extLst>
                    <a:ext uri="{9D8B030D-6E8A-4147-A177-3AD203B41FA5}">
                      <a16:colId xmlns:a16="http://schemas.microsoft.com/office/drawing/2014/main" xmlns="" val="1634170532"/>
                    </a:ext>
                  </a:extLst>
                </a:gridCol>
                <a:gridCol w="528059">
                  <a:extLst>
                    <a:ext uri="{9D8B030D-6E8A-4147-A177-3AD203B41FA5}">
                      <a16:colId xmlns:a16="http://schemas.microsoft.com/office/drawing/2014/main" xmlns="" val="2247762240"/>
                    </a:ext>
                  </a:extLst>
                </a:gridCol>
              </a:tblGrid>
              <a:tr h="4964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  <a:endParaRPr lang="zh-TW" altLang="en-US" sz="2000" dirty="0" smtClean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○</a:t>
                      </a:r>
                      <a:endParaRPr lang="zh-TW" altLang="en-US" sz="20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  <a:endParaRPr lang="zh-TW" altLang="en-US" sz="20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○</a:t>
                      </a:r>
                      <a:endParaRPr lang="zh-TW" altLang="en-US" sz="20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○</a:t>
                      </a:r>
                      <a:endParaRPr lang="zh-TW" altLang="en-US" sz="20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  <a:endParaRPr lang="zh-TW" altLang="en-US" sz="20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74500013"/>
                  </a:ext>
                </a:extLst>
              </a:tr>
              <a:tr h="4964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○</a:t>
                      </a:r>
                      <a:endParaRPr lang="zh-TW" altLang="en-US" sz="2000" dirty="0" smtClean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  <a:endParaRPr lang="zh-TW" altLang="en-US" sz="20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○</a:t>
                      </a:r>
                      <a:endParaRPr lang="zh-TW" altLang="en-US" sz="20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  <a:endParaRPr lang="zh-TW" altLang="en-US" sz="20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  <a:endParaRPr lang="zh-TW" altLang="en-US" sz="20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○</a:t>
                      </a:r>
                      <a:endParaRPr lang="zh-TW" altLang="en-US" sz="20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41318176"/>
                  </a:ext>
                </a:extLst>
              </a:tr>
              <a:tr h="4964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○</a:t>
                      </a:r>
                      <a:endParaRPr lang="zh-TW" altLang="en-US" sz="2000" dirty="0" smtClean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○</a:t>
                      </a:r>
                      <a:endParaRPr lang="zh-TW" altLang="en-US" sz="20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  <a:endParaRPr lang="zh-TW" altLang="en-US" sz="20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  <a:endParaRPr lang="zh-TW" altLang="en-US" sz="20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○</a:t>
                      </a:r>
                      <a:endParaRPr lang="zh-TW" altLang="en-US" sz="20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  <a:endParaRPr lang="zh-TW" altLang="en-US" sz="20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38928776"/>
                  </a:ext>
                </a:extLst>
              </a:tr>
              <a:tr h="4964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  <a:endParaRPr lang="zh-TW" altLang="en-US" sz="2000" dirty="0" smtClean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  <a:endParaRPr lang="zh-TW" altLang="en-US" sz="20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○</a:t>
                      </a:r>
                      <a:endParaRPr lang="zh-TW" altLang="en-US" sz="20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○</a:t>
                      </a:r>
                      <a:endParaRPr lang="zh-TW" altLang="en-US" sz="20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  <a:endParaRPr lang="zh-TW" altLang="en-US" sz="20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○</a:t>
                      </a:r>
                      <a:endParaRPr lang="zh-TW" altLang="en-US" sz="20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3843735176"/>
                  </a:ext>
                </a:extLst>
              </a:tr>
            </a:tbl>
          </a:graphicData>
        </a:graphic>
      </p:graphicFrame>
      <p:sp>
        <p:nvSpPr>
          <p:cNvPr id="9" name="內容版面配置區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 marL="533400" indent="-533400">
              <a:buFont typeface="Wingdings" panose="05000000000000000000" pitchFamily="2" charset="2"/>
              <a:buChar char="l"/>
            </a:pPr>
            <a:r>
              <a:rPr lang="zh-TW" altLang="en-US" dirty="0"/>
              <a:t>時間的方向</a:t>
            </a:r>
          </a:p>
        </p:txBody>
      </p:sp>
    </p:spTree>
    <p:extLst>
      <p:ext uri="{BB962C8B-B14F-4D97-AF65-F5344CB8AC3E}">
        <p14:creationId xmlns:p14="http://schemas.microsoft.com/office/powerpoint/2010/main" val="12524082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內容版面配置區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 marL="533400" indent="-533400">
              <a:buFont typeface="Wingdings" panose="05000000000000000000" pitchFamily="2" charset="2"/>
              <a:buChar char="l"/>
            </a:pPr>
            <a:r>
              <a:rPr lang="zh-TW" altLang="en-US" dirty="0"/>
              <a:t>失落的資訊</a:t>
            </a:r>
          </a:p>
          <a:p>
            <a:pPr>
              <a:buFont typeface="Wingdings" panose="05000000000000000000" pitchFamily="2" charset="2"/>
              <a:buChar char="l"/>
            </a:pP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另一個美麗的意外</a:t>
            </a:r>
            <a:r>
              <a:rPr lang="en-US" altLang="zh-TW" dirty="0" smtClean="0"/>
              <a:t>(3/6)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9EB970-E057-4B58-A49A-271407E8DDC5}" type="slidenum">
              <a:rPr lang="zh-TW" altLang="en-US" smtClean="0"/>
              <a:pPr>
                <a:defRPr/>
              </a:pPr>
              <a:t>16</a:t>
            </a:fld>
            <a:endParaRPr lang="zh-TW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2509793"/>
              </p:ext>
            </p:extLst>
          </p:nvPr>
        </p:nvGraphicFramePr>
        <p:xfrm>
          <a:off x="2843808" y="1988840"/>
          <a:ext cx="3312368" cy="208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8092">
                  <a:extLst>
                    <a:ext uri="{9D8B030D-6E8A-4147-A177-3AD203B41FA5}">
                      <a16:colId xmlns:a16="http://schemas.microsoft.com/office/drawing/2014/main" xmlns="" val="693801086"/>
                    </a:ext>
                  </a:extLst>
                </a:gridCol>
                <a:gridCol w="828092">
                  <a:extLst>
                    <a:ext uri="{9D8B030D-6E8A-4147-A177-3AD203B41FA5}">
                      <a16:colId xmlns:a16="http://schemas.microsoft.com/office/drawing/2014/main" xmlns="" val="2965434285"/>
                    </a:ext>
                  </a:extLst>
                </a:gridCol>
                <a:gridCol w="828092">
                  <a:extLst>
                    <a:ext uri="{9D8B030D-6E8A-4147-A177-3AD203B41FA5}">
                      <a16:colId xmlns:a16="http://schemas.microsoft.com/office/drawing/2014/main" xmlns="" val="2977446406"/>
                    </a:ext>
                  </a:extLst>
                </a:gridCol>
                <a:gridCol w="828092">
                  <a:extLst>
                    <a:ext uri="{9D8B030D-6E8A-4147-A177-3AD203B41FA5}">
                      <a16:colId xmlns:a16="http://schemas.microsoft.com/office/drawing/2014/main" xmlns="" val="1265670373"/>
                    </a:ext>
                  </a:extLst>
                </a:gridCol>
              </a:tblGrid>
              <a:tr h="498859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6488932"/>
                  </a:ext>
                </a:extLst>
              </a:tr>
              <a:tr h="505788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37512478"/>
                  </a:ext>
                </a:extLst>
              </a:tr>
              <a:tr h="505788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  <a:endParaRPr lang="zh-TW" alt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43084993"/>
                  </a:ext>
                </a:extLst>
              </a:tr>
              <a:tr h="505788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58095965"/>
                  </a:ext>
                </a:extLst>
              </a:tr>
            </a:tbl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2771800" y="4260957"/>
            <a:ext cx="4824536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/>
              <a:t>N</a:t>
            </a:r>
            <a:r>
              <a:rPr lang="zh-TW" altLang="en-US" sz="4000" dirty="0" smtClean="0"/>
              <a:t> </a:t>
            </a:r>
            <a:r>
              <a:rPr lang="en-US" altLang="zh-TW" sz="4000" dirty="0" smtClean="0"/>
              <a:t>=</a:t>
            </a:r>
            <a:r>
              <a:rPr lang="zh-TW" altLang="en-US" sz="4000" dirty="0" smtClean="0"/>
              <a:t> </a:t>
            </a:r>
            <a:r>
              <a:rPr lang="en-US" altLang="zh-TW" sz="4000" dirty="0" smtClean="0"/>
              <a:t>16</a:t>
            </a:r>
          </a:p>
          <a:p>
            <a:pPr>
              <a:spcBef>
                <a:spcPts val="600"/>
              </a:spcBef>
            </a:pPr>
            <a:r>
              <a:rPr lang="en-US" altLang="zh-TW" sz="4000" dirty="0" smtClean="0"/>
              <a:t>log</a:t>
            </a:r>
            <a:r>
              <a:rPr lang="en-US" altLang="zh-TW" sz="4000" baseline="-25000" dirty="0" smtClean="0"/>
              <a:t>2</a:t>
            </a:r>
            <a:r>
              <a:rPr lang="en-US" altLang="zh-TW" sz="4000" baseline="30000" dirty="0" smtClean="0"/>
              <a:t>N</a:t>
            </a:r>
            <a:r>
              <a:rPr lang="zh-TW" altLang="en-US" sz="4000" baseline="30000" dirty="0" smtClean="0"/>
              <a:t> </a:t>
            </a:r>
            <a:r>
              <a:rPr lang="en-US" altLang="zh-TW" sz="4000" dirty="0" smtClean="0"/>
              <a:t>=</a:t>
            </a:r>
            <a:r>
              <a:rPr lang="zh-TW" altLang="en-US" sz="4000" dirty="0" smtClean="0"/>
              <a:t> </a:t>
            </a:r>
            <a:r>
              <a:rPr lang="en-US" altLang="zh-TW" sz="4000" dirty="0" smtClean="0"/>
              <a:t>log</a:t>
            </a:r>
            <a:r>
              <a:rPr lang="en-US" altLang="zh-TW" sz="4000" baseline="-25000" dirty="0" smtClean="0"/>
              <a:t>2</a:t>
            </a:r>
            <a:r>
              <a:rPr lang="en-US" altLang="zh-TW" sz="4000" baseline="30000" dirty="0" smtClean="0"/>
              <a:t>16</a:t>
            </a:r>
            <a:r>
              <a:rPr lang="zh-TW" altLang="en-US" sz="4000" baseline="30000" dirty="0" smtClean="0"/>
              <a:t> </a:t>
            </a:r>
            <a:r>
              <a:rPr lang="en-US" altLang="zh-TW" sz="4000" dirty="0" smtClean="0"/>
              <a:t>=</a:t>
            </a:r>
            <a:r>
              <a:rPr lang="zh-TW" altLang="en-US" sz="4000" dirty="0" smtClean="0"/>
              <a:t> </a:t>
            </a:r>
            <a:r>
              <a:rPr lang="en-US" altLang="zh-TW" sz="4000" dirty="0" smtClean="0"/>
              <a:t>4</a:t>
            </a:r>
            <a:endParaRPr lang="zh-TW" altLang="zh-TW" sz="4000" dirty="0"/>
          </a:p>
        </p:txBody>
      </p:sp>
    </p:spTree>
    <p:extLst>
      <p:ext uri="{BB962C8B-B14F-4D97-AF65-F5344CB8AC3E}">
        <p14:creationId xmlns:p14="http://schemas.microsoft.com/office/powerpoint/2010/main" val="8238757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823776"/>
              </p:ext>
            </p:extLst>
          </p:nvPr>
        </p:nvGraphicFramePr>
        <p:xfrm>
          <a:off x="1973656" y="4028792"/>
          <a:ext cx="5024673" cy="1077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4673">
                  <a:extLst>
                    <a:ext uri="{9D8B030D-6E8A-4147-A177-3AD203B41FA5}">
                      <a16:colId xmlns:a16="http://schemas.microsoft.com/office/drawing/2014/main" xmlns="" val="1019559885"/>
                    </a:ext>
                  </a:extLst>
                </a:gridCol>
              </a:tblGrid>
              <a:tr h="1077362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26956368"/>
                  </a:ext>
                </a:extLst>
              </a:tr>
            </a:tbl>
          </a:graphicData>
        </a:graphic>
      </p:graphicFrame>
      <p:sp>
        <p:nvSpPr>
          <p:cNvPr id="8" name="內容版面配置區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 marL="533400" indent="-533400">
              <a:buFont typeface="Wingdings" panose="05000000000000000000" pitchFamily="2" charset="2"/>
              <a:buChar char="l"/>
            </a:pPr>
            <a:r>
              <a:rPr lang="zh-TW" altLang="en-US" dirty="0" smtClean="0"/>
              <a:t> 大樂透</a:t>
            </a:r>
            <a:endParaRPr lang="en-US" altLang="zh-TW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另一個美麗的意外</a:t>
            </a:r>
            <a:r>
              <a:rPr lang="en-US" altLang="zh-TW" dirty="0" smtClean="0"/>
              <a:t>(4/6)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9EB970-E057-4B58-A49A-271407E8DDC5}" type="slidenum">
              <a:rPr lang="zh-TW" altLang="en-US" smtClean="0"/>
              <a:pPr>
                <a:defRPr/>
              </a:pPr>
              <a:t>17</a:t>
            </a:fld>
            <a:endParaRPr lang="zh-TW" altLang="en-US"/>
          </a:p>
        </p:txBody>
      </p:sp>
      <p:graphicFrame>
        <p:nvGraphicFramePr>
          <p:cNvPr id="10" name="表格 9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717434014"/>
              </p:ext>
            </p:extLst>
          </p:nvPr>
        </p:nvGraphicFramePr>
        <p:xfrm>
          <a:off x="2042809" y="4092819"/>
          <a:ext cx="4896576" cy="9404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6096">
                  <a:extLst>
                    <a:ext uri="{9D8B030D-6E8A-4147-A177-3AD203B41FA5}">
                      <a16:colId xmlns:a16="http://schemas.microsoft.com/office/drawing/2014/main" xmlns="" val="1741276827"/>
                    </a:ext>
                  </a:extLst>
                </a:gridCol>
                <a:gridCol w="816096">
                  <a:extLst>
                    <a:ext uri="{9D8B030D-6E8A-4147-A177-3AD203B41FA5}">
                      <a16:colId xmlns:a16="http://schemas.microsoft.com/office/drawing/2014/main" xmlns="" val="2925609710"/>
                    </a:ext>
                  </a:extLst>
                </a:gridCol>
                <a:gridCol w="816096">
                  <a:extLst>
                    <a:ext uri="{9D8B030D-6E8A-4147-A177-3AD203B41FA5}">
                      <a16:colId xmlns:a16="http://schemas.microsoft.com/office/drawing/2014/main" xmlns="" val="2762281483"/>
                    </a:ext>
                  </a:extLst>
                </a:gridCol>
                <a:gridCol w="816096">
                  <a:extLst>
                    <a:ext uri="{9D8B030D-6E8A-4147-A177-3AD203B41FA5}">
                      <a16:colId xmlns:a16="http://schemas.microsoft.com/office/drawing/2014/main" xmlns="" val="877638948"/>
                    </a:ext>
                  </a:extLst>
                </a:gridCol>
                <a:gridCol w="816096">
                  <a:extLst>
                    <a:ext uri="{9D8B030D-6E8A-4147-A177-3AD203B41FA5}">
                      <a16:colId xmlns:a16="http://schemas.microsoft.com/office/drawing/2014/main" xmlns="" val="2872487454"/>
                    </a:ext>
                  </a:extLst>
                </a:gridCol>
                <a:gridCol w="816096">
                  <a:extLst>
                    <a:ext uri="{9D8B030D-6E8A-4147-A177-3AD203B41FA5}">
                      <a16:colId xmlns:a16="http://schemas.microsoft.com/office/drawing/2014/main" xmlns="" val="3782596592"/>
                    </a:ext>
                  </a:extLst>
                </a:gridCol>
              </a:tblGrid>
              <a:tr h="94040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endParaRPr lang="zh-TW" altLang="en-US" sz="3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</a:t>
                      </a:r>
                      <a:endParaRPr lang="zh-TW" altLang="en-US" sz="3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</a:t>
                      </a:r>
                      <a:endParaRPr lang="zh-TW" altLang="en-US" sz="3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</a:t>
                      </a:r>
                      <a:endParaRPr lang="zh-TW" altLang="en-US" sz="3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36</a:t>
                      </a:r>
                      <a:endParaRPr lang="zh-TW" altLang="en-US" sz="3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</a:t>
                      </a:r>
                      <a:endParaRPr lang="zh-TW" altLang="en-US" sz="3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38803566"/>
                  </a:ext>
                </a:extLst>
              </a:tr>
            </a:tbl>
          </a:graphicData>
        </a:graphic>
      </p:graphicFrame>
      <p:graphicFrame>
        <p:nvGraphicFramePr>
          <p:cNvPr id="13" name="表格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9666476"/>
              </p:ext>
            </p:extLst>
          </p:nvPr>
        </p:nvGraphicFramePr>
        <p:xfrm>
          <a:off x="1973656" y="2261341"/>
          <a:ext cx="5024673" cy="1077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4673">
                  <a:extLst>
                    <a:ext uri="{9D8B030D-6E8A-4147-A177-3AD203B41FA5}">
                      <a16:colId xmlns:a16="http://schemas.microsoft.com/office/drawing/2014/main" xmlns="" val="1019559885"/>
                    </a:ext>
                  </a:extLst>
                </a:gridCol>
              </a:tblGrid>
              <a:tr h="1077362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26956368"/>
                  </a:ext>
                </a:extLst>
              </a:tr>
            </a:tbl>
          </a:graphicData>
        </a:graphic>
      </p:graphicFrame>
      <p:graphicFrame>
        <p:nvGraphicFramePr>
          <p:cNvPr id="14" name="表格 1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77080938"/>
              </p:ext>
            </p:extLst>
          </p:nvPr>
        </p:nvGraphicFramePr>
        <p:xfrm>
          <a:off x="2042809" y="2325368"/>
          <a:ext cx="4896576" cy="9404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6096">
                  <a:extLst>
                    <a:ext uri="{9D8B030D-6E8A-4147-A177-3AD203B41FA5}">
                      <a16:colId xmlns:a16="http://schemas.microsoft.com/office/drawing/2014/main" xmlns="" val="1741276827"/>
                    </a:ext>
                  </a:extLst>
                </a:gridCol>
                <a:gridCol w="816096">
                  <a:extLst>
                    <a:ext uri="{9D8B030D-6E8A-4147-A177-3AD203B41FA5}">
                      <a16:colId xmlns:a16="http://schemas.microsoft.com/office/drawing/2014/main" xmlns="" val="2925609710"/>
                    </a:ext>
                  </a:extLst>
                </a:gridCol>
                <a:gridCol w="816096">
                  <a:extLst>
                    <a:ext uri="{9D8B030D-6E8A-4147-A177-3AD203B41FA5}">
                      <a16:colId xmlns:a16="http://schemas.microsoft.com/office/drawing/2014/main" xmlns="" val="2762281483"/>
                    </a:ext>
                  </a:extLst>
                </a:gridCol>
                <a:gridCol w="816096">
                  <a:extLst>
                    <a:ext uri="{9D8B030D-6E8A-4147-A177-3AD203B41FA5}">
                      <a16:colId xmlns:a16="http://schemas.microsoft.com/office/drawing/2014/main" xmlns="" val="877638948"/>
                    </a:ext>
                  </a:extLst>
                </a:gridCol>
                <a:gridCol w="816096">
                  <a:extLst>
                    <a:ext uri="{9D8B030D-6E8A-4147-A177-3AD203B41FA5}">
                      <a16:colId xmlns:a16="http://schemas.microsoft.com/office/drawing/2014/main" xmlns="" val="2872487454"/>
                    </a:ext>
                  </a:extLst>
                </a:gridCol>
                <a:gridCol w="816096">
                  <a:extLst>
                    <a:ext uri="{9D8B030D-6E8A-4147-A177-3AD203B41FA5}">
                      <a16:colId xmlns:a16="http://schemas.microsoft.com/office/drawing/2014/main" xmlns="" val="3782596592"/>
                    </a:ext>
                  </a:extLst>
                </a:gridCol>
              </a:tblGrid>
              <a:tr h="94040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zh-TW" altLang="en-US" sz="3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zh-TW" altLang="en-US" sz="3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zh-TW" altLang="en-US" sz="3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zh-TW" altLang="en-US" sz="3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zh-TW" altLang="en-US" sz="3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zh-TW" altLang="en-US" sz="3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388035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47218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內容版面配置區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 marL="533400" indent="-533400">
              <a:buFont typeface="Wingdings" panose="05000000000000000000" pitchFamily="2" charset="2"/>
              <a:buChar char="l"/>
            </a:pPr>
            <a:r>
              <a:rPr lang="zh-TW" altLang="en-US" dirty="0" smtClean="0"/>
              <a:t> 熱力學第二定律</a:t>
            </a:r>
            <a:endParaRPr lang="en-US" altLang="zh-TW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另一個美麗的意外</a:t>
            </a:r>
            <a:r>
              <a:rPr lang="en-US" altLang="zh-TW" dirty="0" smtClean="0"/>
              <a:t>(</a:t>
            </a:r>
            <a:r>
              <a:rPr lang="en-US" altLang="zh-TW" dirty="0"/>
              <a:t>5</a:t>
            </a:r>
            <a:r>
              <a:rPr lang="en-US" altLang="zh-TW" dirty="0" smtClean="0"/>
              <a:t>/6)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9EB970-E057-4B58-A49A-271407E8DDC5}" type="slidenum">
              <a:rPr lang="zh-TW" altLang="en-US" smtClean="0"/>
              <a:pPr>
                <a:defRPr/>
              </a:pPr>
              <a:t>18</a:t>
            </a:fld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1331640" y="2204864"/>
            <a:ext cx="2836033" cy="14311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spcBef>
                <a:spcPts val="1800"/>
              </a:spcBef>
              <a:buSzPct val="80000"/>
              <a:buFont typeface="Wingdings" panose="05000000000000000000" pitchFamily="2" charset="2"/>
              <a:buChar char="l"/>
            </a:pPr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  <a:cs typeface="微軟正黑體"/>
              </a:rPr>
              <a:t>熱</a:t>
            </a:r>
            <a:r>
              <a:rPr lang="en-US" altLang="zh-TW" sz="3600" b="1" dirty="0">
                <a:latin typeface="微軟正黑體" pitchFamily="34" charset="-120"/>
                <a:ea typeface="微軟正黑體" pitchFamily="34" charset="-120"/>
                <a:cs typeface="微軟正黑體"/>
              </a:rPr>
              <a:t>+</a:t>
            </a:r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  <a:cs typeface="微軟正黑體"/>
              </a:rPr>
              <a:t>冷</a:t>
            </a:r>
            <a:r>
              <a:rPr lang="en-US" altLang="zh-TW" sz="3600" b="1" dirty="0">
                <a:latin typeface="微軟正黑體" pitchFamily="34" charset="-120"/>
                <a:ea typeface="微軟正黑體" pitchFamily="34" charset="-120"/>
                <a:cs typeface="微軟正黑體"/>
              </a:rPr>
              <a:t>=</a:t>
            </a:r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  <a:cs typeface="微軟正黑體"/>
              </a:rPr>
              <a:t>溫</a:t>
            </a:r>
            <a:endParaRPr lang="en-US" altLang="zh-TW" sz="3600" b="1" dirty="0"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 marL="571500" indent="-571500">
              <a:spcBef>
                <a:spcPts val="1800"/>
              </a:spcBef>
              <a:buSzPct val="80000"/>
              <a:buFont typeface="Wingdings" panose="05000000000000000000" pitchFamily="2" charset="2"/>
              <a:buChar char="l"/>
            </a:pPr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  <a:cs typeface="微軟正黑體"/>
              </a:rPr>
              <a:t>黑</a:t>
            </a:r>
            <a:r>
              <a:rPr lang="en-US" altLang="zh-TW" sz="3600" b="1" dirty="0">
                <a:latin typeface="微軟正黑體" pitchFamily="34" charset="-120"/>
                <a:ea typeface="微軟正黑體" pitchFamily="34" charset="-120"/>
                <a:cs typeface="微軟正黑體"/>
              </a:rPr>
              <a:t>+</a:t>
            </a:r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  <a:cs typeface="微軟正黑體"/>
              </a:rPr>
              <a:t>白</a:t>
            </a:r>
            <a:r>
              <a:rPr lang="en-US" altLang="zh-TW" sz="3600" b="1" dirty="0">
                <a:latin typeface="微軟正黑體" pitchFamily="34" charset="-120"/>
                <a:ea typeface="微軟正黑體" pitchFamily="34" charset="-120"/>
                <a:cs typeface="微軟正黑體"/>
              </a:rPr>
              <a:t>=</a:t>
            </a:r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  <a:cs typeface="微軟正黑體"/>
              </a:rPr>
              <a:t>灰</a:t>
            </a:r>
            <a:endParaRPr lang="en-US" altLang="zh-TW" sz="3600" b="1" dirty="0"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</p:spTree>
    <p:extLst>
      <p:ext uri="{BB962C8B-B14F-4D97-AF65-F5344CB8AC3E}">
        <p14:creationId xmlns:p14="http://schemas.microsoft.com/office/powerpoint/2010/main" val="28851502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另一個美麗的意外</a:t>
            </a:r>
            <a:r>
              <a:rPr lang="en-US" altLang="zh-TW" dirty="0" smtClean="0"/>
              <a:t>(6/6)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9EB970-E057-4B58-A49A-271407E8DDC5}" type="slidenum">
              <a:rPr lang="zh-TW" altLang="en-US" smtClean="0"/>
              <a:pPr>
                <a:defRPr/>
              </a:pPr>
              <a:t>19</a:t>
            </a:fld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1259632" y="1920401"/>
            <a:ext cx="4074833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6000"/>
              </a:lnSpc>
              <a:spcBef>
                <a:spcPts val="600"/>
              </a:spcBef>
            </a:pPr>
            <a:r>
              <a:rPr lang="zh-TW" altLang="en-US" sz="4400" b="1" dirty="0" smtClean="0">
                <a:solidFill>
                  <a:srgbClr val="003399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問題</a:t>
            </a:r>
            <a:r>
              <a:rPr lang="zh-TW" altLang="en-US" sz="4400" b="1" dirty="0">
                <a:solidFill>
                  <a:srgbClr val="003399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：</a:t>
            </a:r>
            <a:endParaRPr lang="en-US" altLang="zh-TW" sz="4400" b="1" dirty="0">
              <a:solidFill>
                <a:srgbClr val="003399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 indent="360000">
              <a:lnSpc>
                <a:spcPts val="6000"/>
              </a:lnSpc>
              <a:spcBef>
                <a:spcPts val="1800"/>
              </a:spcBef>
            </a:pPr>
            <a:r>
              <a:rPr lang="zh-TW" altLang="en-US" sz="4400" b="1" dirty="0">
                <a:solidFill>
                  <a:srgbClr val="003399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通性</a:t>
            </a:r>
            <a:r>
              <a:rPr lang="zh-TW" altLang="en-US" sz="4400" b="1" dirty="0" smtClean="0">
                <a:solidFill>
                  <a:srgbClr val="003399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？ 改變</a:t>
            </a:r>
            <a:r>
              <a:rPr lang="zh-TW" altLang="en-US" sz="4400" b="1" dirty="0">
                <a:solidFill>
                  <a:srgbClr val="003399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1163777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電影：美麗的境界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63688" y="1700808"/>
            <a:ext cx="6059016" cy="2591494"/>
          </a:xfrm>
        </p:spPr>
        <p:txBody>
          <a:bodyPr/>
          <a:lstStyle/>
          <a:p>
            <a:pPr>
              <a:spcBef>
                <a:spcPts val="1800"/>
              </a:spcBef>
              <a:buFont typeface="Wingdings" panose="05000000000000000000" pitchFamily="2" charset="2"/>
              <a:buChar char="l"/>
            </a:pPr>
            <a:r>
              <a:rPr lang="zh-TW" altLang="en-US" sz="3600" dirty="0" smtClean="0"/>
              <a:t>   </a:t>
            </a:r>
            <a:r>
              <a:rPr lang="en-US" altLang="zh-TW" sz="3600" dirty="0" smtClean="0"/>
              <a:t>Nash</a:t>
            </a:r>
            <a:r>
              <a:rPr lang="zh-TW" altLang="en-US" sz="3600" dirty="0"/>
              <a:t>的貢獻？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l"/>
            </a:pPr>
            <a:r>
              <a:rPr lang="zh-TW" altLang="en-US" sz="3600" dirty="0" smtClean="0"/>
              <a:t>   </a:t>
            </a:r>
            <a:r>
              <a:rPr lang="en-US" altLang="zh-TW" sz="3600" dirty="0" smtClean="0"/>
              <a:t>Nash</a:t>
            </a:r>
            <a:r>
              <a:rPr lang="zh-TW" altLang="en-US" sz="3600" dirty="0"/>
              <a:t>得諾貝爾經濟獎？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l"/>
            </a:pPr>
            <a:r>
              <a:rPr lang="zh-TW" altLang="en-US" sz="3600" dirty="0" smtClean="0"/>
              <a:t>   </a:t>
            </a:r>
            <a:r>
              <a:rPr lang="en-US" altLang="zh-TW" sz="3600" dirty="0" smtClean="0"/>
              <a:t>Von </a:t>
            </a:r>
            <a:r>
              <a:rPr lang="en-US" altLang="zh-TW" sz="3600" dirty="0"/>
              <a:t>Neumann</a:t>
            </a:r>
            <a:r>
              <a:rPr lang="zh-TW" altLang="en-US" sz="3600" dirty="0"/>
              <a:t>的智慧</a:t>
            </a:r>
            <a:r>
              <a:rPr lang="zh-TW" altLang="en-US" sz="3600" dirty="0" smtClean="0"/>
              <a:t>？</a:t>
            </a:r>
            <a:endParaRPr lang="en-US" altLang="zh-TW" sz="3600" dirty="0" smtClean="0"/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l"/>
            </a:pPr>
            <a:r>
              <a:rPr lang="zh-TW" altLang="en-US" sz="3600" dirty="0" smtClean="0"/>
              <a:t>   美麗的境界</a:t>
            </a:r>
            <a:r>
              <a:rPr lang="zh-TW" altLang="en-US" sz="3600" dirty="0"/>
              <a:t>？</a:t>
            </a:r>
          </a:p>
          <a:p>
            <a:pPr>
              <a:spcBef>
                <a:spcPts val="1800"/>
              </a:spcBef>
            </a:pPr>
            <a:endParaRPr lang="zh-TW" altLang="en-US" sz="36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9EB970-E057-4B58-A49A-271407E8DDC5}" type="slidenum">
              <a:rPr lang="zh-TW" altLang="en-US" smtClean="0"/>
              <a:pPr>
                <a:defRPr/>
              </a:pPr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4440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方塊 6"/>
          <p:cNvSpPr txBox="1"/>
          <p:nvPr/>
        </p:nvSpPr>
        <p:spPr>
          <a:xfrm>
            <a:off x="1619672" y="2132856"/>
            <a:ext cx="6264696" cy="9025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SzPct val="110000"/>
              <a:tabLst>
                <a:tab pos="0" algn="l"/>
                <a:tab pos="177800" algn="l"/>
              </a:tabLst>
            </a:pPr>
            <a:r>
              <a:rPr lang="zh-TW" altLang="en-US" sz="4000" b="1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簡報完畢，敬請指教</a:t>
            </a:r>
            <a:endParaRPr lang="en-US" altLang="zh-TW" sz="4000" b="1" dirty="0" smtClean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37155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賽局的運作方式</a:t>
            </a:r>
            <a:r>
              <a:rPr lang="en-US" altLang="zh-TW" dirty="0" smtClean="0"/>
              <a:t>(1/5)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9EB970-E057-4B58-A49A-271407E8DDC5}" type="slidenum">
              <a:rPr lang="zh-TW" altLang="en-US" smtClean="0"/>
              <a:pPr>
                <a:defRPr/>
              </a:pPr>
              <a:t>3</a:t>
            </a:fld>
            <a:endParaRPr lang="zh-TW" altLang="en-US"/>
          </a:p>
        </p:txBody>
      </p:sp>
      <p:sp>
        <p:nvSpPr>
          <p:cNvPr id="3" name="文字方塊 2"/>
          <p:cNvSpPr txBox="1"/>
          <p:nvPr/>
        </p:nvSpPr>
        <p:spPr>
          <a:xfrm>
            <a:off x="-211455" y="4479390"/>
            <a:ext cx="9137438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028700" lvl="2" indent="-342900" algn="just">
              <a:spcBef>
                <a:spcPts val="1200"/>
              </a:spcBef>
              <a:buFont typeface="Wingdings" panose="05000000000000000000" pitchFamily="2" charset="2"/>
              <a:buChar char="l"/>
            </a:pP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橫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列參與者的獲得寫在前項，直欄參與者的獲得寫在後項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028700" lvl="2" indent="-342900" algn="just">
              <a:spcBef>
                <a:spcPts val="1200"/>
              </a:spcBef>
              <a:buFont typeface="Wingdings" panose="05000000000000000000" pitchFamily="2" charset="2"/>
              <a:buChar char="l"/>
            </a:pP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R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的大小將影響參與者選擇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合作、背叛或笨蛋。</a:t>
            </a:r>
            <a:endParaRPr lang="zh-TW" altLang="en-US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7" name="內容版面配置區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8436868"/>
              </p:ext>
            </p:extLst>
          </p:nvPr>
        </p:nvGraphicFramePr>
        <p:xfrm>
          <a:off x="423782" y="1333142"/>
          <a:ext cx="8296436" cy="28609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1833">
                  <a:extLst>
                    <a:ext uri="{9D8B030D-6E8A-4147-A177-3AD203B41FA5}">
                      <a16:colId xmlns:a16="http://schemas.microsoft.com/office/drawing/2014/main" xmlns="" val="1609324352"/>
                    </a:ext>
                  </a:extLst>
                </a:gridCol>
                <a:gridCol w="2949124">
                  <a:extLst>
                    <a:ext uri="{9D8B030D-6E8A-4147-A177-3AD203B41FA5}">
                      <a16:colId xmlns:a16="http://schemas.microsoft.com/office/drawing/2014/main" xmlns="" val="1245735698"/>
                    </a:ext>
                  </a:extLst>
                </a:gridCol>
                <a:gridCol w="2765479">
                  <a:extLst>
                    <a:ext uri="{9D8B030D-6E8A-4147-A177-3AD203B41FA5}">
                      <a16:colId xmlns:a16="http://schemas.microsoft.com/office/drawing/2014/main" xmlns="" val="3514836103"/>
                    </a:ext>
                  </a:extLst>
                </a:gridCol>
              </a:tblGrid>
              <a:tr h="922018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zh-TW" altLang="en-US" sz="18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直欄參與者</a:t>
                      </a:r>
                      <a:endParaRPr lang="en-US" altLang="zh-TW" sz="1800" kern="12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algn="l" defTabSz="914400" rtl="0" eaLnBrk="1" latinLnBrk="0" hangingPunct="1"/>
                      <a:endParaRPr lang="en-US" altLang="zh-TW" sz="1800" kern="12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algn="l" defTabSz="914400" rtl="0" eaLnBrk="1" latinLnBrk="0" hangingPunct="1"/>
                      <a:r>
                        <a:rPr lang="zh-TW" altLang="en-US" sz="18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橫列參與者</a:t>
                      </a:r>
                      <a:endParaRPr lang="zh-TW" altLang="en-US" sz="1800" b="1" kern="1200" dirty="0">
                        <a:solidFill>
                          <a:schemeClr val="lt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>
                    <a:lnTlToB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合作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背叛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479995564"/>
                  </a:ext>
                </a:extLst>
              </a:tr>
              <a:tr h="96945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20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合作</a:t>
                      </a:r>
                      <a:endParaRPr lang="zh-TW" altLang="en-US" sz="2000" b="1" kern="1200" dirty="0">
                        <a:solidFill>
                          <a:schemeClr val="lt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R=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？</a:t>
                      </a: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R=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？</a:t>
                      </a:r>
                      <a:endParaRPr lang="en-US" altLang="zh-TW" sz="20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相互合作的獎勵</a:t>
                      </a:r>
                      <a:endParaRPr lang="zh-TW" altLang="en-US" sz="1600" dirty="0">
                        <a:solidFill>
                          <a:srgbClr val="FFFF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S=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？</a:t>
                      </a: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T=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？</a:t>
                      </a:r>
                      <a:endParaRPr lang="en-US" altLang="zh-TW" sz="20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笨蛋的收穫</a:t>
                      </a:r>
                      <a:r>
                        <a:rPr lang="en-US" altLang="zh-TW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</a:t>
                      </a:r>
                      <a:r>
                        <a:rPr lang="zh-TW" altLang="en-US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背叛的誘惑</a:t>
                      </a:r>
                      <a:r>
                        <a:rPr lang="en-US" altLang="zh-TW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</a:t>
                      </a:r>
                      <a:endParaRPr lang="zh-TW" altLang="en-US" sz="1600" kern="1200" dirty="0" smtClean="0">
                        <a:solidFill>
                          <a:srgbClr val="FFFF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801157712"/>
                  </a:ext>
                </a:extLst>
              </a:tr>
              <a:tr h="96945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20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背叛</a:t>
                      </a:r>
                      <a:endParaRPr lang="zh-TW" altLang="en-US" sz="2000" b="1" kern="1200" dirty="0">
                        <a:solidFill>
                          <a:schemeClr val="lt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T=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？</a:t>
                      </a: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S=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？</a:t>
                      </a:r>
                      <a:endParaRPr lang="en-US" altLang="zh-TW" sz="20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背叛的誘惑</a:t>
                      </a:r>
                      <a:r>
                        <a:rPr lang="en-US" altLang="zh-TW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</a:t>
                      </a:r>
                      <a:r>
                        <a:rPr lang="zh-TW" altLang="en-US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笨蛋的收穫</a:t>
                      </a:r>
                      <a:r>
                        <a:rPr lang="en-US" altLang="zh-TW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</a:t>
                      </a:r>
                      <a:endParaRPr lang="zh-TW" altLang="en-US" sz="1600" kern="1200" dirty="0">
                        <a:solidFill>
                          <a:srgbClr val="FFFF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P=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？</a:t>
                      </a: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P=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？</a:t>
                      </a:r>
                      <a:endParaRPr lang="en-US" altLang="zh-TW" sz="20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zh-TW" altLang="en-US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相互背叛的懲罰</a:t>
                      </a:r>
                      <a:endParaRPr lang="zh-TW" altLang="en-US" sz="1600" kern="1200" dirty="0">
                        <a:solidFill>
                          <a:srgbClr val="FFFF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7472285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1288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EX1</a:t>
            </a:r>
            <a:r>
              <a:rPr lang="zh-TW" altLang="en-US" dirty="0" smtClean="0"/>
              <a:t>：合作的賽局</a:t>
            </a:r>
            <a:r>
              <a:rPr lang="en-US" altLang="zh-TW" dirty="0" smtClean="0"/>
              <a:t>(2/5)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9EB970-E057-4B58-A49A-271407E8DDC5}" type="slidenum">
              <a:rPr lang="zh-TW" altLang="en-US" smtClean="0"/>
              <a:pPr>
                <a:defRPr/>
              </a:pPr>
              <a:t>4</a:t>
            </a:fld>
            <a:endParaRPr lang="zh-TW" altLang="en-US"/>
          </a:p>
        </p:txBody>
      </p:sp>
      <p:graphicFrame>
        <p:nvGraphicFramePr>
          <p:cNvPr id="5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6800873"/>
              </p:ext>
            </p:extLst>
          </p:nvPr>
        </p:nvGraphicFramePr>
        <p:xfrm>
          <a:off x="423782" y="1333142"/>
          <a:ext cx="8296436" cy="28609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1833">
                  <a:extLst>
                    <a:ext uri="{9D8B030D-6E8A-4147-A177-3AD203B41FA5}">
                      <a16:colId xmlns:a16="http://schemas.microsoft.com/office/drawing/2014/main" xmlns="" val="1609324352"/>
                    </a:ext>
                  </a:extLst>
                </a:gridCol>
                <a:gridCol w="2949124">
                  <a:extLst>
                    <a:ext uri="{9D8B030D-6E8A-4147-A177-3AD203B41FA5}">
                      <a16:colId xmlns:a16="http://schemas.microsoft.com/office/drawing/2014/main" xmlns="" val="1245735698"/>
                    </a:ext>
                  </a:extLst>
                </a:gridCol>
                <a:gridCol w="2765479">
                  <a:extLst>
                    <a:ext uri="{9D8B030D-6E8A-4147-A177-3AD203B41FA5}">
                      <a16:colId xmlns:a16="http://schemas.microsoft.com/office/drawing/2014/main" xmlns="" val="3514836103"/>
                    </a:ext>
                  </a:extLst>
                </a:gridCol>
              </a:tblGrid>
              <a:tr h="922018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zh-TW" altLang="en-US" sz="18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直欄參與者</a:t>
                      </a:r>
                      <a:endParaRPr lang="en-US" altLang="zh-TW" sz="1800" kern="12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algn="l" defTabSz="914400" rtl="0" eaLnBrk="1" latinLnBrk="0" hangingPunct="1"/>
                      <a:endParaRPr lang="en-US" altLang="zh-TW" sz="1800" kern="12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algn="l" defTabSz="914400" rtl="0" eaLnBrk="1" latinLnBrk="0" hangingPunct="1"/>
                      <a:r>
                        <a:rPr lang="zh-TW" altLang="en-US" sz="18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橫列參與者</a:t>
                      </a:r>
                      <a:endParaRPr lang="zh-TW" altLang="en-US" sz="1800" b="1" kern="1200" dirty="0">
                        <a:solidFill>
                          <a:schemeClr val="lt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>
                    <a:lnTlToB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合作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背叛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479995564"/>
                  </a:ext>
                </a:extLst>
              </a:tr>
              <a:tr h="96945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20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合作</a:t>
                      </a:r>
                      <a:endParaRPr lang="zh-TW" altLang="en-US" sz="2000" b="1" kern="1200" dirty="0">
                        <a:solidFill>
                          <a:schemeClr val="lt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R=10   R=10</a:t>
                      </a:r>
                    </a:p>
                    <a:p>
                      <a:pPr algn="ctr"/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相互合作的獎勵</a:t>
                      </a:r>
                      <a:endParaRPr lang="zh-TW" altLang="en-US" sz="1600" dirty="0">
                        <a:solidFill>
                          <a:srgbClr val="FFFF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S=0   T=5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笨蛋的收穫</a:t>
                      </a:r>
                      <a:r>
                        <a:rPr lang="en-US" altLang="zh-TW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</a:t>
                      </a:r>
                      <a:r>
                        <a:rPr lang="zh-TW" altLang="en-US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背叛的誘惑</a:t>
                      </a:r>
                      <a:r>
                        <a:rPr lang="en-US" altLang="zh-TW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</a:t>
                      </a:r>
                      <a:endParaRPr lang="zh-TW" altLang="en-US" sz="1600" kern="1200" dirty="0" smtClean="0">
                        <a:solidFill>
                          <a:srgbClr val="FFFF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801157712"/>
                  </a:ext>
                </a:extLst>
              </a:tr>
              <a:tr h="96945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20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背叛</a:t>
                      </a:r>
                      <a:endParaRPr lang="zh-TW" altLang="en-US" sz="2000" b="1" kern="1200" dirty="0">
                        <a:solidFill>
                          <a:schemeClr val="lt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T=5   S=0</a:t>
                      </a:r>
                    </a:p>
                    <a:p>
                      <a:pPr marL="0" algn="ctr" defTabSz="914400" rtl="0" eaLnBrk="1" latinLnBrk="0" hangingPunct="1"/>
                      <a:r>
                        <a:rPr lang="zh-TW" altLang="en-US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背叛的誘惑</a:t>
                      </a:r>
                      <a:r>
                        <a:rPr lang="en-US" altLang="zh-TW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</a:t>
                      </a:r>
                      <a:r>
                        <a:rPr lang="zh-TW" altLang="en-US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笨蛋的收穫</a:t>
                      </a:r>
                      <a:r>
                        <a:rPr lang="en-US" altLang="zh-TW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</a:t>
                      </a:r>
                      <a:endParaRPr lang="zh-TW" altLang="en-US" sz="1600" kern="1200" dirty="0">
                        <a:solidFill>
                          <a:srgbClr val="FFFF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P=1   P=1</a:t>
                      </a:r>
                    </a:p>
                    <a:p>
                      <a:pPr marL="0" algn="ctr" defTabSz="914400" rtl="0" eaLnBrk="1" latinLnBrk="0" hangingPunct="1"/>
                      <a:r>
                        <a:rPr lang="zh-TW" altLang="en-US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相互背叛的懲罰</a:t>
                      </a:r>
                      <a:endParaRPr lang="zh-TW" altLang="en-US" sz="1600" kern="1200" dirty="0">
                        <a:solidFill>
                          <a:srgbClr val="FFFF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747228580"/>
                  </a:ext>
                </a:extLst>
              </a:tr>
            </a:tbl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-252536" y="4666621"/>
            <a:ext cx="45272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028700" lvl="2" indent="-342900" algn="just">
              <a:spcBef>
                <a:spcPts val="450"/>
              </a:spcBef>
              <a:buFont typeface="Wingdings" panose="05000000000000000000" pitchFamily="2" charset="2"/>
              <a:buChar char="l"/>
            </a:pP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R&gt;S , R&gt;T , R&gt;P</a:t>
            </a:r>
            <a:endPara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63253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EX2</a:t>
            </a:r>
            <a:r>
              <a:rPr lang="zh-TW" altLang="en-US" dirty="0" smtClean="0"/>
              <a:t>：背叛的賽局</a:t>
            </a:r>
            <a:r>
              <a:rPr lang="en-US" altLang="zh-TW" dirty="0" smtClean="0"/>
              <a:t>(3/5)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9EB970-E057-4B58-A49A-271407E8DDC5}" type="slidenum">
              <a:rPr lang="zh-TW" altLang="en-US" smtClean="0"/>
              <a:pPr>
                <a:defRPr/>
              </a:pPr>
              <a:t>5</a:t>
            </a:fld>
            <a:endParaRPr lang="zh-TW" altLang="en-US"/>
          </a:p>
        </p:txBody>
      </p:sp>
      <p:graphicFrame>
        <p:nvGraphicFramePr>
          <p:cNvPr id="5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0822294"/>
              </p:ext>
            </p:extLst>
          </p:nvPr>
        </p:nvGraphicFramePr>
        <p:xfrm>
          <a:off x="423782" y="1333142"/>
          <a:ext cx="8296436" cy="28609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1833">
                  <a:extLst>
                    <a:ext uri="{9D8B030D-6E8A-4147-A177-3AD203B41FA5}">
                      <a16:colId xmlns:a16="http://schemas.microsoft.com/office/drawing/2014/main" xmlns="" val="1609324352"/>
                    </a:ext>
                  </a:extLst>
                </a:gridCol>
                <a:gridCol w="2949124">
                  <a:extLst>
                    <a:ext uri="{9D8B030D-6E8A-4147-A177-3AD203B41FA5}">
                      <a16:colId xmlns:a16="http://schemas.microsoft.com/office/drawing/2014/main" xmlns="" val="1245735698"/>
                    </a:ext>
                  </a:extLst>
                </a:gridCol>
                <a:gridCol w="2765479">
                  <a:extLst>
                    <a:ext uri="{9D8B030D-6E8A-4147-A177-3AD203B41FA5}">
                      <a16:colId xmlns:a16="http://schemas.microsoft.com/office/drawing/2014/main" xmlns="" val="3514836103"/>
                    </a:ext>
                  </a:extLst>
                </a:gridCol>
              </a:tblGrid>
              <a:tr h="922018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zh-TW" altLang="en-US" sz="18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直欄參與者</a:t>
                      </a:r>
                      <a:endParaRPr lang="en-US" altLang="zh-TW" sz="1800" kern="12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algn="l" defTabSz="914400" rtl="0" eaLnBrk="1" latinLnBrk="0" hangingPunct="1"/>
                      <a:endParaRPr lang="en-US" altLang="zh-TW" sz="1800" kern="12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algn="l" defTabSz="914400" rtl="0" eaLnBrk="1" latinLnBrk="0" hangingPunct="1"/>
                      <a:r>
                        <a:rPr lang="zh-TW" altLang="en-US" sz="18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橫列參與者</a:t>
                      </a:r>
                      <a:endParaRPr lang="zh-TW" altLang="en-US" sz="1800" b="1" kern="1200" dirty="0">
                        <a:solidFill>
                          <a:schemeClr val="lt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>
                    <a:lnTlToB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合作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背叛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479995564"/>
                  </a:ext>
                </a:extLst>
              </a:tr>
              <a:tr h="96945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20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合作</a:t>
                      </a:r>
                      <a:endParaRPr lang="zh-TW" altLang="en-US" sz="2000" b="1" kern="1200" dirty="0">
                        <a:solidFill>
                          <a:schemeClr val="lt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R=3  R=3</a:t>
                      </a:r>
                    </a:p>
                    <a:p>
                      <a:pPr algn="ctr"/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相互合作的獎勵</a:t>
                      </a:r>
                      <a:endParaRPr lang="zh-TW" altLang="en-US" sz="1600" dirty="0">
                        <a:solidFill>
                          <a:srgbClr val="FFFF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S=0   T=5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笨蛋的收穫</a:t>
                      </a:r>
                      <a:r>
                        <a:rPr lang="en-US" altLang="zh-TW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</a:t>
                      </a:r>
                      <a:r>
                        <a:rPr lang="zh-TW" altLang="en-US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背叛的誘惑</a:t>
                      </a:r>
                      <a:r>
                        <a:rPr lang="en-US" altLang="zh-TW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</a:t>
                      </a:r>
                      <a:endParaRPr lang="zh-TW" altLang="en-US" sz="1600" kern="1200" dirty="0" smtClean="0">
                        <a:solidFill>
                          <a:srgbClr val="FFFF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801157712"/>
                  </a:ext>
                </a:extLst>
              </a:tr>
              <a:tr h="96945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20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背叛</a:t>
                      </a:r>
                      <a:endParaRPr lang="zh-TW" altLang="en-US" sz="2000" b="1" kern="1200" dirty="0">
                        <a:solidFill>
                          <a:schemeClr val="lt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T=5   S=0</a:t>
                      </a:r>
                    </a:p>
                    <a:p>
                      <a:pPr marL="0" algn="ctr" defTabSz="914400" rtl="0" eaLnBrk="1" latinLnBrk="0" hangingPunct="1"/>
                      <a:r>
                        <a:rPr lang="zh-TW" altLang="en-US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背叛的誘惑</a:t>
                      </a:r>
                      <a:r>
                        <a:rPr lang="en-US" altLang="zh-TW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</a:t>
                      </a:r>
                      <a:r>
                        <a:rPr lang="zh-TW" altLang="en-US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笨蛋的收穫</a:t>
                      </a:r>
                      <a:r>
                        <a:rPr lang="en-US" altLang="zh-TW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</a:t>
                      </a:r>
                      <a:endParaRPr lang="zh-TW" altLang="en-US" sz="1600" kern="1200" dirty="0">
                        <a:solidFill>
                          <a:srgbClr val="FFFF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P=6   P=6</a:t>
                      </a:r>
                    </a:p>
                    <a:p>
                      <a:pPr marL="0" algn="ctr" defTabSz="914400" rtl="0" eaLnBrk="1" latinLnBrk="0" hangingPunct="1"/>
                      <a:r>
                        <a:rPr lang="zh-TW" altLang="en-US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相互背叛的懲罰</a:t>
                      </a:r>
                      <a:endParaRPr lang="zh-TW" altLang="en-US" sz="1600" kern="1200" dirty="0">
                        <a:solidFill>
                          <a:srgbClr val="FFFF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747228580"/>
                  </a:ext>
                </a:extLst>
              </a:tr>
            </a:tbl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-178124" y="4666621"/>
            <a:ext cx="44919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028700" lvl="2" indent="-342900" algn="just">
              <a:spcBef>
                <a:spcPts val="450"/>
              </a:spcBef>
              <a:buFont typeface="Wingdings" panose="05000000000000000000" pitchFamily="2" charset="2"/>
              <a:buChar char="l"/>
            </a:pP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P&gt;R , P&gt;S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, P&gt;T</a:t>
            </a:r>
            <a:endPara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00110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EX3</a:t>
            </a:r>
            <a:r>
              <a:rPr lang="zh-TW" altLang="en-US" dirty="0" smtClean="0"/>
              <a:t>：笨蛋賽局</a:t>
            </a:r>
            <a:r>
              <a:rPr lang="en-US" altLang="zh-TW" dirty="0" smtClean="0"/>
              <a:t>(4/5)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9EB970-E057-4B58-A49A-271407E8DDC5}" type="slidenum">
              <a:rPr lang="zh-TW" altLang="en-US" smtClean="0"/>
              <a:pPr>
                <a:defRPr/>
              </a:pPr>
              <a:t>6</a:t>
            </a:fld>
            <a:endParaRPr lang="zh-TW" altLang="en-US"/>
          </a:p>
        </p:txBody>
      </p:sp>
      <p:graphicFrame>
        <p:nvGraphicFramePr>
          <p:cNvPr id="5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1808854"/>
              </p:ext>
            </p:extLst>
          </p:nvPr>
        </p:nvGraphicFramePr>
        <p:xfrm>
          <a:off x="423782" y="1333142"/>
          <a:ext cx="8296436" cy="28609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1833">
                  <a:extLst>
                    <a:ext uri="{9D8B030D-6E8A-4147-A177-3AD203B41FA5}">
                      <a16:colId xmlns:a16="http://schemas.microsoft.com/office/drawing/2014/main" xmlns="" val="1609324352"/>
                    </a:ext>
                  </a:extLst>
                </a:gridCol>
                <a:gridCol w="2949124">
                  <a:extLst>
                    <a:ext uri="{9D8B030D-6E8A-4147-A177-3AD203B41FA5}">
                      <a16:colId xmlns:a16="http://schemas.microsoft.com/office/drawing/2014/main" xmlns="" val="1245735698"/>
                    </a:ext>
                  </a:extLst>
                </a:gridCol>
                <a:gridCol w="2765479">
                  <a:extLst>
                    <a:ext uri="{9D8B030D-6E8A-4147-A177-3AD203B41FA5}">
                      <a16:colId xmlns:a16="http://schemas.microsoft.com/office/drawing/2014/main" xmlns="" val="3514836103"/>
                    </a:ext>
                  </a:extLst>
                </a:gridCol>
              </a:tblGrid>
              <a:tr h="922018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zh-TW" altLang="en-US" sz="18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直欄參與者</a:t>
                      </a:r>
                      <a:endParaRPr lang="en-US" altLang="zh-TW" sz="1800" kern="12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algn="l" defTabSz="914400" rtl="0" eaLnBrk="1" latinLnBrk="0" hangingPunct="1"/>
                      <a:endParaRPr lang="en-US" altLang="zh-TW" sz="1800" kern="12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algn="l" defTabSz="914400" rtl="0" eaLnBrk="1" latinLnBrk="0" hangingPunct="1"/>
                      <a:r>
                        <a:rPr lang="zh-TW" altLang="en-US" sz="18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橫列參與者</a:t>
                      </a:r>
                      <a:endParaRPr lang="zh-TW" altLang="en-US" sz="1800" b="1" kern="1200" dirty="0">
                        <a:solidFill>
                          <a:schemeClr val="lt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>
                    <a:lnTlToB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合作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背叛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479995564"/>
                  </a:ext>
                </a:extLst>
              </a:tr>
              <a:tr h="96945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20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合作</a:t>
                      </a:r>
                      <a:endParaRPr lang="zh-TW" altLang="en-US" sz="2000" b="1" kern="1200" dirty="0">
                        <a:solidFill>
                          <a:schemeClr val="lt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R=3  R=3</a:t>
                      </a:r>
                    </a:p>
                    <a:p>
                      <a:pPr algn="ctr"/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相互合作的獎勵</a:t>
                      </a:r>
                      <a:endParaRPr lang="zh-TW" altLang="en-US" sz="1600" dirty="0">
                        <a:solidFill>
                          <a:srgbClr val="FFFF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S=0   T=5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笨蛋的收穫</a:t>
                      </a:r>
                      <a:r>
                        <a:rPr lang="en-US" altLang="zh-TW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</a:t>
                      </a:r>
                      <a:r>
                        <a:rPr lang="zh-TW" altLang="en-US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背叛的誘惑</a:t>
                      </a:r>
                      <a:r>
                        <a:rPr lang="en-US" altLang="zh-TW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</a:t>
                      </a:r>
                      <a:endParaRPr lang="zh-TW" altLang="en-US" sz="1600" kern="1200" dirty="0" smtClean="0">
                        <a:solidFill>
                          <a:srgbClr val="FFFF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801157712"/>
                  </a:ext>
                </a:extLst>
              </a:tr>
              <a:tr h="96945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20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背叛</a:t>
                      </a:r>
                      <a:endParaRPr lang="zh-TW" altLang="en-US" sz="2000" b="1" kern="1200" dirty="0">
                        <a:solidFill>
                          <a:schemeClr val="lt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T=5   S=0</a:t>
                      </a:r>
                    </a:p>
                    <a:p>
                      <a:pPr marL="0" algn="ctr" defTabSz="914400" rtl="0" eaLnBrk="1" latinLnBrk="0" hangingPunct="1"/>
                      <a:r>
                        <a:rPr lang="zh-TW" altLang="en-US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背叛的誘惑</a:t>
                      </a:r>
                      <a:r>
                        <a:rPr lang="en-US" altLang="zh-TW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</a:t>
                      </a:r>
                      <a:r>
                        <a:rPr lang="zh-TW" altLang="en-US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笨蛋的收穫</a:t>
                      </a:r>
                      <a:r>
                        <a:rPr lang="en-US" altLang="zh-TW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</a:t>
                      </a:r>
                      <a:endParaRPr lang="zh-TW" altLang="en-US" sz="1600" kern="1200" dirty="0">
                        <a:solidFill>
                          <a:srgbClr val="FFFF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P=6   P=6</a:t>
                      </a:r>
                    </a:p>
                    <a:p>
                      <a:pPr marL="0" algn="ctr" defTabSz="914400" rtl="0" eaLnBrk="1" latinLnBrk="0" hangingPunct="1"/>
                      <a:r>
                        <a:rPr lang="zh-TW" altLang="en-US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相互背叛的懲罰</a:t>
                      </a:r>
                      <a:endParaRPr lang="zh-TW" altLang="en-US" sz="1600" kern="1200" dirty="0">
                        <a:solidFill>
                          <a:srgbClr val="FFFF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747228580"/>
                  </a:ext>
                </a:extLst>
              </a:tr>
            </a:tbl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-195703" y="4666621"/>
            <a:ext cx="71737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028700" lvl="2" indent="-342900" algn="just">
              <a:spcBef>
                <a:spcPts val="450"/>
              </a:spcBef>
              <a:buFont typeface="Wingdings" panose="05000000000000000000" pitchFamily="2" charset="2"/>
              <a:buChar char="l"/>
            </a:pP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一人始終合作，另一人始終背叛</a:t>
            </a:r>
            <a:endPara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0485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EX4</a:t>
            </a:r>
            <a:r>
              <a:rPr lang="zh-TW" altLang="en-US" dirty="0" smtClean="0"/>
              <a:t>：困境的賽局</a:t>
            </a:r>
            <a:r>
              <a:rPr lang="en-US" altLang="zh-TW" dirty="0" smtClean="0"/>
              <a:t>(5/5)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9EB970-E057-4B58-A49A-271407E8DDC5}" type="slidenum">
              <a:rPr lang="zh-TW" altLang="en-US" smtClean="0"/>
              <a:pPr>
                <a:defRPr/>
              </a:pPr>
              <a:t>7</a:t>
            </a:fld>
            <a:endParaRPr lang="zh-TW" altLang="en-US"/>
          </a:p>
        </p:txBody>
      </p:sp>
      <p:graphicFrame>
        <p:nvGraphicFramePr>
          <p:cNvPr id="5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2271219"/>
              </p:ext>
            </p:extLst>
          </p:nvPr>
        </p:nvGraphicFramePr>
        <p:xfrm>
          <a:off x="423782" y="1333142"/>
          <a:ext cx="8296436" cy="28609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1833">
                  <a:extLst>
                    <a:ext uri="{9D8B030D-6E8A-4147-A177-3AD203B41FA5}">
                      <a16:colId xmlns:a16="http://schemas.microsoft.com/office/drawing/2014/main" xmlns="" val="1609324352"/>
                    </a:ext>
                  </a:extLst>
                </a:gridCol>
                <a:gridCol w="2949124">
                  <a:extLst>
                    <a:ext uri="{9D8B030D-6E8A-4147-A177-3AD203B41FA5}">
                      <a16:colId xmlns:a16="http://schemas.microsoft.com/office/drawing/2014/main" xmlns="" val="1245735698"/>
                    </a:ext>
                  </a:extLst>
                </a:gridCol>
                <a:gridCol w="2765479">
                  <a:extLst>
                    <a:ext uri="{9D8B030D-6E8A-4147-A177-3AD203B41FA5}">
                      <a16:colId xmlns:a16="http://schemas.microsoft.com/office/drawing/2014/main" xmlns="" val="3514836103"/>
                    </a:ext>
                  </a:extLst>
                </a:gridCol>
              </a:tblGrid>
              <a:tr h="922018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zh-TW" altLang="en-US" sz="18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直欄參與者</a:t>
                      </a:r>
                      <a:endParaRPr lang="en-US" altLang="zh-TW" sz="1800" kern="12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algn="l" defTabSz="914400" rtl="0" eaLnBrk="1" latinLnBrk="0" hangingPunct="1"/>
                      <a:endParaRPr lang="en-US" altLang="zh-TW" sz="1800" kern="12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algn="l" defTabSz="914400" rtl="0" eaLnBrk="1" latinLnBrk="0" hangingPunct="1"/>
                      <a:r>
                        <a:rPr lang="zh-TW" altLang="en-US" sz="18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橫列參與者</a:t>
                      </a:r>
                      <a:endParaRPr lang="zh-TW" altLang="en-US" sz="1800" b="1" kern="1200" dirty="0">
                        <a:solidFill>
                          <a:schemeClr val="lt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>
                    <a:lnTlToB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合作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背叛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479995564"/>
                  </a:ext>
                </a:extLst>
              </a:tr>
              <a:tr h="96945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20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合作</a:t>
                      </a:r>
                      <a:endParaRPr lang="zh-TW" altLang="en-US" sz="2000" b="1" kern="1200" dirty="0">
                        <a:solidFill>
                          <a:schemeClr val="lt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R=3  R=3</a:t>
                      </a:r>
                    </a:p>
                    <a:p>
                      <a:pPr algn="ctr"/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相互合作的獎勵</a:t>
                      </a:r>
                      <a:endParaRPr lang="zh-TW" altLang="en-US" sz="1600" dirty="0">
                        <a:solidFill>
                          <a:srgbClr val="FFFF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S=0   T=5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笨蛋的收穫</a:t>
                      </a:r>
                      <a:r>
                        <a:rPr lang="en-US" altLang="zh-TW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</a:t>
                      </a:r>
                      <a:r>
                        <a:rPr lang="zh-TW" altLang="en-US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背叛的誘惑</a:t>
                      </a:r>
                      <a:r>
                        <a:rPr lang="en-US" altLang="zh-TW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</a:t>
                      </a:r>
                      <a:endParaRPr lang="zh-TW" altLang="en-US" sz="1600" kern="1200" dirty="0" smtClean="0">
                        <a:solidFill>
                          <a:srgbClr val="FFFF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801157712"/>
                  </a:ext>
                </a:extLst>
              </a:tr>
              <a:tr h="96945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20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背叛</a:t>
                      </a:r>
                      <a:endParaRPr lang="zh-TW" altLang="en-US" sz="2000" b="1" kern="1200" dirty="0">
                        <a:solidFill>
                          <a:schemeClr val="lt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T=5   S=0</a:t>
                      </a:r>
                    </a:p>
                    <a:p>
                      <a:pPr marL="0" algn="ctr" defTabSz="914400" rtl="0" eaLnBrk="1" latinLnBrk="0" hangingPunct="1"/>
                      <a:r>
                        <a:rPr lang="zh-TW" altLang="en-US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背叛的誘惑</a:t>
                      </a:r>
                      <a:r>
                        <a:rPr lang="en-US" altLang="zh-TW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</a:t>
                      </a:r>
                      <a:r>
                        <a:rPr lang="zh-TW" altLang="en-US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笨蛋的收穫</a:t>
                      </a:r>
                      <a:r>
                        <a:rPr lang="en-US" altLang="zh-TW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</a:t>
                      </a:r>
                      <a:endParaRPr lang="zh-TW" altLang="en-US" sz="1600" kern="1200" dirty="0">
                        <a:solidFill>
                          <a:srgbClr val="FFFF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P=1   P=1</a:t>
                      </a:r>
                    </a:p>
                    <a:p>
                      <a:pPr marL="0" algn="ctr" defTabSz="914400" rtl="0" eaLnBrk="1" latinLnBrk="0" hangingPunct="1"/>
                      <a:r>
                        <a:rPr lang="zh-TW" altLang="en-US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相互背叛的懲罰</a:t>
                      </a:r>
                      <a:endParaRPr lang="zh-TW" altLang="en-US" sz="1600" kern="1200" dirty="0">
                        <a:solidFill>
                          <a:srgbClr val="FFFF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747228580"/>
                  </a:ext>
                </a:extLst>
              </a:tr>
            </a:tbl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-211112" y="4293096"/>
            <a:ext cx="6763390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028700" lvl="2" indent="-342900" algn="just">
              <a:spcBef>
                <a:spcPts val="1200"/>
              </a:spcBef>
              <a:buFont typeface="Wingdings" panose="05000000000000000000" pitchFamily="2" charset="2"/>
              <a:buChar char="l"/>
            </a:pP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T&gt;R&gt;P&gt;S</a:t>
            </a:r>
          </a:p>
          <a:p>
            <a:pPr marL="1028700" lvl="2" indent="-342900" algn="just">
              <a:spcBef>
                <a:spcPts val="1200"/>
              </a:spcBef>
              <a:buFont typeface="Wingdings" panose="05000000000000000000" pitchFamily="2" charset="2"/>
              <a:buChar char="l"/>
            </a:pP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2R&gt;T+S&gt;2P</a:t>
            </a:r>
          </a:p>
          <a:p>
            <a:pPr marL="1028700" lvl="2" indent="-342900" algn="just">
              <a:spcBef>
                <a:spcPts val="1200"/>
              </a:spcBef>
              <a:buFont typeface="Wingdings" panose="05000000000000000000" pitchFamily="2" charset="2"/>
              <a:buChar char="l"/>
            </a:pP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彼此合作可獲得最大整體獎勵</a:t>
            </a:r>
            <a:endPara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9238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賽局的互動形式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1338" indent="-541338">
              <a:spcBef>
                <a:spcPts val="2400"/>
              </a:spcBef>
              <a:buFont typeface="Wingdings" panose="05000000000000000000" pitchFamily="2" charset="2"/>
              <a:buChar char="l"/>
            </a:pPr>
            <a:r>
              <a:rPr lang="zh-TW" altLang="en-US" dirty="0" smtClean="0">
                <a:solidFill>
                  <a:schemeClr val="tx1"/>
                </a:solidFill>
              </a:rPr>
              <a:t>一次互動，參賽者僅選擇一次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marL="541338" indent="-541338">
              <a:spcBef>
                <a:spcPts val="2400"/>
              </a:spcBef>
              <a:buFont typeface="Wingdings" panose="05000000000000000000" pitchFamily="2" charset="2"/>
              <a:buChar char="l"/>
            </a:pPr>
            <a:r>
              <a:rPr lang="zh-TW" altLang="en-US" dirty="0" smtClean="0">
                <a:solidFill>
                  <a:schemeClr val="tx1"/>
                </a:solidFill>
              </a:rPr>
              <a:t>低頻率互動，參賽者再次互動的機會很小，且對曾經互動情形已沒有印象。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marL="541338" indent="-541338">
              <a:spcBef>
                <a:spcPts val="2400"/>
              </a:spcBef>
              <a:buFont typeface="Wingdings" panose="05000000000000000000" pitchFamily="2" charset="2"/>
              <a:buChar char="l"/>
            </a:pPr>
            <a:r>
              <a:rPr lang="zh-TW" altLang="en-US" dirty="0" smtClean="0">
                <a:solidFill>
                  <a:schemeClr val="tx1"/>
                </a:solidFill>
              </a:rPr>
              <a:t>高頻率互動，參賽者再次互動的機會大，且對曾經互動</a:t>
            </a:r>
            <a:r>
              <a:rPr lang="zh-TW" altLang="en-US" dirty="0">
                <a:solidFill>
                  <a:schemeClr val="tx1"/>
                </a:solidFill>
              </a:rPr>
              <a:t>過</a:t>
            </a:r>
            <a:r>
              <a:rPr lang="zh-TW" altLang="en-US" dirty="0" smtClean="0">
                <a:solidFill>
                  <a:schemeClr val="tx1"/>
                </a:solidFill>
              </a:rPr>
              <a:t>的情形記憶猶新。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marL="541338" indent="-541338">
              <a:spcBef>
                <a:spcPts val="2400"/>
              </a:spcBef>
              <a:buFont typeface="Wingdings" panose="05000000000000000000" pitchFamily="2" charset="2"/>
              <a:buChar char="l"/>
            </a:pPr>
            <a:r>
              <a:rPr lang="zh-TW" altLang="en-US" dirty="0" smtClean="0">
                <a:solidFill>
                  <a:schemeClr val="tx1"/>
                </a:solidFill>
              </a:rPr>
              <a:t>重複困境賽局：高頻率互動困境賽局，參賽者可持續互動足夠多次或無窮多次。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9EB970-E057-4B58-A49A-271407E8DDC5}" type="slidenum">
              <a:rPr lang="zh-TW" altLang="en-US" smtClean="0"/>
              <a:pPr>
                <a:defRPr/>
              </a:pPr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2860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困境賽局勝出策略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2276872"/>
            <a:ext cx="8136904" cy="165539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33400" indent="-533400">
              <a:spcBef>
                <a:spcPts val="2400"/>
              </a:spcBef>
              <a:buFont typeface="Wingdings" panose="05000000000000000000" pitchFamily="2" charset="2"/>
              <a:buChar char="l"/>
            </a:pPr>
            <a:r>
              <a:rPr lang="zh-TW" altLang="en-US" sz="3600" dirty="0"/>
              <a:t>主要手段：以牙還牙</a:t>
            </a:r>
            <a:endParaRPr lang="en-US" altLang="zh-TW" sz="3600" dirty="0"/>
          </a:p>
          <a:p>
            <a:pPr marL="533400" indent="-533400">
              <a:spcBef>
                <a:spcPts val="2400"/>
              </a:spcBef>
              <a:buFont typeface="Wingdings" panose="05000000000000000000" pitchFamily="2" charset="2"/>
              <a:buChar char="l"/>
            </a:pPr>
            <a:r>
              <a:rPr lang="zh-TW" altLang="en-US" sz="3600" dirty="0"/>
              <a:t>核心素養：善良、寬容、報復及辨識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9EB970-E057-4B58-A49A-271407E8DDC5}" type="slidenum">
              <a:rPr lang="zh-TW" altLang="en-US" smtClean="0"/>
              <a:pPr>
                <a:defRPr/>
              </a:pPr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6397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9625</TotalTime>
  <Words>771</Words>
  <Application>Microsoft Office PowerPoint</Application>
  <PresentationFormat>如螢幕大小 (4:3)</PresentationFormat>
  <Paragraphs>228</Paragraphs>
  <Slides>20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9" baseType="lpstr">
      <vt:lpstr>Adobe 繁黑體 Std B</vt:lpstr>
      <vt:lpstr>Meiryo</vt:lpstr>
      <vt:lpstr>微軟正黑體</vt:lpstr>
      <vt:lpstr>新細明體</vt:lpstr>
      <vt:lpstr>Arial</vt:lpstr>
      <vt:lpstr>Calibri</vt:lpstr>
      <vt:lpstr>Times New Roman</vt:lpstr>
      <vt:lpstr>Wingdings</vt:lpstr>
      <vt:lpstr>Office 佈景主題</vt:lpstr>
      <vt:lpstr>PowerPoint 簡報</vt:lpstr>
      <vt:lpstr>電影：美麗的境界</vt:lpstr>
      <vt:lpstr>賽局的運作方式(1/5)</vt:lpstr>
      <vt:lpstr>EX1：合作的賽局(2/5)</vt:lpstr>
      <vt:lpstr>EX2：背叛的賽局(3/5)</vt:lpstr>
      <vt:lpstr>EX3：笨蛋賽局(4/5)</vt:lpstr>
      <vt:lpstr>EX4：困境的賽局(5/5)</vt:lpstr>
      <vt:lpstr>賽局的互動形式</vt:lpstr>
      <vt:lpstr>困境賽局勝出策略</vt:lpstr>
      <vt:lpstr>困境賽局有效合作策略</vt:lpstr>
      <vt:lpstr>演化論</vt:lpstr>
      <vt:lpstr>賽局論</vt:lpstr>
      <vt:lpstr>結論</vt:lpstr>
      <vt:lpstr>另一個美麗的意外(1/6)</vt:lpstr>
      <vt:lpstr>另一個美麗的意外(2/6)</vt:lpstr>
      <vt:lpstr>另一個美麗的意外(3/6)</vt:lpstr>
      <vt:lpstr>另一個美麗的意外(4/6)</vt:lpstr>
      <vt:lpstr>另一個美麗的意外(5/6)</vt:lpstr>
      <vt:lpstr>另一個美麗的意外(6/6)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ivywang</dc:creator>
  <cp:lastModifiedBy>limei lin</cp:lastModifiedBy>
  <cp:revision>674</cp:revision>
  <cp:lastPrinted>2020-09-25T05:57:52Z</cp:lastPrinted>
  <dcterms:created xsi:type="dcterms:W3CDTF">2013-06-27T01:29:51Z</dcterms:created>
  <dcterms:modified xsi:type="dcterms:W3CDTF">2020-09-28T10:33:55Z</dcterms:modified>
</cp:coreProperties>
</file>