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2" r:id="rId3"/>
    <p:sldId id="257" r:id="rId4"/>
    <p:sldId id="305" r:id="rId5"/>
    <p:sldId id="295" r:id="rId6"/>
    <p:sldId id="256" r:id="rId7"/>
    <p:sldId id="291" r:id="rId8"/>
    <p:sldId id="293" r:id="rId9"/>
    <p:sldId id="287" r:id="rId10"/>
    <p:sldId id="306" r:id="rId11"/>
    <p:sldId id="310" r:id="rId12"/>
    <p:sldId id="311" r:id="rId13"/>
    <p:sldId id="307" r:id="rId14"/>
    <p:sldId id="318" r:id="rId15"/>
    <p:sldId id="312" r:id="rId16"/>
    <p:sldId id="301" r:id="rId17"/>
    <p:sldId id="304" r:id="rId18"/>
    <p:sldId id="308" r:id="rId19"/>
    <p:sldId id="319" r:id="rId20"/>
    <p:sldId id="268" r:id="rId21"/>
    <p:sldId id="315" r:id="rId22"/>
    <p:sldId id="314" r:id="rId23"/>
    <p:sldId id="317" r:id="rId24"/>
    <p:sldId id="316" r:id="rId25"/>
    <p:sldId id="283" r:id="rId26"/>
    <p:sldId id="262" r:id="rId27"/>
    <p:sldId id="261" r:id="rId28"/>
    <p:sldId id="260" r:id="rId29"/>
    <p:sldId id="265" r:id="rId30"/>
    <p:sldId id="264" r:id="rId31"/>
    <p:sldId id="285" r:id="rId32"/>
    <p:sldId id="320" r:id="rId33"/>
    <p:sldId id="321" r:id="rId34"/>
    <p:sldId id="322" r:id="rId35"/>
    <p:sldId id="323" r:id="rId36"/>
    <p:sldId id="294" r:id="rId37"/>
    <p:sldId id="324" r:id="rId38"/>
    <p:sldId id="263" r:id="rId39"/>
    <p:sldId id="296" r:id="rId40"/>
    <p:sldId id="274" r:id="rId41"/>
    <p:sldId id="275" r:id="rId42"/>
    <p:sldId id="277" r:id="rId43"/>
    <p:sldId id="276" r:id="rId44"/>
    <p:sldId id="279" r:id="rId45"/>
    <p:sldId id="280" r:id="rId46"/>
    <p:sldId id="278" r:id="rId47"/>
    <p:sldId id="282" r:id="rId48"/>
    <p:sldId id="326" r:id="rId49"/>
    <p:sldId id="327" r:id="rId50"/>
    <p:sldId id="272" r:id="rId51"/>
    <p:sldId id="273" r:id="rId52"/>
    <p:sldId id="267" r:id="rId53"/>
    <p:sldId id="328" r:id="rId54"/>
    <p:sldId id="270" r:id="rId55"/>
    <p:sldId id="329" r:id="rId56"/>
    <p:sldId id="325" r:id="rId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81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28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268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30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223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87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03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7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00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23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27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57C3-9D50-4999-8D19-B27430C75905}" type="datetimeFigureOut">
              <a:rPr lang="zh-TW" altLang="en-US" smtClean="0"/>
              <a:t>2016/11/27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5BD0-6BB5-4045-8092-9EB9648AFE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037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search.people.com.cn/rmw/GB/rmwsearch/gj_search_lj.jsp?keyword=%B0%AE%C7%E9%C9%FA%B2%FA%CF%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search.people.com.cn/rmw/GB/rmwsearch/gj_search_lj.jsp?keyword=%CE%B2%D7%B4%BA%CB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people.com.cn/rmw/GB/rmwsearch/gj_search_lj.jsp?keyword=%EA%FB%C9%CD" TargetMode="External"/><Relationship Id="rId2" Type="http://schemas.openxmlformats.org/officeDocument/2006/relationships/hyperlink" Target="http://search.people.com.cn/rmw/GB/rmwsearch/gj_search_lj.jsp?keyword=%B5%F7%D6%C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arch.people.com.cn/rmw/GB/rmwsearch/gj_search_lj.jsp?keyword=%BE%AD%D3%AA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search.people.com.cn/rmw/GB/rmwsearch/gj_search_lj.jsp?keyword=%C9%FA%B2%FA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search.people.com.cn/rmw/GB/rmwsearch/gj_search_lj.jsp?keyword=%BF%C6%D1%A7%BC%D2%D1%D0%BE%B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/>
        </p:blipFill>
        <p:spPr>
          <a:xfrm>
            <a:off x="801313" y="545909"/>
            <a:ext cx="10372146" cy="68580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27813" y="2178105"/>
            <a:ext cx="3802038" cy="1325563"/>
          </a:xfrm>
        </p:spPr>
        <p:txBody>
          <a:bodyPr>
            <a:normAutofit/>
          </a:bodyPr>
          <a:lstStyle/>
          <a:p>
            <a:r>
              <a:rPr lang="zh-TW" altLang="en-US" sz="8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練愛</a:t>
            </a:r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的腦流</a:t>
            </a:r>
            <a:endParaRPr lang="zh-TW" altLang="en-US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4442" t="17068" r="7983" b="30295"/>
          <a:stretch/>
        </p:blipFill>
        <p:spPr>
          <a:xfrm>
            <a:off x="0" y="4944793"/>
            <a:ext cx="12197250" cy="19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2572" y="813961"/>
            <a:ext cx="3248167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身體有話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85614" y="2139524"/>
            <a:ext cx="6149454" cy="2200465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很多用語言無法表達的事情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endParaRPr lang="en-US" altLang="zh-CN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一個眼神或者一個動作就會立刻明白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不管語言如何掩飾，身體不會說謊。</a:t>
            </a:r>
            <a:endParaRPr lang="en-US" altLang="zh-CN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局部身體，也可以準確的傳達情緒。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40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高清：我们的身体会说话【5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6204251" cy="41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高清：我们的身体会说话【11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690688"/>
            <a:ext cx="61912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37780" cy="7131498"/>
          </a:xfrm>
          <a:prstGeom prst="rect">
            <a:avLst/>
          </a:prstGeom>
        </p:spPr>
      </p:pic>
      <p:pic>
        <p:nvPicPr>
          <p:cNvPr id="5" name="Picture 2" descr="高清：我们的身体会说话【18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98" y="0"/>
            <a:ext cx="7120882" cy="71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高清：我们的身体会说话【9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20" y="0"/>
            <a:ext cx="7283880" cy="72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768" y="0"/>
            <a:ext cx="7345141" cy="73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8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1630" y="365125"/>
            <a:ext cx="940217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成語好貼心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43919" y="1690688"/>
            <a:ext cx="9479507" cy="4351338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一時之秀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當時最優秀的人。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例句：這次參賽的隊伍都是一時之秀，競爭很激烈，想要拔得頭籌不是件容易的事</a:t>
            </a:r>
            <a:r>
              <a:rPr lang="zh-TW" altLang="en-US" sz="2000" dirty="0" smtClean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dirty="0" smtClean="0">
              <a:solidFill>
                <a:srgbClr val="F304F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</a:t>
            </a:r>
            <a:r>
              <a:rPr lang="zh-TW" altLang="en-US" sz="2000" dirty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只要盡力而為，不必有太大的壓力。</a:t>
            </a: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一唱三歎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比喻詩文情韻婉轉，韻味綿延，感人至深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例句</a:t>
            </a:r>
            <a:r>
              <a:rPr lang="zh-TW" altLang="en-US" sz="2000" dirty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：這位畫家的作品展示，是搜羅了許多家博物館和民間人士的收藏才完成的</a:t>
            </a:r>
            <a:r>
              <a:rPr lang="zh-TW" altLang="en-US" sz="2000" dirty="0" smtClean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dirty="0" smtClean="0">
              <a:solidFill>
                <a:srgbClr val="F304F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2000" dirty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看性很高，難怪看過的人莫不一唱三嘆</a:t>
            </a:r>
            <a:r>
              <a:rPr lang="zh-TW" altLang="en-US" sz="2000" dirty="0" smtClean="0">
                <a:solidFill>
                  <a:srgbClr val="F304F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solidFill>
                <a:srgbClr val="F304F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明眸皓齒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指眼睛光亮，牙齒潔白，指美人的樣子。 </a:t>
            </a: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口若懸河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說話滔滔不絕，像河水傾瀉，形容能說善辯，話語不斷。 </a:t>
            </a: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和顏悅色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指溫和的顏色，喜悅的臉色，形容和譪可親的樣子。 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器宇軒昂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形容精神飽滿，気度不凡。 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85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0964" y="788206"/>
            <a:ext cx="3665561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秀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好句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1149" y="2879677"/>
            <a:ext cx="6108510" cy="1536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b="1" dirty="0" smtClean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邀請組員體驗</a:t>
            </a:r>
            <a:endParaRPr lang="en-US" altLang="zh-TW" sz="6600" b="1" dirty="0" smtClean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447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8259" y="365125"/>
            <a:ext cx="3665561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最自在的自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0162" y="2429302"/>
            <a:ext cx="6886433" cy="289332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接下來的聲音或音樂如果讓人不舒服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可以閉眼、摀耳、變換姿勢、喝一口水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離開現場或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找老師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聊聊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26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294" y="1228300"/>
            <a:ext cx="3037764" cy="1554210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清純聲音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海尼根情歌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04012" y="122830"/>
            <a:ext cx="5090615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妳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的頭髮是河流 妳的身體是河流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妳的歌聲是河流 撫觸也是河流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就讓河流奔向相屬的大海吧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浪花在妳的眼睛裡 浪花在妳的唇邊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浪花在妳的氣息間 在妳溫涼的指尖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就讓浪頭拍上岸吧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那等待著的 是海草的愛戀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就讓我愛吧 就讓我擁抱風吧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就那麼回應我吧 就那麼對我笑吧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就讓我愛吧 就讓我擁抱風吧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就那麼回應我 那麼對我笑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就讓我愛吧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妳的肩膀是海岸 妳的胸口是海岸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妳的眉梢是海岸 微笑也是海岸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就讓海岸迎向燃燒的那團落日吧 搭啦啦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夕陽照妳的髮梢 夕陽映上妳的肩膀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從頭頂到腳踝 妳的心窩暖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就讓我歌唱 讓我泅泳 讓我吻直到夜暮</a:t>
            </a:r>
            <a:b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星子落得妳冰涼 我卻發燙</a:t>
            </a:r>
          </a:p>
        </p:txBody>
      </p:sp>
    </p:spTree>
    <p:extLst>
      <p:ext uri="{BB962C8B-B14F-4D97-AF65-F5344CB8AC3E}">
        <p14:creationId xmlns:p14="http://schemas.microsoft.com/office/powerpoint/2010/main" val="26897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41210" y="0"/>
            <a:ext cx="6668068" cy="6796585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夜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青狐妖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裹素腰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纖媚笑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流目盼生姿嬌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從容步 回首一探萬千瑤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月花好 雲竹茂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風縹緲 自舞靈巧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芙蓉俏 冰肌綃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入俗世看盡紅塵誰能共逍遙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念白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暗夜步出竹林橋 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蒼茫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驚現青狐妖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錦繡織緞裹素腰 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掩半開纖媚笑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浮影搖枝流目盼 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簪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花扶髻從容步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一足三娉生姿嬌 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回首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一探萬千瑤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風華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柳眉梢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玲瓏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貝齒咬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春帳宵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重影搖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銀髮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耀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引身折腰一人瞧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月花好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雲竹茂 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縹緲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自舞靈巧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芙蓉俏 冰肌綃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悄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入俗世看盡紅塵</a:t>
            </a:r>
            <a:r>
              <a:rPr lang="zh-TW" altLang="en-US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誰能共</a:t>
            </a: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逍遙</a:t>
            </a:r>
            <a:endParaRPr lang="en-US" altLang="zh-TW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zh-TW" altLang="zh-TW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念白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風光灼華過桃夭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黛青淡掃柳眉梢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卷睫長掩玲瓏眼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並指菱唇貝齒咬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三丈軟紅春帳宵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媚眼如絲重影搖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交結滿鋪銀髮耀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引身折腰一人瞧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薄霧遮月繁花好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郁籠青翠雲竹茂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暗香流行風縹緲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孤身兀自舞靈巧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酥指點唇芙蓉俏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娥首垂項冰肌綃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悄入俗世看紅塵 </a:t>
            </a:r>
            <a:r>
              <a:rPr lang="en-US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8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誰能與我共逍遙</a:t>
            </a:r>
          </a:p>
          <a:p>
            <a:pPr marL="0" indent="0">
              <a:buNone/>
            </a:pPr>
            <a:endParaRPr lang="en-US" altLang="zh-TW" sz="8400" kern="0" dirty="0" smtClean="0">
              <a:solidFill>
                <a:srgbClr val="333333"/>
              </a:solidFill>
              <a:latin typeface="Calibri" panose="020F050202020403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100" kern="0" dirty="0">
              <a:solidFill>
                <a:srgbClr val="333333"/>
              </a:solidFill>
              <a:latin typeface="Calibri" panose="020F050202020403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2100" kern="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 </a:t>
            </a:r>
            <a:br>
              <a:rPr lang="en-US" altLang="zh-TW" sz="2100" kern="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  <a:cs typeface="Arial" panose="020B0604020202020204" pitchFamily="34" charset="0"/>
              </a:rPr>
            </a:br>
            <a:endParaRPr lang="zh-TW" altLang="en-US" sz="2100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4" y="1406420"/>
            <a:ext cx="263979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9844" y="987875"/>
            <a:ext cx="1078173" cy="5818851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男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覺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域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flipH="1" flipV="1">
            <a:off x="327546" y="150125"/>
            <a:ext cx="510654" cy="1675500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074" name="Picture 2" descr="http://163.30.162.30/~microwei/weicognition/images/manfemanh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" y="0"/>
            <a:ext cx="10508776" cy="69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ottimes.com/image/report/9220121019134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0"/>
            <a:ext cx="10495128" cy="70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6373" y="351477"/>
            <a:ext cx="4989394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被引動的身體輿圖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5864" y="1893674"/>
            <a:ext cx="6040272" cy="1325563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感受真實自己</a:t>
            </a:r>
            <a:endParaRPr lang="zh-TW" altLang="en-US" sz="72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5864" y="3507475"/>
            <a:ext cx="6477569" cy="1659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7200" b="1" dirty="0" smtClean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表達真實自己</a:t>
            </a:r>
            <a:endParaRPr lang="zh-TW" altLang="en-US" sz="72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08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2976" y="674309"/>
            <a:ext cx="1686636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錯覺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27929" y="1999872"/>
            <a:ext cx="7394243" cy="3397343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慾念是埋在地底很深很深的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一道礦脈，我的小腹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正敏感地底著它隱隱的搏動：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撕裂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，否則愛我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10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8259" y="365125"/>
            <a:ext cx="3665561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最自在的自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0162" y="2429302"/>
            <a:ext cx="6886433" cy="289332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接下來的聲音或音樂如果讓人不舒服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可以閉眼、摀耳、變換姿勢、喝一口水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離開現場或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找老師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聊聊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51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ZWfDNN2DLmg/UbU2ZZZi4nI/AAAAAAAACwE/llDMtT156Rk/s320/Earth+and+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33" y="0"/>
            <a:ext cx="7252648" cy="7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1128" y="365125"/>
            <a:ext cx="1610436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靜心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00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6689" y="405653"/>
            <a:ext cx="3679209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印心傳球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09" y="789307"/>
            <a:ext cx="8091591" cy="606869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0" y="2006196"/>
            <a:ext cx="2571859" cy="19288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/>
          <a:stretch/>
        </p:blipFill>
        <p:spPr>
          <a:xfrm>
            <a:off x="796742" y="3728119"/>
            <a:ext cx="2017737" cy="24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edia-cache-ec0.pinimg.com/236x/14/f3/54/14f35407bc16961e6b15fb25044bd6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0"/>
          <a:stretch/>
        </p:blipFill>
        <p:spPr bwMode="auto">
          <a:xfrm>
            <a:off x="-235873" y="3336968"/>
            <a:ext cx="4903408" cy="160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11908" y="392420"/>
            <a:ext cx="2928582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串串腳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81" y="3392328"/>
            <a:ext cx="4723111" cy="1548771"/>
          </a:xfrm>
          <a:prstGeom prst="rect">
            <a:avLst/>
          </a:prstGeom>
        </p:spPr>
      </p:pic>
      <p:pic>
        <p:nvPicPr>
          <p:cNvPr id="6" name="Picture 2" descr="http://media-cache-ec0.pinimg.com/236x/14/f3/54/14f35407bc16961e6b15fb25044bd6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0"/>
          <a:stretch/>
        </p:blipFill>
        <p:spPr bwMode="auto">
          <a:xfrm>
            <a:off x="2863671" y="4823639"/>
            <a:ext cx="2247900" cy="7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971" y="3336969"/>
            <a:ext cx="4445967" cy="14578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117" y="2654648"/>
            <a:ext cx="2249619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6221" y="258690"/>
            <a:ext cx="2784144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一見鍾情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http://www.rocidea.com/Docs/Images/Upload/20150816/6357535955019953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84" y="1342882"/>
            <a:ext cx="9411268" cy="5378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6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4737" y="0"/>
            <a:ext cx="5248701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是你在凝視著我嗎？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44924" y="1202733"/>
            <a:ext cx="5467064" cy="57644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在凝視著我嗎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般的目光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照著  穿透著  安靜著  同時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也溫暖著我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的注視啊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如此不可思議的堅定又無法辨識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白晝天空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裡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恆星的光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隔著洶湧的銀河系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我只能懷疑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為什麼沒有愛的隕石成群前來痛擊我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在我自持且完整的體表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留下遺憾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或者會恨的累累傷痕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9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3860" y="500062"/>
            <a:ext cx="1905000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相思兮長相憶，短相思兮無窮極，早知如此絆人心，何如當初莫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相識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見面時，朝思暮想，牽腸挂肚，度日如年；一旦見面，臉紅心跳，手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心潮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，忘乎所以。這是兩性吸引，雙方處於相愛的狀態。一旦戀愛，人們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往往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忘記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周圍的一切，茶不思、飯不想，每分每秒都在想念對方的容顏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sz="2400" dirty="0"/>
              <a:t/>
            </a:r>
            <a:br>
              <a:rPr lang="zh-TW" altLang="en-US" sz="2400" dirty="0"/>
            </a:br>
            <a:endParaRPr lang="en-US" altLang="zh-TW" sz="2400" dirty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這</a:t>
            </a:r>
            <a:r>
              <a:rPr lang="zh-TW" altLang="en-US" sz="2400" dirty="0"/>
              <a:t>是一組名為一元胺的神經介質在起作用</a:t>
            </a:r>
            <a:r>
              <a:rPr lang="en-US" altLang="zh-TW" sz="2400" dirty="0"/>
              <a:t>———</a:t>
            </a:r>
            <a:r>
              <a:rPr lang="zh-TW" altLang="en-US" sz="2400" dirty="0"/>
              <a:t/>
            </a:r>
            <a:br>
              <a:rPr lang="zh-TW" altLang="en-US" sz="2400" dirty="0"/>
            </a:br>
            <a:r>
              <a:rPr lang="zh-TW" altLang="en-US" sz="2400" dirty="0"/>
              <a:t/>
            </a:r>
            <a:br>
              <a:rPr lang="zh-TW" altLang="en-US" sz="2400" dirty="0"/>
            </a:br>
            <a:r>
              <a:rPr lang="zh-TW" altLang="en-US" sz="2400" dirty="0"/>
              <a:t>　</a:t>
            </a:r>
            <a:r>
              <a:rPr lang="zh-TW" altLang="en-US" sz="2400" dirty="0" smtClean="0"/>
              <a:t>多</a:t>
            </a:r>
            <a:r>
              <a:rPr lang="zh-TW" altLang="en-US" sz="2400" dirty="0"/>
              <a:t>巴胺：類似可卡因和尼古丁，能讓人興奮異常</a:t>
            </a:r>
            <a:r>
              <a:rPr lang="zh-TW" altLang="en-US" sz="2400" dirty="0" smtClean="0"/>
              <a:t>；腎上腺素</a:t>
            </a:r>
            <a:r>
              <a:rPr lang="zh-TW" altLang="en-US" sz="2400" dirty="0"/>
              <a:t>：讓我們臉紅心跳，手心</a:t>
            </a:r>
            <a:r>
              <a:rPr lang="zh-TW" altLang="en-US" sz="2400" dirty="0" smtClean="0"/>
              <a:t>流汗；</a:t>
            </a:r>
            <a:br>
              <a:rPr lang="zh-TW" altLang="en-US" sz="2400" dirty="0" smtClean="0"/>
            </a:br>
            <a:r>
              <a:rPr lang="zh-TW" altLang="en-US" sz="2400" dirty="0" smtClean="0"/>
              <a:t/>
            </a:r>
            <a:br>
              <a:rPr lang="zh-TW" altLang="en-US" sz="2400" dirty="0" smtClean="0"/>
            </a:br>
            <a:r>
              <a:rPr lang="zh-TW" altLang="en-US" sz="2400" dirty="0" smtClean="0"/>
              <a:t>　血清</a:t>
            </a:r>
            <a:r>
              <a:rPr lang="zh-TW" altLang="en-US" sz="2400" dirty="0"/>
              <a:t>素：能讓我們短時間內失去理智。</a:t>
            </a:r>
            <a:br>
              <a:rPr lang="zh-TW" altLang="en-US" sz="2400" dirty="0"/>
            </a:b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846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3860" y="638081"/>
            <a:ext cx="1795817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慾望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dirty="0"/>
              <a:t>　</a:t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　　</a:t>
            </a:r>
            <a:r>
              <a:rPr lang="zh-TW" altLang="en-US" dirty="0" smtClean="0"/>
              <a:t>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風玉露一相逢，便勝卻人間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無數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個人都有這樣的時刻，在驚鴻一瞥的瞬間，我們在茫茫人海中定格，丘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的愛情之箭一擊即中，而我們心中充滿對對方的渴求。這便是愛情的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慾望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身體裏面的雌性荷爾蒙和雄性荷爾蒙急速增加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激起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我們尋找伴侶的慾望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2200" dirty="0" smtClean="0"/>
              <a:t>這</a:t>
            </a:r>
            <a:r>
              <a:rPr lang="zh-TW" altLang="en-US" sz="2200" dirty="0"/>
              <a:t>種貪慾</a:t>
            </a:r>
            <a:r>
              <a:rPr lang="zh-TW" altLang="en-US" sz="2200" dirty="0" smtClean="0"/>
              <a:t>的親密關係的</a:t>
            </a:r>
            <a:r>
              <a:rPr lang="zh-TW" altLang="en-US" sz="2200" dirty="0"/>
              <a:t>結果和使用鴉片引起的狀況頗相類似：血液複合胺、催產素、抗利尿激素和內非肽水準升高，產生令人興奮的混合化學變化，身體放鬆，產生快樂和滿足感。</a:t>
            </a:r>
            <a:br>
              <a:rPr lang="zh-TW" altLang="en-US" sz="2200" dirty="0"/>
            </a:b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1622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6689" y="650187"/>
            <a:ext cx="2628331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8326" y="185292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2600" dirty="0"/>
              <a:t/>
            </a:r>
            <a:br>
              <a:rPr lang="zh-TW" altLang="en-US" sz="2600" dirty="0"/>
            </a:br>
            <a:r>
              <a:rPr lang="zh-TW" altLang="en-US" sz="2400" dirty="0" smtClean="0"/>
              <a:t>                「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欲與君相知，長命無絕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衰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/>
              <a:t>」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熱烈的相識、浪漫的相戀過後，維繫我們感情的是對彼此的承諾而組建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庭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、生兒育女的長久的依附關係。相識相戀固然美好，但如果只是停留在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步，天長地久，只能是一句空話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這一時段，神經系統分泌的兩種荷爾蒙物質便起到了關鍵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作用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900" dirty="0"/>
              <a:t>　　</a:t>
            </a:r>
            <a:endParaRPr lang="en-US" altLang="zh-TW" sz="1900" dirty="0" smtClean="0"/>
          </a:p>
          <a:p>
            <a:pPr marL="0" indent="0">
              <a:buNone/>
            </a:pPr>
            <a:r>
              <a:rPr lang="zh-TW" altLang="en-US" sz="2000" dirty="0" smtClean="0"/>
              <a:t>催產</a:t>
            </a:r>
            <a:r>
              <a:rPr lang="zh-TW" altLang="en-US" sz="2000" dirty="0"/>
              <a:t>素：在懷孕生產時產生，能促進乳房分泌乳汁，增進母親與孩子之間的情感聯繫。同時，男女雙方親熱高潮時也能大量產生催產素，使雙方更加親近。所以，有專家指出，男女之間親密行為越多，感情越牢固。</a:t>
            </a:r>
            <a:br>
              <a:rPr lang="zh-TW" altLang="en-US" sz="2000" dirty="0"/>
            </a:br>
            <a:r>
              <a:rPr lang="zh-TW" altLang="en-US" sz="2000" dirty="0" smtClean="0"/>
              <a:t>降</a:t>
            </a:r>
            <a:r>
              <a:rPr lang="zh-TW" altLang="en-US" sz="2000" dirty="0"/>
              <a:t>壓素：科學家對草原野鼠的研究發現，降壓素能夠控制腎臟，使關係更加</a:t>
            </a:r>
            <a:r>
              <a:rPr lang="zh-TW" altLang="en-US" sz="2000" dirty="0" smtClean="0"/>
              <a:t>持久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730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m.qitianzhen.cn/Uploads/editor/201511/144860841980363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29906" r="9738" b="11509"/>
          <a:stretch/>
        </p:blipFill>
        <p:spPr bwMode="auto">
          <a:xfrm>
            <a:off x="1828798" y="196070"/>
            <a:ext cx="9130353" cy="666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9173" y="233391"/>
            <a:ext cx="4443484" cy="1325563"/>
          </a:xfrm>
        </p:spPr>
        <p:txBody>
          <a:bodyPr/>
          <a:lstStyle/>
          <a:p>
            <a:r>
              <a:rPr lang="zh-TW" altLang="en-US" dirty="0"/>
              <a:t> 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愛由心生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不準確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02572" y="1526644"/>
            <a:ext cx="6898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早期階段的神經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回應，能夠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預測這段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關係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長達</a:t>
            </a:r>
            <a:r>
              <a:rPr lang="en-US" altLang="zh-TW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個月之後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的穩定性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和高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質量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2573" y="2742361"/>
            <a:ext cx="8884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某些大腦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區域，會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顯示較活躍的腦電活動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區域，也被稱為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尾狀核尾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，會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對視覺美產生情緒反應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02572" y="3958078"/>
            <a:ext cx="9266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中間眼窩前額皮質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，活躍程度相對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非常低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科學家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稱這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會減少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人們對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自己戀人的批評和審判傾向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55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34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00" y="269590"/>
            <a:ext cx="8619556" cy="6464667"/>
          </a:xfrm>
        </p:spPr>
      </p:pic>
      <p:pic>
        <p:nvPicPr>
          <p:cNvPr id="1026" name="Picture 2" descr="http://www.lnka.cn/Images/article/200907061555301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t="5621" r="26162" b="47153"/>
          <a:stretch/>
        </p:blipFill>
        <p:spPr bwMode="auto">
          <a:xfrm>
            <a:off x="2470245" y="487954"/>
            <a:ext cx="1883390" cy="1821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http://www.bioon.com/biology/UploadFiles/201102/201102171104169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94" y="122830"/>
            <a:ext cx="9452212" cy="6466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2033" y="706319"/>
            <a:ext cx="5330588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墜入愛河的是整個人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53352" y="2494366"/>
            <a:ext cx="8278504" cy="2609897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/>
              <a:t>大腦中的</a:t>
            </a:r>
            <a:r>
              <a:rPr lang="en-US" altLang="zh-TW" dirty="0"/>
              <a:t>12</a:t>
            </a:r>
            <a:r>
              <a:rPr lang="zh-TW" altLang="zh-TW" dirty="0"/>
              <a:t>個區域會連續反應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zh-TW" dirty="0" smtClean="0"/>
              <a:t>釋放</a:t>
            </a:r>
            <a:r>
              <a:rPr lang="zh-TW" altLang="zh-TW" dirty="0"/>
              <a:t>多巴胺、催產素、腎上腺素和垂體後葉素等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zh-TW" dirty="0" smtClean="0"/>
              <a:t>這些</a:t>
            </a:r>
            <a:r>
              <a:rPr lang="zh-TW" altLang="zh-TW" dirty="0"/>
              <a:t>化學物質都與快樂、信任以及性欲有關。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71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3794" y="365125"/>
            <a:ext cx="7432343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三個主要的神經系統被啟動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44171" y="1977292"/>
            <a:ext cx="774624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一個被啟動的系統與情緒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但是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愛情不只是純粹而短暫的情緒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個系統與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這一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系統在期望得到愛情回報時被啟動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種系統與成癮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與吸食毒品所啟動的系統相同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也是為什麼一些人會認為愛情會上癮的原因。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76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1128" y="679024"/>
            <a:ext cx="818866" cy="3701908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令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盲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290" name="Picture 2" descr="http://2.bp.blogspot.com/-oZ6CvHlr_Gs/UKBRFeiyE1I/AAAAAAAACK4/lg2ucmOBMEE/s320/a28_02_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2" y="0"/>
            <a:ext cx="8147713" cy="70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8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75430" y="214155"/>
            <a:ext cx="5125872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引動的情愛腦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http://image.cache.storm.mg/styles/smg-800xauto-er/s3/media/image/2015/08/04/20150804-023457_U3338_M77907_b595.jpg?itok=OiPESQ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30" y="1253812"/>
            <a:ext cx="8556010" cy="560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1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8924" y="365125"/>
            <a:ext cx="3794079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大腦戀愛</a:t>
            </a:r>
            <a:r>
              <a:rPr lang="en-US" altLang="zh-TW" sz="5400" b="1" dirty="0" err="1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ing</a:t>
            </a:r>
            <a:endParaRPr lang="zh-TW" altLang="en-US" sz="5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戀愛中大腦內的多巴胺較高，而血清素分泌減少，讓大腦釋放出多巴胺，傳遞興奮和開心的信號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血清素則是人體產生的一種神經傳遞素，是神經之間傳遞資訊的管道，影響關於食欲和情緒方面甚多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此外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，還有腎臟腺素也相對影響，戀愛中的人會增加腎上腺素的分泌量，而渴望和戀人見面的心情就如同對毒品一樣的功能需求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607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9051" y="365125"/>
            <a:ext cx="2306472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愛情環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愛情環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  <a:r>
              <a:rPr lang="zh-CN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腹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側被蓋區</a:t>
            </a: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(VTA)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、伏隔核、腹側蒼白球和中縫核</a:t>
            </a:r>
            <a:endParaRPr lang="zh-CN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大腦主要回報機制的一部分。</a:t>
            </a:r>
            <a:endParaRPr lang="en-US" altLang="zh-CN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研究成員之一、拉特格斯大學教授海倫</a:t>
            </a:r>
            <a:r>
              <a:rPr lang="en-US" altLang="zh-C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CN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菲舍爾說：</a:t>
            </a:r>
            <a:endParaRPr lang="en-US" altLang="zh-CN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</a:t>
            </a:r>
            <a:r>
              <a:rPr lang="en-US" altLang="zh-CN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CN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VTA</a:t>
            </a:r>
            <a:r>
              <a:rPr lang="en-US" altLang="zh-CN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細胞製造多巴胺並輸送到大腦各個區域。當你去爭取</a:t>
            </a:r>
            <a:endParaRPr lang="en-US" altLang="zh-CN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人生最大的獎勵</a:t>
            </a:r>
            <a:r>
              <a:rPr lang="en-US" altLang="zh-CN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----</a:t>
            </a: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人生伴侶時，這部分</a:t>
            </a:r>
            <a:r>
              <a:rPr lang="en-US" altLang="zh-CN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大腦回報</a:t>
            </a:r>
            <a:r>
              <a:rPr lang="en-US" altLang="zh-CN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機制就會</a:t>
            </a:r>
            <a:endParaRPr lang="en-US" altLang="zh-CN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興奮起來</a:t>
            </a:r>
            <a:r>
              <a:rPr lang="zh-CN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CN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59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32" y="1324918"/>
            <a:ext cx="8590008" cy="5352752"/>
          </a:xfrm>
          <a:prstGeom prst="rect">
            <a:avLst/>
          </a:prstGeom>
        </p:spPr>
      </p:pic>
      <p:sp>
        <p:nvSpPr>
          <p:cNvPr id="5" name="內容版面配置區 2"/>
          <p:cNvSpPr>
            <a:spLocks noGrp="1"/>
          </p:cNvSpPr>
          <p:nvPr>
            <p:ph type="title"/>
          </p:nvPr>
        </p:nvSpPr>
        <p:spPr>
          <a:xfrm>
            <a:off x="3248167" y="365125"/>
            <a:ext cx="5445458" cy="13255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熱戀的人的腦部掃描</a:t>
            </a:r>
          </a:p>
        </p:txBody>
      </p:sp>
    </p:spTree>
    <p:extLst>
      <p:ext uri="{BB962C8B-B14F-4D97-AF65-F5344CB8AC3E}">
        <p14:creationId xmlns:p14="http://schemas.microsoft.com/office/powerpoint/2010/main" val="4626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mr6.cc/wp-content/uploads/2009/01/a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12" y="0"/>
            <a:ext cx="7145976" cy="75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802" t="5024" r="8481" b="5225"/>
          <a:stretch/>
        </p:blipFill>
        <p:spPr>
          <a:xfrm>
            <a:off x="1970964" y="252436"/>
            <a:ext cx="8537812" cy="59245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10520" y="6288364"/>
            <a:ext cx="9507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030A0"/>
                </a:solidFill>
              </a:rPr>
              <a:t>VTA</a:t>
            </a:r>
            <a:r>
              <a:rPr lang="zh-CN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 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愛情環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核心區域</a:t>
            </a:r>
            <a:r>
              <a:rPr lang="zh-CN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，大腦回報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</a:t>
            </a:r>
            <a:r>
              <a:rPr lang="zh-CN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機制的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位置</a:t>
            </a: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18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http://www.people.com.cn/h/pic/20120215/47/542400484910748908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/>
          <a:stretch/>
        </p:blipFill>
        <p:spPr bwMode="auto">
          <a:xfrm>
            <a:off x="5478438" y="0"/>
            <a:ext cx="4525371" cy="617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http://www.rocidea.com/Docs/Images/Upload/20150816/63575359549683907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65125"/>
            <a:ext cx="4640238" cy="4384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1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1650" y="638079"/>
            <a:ext cx="5630839" cy="1325563"/>
          </a:xfrm>
        </p:spPr>
        <p:txBody>
          <a:bodyPr>
            <a:noAutofit/>
          </a:bodyPr>
          <a:lstStyle/>
          <a:p>
            <a:r>
              <a:rPr lang="en-US" altLang="zh-TW" sz="6600" b="1" u="sng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愛情生產線</a:t>
            </a:r>
            <a:endParaRPr lang="zh-TW" altLang="en-US" sz="66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0920" y="2652138"/>
            <a:ext cx="8180694" cy="93828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zh-TW" altLang="en-US" sz="11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</a:t>
            </a:r>
            <a:r>
              <a:rPr lang="zh-TW" altLang="zh-TW" sz="11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過程</a:t>
            </a:r>
            <a:r>
              <a:rPr lang="zh-TW" altLang="en-US" sz="11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11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zh-TW" sz="11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外部條件的刺激下不停迴圈</a:t>
            </a:r>
            <a:r>
              <a:rPr lang="zh-TW" altLang="zh-TW" sz="11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TW" sz="112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24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萌動</a:t>
            </a:r>
            <a:endParaRPr lang="en-US" altLang="zh-TW" sz="240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           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1506631" y="3207555"/>
            <a:ext cx="1288577" cy="68205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2522559" y="4183036"/>
            <a:ext cx="1568357" cy="724967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4090916" y="5011003"/>
            <a:ext cx="1641144" cy="810091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732060" y="4897764"/>
            <a:ext cx="3889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6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6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穩定</a:t>
            </a:r>
            <a:r>
              <a:rPr lang="zh-TW" altLang="zh-TW" sz="6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戀愛</a:t>
            </a:r>
            <a:endParaRPr lang="zh-TW" altLang="en-US" sz="6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7718" y="3931372"/>
            <a:ext cx="2300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6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</a:t>
            </a:r>
            <a:r>
              <a:rPr lang="en-US" altLang="zh-TW" sz="6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6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戀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4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25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75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22222E-6 L -3.75E-6 -0.07222 " pathEditMode="relative" rAng="0" ptsTypes="AA">
                                      <p:cBhvr>
                                        <p:cTn id="2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25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75"/>
                            </p:stCondLst>
                            <p:childTnLst>
                              <p:par>
                                <p:cTn id="3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50"/>
                            </p:stCondLst>
                            <p:childTnLst>
                              <p:par>
                                <p:cTn id="4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22222E-6 L -3.75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600"/>
                            </p:stCondLst>
                            <p:childTnLst>
                              <p:par>
                                <p:cTn id="5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8" grpId="0"/>
      <p:bldP spid="8" grpI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8924" y="365125"/>
            <a:ext cx="4776717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愛情萌動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9830" y="1852920"/>
            <a:ext cx="74323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愛情在下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丘腦的催化下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伏隔核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裡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人間愉悅的感覺寫入</a:t>
            </a:r>
            <a:r>
              <a:rPr lang="en-US" altLang="zh-TW" b="1" u="sng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尾狀核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，牢牢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腹側被蓋區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、伏隔核和尾狀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研究發現，決定女性對伴侶忠誠度的荷爾蒙是催產素</a:t>
            </a:r>
          </a:p>
          <a:p>
            <a:pPr marL="0" indent="0">
              <a:buNone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對男性而言，起相同作用的是後葉加壓素</a:t>
            </a:r>
          </a:p>
          <a:p>
            <a:pPr marL="0" indent="0">
              <a:buNone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研究「戀愛中的大腦」是為了瞭解人們戀愛時大腦如何運作，並希望提供更多實際用途，瞭解和調整人際交往問題</a:t>
            </a:r>
          </a:p>
        </p:txBody>
      </p:sp>
    </p:spTree>
    <p:extLst>
      <p:ext uri="{BB962C8B-B14F-4D97-AF65-F5344CB8AC3E}">
        <p14:creationId xmlns:p14="http://schemas.microsoft.com/office/powerpoint/2010/main" val="32745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6373" y="365125"/>
            <a:ext cx="3788391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</a:t>
            </a:r>
            <a:r>
              <a:rPr lang="en-US" altLang="zh-TW" b="1" u="sng" dirty="0" err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調製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56815" y="17983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不斷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u="sng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犒賞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大腦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才有愛情</a:t>
            </a: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科學的角度說，愛情是一個短期的感受，愛情是不能永恆的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兩性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之間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愛情，需去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u="sng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經營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愛情，也就是說，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隔一段時間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，有不同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的條件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犒賞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大腦，使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大腦產生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36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9896" y="443837"/>
            <a:ext cx="3419901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</a:t>
            </a:r>
            <a:r>
              <a:rPr lang="en-US" altLang="zh-TW" b="1" u="sng" dirty="0" err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生產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15871" y="17694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這一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迴圈實際上是啟動了大腦中的犒賞系統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這一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系統受到外部刺激，讓人興奮，然後有了言語、行動等反應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禮物：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絨   玩具   珠寶   購物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賀卡   鮮花   香水   精美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巧克力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燭光晚餐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18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3979" y="365125"/>
            <a:ext cx="7022910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愛情能永恆嗎？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9830" y="1907511"/>
            <a:ext cx="7732594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多巴胺、內啡呔、荷爾蒙都是影響愛情的物質。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據</a:t>
            </a:r>
            <a:r>
              <a:rPr lang="en-US" altLang="zh-TW" u="sng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科學家研究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一般多巴胺的濃度高峰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可以持續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個月到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年左右的時間，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平均不到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這說明，不用試圖去挽回變心人的心，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這個時候他對你的愛已經消耗乾淨了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15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0457" y="365125"/>
            <a:ext cx="4825621" cy="1325563"/>
          </a:xfrm>
        </p:spPr>
        <p:txBody>
          <a:bodyPr/>
          <a:lstStyle/>
          <a:p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失戀為什麼痛苦</a:t>
            </a:r>
            <a:r>
              <a:rPr lang="zh-TW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0588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你之痛如熊熊烈焰穿透我的身體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你如火一般的熱戀讓疼痛貫穿我的身體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痛楚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如沸水，飽含我對你的愛，愛的火焰將其蒸發殆盡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仍記得你對我說的話，我想著你對我的愛，它將我的軀體撕裂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疼痛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，更多的疼痛，你要把我的愛帶至何處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對我說，你將從這里出發；你對我說，你將在這兒把我遺棄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因此悲痛，因此失去知覺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上我的只言片語，我的愛人！再見，吾愛，再見</a:t>
            </a:r>
            <a:r>
              <a:rPr lang="zh-TW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zh-TW" altLang="zh-TW" dirty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41946" y="6311900"/>
            <a:ext cx="9853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大腦的神經活動或相關記憶並不會隨之消失，這也是失戀者痛苦的根源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57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愛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00" y="0"/>
            <a:ext cx="6900317" cy="690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087527" y="0"/>
            <a:ext cx="7731514" cy="7018484"/>
            <a:chOff x="2537903" y="0"/>
            <a:chExt cx="7731514" cy="7018484"/>
          </a:xfrm>
        </p:grpSpPr>
        <p:pic>
          <p:nvPicPr>
            <p:cNvPr id="5" name="Picture 4" descr="http://www.szc.com/file/upload/201403/26/22-24-08-71-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5" r="24641" b="21369"/>
            <a:stretch/>
          </p:blipFill>
          <p:spPr bwMode="auto">
            <a:xfrm>
              <a:off x="2537903" y="0"/>
              <a:ext cx="3741013" cy="7018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www.szc.com/file/upload/201403/26/22-24-08-71-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5" r="688" b="21369"/>
            <a:stretch/>
          </p:blipFill>
          <p:spPr bwMode="auto">
            <a:xfrm>
              <a:off x="3589783" y="112542"/>
              <a:ext cx="6679634" cy="6745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28540" y="2315885"/>
            <a:ext cx="3712191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文學中的愛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</a:t>
            </a:r>
          </a:p>
        </p:txBody>
      </p:sp>
    </p:spTree>
    <p:extLst>
      <p:ext uri="{BB962C8B-B14F-4D97-AF65-F5344CB8AC3E}">
        <p14:creationId xmlns:p14="http://schemas.microsoft.com/office/powerpoint/2010/main" val="14807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h.hiphotos.baidu.com/zhidao/pic/item/6c224f4a20a44623a6141a8b9a22720e0df3d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57" y="439572"/>
            <a:ext cx="7923343" cy="54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ecretbrain.weebly.com/uploads/1/2/8/9/12893063/8771666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4" y="1132763"/>
            <a:ext cx="3432377" cy="27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uzzle.com/images/diagrams/human-body/b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7" y="3957615"/>
            <a:ext cx="2900385" cy="290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9050" y="365125"/>
            <a:ext cx="4899547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溫庭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筠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菩薩蠻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5170" y="1862879"/>
            <a:ext cx="74744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小山重疊金明滅，鬢雲欲度香腮雪。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懶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起畫蛾眉，弄粧梳洗遲。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花前後鏡，花面交相映。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帖繡羅襦，雙雙金鷓鴣。</a:t>
            </a:r>
          </a:p>
        </p:txBody>
      </p:sp>
    </p:spTree>
    <p:extLst>
      <p:ext uri="{BB962C8B-B14F-4D97-AF65-F5344CB8AC3E}">
        <p14:creationId xmlns:p14="http://schemas.microsoft.com/office/powerpoint/2010/main" val="4762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3516" y="365125"/>
            <a:ext cx="6741994" cy="1325563"/>
          </a:xfrm>
        </p:spPr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回上半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7034" y="1839273"/>
            <a:ext cx="1085793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夫人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陪房周瑞家的，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奉薛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姨媽之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命，給諸位小姐太太送宮花，大中午的，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王熙鳳住的那個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院子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，走至堂屋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，隻見小丫頭豐兒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坐在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鳳姐的房門檻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瑞家的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，連忙擺手叫她往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東屋裡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去，周瑞家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會意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那邊一陣笑聲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卻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賈璉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聲音。接著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房門響處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兒拿著大銅盆出來，叫豐兒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舀水進去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通房ㄚ頭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這樣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寫「賈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璉戲熙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鳳」，是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揭露「貴族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家庭生活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糜爛」。脂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硯齋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這樣寫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採取了「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柳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藏鸚鵡語方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高妙手法，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體現出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該書意在反映大家族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日常生活「午嬉」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刻畫人物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，寫人物關系互動中的性格沖突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、命運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跌宕，而絕非一般風月俗書可比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89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6221" y="365125"/>
            <a:ext cx="4653886" cy="1325563"/>
          </a:xfrm>
        </p:spPr>
        <p:txBody>
          <a:bodyPr>
            <a:no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陳克華  我撿到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6155" y="1798329"/>
            <a:ext cx="8461612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我撿到乙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乳房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失去彈性的圓錐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是一具小小型的金字塔，那樣寂寞的矗立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在每一個繁星喧嚷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乾燥多風的藍夜，便獨自汩汩流著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一整個虛無流域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的乳汁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29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537903" y="0"/>
            <a:ext cx="7731514" cy="7018484"/>
            <a:chOff x="2537903" y="0"/>
            <a:chExt cx="7731514" cy="7018484"/>
          </a:xfrm>
        </p:grpSpPr>
        <p:pic>
          <p:nvPicPr>
            <p:cNvPr id="7" name="Picture 4" descr="http://www.szc.com/file/upload/201403/26/22-24-08-71-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5" r="24641" b="21369"/>
            <a:stretch/>
          </p:blipFill>
          <p:spPr bwMode="auto">
            <a:xfrm>
              <a:off x="2537903" y="0"/>
              <a:ext cx="3741013" cy="7018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http://www.szc.com/file/upload/201403/26/22-24-08-71-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5" r="688" b="21369"/>
            <a:stretch/>
          </p:blipFill>
          <p:spPr bwMode="auto">
            <a:xfrm>
              <a:off x="3589783" y="112542"/>
              <a:ext cx="6679634" cy="6745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6610" y="2320192"/>
            <a:ext cx="3875964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病的生命體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08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84695" y="158867"/>
            <a:ext cx="3761096" cy="1325563"/>
          </a:xfrm>
        </p:spPr>
        <p:txBody>
          <a:bodyPr>
            <a:no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西西  浴室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2240" y="1184179"/>
            <a:ext cx="9779760" cy="5503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桃樹一般的腺組織當然是乳房的主體結構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在整個乳房的體積上，只佔很小的比例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構成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乳房輪廓的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是很多的脂肪和結締組織組成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乳房懸紉帶。這株我身上的小桃樹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它附近的泥土都不見了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我的右胸曾是一座山，如今是下陷的谷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它曾是一碟盛載了粉嫩的飽點的美食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剩下的只是一個空碟子。</a:t>
            </a:r>
          </a:p>
        </p:txBody>
      </p:sp>
    </p:spTree>
    <p:extLst>
      <p:ext uri="{BB962C8B-B14F-4D97-AF65-F5344CB8AC3E}">
        <p14:creationId xmlns:p14="http://schemas.microsoft.com/office/powerpoint/2010/main" val="32316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仿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作練習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8436" name="Picture 4" descr="http://www.ct.org.tw/wp-content/uploads/2015/11/3754_%E3%80%8A%E6%84%9B%E7%9A%84%E6%95%85%E4%BA%8B%E3%80%8B%E5%A9%9A%E7%A6%AE%E4%B8%8A%E7%9A%84%E4%B8%80%E9%A6%96%E6%AD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81" y="1497957"/>
            <a:ext cx="9438564" cy="50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6334" y="1617784"/>
            <a:ext cx="4183337" cy="928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</a:t>
            </a:r>
            <a:r>
              <a:rPr lang="zh-TW" altLang="en-US" sz="4400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愛學習單</a:t>
            </a:r>
            <a:endParaRPr lang="zh-TW" altLang="en-US" sz="4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62556" y="2412170"/>
            <a:ext cx="11201087" cy="3804750"/>
            <a:chOff x="-439302" y="2507151"/>
            <a:chExt cx="11201087" cy="3804750"/>
          </a:xfrm>
        </p:grpSpPr>
        <p:pic>
          <p:nvPicPr>
            <p:cNvPr id="16386" name="Picture 2" descr="http://pic.eslite.com/Upload/Product/201604/m/6359683104934550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76" r="69610"/>
            <a:stretch/>
          </p:blipFill>
          <p:spPr bwMode="auto">
            <a:xfrm>
              <a:off x="-439302" y="2827607"/>
              <a:ext cx="3305333" cy="3484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://pic.eslite.com/Upload/Product/201604/m/6359683104934550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76410" b="1147"/>
            <a:stretch/>
          </p:blipFill>
          <p:spPr bwMode="auto">
            <a:xfrm>
              <a:off x="6941443" y="2507151"/>
              <a:ext cx="3820342" cy="373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0" name="Picture 6" descr="http://pic.eslite.com/Upload/Product/201604/m/6359683104934550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02" t="85839" r="29236" b="400"/>
            <a:stretch/>
          </p:blipFill>
          <p:spPr bwMode="auto">
            <a:xfrm>
              <a:off x="2866031" y="4106142"/>
              <a:ext cx="4438047" cy="2138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78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 descr="http://www.norolojimerkezi.com/wp-content/uploads/2014/09/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9" y="-123238"/>
            <a:ext cx="10316854" cy="72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1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3033" y="251845"/>
            <a:ext cx="4108817" cy="117018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腦波測量的項目</a:t>
            </a:r>
          </a:p>
        </p:txBody>
      </p:sp>
      <p:sp>
        <p:nvSpPr>
          <p:cNvPr id="5" name="矩形 4"/>
          <p:cNvSpPr/>
          <p:nvPr/>
        </p:nvSpPr>
        <p:spPr>
          <a:xfrm>
            <a:off x="752007" y="1115231"/>
            <a:ext cx="209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腦波基值</a:t>
            </a:r>
          </a:p>
        </p:txBody>
      </p:sp>
      <p:sp>
        <p:nvSpPr>
          <p:cNvPr id="6" name="矩形 5"/>
          <p:cNvSpPr/>
          <p:nvPr/>
        </p:nvSpPr>
        <p:spPr>
          <a:xfrm>
            <a:off x="752007" y="2012898"/>
            <a:ext cx="8918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左右腦的運作是否同步？同步與否決定了一個人的學習能力。</a:t>
            </a:r>
          </a:p>
        </p:txBody>
      </p:sp>
      <p:sp>
        <p:nvSpPr>
          <p:cNvPr id="7" name="矩形 6"/>
          <p:cNvSpPr/>
          <p:nvPr/>
        </p:nvSpPr>
        <p:spPr>
          <a:xfrm>
            <a:off x="752007" y="2452099"/>
            <a:ext cx="8086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左右腦律動差異比值：顯示情緒、壓力及念頭轉換速度。</a:t>
            </a:r>
          </a:p>
        </p:txBody>
      </p:sp>
      <p:sp>
        <p:nvSpPr>
          <p:cNvPr id="8" name="矩形 7"/>
          <p:cNvSpPr/>
          <p:nvPr/>
        </p:nvSpPr>
        <p:spPr>
          <a:xfrm>
            <a:off x="752007" y="2947344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是否有壓力、不安、緊張及缺乏安全感？</a:t>
            </a:r>
          </a:p>
        </p:txBody>
      </p:sp>
      <p:sp>
        <p:nvSpPr>
          <p:cNvPr id="9" name="矩形 8"/>
          <p:cNvSpPr/>
          <p:nvPr/>
        </p:nvSpPr>
        <p:spPr>
          <a:xfrm>
            <a:off x="752007" y="1529543"/>
            <a:ext cx="787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智力、邏輯推理、數字、人際關係以及處理日常的能力。</a:t>
            </a:r>
          </a:p>
        </p:txBody>
      </p:sp>
      <p:sp>
        <p:nvSpPr>
          <p:cNvPr id="10" name="矩形 9"/>
          <p:cNvSpPr/>
          <p:nvPr/>
        </p:nvSpPr>
        <p:spPr>
          <a:xfrm>
            <a:off x="7260315" y="314213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注意力集中程度。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52007" y="3426368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想像力比值：想像力的潛在能力。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52007" y="3917148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創造力比值：創造力的潛在能力。</a:t>
            </a:r>
          </a:p>
        </p:txBody>
      </p:sp>
      <p:sp>
        <p:nvSpPr>
          <p:cNvPr id="13" name="矩形 12"/>
          <p:cNvSpPr/>
          <p:nvPr/>
        </p:nvSpPr>
        <p:spPr>
          <a:xfrm>
            <a:off x="752007" y="4411660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個性強弱比值：一個人的見識堅持度。</a:t>
            </a:r>
          </a:p>
        </p:txBody>
      </p:sp>
      <p:sp>
        <p:nvSpPr>
          <p:cNvPr id="15" name="矩形 14"/>
          <p:cNvSpPr/>
          <p:nvPr/>
        </p:nvSpPr>
        <p:spPr>
          <a:xfrm>
            <a:off x="7260315" y="3603802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情緒疏通能力，心胸是否寬大？</a:t>
            </a:r>
          </a:p>
        </p:txBody>
      </p:sp>
      <p:sp>
        <p:nvSpPr>
          <p:cNvPr id="16" name="矩形 15"/>
          <p:cNvSpPr/>
          <p:nvPr/>
        </p:nvSpPr>
        <p:spPr>
          <a:xfrm>
            <a:off x="752007" y="4931555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腦波波型圖：一個人的意識狀態。</a:t>
            </a:r>
          </a:p>
        </p:txBody>
      </p:sp>
      <p:sp>
        <p:nvSpPr>
          <p:cNvPr id="17" name="矩形 16"/>
          <p:cNvSpPr/>
          <p:nvPr/>
        </p:nvSpPr>
        <p:spPr>
          <a:xfrm>
            <a:off x="448955" y="5463935"/>
            <a:ext cx="10018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意識組合比率：組成一個人思想的成份，外在行為表現的潛在原動力。</a:t>
            </a:r>
          </a:p>
        </p:txBody>
      </p:sp>
      <p:sp>
        <p:nvSpPr>
          <p:cNvPr id="18" name="矩形 17"/>
          <p:cNvSpPr/>
          <p:nvPr/>
        </p:nvSpPr>
        <p:spPr>
          <a:xfrm>
            <a:off x="7260315" y="4520987"/>
            <a:ext cx="4020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是否容易受無形能量場影響</a:t>
            </a:r>
            <a:r>
              <a:rPr lang="en-US" altLang="zh-TW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9" name="矩形 18"/>
          <p:cNvSpPr/>
          <p:nvPr/>
        </p:nvSpPr>
        <p:spPr>
          <a:xfrm>
            <a:off x="7260315" y="4047764"/>
            <a:ext cx="3405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是否容易進入靜心狀態</a:t>
            </a:r>
            <a:r>
              <a:rPr lang="en-US" altLang="zh-TW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20" name="矩形 19"/>
          <p:cNvSpPr/>
          <p:nvPr/>
        </p:nvSpPr>
        <p:spPr>
          <a:xfrm>
            <a:off x="7260315" y="4984911"/>
            <a:ext cx="2789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修行方向是否正確</a:t>
            </a:r>
            <a:r>
              <a:rPr lang="en-US" altLang="zh-TW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21" name="矩形 20"/>
          <p:cNvSpPr/>
          <p:nvPr/>
        </p:nvSpPr>
        <p:spPr>
          <a:xfrm>
            <a:off x="448955" y="5960318"/>
            <a:ext cx="7321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評量表：</a:t>
            </a:r>
            <a:r>
              <a:rPr lang="en-US" altLang="zh-TW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多項意識狀態分析及</a:t>
            </a:r>
            <a:r>
              <a:rPr lang="zh-TW" altLang="en-US" sz="2400" b="1" dirty="0" smtClean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潛能，智力</a:t>
            </a:r>
            <a:r>
              <a:rPr lang="zh-TW" altLang="en-US" sz="24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評量。</a:t>
            </a:r>
          </a:p>
        </p:txBody>
      </p:sp>
    </p:spTree>
    <p:extLst>
      <p:ext uri="{BB962C8B-B14F-4D97-AF65-F5344CB8AC3E}">
        <p14:creationId xmlns:p14="http://schemas.microsoft.com/office/powerpoint/2010/main" val="356444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15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60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94376" y="365125"/>
            <a:ext cx="2597624" cy="531234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休息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靜心祈禱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大腦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不同狀態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://i.huffpost.com/gen/820572/thumbs/a-PRAYER-MEDITATION-BRAIN-640x468.jpg?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6955" cy="68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ZWfDNN2DLmg/UbU2ZZZi4nI/AAAAAAAACwE/llDMtT156Rk/s320/Earth+and+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33" y="0"/>
            <a:ext cx="7252648" cy="7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1128" y="365125"/>
            <a:ext cx="1610436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靜心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5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1899</Words>
  <Application>Microsoft Office PowerPoint</Application>
  <PresentationFormat>寬螢幕</PresentationFormat>
  <Paragraphs>226</Paragraphs>
  <Slides>56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6" baseType="lpstr">
      <vt:lpstr>Microsoft YaHei</vt:lpstr>
      <vt:lpstr>宋体</vt:lpstr>
      <vt:lpstr>微軟正黑體</vt:lpstr>
      <vt:lpstr>新細明體</vt:lpstr>
      <vt:lpstr>標楷體</vt:lpstr>
      <vt:lpstr>Arial</vt:lpstr>
      <vt:lpstr>Calibri</vt:lpstr>
      <vt:lpstr>Calibri Light</vt:lpstr>
      <vt:lpstr>Wingdings</vt:lpstr>
      <vt:lpstr>Office 佈景主題</vt:lpstr>
      <vt:lpstr>練愛的腦流</vt:lpstr>
      <vt:lpstr>感受真實自己</vt:lpstr>
      <vt:lpstr>PowerPoint 簡報</vt:lpstr>
      <vt:lpstr>PowerPoint 簡報</vt:lpstr>
      <vt:lpstr>PowerPoint 簡報</vt:lpstr>
      <vt:lpstr>PowerPoint 簡報</vt:lpstr>
      <vt:lpstr>腦波測量的項目</vt:lpstr>
      <vt:lpstr>休息 與 靜心祈禱 大腦 不同狀態 </vt:lpstr>
      <vt:lpstr>靜心</vt:lpstr>
      <vt:lpstr>身體有話說</vt:lpstr>
      <vt:lpstr>PowerPoint 簡報</vt:lpstr>
      <vt:lpstr>PowerPoint 簡報</vt:lpstr>
      <vt:lpstr>成語好貼心</vt:lpstr>
      <vt:lpstr>來秀好句</vt:lpstr>
      <vt:lpstr>最自在的自己</vt:lpstr>
      <vt:lpstr> 清純聲音   海尼根情歌</vt:lpstr>
      <vt:lpstr>PowerPoint 簡報</vt:lpstr>
      <vt:lpstr>男 女 聽 覺 反 應 激 活 區 域</vt:lpstr>
      <vt:lpstr>被引動的身體輿圖</vt:lpstr>
      <vt:lpstr>錯覺</vt:lpstr>
      <vt:lpstr>最自在的自己</vt:lpstr>
      <vt:lpstr>靜心</vt:lpstr>
      <vt:lpstr>印心傳球</vt:lpstr>
      <vt:lpstr>串串腳流</vt:lpstr>
      <vt:lpstr>一見鍾情</vt:lpstr>
      <vt:lpstr>是你在凝視著我嗎？</vt:lpstr>
      <vt:lpstr>吸引</vt:lpstr>
      <vt:lpstr>慾望</vt:lpstr>
      <vt:lpstr>依附</vt:lpstr>
      <vt:lpstr> 愛由心生不準確</vt:lpstr>
      <vt:lpstr>PowerPoint 簡報</vt:lpstr>
      <vt:lpstr>PowerPoint 簡報</vt:lpstr>
      <vt:lpstr>墜入愛河的是整個人</vt:lpstr>
      <vt:lpstr>三個主要的神經系統被啟動</vt:lpstr>
      <vt:lpstr>愛 情 令 人 盲 目</vt:lpstr>
      <vt:lpstr>引動的情愛腦</vt:lpstr>
      <vt:lpstr>大腦戀愛ing</vt:lpstr>
      <vt:lpstr>愛情環</vt:lpstr>
      <vt:lpstr>熱戀的人的腦部掃描</vt:lpstr>
      <vt:lpstr>PowerPoint 簡報</vt:lpstr>
      <vt:lpstr>PowerPoint 簡報</vt:lpstr>
      <vt:lpstr>愛情生產線</vt:lpstr>
      <vt:lpstr>愛情萌動</vt:lpstr>
      <vt:lpstr>愛情調製期</vt:lpstr>
      <vt:lpstr>愛情生產線</vt:lpstr>
      <vt:lpstr>愛情能永恆嗎？</vt:lpstr>
      <vt:lpstr>失戀為什麼痛苦？</vt:lpstr>
      <vt:lpstr>PowerPoint 簡報</vt:lpstr>
      <vt:lpstr>文學中的愛情</vt:lpstr>
      <vt:lpstr>溫庭筠【菩薩蠻】</vt:lpstr>
      <vt:lpstr>《紅樓夢》第七回上半回</vt:lpstr>
      <vt:lpstr>陳克華  我撿到</vt:lpstr>
      <vt:lpstr>病的生命體</vt:lpstr>
      <vt:lpstr>西西  浴室</vt:lpstr>
      <vt:lpstr>仿作練習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amin</dc:creator>
  <cp:lastModifiedBy>amin</cp:lastModifiedBy>
  <cp:revision>103</cp:revision>
  <dcterms:created xsi:type="dcterms:W3CDTF">2016-10-16T14:20:40Z</dcterms:created>
  <dcterms:modified xsi:type="dcterms:W3CDTF">2016-11-27T09:00:37Z</dcterms:modified>
</cp:coreProperties>
</file>