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6" r:id="rId3"/>
    <p:sldId id="265" r:id="rId4"/>
    <p:sldId id="261" r:id="rId5"/>
    <p:sldId id="260" r:id="rId6"/>
    <p:sldId id="257" r:id="rId7"/>
    <p:sldId id="258" r:id="rId8"/>
    <p:sldId id="259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1" name="矩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矩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矩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等腰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" name="直線接點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等腰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內容版面配置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等腰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92AB0CE-505D-4617-9A45-B81BBAFAA396}" type="datetimeFigureOut">
              <a:rPr lang="zh-TW" altLang="en-US" smtClean="0"/>
              <a:pPr/>
              <a:t>2012/5/19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D95AF6B-8023-40D0-99EE-AAEE3361DBDB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直線接點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接點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等腰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a0z0101@stut.edu.tw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y.stut.edu.tw/project/teas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科技、倫理與社會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課堂討論會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校外活動學習單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請上</a:t>
            </a:r>
            <a:r>
              <a:rPr lang="en-US" altLang="zh-TW" dirty="0" smtClean="0"/>
              <a:t>MY</a:t>
            </a:r>
            <a:r>
              <a:rPr lang="zh-TW" altLang="en-US" dirty="0" smtClean="0"/>
              <a:t>數位學習作業區下載</a:t>
            </a:r>
            <a:endParaRPr lang="en-US" altLang="zh-TW" dirty="0" smtClean="0"/>
          </a:p>
          <a:p>
            <a:r>
              <a:rPr lang="zh-TW" altLang="en-US" dirty="0" smtClean="0"/>
              <a:t>同學可上網查閱資料，填寫完畢後，附上自己拍的照片</a:t>
            </a:r>
            <a:r>
              <a:rPr lang="en-US" altLang="zh-TW" dirty="0" smtClean="0"/>
              <a:t>(</a:t>
            </a:r>
            <a:r>
              <a:rPr lang="zh-TW" altLang="en-US" dirty="0" smtClean="0"/>
              <a:t>貼在</a:t>
            </a:r>
            <a:r>
              <a:rPr lang="en-US" altLang="zh-TW" dirty="0" smtClean="0"/>
              <a:t>WORD</a:t>
            </a:r>
            <a:r>
              <a:rPr lang="zh-TW" altLang="en-US" dirty="0" smtClean="0"/>
              <a:t>內</a:t>
            </a:r>
            <a:r>
              <a:rPr lang="en-US" altLang="zh-TW" dirty="0" smtClean="0"/>
              <a:t>)</a:t>
            </a:r>
            <a:r>
              <a:rPr lang="zh-TW" altLang="en-US" dirty="0" smtClean="0"/>
              <a:t>上傳至作業區，算一次平時成績。</a:t>
            </a:r>
            <a:endParaRPr lang="en-US" altLang="zh-TW" dirty="0" smtClean="0"/>
          </a:p>
          <a:p>
            <a:r>
              <a:rPr lang="zh-TW" altLang="en-US" dirty="0" smtClean="0"/>
              <a:t>上傳完成後，請</a:t>
            </a:r>
            <a:r>
              <a:rPr lang="en-US" altLang="zh-TW" dirty="0" smtClean="0"/>
              <a:t>Mail</a:t>
            </a:r>
            <a:r>
              <a:rPr lang="zh-TW" altLang="en-US" dirty="0" smtClean="0"/>
              <a:t>一份給助教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rgbClr val="0070C0"/>
                </a:solidFill>
                <a:hlinkClick r:id="rId2"/>
              </a:rPr>
              <a:t>da0z0101@stut.edu.tw</a:t>
            </a:r>
            <a:endParaRPr lang="en-US" altLang="zh-TW" dirty="0" smtClean="0">
              <a:solidFill>
                <a:srgbClr val="0070C0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課堂討論會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課堂討論</a:t>
            </a:r>
            <a:r>
              <a:rPr lang="en-US" altLang="zh-TW" dirty="0" smtClean="0"/>
              <a:t>PowerPoint</a:t>
            </a:r>
            <a:r>
              <a:rPr lang="zh-TW" altLang="en-US" dirty="0" smtClean="0"/>
              <a:t>、</a:t>
            </a:r>
            <a:r>
              <a:rPr lang="en-US" altLang="zh-TW" dirty="0" smtClean="0"/>
              <a:t>Word</a:t>
            </a:r>
            <a:r>
              <a:rPr lang="zh-TW" altLang="en-US" dirty="0" smtClean="0"/>
              <a:t>內容貼到課程網頁討論區</a:t>
            </a:r>
            <a:r>
              <a:rPr lang="en-US" altLang="zh-TW" dirty="0" smtClean="0"/>
              <a:t>http://my.stut.edu.tw/project/teas</a:t>
            </a:r>
          </a:p>
          <a:p>
            <a:r>
              <a:rPr lang="zh-TW" altLang="en-US" dirty="0" smtClean="0"/>
              <a:t>依照分組</a:t>
            </a:r>
            <a:r>
              <a:rPr lang="en-US" altLang="zh-TW" dirty="0" smtClean="0"/>
              <a:t>8~10</a:t>
            </a:r>
            <a:r>
              <a:rPr lang="zh-TW" altLang="en-US" dirty="0" smtClean="0"/>
              <a:t>人一組，每組至少繳交</a:t>
            </a:r>
            <a:r>
              <a:rPr lang="en-US" altLang="zh-TW" dirty="0" smtClean="0"/>
              <a:t>2</a:t>
            </a:r>
            <a:r>
              <a:rPr lang="zh-TW" altLang="en-US" dirty="0" smtClean="0"/>
              <a:t>分團體報告，一份</a:t>
            </a:r>
            <a:r>
              <a:rPr lang="en-US" altLang="zh-TW" dirty="0" smtClean="0"/>
              <a:t>PowerPoint</a:t>
            </a:r>
            <a:r>
              <a:rPr lang="zh-TW" altLang="en-US" dirty="0" smtClean="0"/>
              <a:t>、一份</a:t>
            </a:r>
            <a:r>
              <a:rPr lang="en-US" altLang="zh-TW" dirty="0" smtClean="0"/>
              <a:t>Word</a:t>
            </a:r>
            <a:r>
              <a:rPr lang="zh-TW" altLang="en-US" dirty="0" smtClean="0"/>
              <a:t>，一樣上傳至</a:t>
            </a:r>
            <a:r>
              <a:rPr lang="en-US" altLang="zh-TW" dirty="0" smtClean="0"/>
              <a:t>MY</a:t>
            </a:r>
            <a:r>
              <a:rPr lang="zh-TW" altLang="en-US" dirty="0" smtClean="0"/>
              <a:t>數位學習作業區。</a:t>
            </a:r>
            <a:endParaRPr lang="en-US" altLang="zh-TW" dirty="0" smtClean="0"/>
          </a:p>
          <a:p>
            <a:r>
              <a:rPr lang="en-US" altLang="zh-TW" dirty="0" smtClean="0"/>
              <a:t>6/8(</a:t>
            </a:r>
            <a:r>
              <a:rPr lang="zh-TW" altLang="en-US" dirty="0"/>
              <a:t>五</a:t>
            </a:r>
            <a:r>
              <a:rPr lang="en-US" altLang="zh-TW" dirty="0" smtClean="0"/>
              <a:t>)</a:t>
            </a:r>
            <a:r>
              <a:rPr lang="zh-TW" altLang="en-US" dirty="0" smtClean="0"/>
              <a:t>課堂討論，每組推派一位代表上台報告，並且製作一份</a:t>
            </a:r>
            <a:r>
              <a:rPr lang="en-US" altLang="zh-TW" dirty="0" smtClean="0"/>
              <a:t>PPT</a:t>
            </a:r>
            <a:r>
              <a:rPr lang="zh-TW" altLang="en-US" dirty="0" smtClean="0"/>
              <a:t>上台講</a:t>
            </a:r>
            <a:r>
              <a:rPr lang="en-US" altLang="zh-TW" dirty="0"/>
              <a:t>2</a:t>
            </a:r>
            <a:r>
              <a:rPr lang="en-US" altLang="zh-TW" dirty="0" smtClean="0"/>
              <a:t>0</a:t>
            </a:r>
            <a:r>
              <a:rPr lang="zh-TW" altLang="en-US" dirty="0" smtClean="0"/>
              <a:t>分鐘。</a:t>
            </a:r>
            <a:r>
              <a:rPr lang="en-US" altLang="zh-TW" dirty="0" smtClean="0"/>
              <a:t>(</a:t>
            </a:r>
            <a:r>
              <a:rPr lang="zh-TW" altLang="en-US" dirty="0" smtClean="0"/>
              <a:t>上台報告者，有另外加分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每組至少二位發表討論意見，將最後討論的心得資料，打在</a:t>
            </a:r>
            <a:r>
              <a:rPr lang="en-US" altLang="zh-TW" dirty="0" smtClean="0"/>
              <a:t>Word</a:t>
            </a:r>
            <a:r>
              <a:rPr lang="zh-TW" altLang="en-US" dirty="0" smtClean="0"/>
              <a:t>上。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課堂討論會進行方式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以環境災害為主題，挑選自己喜歡的題目，也可以以</a:t>
            </a:r>
            <a:r>
              <a:rPr lang="en-US" altLang="zh-TW" dirty="0" smtClean="0"/>
              <a:t>4/27</a:t>
            </a:r>
            <a:r>
              <a:rPr lang="zh-TW" altLang="en-US" dirty="0" smtClean="0"/>
              <a:t>黃煥彰教授演講的內容來當主題</a:t>
            </a:r>
            <a:endParaRPr lang="en-US" altLang="zh-TW" dirty="0" smtClean="0"/>
          </a:p>
          <a:p>
            <a:r>
              <a:rPr lang="zh-TW" altLang="en-US" dirty="0" smtClean="0"/>
              <a:t>報告須具體表達自己的看法，並附佐證你論點的參考資料，或上總計畫網頁的資源區尋找</a:t>
            </a:r>
            <a:r>
              <a:rPr lang="en-US" altLang="zh-TW" dirty="0" smtClean="0"/>
              <a:t>http</a:t>
            </a:r>
            <a:r>
              <a:rPr lang="en-US" altLang="zh-TW" dirty="0"/>
              <a:t>://my.stut.edu.tw/project/mccc</a:t>
            </a:r>
            <a:endParaRPr lang="en-US" altLang="zh-TW" dirty="0" smtClean="0"/>
          </a:p>
          <a:p>
            <a:r>
              <a:rPr lang="zh-TW" altLang="en-US" dirty="0"/>
              <a:t>報告</a:t>
            </a:r>
            <a:r>
              <a:rPr lang="zh-TW" altLang="en-US" dirty="0" smtClean="0"/>
              <a:t>時間每組約</a:t>
            </a:r>
            <a:r>
              <a:rPr lang="en-US" altLang="zh-TW" dirty="0" smtClean="0"/>
              <a:t>20</a:t>
            </a:r>
            <a:r>
              <a:rPr lang="zh-TW" altLang="en-US" dirty="0" smtClean="0"/>
              <a:t>分鐘</a:t>
            </a:r>
            <a:r>
              <a:rPr lang="en-US" altLang="zh-TW" dirty="0" smtClean="0"/>
              <a:t>(</a:t>
            </a:r>
            <a:r>
              <a:rPr lang="zh-TW" altLang="en-US" dirty="0" smtClean="0"/>
              <a:t>含提問與討論</a:t>
            </a:r>
            <a:r>
              <a:rPr lang="en-US" altLang="zh-TW" dirty="0" smtClean="0"/>
              <a:t>)</a:t>
            </a:r>
          </a:p>
          <a:p>
            <a:r>
              <a:rPr lang="zh-TW" altLang="en-US" dirty="0"/>
              <a:t>每組須自己提出</a:t>
            </a:r>
            <a:r>
              <a:rPr lang="en-US" altLang="zh-TW" dirty="0"/>
              <a:t>2</a:t>
            </a:r>
            <a:r>
              <a:rPr lang="zh-TW" altLang="en-US" dirty="0"/>
              <a:t>個問題或</a:t>
            </a:r>
            <a:r>
              <a:rPr lang="zh-TW" altLang="en-US" dirty="0" smtClean="0"/>
              <a:t>意見，並由一人代表上台報告</a:t>
            </a:r>
            <a:endParaRPr lang="en-US" altLang="zh-TW" dirty="0" smtClean="0"/>
          </a:p>
          <a:p>
            <a:r>
              <a:rPr lang="zh-TW" altLang="en-US" dirty="0" smtClean="0"/>
              <a:t>於</a:t>
            </a:r>
            <a:r>
              <a:rPr lang="en-US" altLang="zh-TW" dirty="0" smtClean="0"/>
              <a:t>6/17</a:t>
            </a:r>
            <a:r>
              <a:rPr lang="zh-TW" altLang="en-US" dirty="0" smtClean="0"/>
              <a:t>之前，將</a:t>
            </a:r>
            <a:r>
              <a:rPr lang="zh-TW" altLang="en-US" dirty="0"/>
              <a:t>內容貼到課程網頁討論區</a:t>
            </a:r>
            <a:r>
              <a:rPr lang="en-US" altLang="zh-TW" dirty="0">
                <a:solidFill>
                  <a:srgbClr val="FF0000"/>
                </a:solidFill>
                <a:hlinkClick r:id="rId2"/>
              </a:rPr>
              <a:t>http://</a:t>
            </a:r>
            <a:r>
              <a:rPr lang="en-US" altLang="zh-TW" dirty="0" smtClean="0">
                <a:solidFill>
                  <a:srgbClr val="FF0000"/>
                </a:solidFill>
                <a:hlinkClick r:id="rId2"/>
              </a:rPr>
              <a:t>my.stut.edu.tw/project/teas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>
                <a:solidFill>
                  <a:srgbClr val="FF0000"/>
                </a:solidFill>
              </a:rPr>
              <a:t>各組報告的</a:t>
            </a:r>
            <a:r>
              <a:rPr lang="en-US" altLang="zh-TW" dirty="0">
                <a:solidFill>
                  <a:srgbClr val="FF0000"/>
                </a:solidFill>
              </a:rPr>
              <a:t>PPT</a:t>
            </a:r>
            <a:r>
              <a:rPr lang="zh-TW" altLang="en-US" dirty="0">
                <a:solidFill>
                  <a:srgbClr val="FF0000"/>
                </a:solidFill>
              </a:rPr>
              <a:t>於</a:t>
            </a:r>
            <a:r>
              <a:rPr lang="en-US" altLang="zh-TW" dirty="0">
                <a:solidFill>
                  <a:srgbClr val="FF0000"/>
                </a:solidFill>
              </a:rPr>
              <a:t>6/17</a:t>
            </a:r>
            <a:r>
              <a:rPr lang="zh-TW" altLang="en-US" dirty="0">
                <a:solidFill>
                  <a:srgbClr val="FF0000"/>
                </a:solidFill>
              </a:rPr>
              <a:t>之前，上傳至</a:t>
            </a:r>
            <a:r>
              <a:rPr lang="en-US" altLang="zh-TW" dirty="0">
                <a:solidFill>
                  <a:srgbClr val="FF0000"/>
                </a:solidFill>
              </a:rPr>
              <a:t>MY</a:t>
            </a:r>
            <a:r>
              <a:rPr lang="zh-TW" altLang="en-US" dirty="0">
                <a:solidFill>
                  <a:srgbClr val="FF0000"/>
                </a:solidFill>
              </a:rPr>
              <a:t>數位學習作業區</a:t>
            </a:r>
            <a:endParaRPr lang="en-US" altLang="zh-TW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062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成績計算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期中報告</a:t>
            </a:r>
            <a:r>
              <a:rPr lang="en-US" altLang="zh-TW" dirty="0" smtClean="0"/>
              <a:t>25%</a:t>
            </a:r>
            <a:r>
              <a:rPr lang="zh-TW" altLang="en-US" dirty="0" smtClean="0"/>
              <a:t>：</a:t>
            </a:r>
            <a:r>
              <a:rPr lang="en-US" altLang="zh-TW" dirty="0" smtClean="0"/>
              <a:t>20%</a:t>
            </a:r>
            <a:r>
              <a:rPr lang="zh-TW" altLang="en-US" dirty="0" smtClean="0"/>
              <a:t>作業成績</a:t>
            </a:r>
            <a:r>
              <a:rPr lang="en-US" altLang="zh-TW" dirty="0" smtClean="0"/>
              <a:t>+4/27</a:t>
            </a:r>
            <a:r>
              <a:rPr lang="zh-TW" altLang="en-US" dirty="0"/>
              <a:t>出席成績</a:t>
            </a:r>
            <a:r>
              <a:rPr lang="en-US" altLang="zh-TW" dirty="0" smtClean="0"/>
              <a:t>5%</a:t>
            </a:r>
          </a:p>
          <a:p>
            <a:r>
              <a:rPr lang="zh-TW" altLang="en-US" dirty="0" smtClean="0"/>
              <a:t>期末報告</a:t>
            </a:r>
            <a:r>
              <a:rPr lang="en-US" altLang="zh-TW" dirty="0" smtClean="0"/>
              <a:t>25%</a:t>
            </a:r>
            <a:r>
              <a:rPr lang="zh-TW" altLang="en-US" dirty="0" smtClean="0">
                <a:sym typeface="Wingdings" pitchFamily="2" charset="2"/>
              </a:rPr>
              <a:t>：</a:t>
            </a:r>
            <a:r>
              <a:rPr lang="en-US" altLang="zh-TW" dirty="0" smtClean="0"/>
              <a:t>20</a:t>
            </a:r>
            <a:r>
              <a:rPr lang="en-US" altLang="zh-TW" dirty="0"/>
              <a:t>%</a:t>
            </a:r>
            <a:r>
              <a:rPr lang="zh-TW" altLang="en-US" dirty="0"/>
              <a:t>作業成績</a:t>
            </a:r>
            <a:r>
              <a:rPr lang="en-US" altLang="zh-TW" dirty="0" smtClean="0"/>
              <a:t>+5/23</a:t>
            </a:r>
            <a:r>
              <a:rPr lang="zh-TW" altLang="en-US" dirty="0" smtClean="0"/>
              <a:t>出席成績</a:t>
            </a:r>
            <a:r>
              <a:rPr lang="en-US" altLang="zh-TW" dirty="0" smtClean="0"/>
              <a:t>5% </a:t>
            </a:r>
          </a:p>
          <a:p>
            <a:endParaRPr lang="en-US" altLang="zh-TW" dirty="0"/>
          </a:p>
          <a:p>
            <a:r>
              <a:rPr lang="zh-TW" altLang="en-US" dirty="0" smtClean="0"/>
              <a:t>平時成績</a:t>
            </a:r>
            <a:r>
              <a:rPr lang="en-US" altLang="zh-TW" dirty="0" smtClean="0"/>
              <a:t>50%</a:t>
            </a:r>
            <a:r>
              <a:rPr lang="zh-TW" altLang="en-US" dirty="0" smtClean="0"/>
              <a:t>：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網頁討論區</a:t>
            </a:r>
            <a:r>
              <a:rPr lang="en-US" altLang="zh-TW" dirty="0"/>
              <a:t>10</a:t>
            </a:r>
            <a:r>
              <a:rPr lang="en-US" altLang="zh-TW" dirty="0" smtClean="0"/>
              <a:t>%(</a:t>
            </a:r>
            <a:r>
              <a:rPr lang="en-US" altLang="zh-TW" dirty="0"/>
              <a:t>http://my.stut.edu.tw/project/teas)</a:t>
            </a:r>
            <a:br>
              <a:rPr lang="en-US" altLang="zh-TW" dirty="0"/>
            </a:br>
            <a:r>
              <a:rPr lang="en-US" altLang="zh-TW" dirty="0" smtClean="0"/>
              <a:t>4/27</a:t>
            </a:r>
            <a:r>
              <a:rPr lang="zh-TW" altLang="en-US" dirty="0" smtClean="0"/>
              <a:t> 演講心得 </a:t>
            </a:r>
            <a:r>
              <a:rPr lang="en-US" altLang="zh-TW" dirty="0" smtClean="0"/>
              <a:t>5%</a:t>
            </a:r>
            <a:br>
              <a:rPr lang="en-US" altLang="zh-TW" dirty="0" smtClean="0"/>
            </a:br>
            <a:r>
              <a:rPr lang="en-US" altLang="zh-TW" dirty="0" smtClean="0"/>
              <a:t>5/5</a:t>
            </a:r>
            <a:r>
              <a:rPr lang="zh-TW" altLang="en-US" dirty="0" smtClean="0"/>
              <a:t> 校外活動心得 </a:t>
            </a:r>
            <a:r>
              <a:rPr lang="en-US" altLang="zh-TW" dirty="0" smtClean="0"/>
              <a:t>10%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心得</a:t>
            </a:r>
            <a:r>
              <a:rPr lang="en-US" altLang="zh-TW" dirty="0" smtClean="0"/>
              <a:t>5% + </a:t>
            </a:r>
            <a:r>
              <a:rPr lang="zh-TW" altLang="en-US" dirty="0" smtClean="0"/>
              <a:t>出席</a:t>
            </a:r>
            <a:r>
              <a:rPr lang="en-US" altLang="zh-TW" dirty="0" smtClean="0"/>
              <a:t>5%)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5/23</a:t>
            </a:r>
            <a:r>
              <a:rPr lang="zh-TW" altLang="en-US" dirty="0" smtClean="0"/>
              <a:t> 工作坊心得 </a:t>
            </a:r>
            <a:r>
              <a:rPr lang="en-US" altLang="zh-TW" dirty="0" smtClean="0"/>
              <a:t>5%</a:t>
            </a:r>
            <a:r>
              <a:rPr lang="zh-TW" altLang="en-US" dirty="0" smtClean="0"/>
              <a:t> </a:t>
            </a:r>
            <a:r>
              <a:rPr lang="en-US" altLang="zh-TW" dirty="0" smtClean="0"/>
              <a:t>(</a:t>
            </a:r>
            <a:r>
              <a:rPr lang="zh-TW" altLang="en-US" dirty="0"/>
              <a:t>心得</a:t>
            </a:r>
            <a:r>
              <a:rPr lang="en-US" altLang="zh-TW" dirty="0"/>
              <a:t>5% + </a:t>
            </a:r>
            <a:r>
              <a:rPr lang="zh-TW" altLang="en-US" dirty="0"/>
              <a:t>出席</a:t>
            </a:r>
            <a:r>
              <a:rPr lang="en-US" altLang="zh-TW" dirty="0"/>
              <a:t>5%)</a:t>
            </a:r>
            <a:br>
              <a:rPr lang="en-US" altLang="zh-TW" dirty="0"/>
            </a:br>
            <a:r>
              <a:rPr lang="en-US" altLang="zh-TW" dirty="0" smtClean="0"/>
              <a:t>6/8</a:t>
            </a:r>
            <a:r>
              <a:rPr lang="zh-TW" altLang="en-US" dirty="0" smtClean="0"/>
              <a:t> 課堂討論會</a:t>
            </a:r>
            <a:r>
              <a:rPr lang="zh-TW" altLang="en-US" dirty="0"/>
              <a:t>報告</a:t>
            </a:r>
            <a:r>
              <a:rPr lang="zh-TW" altLang="en-US" dirty="0" smtClean="0"/>
              <a:t> </a:t>
            </a:r>
            <a:r>
              <a:rPr lang="en-US" altLang="zh-TW" dirty="0" smtClean="0"/>
              <a:t>10%</a:t>
            </a:r>
            <a:br>
              <a:rPr lang="en-US" altLang="zh-TW" dirty="0" smtClean="0"/>
            </a:br>
            <a:endParaRPr lang="en-US" altLang="zh-TW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再生能源</a:t>
            </a:r>
            <a:r>
              <a:rPr lang="zh-TW" altLang="en-US" dirty="0" smtClean="0"/>
              <a:t>的應用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zh-TW" dirty="0" smtClean="0"/>
              <a:t>太陽能、風力、地熱等</a:t>
            </a:r>
            <a:r>
              <a:rPr lang="zh-TW" altLang="en-US" dirty="0" smtClean="0"/>
              <a:t>，是</a:t>
            </a:r>
            <a:r>
              <a:rPr lang="zh-TW" altLang="zh-TW" dirty="0" smtClean="0"/>
              <a:t>目前</a:t>
            </a:r>
            <a:r>
              <a:rPr lang="zh-TW" altLang="en-US" dirty="0" smtClean="0"/>
              <a:t>最熱門的再生能源，但</a:t>
            </a:r>
            <a:r>
              <a:rPr lang="zh-TW" altLang="zh-TW" dirty="0" smtClean="0"/>
              <a:t>轉化效率不高，因此，目前依然以火力與核電做為發電重心，而核電的效率也遠高於火力發電廠，因此，擁有核電，電費可能可以維持現狀；若廢了核電，電費可能會爆漲</a:t>
            </a:r>
            <a:r>
              <a:rPr lang="en-US" altLang="zh-TW" dirty="0" smtClean="0"/>
              <a:t>!</a:t>
            </a:r>
            <a:endParaRPr lang="zh-TW" altLang="zh-TW" dirty="0" smtClean="0"/>
          </a:p>
          <a:p>
            <a:r>
              <a:rPr lang="zh-TW" altLang="zh-TW" dirty="0" smtClean="0"/>
              <a:t>您覺得該如何做呢</a:t>
            </a:r>
            <a:r>
              <a:rPr lang="en-US" altLang="zh-TW" dirty="0" smtClean="0"/>
              <a:t>? </a:t>
            </a:r>
          </a:p>
          <a:p>
            <a:r>
              <a:rPr lang="zh-TW" altLang="zh-TW" dirty="0" smtClean="0"/>
              <a:t>才能達到與地球共生又不會汙染環境的辦法呢</a:t>
            </a:r>
            <a:r>
              <a:rPr lang="en-US" altLang="zh-TW" dirty="0" smtClean="0"/>
              <a:t>?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zh-TW" b="1" dirty="0" smtClean="0"/>
              <a:t>核電與反核電</a:t>
            </a:r>
            <a:r>
              <a:rPr lang="en-US" altLang="zh-TW" b="1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179512" y="1600200"/>
            <a:ext cx="8507288" cy="4525963"/>
          </a:xfrm>
        </p:spPr>
        <p:txBody>
          <a:bodyPr>
            <a:normAutofit/>
          </a:bodyPr>
          <a:lstStyle/>
          <a:p>
            <a:r>
              <a:rPr lang="zh-TW" altLang="zh-TW" b="1" dirty="0" smtClean="0"/>
              <a:t>核能發電</a:t>
            </a:r>
            <a:r>
              <a:rPr lang="zh-TW" altLang="en-US" b="1" dirty="0" smtClean="0"/>
              <a:t>：</a:t>
            </a:r>
            <a:r>
              <a:rPr lang="zh-TW" altLang="zh-TW" dirty="0" smtClean="0"/>
              <a:t>是</a:t>
            </a:r>
            <a:r>
              <a:rPr lang="zh-TW" altLang="zh-TW" dirty="0"/>
              <a:t>利用放射元素</a:t>
            </a:r>
            <a:r>
              <a:rPr lang="en-US" altLang="zh-TW" dirty="0"/>
              <a:t>(</a:t>
            </a:r>
            <a:r>
              <a:rPr lang="zh-TW" altLang="zh-TW" dirty="0"/>
              <a:t>如鈾、鈽</a:t>
            </a:r>
            <a:r>
              <a:rPr lang="en-US" altLang="zh-TW" dirty="0"/>
              <a:t>)</a:t>
            </a:r>
            <a:r>
              <a:rPr lang="zh-TW" altLang="zh-TW" dirty="0"/>
              <a:t>，它屬於重原子。原子由質子、中子與電子所構成，放射重原子受到中子撞擊後，進行核分裂反應，分裂成較輕原子，同時釋出中子，此中子又去撞擊其它重原子，造成一個連鎖反應而此過程會放出高能與高熱，核電廠就是利用此高能高熱發電。</a:t>
            </a:r>
          </a:p>
          <a:p>
            <a:r>
              <a:rPr lang="zh-TW" altLang="zh-TW" b="1" dirty="0"/>
              <a:t>優點：</a:t>
            </a:r>
            <a:r>
              <a:rPr lang="zh-TW" altLang="zh-TW" dirty="0"/>
              <a:t>減少溫室氣體排放，減少石化燃料的燃燒</a:t>
            </a:r>
          </a:p>
          <a:p>
            <a:r>
              <a:rPr lang="zh-TW" altLang="zh-TW" b="1" dirty="0"/>
              <a:t>缺點：</a:t>
            </a:r>
            <a:r>
              <a:rPr lang="zh-TW" altLang="zh-TW" dirty="0"/>
              <a:t>核廢料難處理、輻射汙染的危險、建造成本高</a:t>
            </a:r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標題 1"/>
          <p:cNvSpPr>
            <a:spLocks noGrp="1"/>
          </p:cNvSpPr>
          <p:nvPr>
            <p:ph type="title"/>
          </p:nvPr>
        </p:nvSpPr>
        <p:spPr>
          <a:xfrm>
            <a:off x="214313" y="188913"/>
            <a:ext cx="8534400" cy="857250"/>
          </a:xfrm>
        </p:spPr>
        <p:txBody>
          <a:bodyPr/>
          <a:lstStyle/>
          <a:p>
            <a:r>
              <a:rPr lang="en-US" altLang="zh-TW" sz="3600" smtClean="0"/>
              <a:t>TED</a:t>
            </a:r>
            <a:r>
              <a:rPr lang="zh-TW" altLang="en-US" sz="3600" smtClean="0"/>
              <a:t>   </a:t>
            </a:r>
            <a:r>
              <a:rPr lang="en-US" altLang="zh-TW" sz="3600" smtClean="0"/>
              <a:t>+</a:t>
            </a:r>
            <a:r>
              <a:rPr lang="zh-TW" altLang="en-US" sz="3600" smtClean="0"/>
              <a:t>參考資料（指定閱讀</a:t>
            </a:r>
            <a:r>
              <a:rPr lang="en-US" altLang="zh-TW" sz="3600" smtClean="0"/>
              <a:t>+</a:t>
            </a:r>
            <a:r>
              <a:rPr lang="zh-TW" altLang="en-US" sz="3600" smtClean="0"/>
              <a:t>延伸閱讀）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5F9CB-A5EC-40E0-A386-45DBD5EABEB2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  <p:sp>
        <p:nvSpPr>
          <p:cNvPr id="65539" name="內容版面配置區 2"/>
          <p:cNvSpPr>
            <a:spLocks noGrp="1"/>
          </p:cNvSpPr>
          <p:nvPr>
            <p:ph sz="quarter" idx="1"/>
          </p:nvPr>
        </p:nvSpPr>
        <p:spPr>
          <a:xfrm>
            <a:off x="5286375" y="1285875"/>
            <a:ext cx="3857625" cy="5357813"/>
          </a:xfrm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zh-TW" altLang="en-US" b="1" dirty="0" smtClean="0">
                <a:latin typeface="+mj-ea"/>
                <a:ea typeface="+mj-ea"/>
              </a:rPr>
              <a:t>核能指定閱讀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dirty="0" smtClean="0">
                <a:latin typeface="+mj-ea"/>
                <a:ea typeface="+mj-ea"/>
              </a:rPr>
              <a:t>新能源叢書</a:t>
            </a:r>
            <a:r>
              <a:rPr lang="en-US" altLang="zh-TW" dirty="0" smtClean="0">
                <a:latin typeface="+mj-ea"/>
                <a:ea typeface="+mj-ea"/>
              </a:rPr>
              <a:t>_</a:t>
            </a:r>
            <a:r>
              <a:rPr lang="zh-TW" altLang="en-US" dirty="0" smtClean="0">
                <a:latin typeface="+mj-ea"/>
                <a:ea typeface="+mj-ea"/>
              </a:rPr>
              <a:t>走進核能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dirty="0" smtClean="0">
                <a:latin typeface="+mj-ea"/>
                <a:ea typeface="+mj-ea"/>
              </a:rPr>
              <a:t>科學人</a:t>
            </a:r>
            <a:r>
              <a:rPr lang="en-US" altLang="zh-TW" dirty="0" smtClean="0">
                <a:latin typeface="+mj-ea"/>
                <a:ea typeface="+mj-ea"/>
              </a:rPr>
              <a:t>56</a:t>
            </a:r>
            <a:r>
              <a:rPr lang="zh-TW" altLang="en-US" dirty="0" smtClean="0">
                <a:latin typeface="+mj-ea"/>
                <a:ea typeface="+mj-ea"/>
              </a:rPr>
              <a:t>期以及</a:t>
            </a:r>
            <a:r>
              <a:rPr lang="en-US" altLang="zh-TW" dirty="0" smtClean="0">
                <a:latin typeface="+mj-ea"/>
                <a:ea typeface="+mj-ea"/>
              </a:rPr>
              <a:t>76</a:t>
            </a:r>
            <a:r>
              <a:rPr lang="zh-TW" altLang="en-US" dirty="0" smtClean="0">
                <a:latin typeface="+mj-ea"/>
                <a:ea typeface="+mj-ea"/>
              </a:rPr>
              <a:t>期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defRPr/>
            </a:pPr>
            <a:endParaRPr lang="en-US" altLang="zh-TW" dirty="0" smtClean="0">
              <a:latin typeface="+mj-ea"/>
              <a:ea typeface="+mj-ea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zh-TW" altLang="en-US" b="1" dirty="0" smtClean="0">
                <a:latin typeface="+mj-ea"/>
                <a:ea typeface="+mj-ea"/>
              </a:rPr>
              <a:t>核能延伸閱讀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dirty="0" smtClean="0">
                <a:latin typeface="+mj-ea"/>
                <a:ea typeface="+mj-ea"/>
              </a:rPr>
              <a:t>核能大探祕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dirty="0" smtClean="0">
                <a:latin typeface="+mj-ea"/>
                <a:ea typeface="+mj-ea"/>
              </a:rPr>
              <a:t>核能馬戲班</a:t>
            </a:r>
            <a:endParaRPr lang="en-US" altLang="zh-TW" dirty="0" smtClean="0">
              <a:latin typeface="+mj-ea"/>
              <a:ea typeface="+mj-ea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zh-TW" altLang="en-US" dirty="0" smtClean="0">
                <a:latin typeface="+mj-ea"/>
                <a:ea typeface="+mj-ea"/>
              </a:rPr>
              <a:t>   </a:t>
            </a:r>
            <a:r>
              <a:rPr lang="en-US" altLang="zh-TW" dirty="0" smtClean="0">
                <a:latin typeface="+mj-ea"/>
                <a:ea typeface="+mj-ea"/>
              </a:rPr>
              <a:t>(ch4</a:t>
            </a:r>
            <a:r>
              <a:rPr lang="zh-TW" altLang="en-US" dirty="0" smtClean="0">
                <a:latin typeface="+mj-ea"/>
                <a:ea typeface="+mj-ea"/>
              </a:rPr>
              <a:t>衝破核電黑暗谷</a:t>
            </a:r>
            <a:r>
              <a:rPr lang="en-US" altLang="zh-TW" dirty="0" smtClean="0">
                <a:latin typeface="+mj-ea"/>
                <a:ea typeface="+mj-ea"/>
              </a:rPr>
              <a:t>)</a:t>
            </a:r>
          </a:p>
          <a:p>
            <a:pPr>
              <a:defRPr/>
            </a:pPr>
            <a:r>
              <a:rPr lang="zh-TW" altLang="en-US" dirty="0" smtClean="0">
                <a:latin typeface="+mj-ea"/>
                <a:ea typeface="+mj-ea"/>
              </a:rPr>
              <a:t>車諾比</a:t>
            </a:r>
            <a:r>
              <a:rPr lang="en-US" altLang="zh-TW" dirty="0" smtClean="0">
                <a:latin typeface="+mj-ea"/>
                <a:ea typeface="+mj-ea"/>
              </a:rPr>
              <a:t>_</a:t>
            </a:r>
            <a:r>
              <a:rPr lang="zh-TW" altLang="en-US" dirty="0" smtClean="0">
                <a:latin typeface="+mj-ea"/>
                <a:ea typeface="+mj-ea"/>
              </a:rPr>
              <a:t>生態的挑戰</a:t>
            </a:r>
          </a:p>
        </p:txBody>
      </p:sp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4438"/>
            <a:ext cx="5243513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文字方塊 6"/>
          <p:cNvSpPr txBox="1"/>
          <p:nvPr/>
        </p:nvSpPr>
        <p:spPr>
          <a:xfrm>
            <a:off x="0" y="4286250"/>
            <a:ext cx="51435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TW" b="1" dirty="0">
                <a:latin typeface="+mj-ea"/>
                <a:ea typeface="+mj-ea"/>
              </a:rPr>
              <a:t>TED</a:t>
            </a:r>
            <a:r>
              <a:rPr lang="zh-TW" altLang="en-US" b="1" dirty="0">
                <a:latin typeface="+mj-ea"/>
                <a:ea typeface="+mj-ea"/>
              </a:rPr>
              <a:t> 辯論影片 </a:t>
            </a:r>
            <a:r>
              <a:rPr lang="en-US" altLang="zh-TW" b="1" dirty="0">
                <a:latin typeface="+mj-ea"/>
                <a:ea typeface="+mj-ea"/>
              </a:rPr>
              <a:t>2010</a:t>
            </a:r>
          </a:p>
          <a:p>
            <a:pPr>
              <a:defRPr/>
            </a:pPr>
            <a:endParaRPr lang="en-US" altLang="zh-TW" b="1" dirty="0">
              <a:latin typeface="+mj-ea"/>
              <a:ea typeface="+mj-ea"/>
            </a:endParaRPr>
          </a:p>
          <a:p>
            <a:pPr>
              <a:defRPr/>
            </a:pPr>
            <a:r>
              <a:rPr lang="en-US" altLang="zh-TW" dirty="0">
                <a:latin typeface="+mj-ea"/>
                <a:ea typeface="+mj-ea"/>
              </a:rPr>
              <a:t>http://www.ted.com/talks/lang/chi_hant/debate_does_the_world_need_nuclear_energy.html</a:t>
            </a:r>
            <a:endParaRPr lang="zh-TW" altLang="en-US" dirty="0"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標題 1"/>
          <p:cNvSpPr>
            <a:spLocks noGrp="1"/>
          </p:cNvSpPr>
          <p:nvPr>
            <p:ph type="title"/>
          </p:nvPr>
        </p:nvSpPr>
        <p:spPr>
          <a:xfrm>
            <a:off x="107950" y="142875"/>
            <a:ext cx="9036050" cy="85725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>
                <a:latin typeface="+mj-ea"/>
              </a:rPr>
              <a:t>TED</a:t>
            </a:r>
            <a:r>
              <a:rPr lang="zh-TW" altLang="en-US" dirty="0" smtClean="0">
                <a:latin typeface="+mj-ea"/>
              </a:rPr>
              <a:t>內容解析 </a:t>
            </a:r>
            <a:r>
              <a:rPr lang="en-US" altLang="zh-TW" dirty="0" smtClean="0">
                <a:latin typeface="+mj-ea"/>
              </a:rPr>
              <a:t>- Stewart Brand</a:t>
            </a:r>
            <a:r>
              <a:rPr lang="zh-TW" altLang="en-US" dirty="0" smtClean="0">
                <a:latin typeface="+mj-ea"/>
              </a:rPr>
              <a:t>（擁核）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BCFDFC-2410-4499-85C9-9427178A5089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  <p:sp>
        <p:nvSpPr>
          <p:cNvPr id="66563" name="內容版面配置區 2"/>
          <p:cNvSpPr>
            <a:spLocks noGrp="1"/>
          </p:cNvSpPr>
          <p:nvPr>
            <p:ph sz="quarter" idx="1"/>
          </p:nvPr>
        </p:nvSpPr>
        <p:spPr>
          <a:xfrm>
            <a:off x="242888" y="1214438"/>
            <a:ext cx="6257925" cy="2286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電力是必需品。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再生能源有空窗期、利用效率不高、需要大量土地面積。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目前的二氧化碳對環境影響不明。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新的核電技術可以避開現有的問題。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endParaRPr lang="zh-TW" altLang="en-US" dirty="0" smtClean="0">
              <a:latin typeface="+mj-ea"/>
              <a:ea typeface="+mj-ea"/>
            </a:endParaRPr>
          </a:p>
          <a:p>
            <a:pPr>
              <a:defRPr/>
            </a:pPr>
            <a:endParaRPr lang="zh-TW" altLang="en-US" dirty="0" smtClean="0">
              <a:latin typeface="+mj-ea"/>
              <a:ea typeface="+mj-ea"/>
            </a:endParaRPr>
          </a:p>
        </p:txBody>
      </p:sp>
      <p:sp>
        <p:nvSpPr>
          <p:cNvPr id="16" name="圓角矩形 15"/>
          <p:cNvSpPr/>
          <p:nvPr/>
        </p:nvSpPr>
        <p:spPr>
          <a:xfrm>
            <a:off x="0" y="3786188"/>
            <a:ext cx="1714500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000" dirty="0">
                <a:latin typeface="+mj-ea"/>
                <a:ea typeface="+mj-ea"/>
              </a:rPr>
              <a:t>東芝小模組反應爐</a:t>
            </a:r>
          </a:p>
        </p:txBody>
      </p:sp>
      <p:sp>
        <p:nvSpPr>
          <p:cNvPr id="17" name="圓角矩形 16"/>
          <p:cNvSpPr/>
          <p:nvPr/>
        </p:nvSpPr>
        <p:spPr>
          <a:xfrm>
            <a:off x="1785938" y="3786188"/>
            <a:ext cx="1643062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dirty="0">
                <a:latin typeface="+mj-ea"/>
                <a:ea typeface="+mj-ea"/>
              </a:rPr>
              <a:t>Hyperion</a:t>
            </a:r>
            <a:endParaRPr lang="zh-TW" altLang="en-US" sz="2400" dirty="0">
              <a:latin typeface="+mj-ea"/>
              <a:ea typeface="+mj-ea"/>
            </a:endParaRPr>
          </a:p>
        </p:txBody>
      </p:sp>
      <p:sp>
        <p:nvSpPr>
          <p:cNvPr id="18" name="圓角矩形 17"/>
          <p:cNvSpPr/>
          <p:nvPr/>
        </p:nvSpPr>
        <p:spPr>
          <a:xfrm>
            <a:off x="3500438" y="3786188"/>
            <a:ext cx="1643062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dirty="0">
                <a:latin typeface="+mj-ea"/>
                <a:ea typeface="+mj-ea"/>
              </a:rPr>
              <a:t>Nuscale</a:t>
            </a:r>
            <a:endParaRPr lang="zh-TW" altLang="en-US" sz="2400" dirty="0">
              <a:latin typeface="+mj-ea"/>
              <a:ea typeface="+mj-ea"/>
            </a:endParaRPr>
          </a:p>
        </p:txBody>
      </p:sp>
      <p:sp>
        <p:nvSpPr>
          <p:cNvPr id="19" name="圓角矩形 18"/>
          <p:cNvSpPr/>
          <p:nvPr/>
        </p:nvSpPr>
        <p:spPr>
          <a:xfrm>
            <a:off x="5214938" y="3786188"/>
            <a:ext cx="1928812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800" dirty="0">
                <a:latin typeface="+mj-ea"/>
                <a:ea typeface="+mj-ea"/>
              </a:rPr>
              <a:t>ARC-100</a:t>
            </a:r>
          </a:p>
          <a:p>
            <a:pPr algn="ctr">
              <a:defRPr/>
            </a:pPr>
            <a:r>
              <a:rPr lang="zh-TW" altLang="en-US" sz="2800" dirty="0">
                <a:latin typeface="+mj-ea"/>
                <a:ea typeface="+mj-ea"/>
              </a:rPr>
              <a:t>快裂變爐</a:t>
            </a:r>
          </a:p>
        </p:txBody>
      </p:sp>
      <p:sp>
        <p:nvSpPr>
          <p:cNvPr id="20" name="圓角矩形 19"/>
          <p:cNvSpPr/>
          <p:nvPr/>
        </p:nvSpPr>
        <p:spPr>
          <a:xfrm>
            <a:off x="7215188" y="3786188"/>
            <a:ext cx="1857375" cy="10715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000" dirty="0">
                <a:latin typeface="+mj-ea"/>
                <a:ea typeface="+mj-ea"/>
              </a:rPr>
              <a:t>TERRA</a:t>
            </a:r>
            <a:r>
              <a:rPr lang="zh-TW" altLang="en-US" sz="2000" dirty="0">
                <a:latin typeface="+mj-ea"/>
                <a:ea typeface="+mj-ea"/>
              </a:rPr>
              <a:t> </a:t>
            </a:r>
            <a:r>
              <a:rPr lang="en-US" altLang="zh-TW" sz="2000" dirty="0">
                <a:latin typeface="+mj-ea"/>
                <a:ea typeface="+mj-ea"/>
              </a:rPr>
              <a:t>POWER</a:t>
            </a:r>
          </a:p>
          <a:p>
            <a:pPr algn="ctr">
              <a:defRPr/>
            </a:pPr>
            <a:r>
              <a:rPr lang="zh-TW" altLang="en-US" sz="2800" dirty="0">
                <a:latin typeface="+mj-ea"/>
                <a:ea typeface="+mj-ea"/>
              </a:rPr>
              <a:t>釷反應爐</a:t>
            </a:r>
          </a:p>
        </p:txBody>
      </p:sp>
      <p:sp>
        <p:nvSpPr>
          <p:cNvPr id="21" name="矩形 20"/>
          <p:cNvSpPr/>
          <p:nvPr/>
        </p:nvSpPr>
        <p:spPr>
          <a:xfrm>
            <a:off x="0" y="4929188"/>
            <a:ext cx="1714500" cy="150018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dirty="0">
                <a:solidFill>
                  <a:schemeClr val="tx1"/>
                </a:solidFill>
                <a:latin typeface="+mj-ea"/>
                <a:ea typeface="+mj-ea"/>
              </a:rPr>
              <a:t>鹽冷且密封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10-50MW</a:t>
            </a:r>
          </a:p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2012</a:t>
            </a:r>
            <a:r>
              <a:rPr lang="zh-TW" altLang="en-US" sz="2400" dirty="0">
                <a:solidFill>
                  <a:schemeClr val="tx1"/>
                </a:solidFill>
                <a:latin typeface="+mj-ea"/>
                <a:ea typeface="+mj-ea"/>
              </a:rPr>
              <a:t>完成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85938" y="4929188"/>
            <a:ext cx="1643062" cy="150018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zh-TW" altLang="en-US" sz="2400" dirty="0">
                <a:solidFill>
                  <a:schemeClr val="tx1"/>
                </a:solidFill>
                <a:latin typeface="+mj-ea"/>
                <a:ea typeface="+mj-ea"/>
              </a:rPr>
              <a:t>已生產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25MW</a:t>
            </a:r>
          </a:p>
        </p:txBody>
      </p:sp>
      <p:sp>
        <p:nvSpPr>
          <p:cNvPr id="23" name="矩形 22"/>
          <p:cNvSpPr/>
          <p:nvPr/>
        </p:nvSpPr>
        <p:spPr>
          <a:xfrm>
            <a:off x="3500438" y="4929188"/>
            <a:ext cx="1643062" cy="150018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45MW</a:t>
            </a:r>
          </a:p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2015</a:t>
            </a:r>
            <a:r>
              <a:rPr lang="zh-TW" altLang="en-US" sz="2400" dirty="0">
                <a:solidFill>
                  <a:schemeClr val="tx1"/>
                </a:solidFill>
                <a:latin typeface="+mj-ea"/>
                <a:ea typeface="+mj-ea"/>
              </a:rPr>
              <a:t>完成</a:t>
            </a: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5357813" y="4929188"/>
            <a:ext cx="1643062" cy="150018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  <a:p>
            <a:pPr algn="ctr">
              <a:defRPr/>
            </a:pPr>
            <a:r>
              <a:rPr lang="en-US" altLang="zh-TW" sz="2400" dirty="0">
                <a:solidFill>
                  <a:schemeClr val="tx1"/>
                </a:solidFill>
                <a:latin typeface="+mj-ea"/>
                <a:ea typeface="+mj-ea"/>
              </a:rPr>
              <a:t>125MW</a:t>
            </a:r>
          </a:p>
          <a:p>
            <a:pPr algn="ctr">
              <a:defRPr/>
            </a:pPr>
            <a:endParaRPr lang="en-US" altLang="zh-TW" sz="24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7215188" y="4929188"/>
            <a:ext cx="1785937" cy="1500187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不補充燃料</a:t>
            </a: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不儲存燃料</a:t>
            </a: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r>
              <a:rPr lang="zh-TW" altLang="en-US" sz="2400" dirty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</a:rPr>
              <a:t>掩埋式容器</a:t>
            </a: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>
              <a:defRPr/>
            </a:pPr>
            <a:endParaRPr lang="en-US" altLang="zh-TW" sz="2400" dirty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6555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688" y="1143000"/>
            <a:ext cx="1928812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標題 1"/>
          <p:cNvSpPr>
            <a:spLocks noGrp="1"/>
          </p:cNvSpPr>
          <p:nvPr>
            <p:ph type="title"/>
          </p:nvPr>
        </p:nvSpPr>
        <p:spPr>
          <a:xfrm>
            <a:off x="214313" y="142875"/>
            <a:ext cx="9144000" cy="85725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TED</a:t>
            </a:r>
            <a:r>
              <a:rPr lang="zh-TW" altLang="en-US" dirty="0" smtClean="0"/>
              <a:t>內容解析</a:t>
            </a:r>
            <a:r>
              <a:rPr lang="en-US" altLang="zh-TW" dirty="0" smtClean="0"/>
              <a:t>-</a:t>
            </a:r>
            <a:r>
              <a:rPr lang="en-US" altLang="zh-TW" b="1" dirty="0" smtClean="0"/>
              <a:t> </a:t>
            </a:r>
            <a:r>
              <a:rPr lang="en-US" altLang="zh-TW" b="1" dirty="0" smtClean="0">
                <a:latin typeface="+mj-ea"/>
              </a:rPr>
              <a:t>Mark Jacobson</a:t>
            </a:r>
            <a:r>
              <a:rPr lang="en-US" altLang="zh-TW" b="1" dirty="0" smtClean="0">
                <a:latin typeface="微軟正黑體" pitchFamily="34" charset="-120"/>
              </a:rPr>
              <a:t>(</a:t>
            </a:r>
            <a:r>
              <a:rPr lang="zh-TW" altLang="en-US" b="1" dirty="0" smtClean="0">
                <a:latin typeface="微軟正黑體" pitchFamily="34" charset="-120"/>
              </a:rPr>
              <a:t>反核</a:t>
            </a:r>
            <a:r>
              <a:rPr lang="en-US" altLang="zh-TW" b="1" dirty="0" smtClean="0">
                <a:latin typeface="微軟正黑體" pitchFamily="34" charset="-120"/>
              </a:rPr>
              <a:t>)</a:t>
            </a:r>
            <a:endParaRPr lang="zh-TW" altLang="en-US" dirty="0" smtClean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DAFA87-7466-495A-B3F4-39D0137BAE84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  <p:sp>
        <p:nvSpPr>
          <p:cNvPr id="66563" name="內容版面配置區 2"/>
          <p:cNvSpPr>
            <a:spLocks noGrp="1"/>
          </p:cNvSpPr>
          <p:nvPr>
            <p:ph sz="quarter" idx="1"/>
          </p:nvPr>
        </p:nvSpPr>
        <p:spPr>
          <a:xfrm>
            <a:off x="250825" y="1071563"/>
            <a:ext cx="8569325" cy="5572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核能其實產生更多</a:t>
            </a:r>
            <a:r>
              <a:rPr lang="en-US" altLang="zh-TW" b="1" dirty="0" smtClean="0">
                <a:latin typeface="+mj-ea"/>
                <a:ea typeface="+mj-ea"/>
              </a:rPr>
              <a:t>CO</a:t>
            </a:r>
            <a:r>
              <a:rPr lang="en-US" altLang="zh-TW" b="1" baseline="-25000" dirty="0" smtClean="0">
                <a:latin typeface="+mj-ea"/>
                <a:ea typeface="+mj-ea"/>
              </a:rPr>
              <a:t>2</a:t>
            </a:r>
            <a:r>
              <a:rPr lang="zh-TW" altLang="en-US" b="1" dirty="0" smtClean="0">
                <a:latin typeface="+mj-ea"/>
                <a:ea typeface="+mj-ea"/>
              </a:rPr>
              <a:t>、更多空氣汙染物與</a:t>
            </a:r>
            <a:r>
              <a:rPr lang="en-US" altLang="zh-TW" b="1" dirty="0" smtClean="0">
                <a:latin typeface="+mj-ea"/>
                <a:ea typeface="+mj-ea"/>
              </a:rPr>
              <a:t/>
            </a:r>
            <a:br>
              <a:rPr lang="en-US" altLang="zh-TW" b="1" dirty="0" smtClean="0">
                <a:latin typeface="+mj-ea"/>
                <a:ea typeface="+mj-ea"/>
              </a:rPr>
            </a:br>
            <a:r>
              <a:rPr lang="zh-TW" altLang="en-US" b="1" dirty="0" smtClean="0">
                <a:latin typeface="+mj-ea"/>
                <a:ea typeface="+mj-ea"/>
              </a:rPr>
              <a:t>更高死亡率。</a:t>
            </a: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比起潮汐、地熱等再生能源系統需要更長的</a:t>
            </a:r>
            <a:r>
              <a:rPr lang="en-US" altLang="zh-TW" b="1" dirty="0" smtClean="0">
                <a:latin typeface="+mj-ea"/>
                <a:ea typeface="+mj-ea"/>
              </a:rPr>
              <a:t/>
            </a:r>
            <a:br>
              <a:rPr lang="en-US" altLang="zh-TW" b="1" dirty="0" smtClean="0">
                <a:latin typeface="+mj-ea"/>
                <a:ea typeface="+mj-ea"/>
              </a:rPr>
            </a:br>
            <a:r>
              <a:rPr lang="zh-TW" altLang="en-US" b="1" dirty="0" smtClean="0">
                <a:latin typeface="+mj-ea"/>
                <a:ea typeface="+mj-ea"/>
              </a:rPr>
              <a:t>設施建設時間。</a:t>
            </a:r>
            <a:endParaRPr lang="en-US" altLang="zh-TW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核能發電：</a:t>
            </a:r>
            <a:r>
              <a:rPr lang="zh-TW" altLang="en-US" dirty="0" smtClean="0">
                <a:latin typeface="+mj-ea"/>
                <a:ea typeface="+mj-ea"/>
              </a:rPr>
              <a:t>有助長核武擴散的危險。</a:t>
            </a: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佔地面積：</a:t>
            </a:r>
            <a:r>
              <a:rPr lang="zh-TW" altLang="en-US" dirty="0" smtClean="0">
                <a:latin typeface="+mj-ea"/>
                <a:ea typeface="+mj-ea"/>
              </a:rPr>
              <a:t>核電廠需要緩衝地帶（</a:t>
            </a:r>
            <a:r>
              <a:rPr lang="en-US" altLang="zh-TW" dirty="0" smtClean="0">
                <a:latin typeface="+mj-ea"/>
                <a:ea typeface="+mj-ea"/>
              </a:rPr>
              <a:t> 17</a:t>
            </a:r>
            <a:r>
              <a:rPr lang="zh-TW" altLang="en-US" dirty="0" smtClean="0">
                <a:latin typeface="+mj-ea"/>
                <a:ea typeface="+mj-ea"/>
              </a:rPr>
              <a:t>平方千米</a:t>
            </a:r>
            <a:r>
              <a:rPr lang="zh-TW" altLang="en-US" dirty="0">
                <a:latin typeface="+mj-ea"/>
                <a:ea typeface="+mj-ea"/>
              </a:rPr>
              <a:t> </a:t>
            </a:r>
            <a:r>
              <a:rPr lang="zh-TW" altLang="en-US" dirty="0" smtClean="0">
                <a:latin typeface="+mj-ea"/>
                <a:ea typeface="+mj-ea"/>
              </a:rPr>
              <a:t>）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r>
              <a:rPr lang="zh-TW" altLang="en-US" dirty="0" smtClean="0">
                <a:latin typeface="+mj-ea"/>
                <a:ea typeface="+mj-ea"/>
              </a:rPr>
              <a:t>，僅小於太陽能發電，風力比其他任何能源來得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r>
              <a:rPr lang="zh-TW" altLang="en-US" dirty="0" smtClean="0">
                <a:latin typeface="+mj-ea"/>
                <a:ea typeface="+mj-ea"/>
              </a:rPr>
              <a:t>小，只是在地上插隻桿子（所需空間和佔地面積</a:t>
            </a:r>
            <a:r>
              <a:rPr lang="en-US" altLang="zh-TW" dirty="0" smtClean="0">
                <a:latin typeface="+mj-ea"/>
                <a:ea typeface="+mj-ea"/>
              </a:rPr>
              <a:t/>
            </a:r>
            <a:br>
              <a:rPr lang="en-US" altLang="zh-TW" dirty="0" smtClean="0">
                <a:latin typeface="+mj-ea"/>
                <a:ea typeface="+mj-ea"/>
              </a:rPr>
            </a:br>
            <a:r>
              <a:rPr lang="zh-TW" altLang="en-US" dirty="0" smtClean="0">
                <a:latin typeface="+mj-ea"/>
                <a:ea typeface="+mj-ea"/>
              </a:rPr>
              <a:t>不一樣） 。</a:t>
            </a:r>
            <a:endParaRPr lang="zh-TW" altLang="en-US" b="1" dirty="0" smtClean="0">
              <a:latin typeface="+mj-ea"/>
              <a:ea typeface="+mj-ea"/>
            </a:endParaRPr>
          </a:p>
          <a:p>
            <a:pPr>
              <a:defRPr/>
            </a:pPr>
            <a:r>
              <a:rPr lang="zh-TW" altLang="en-US" b="1" dirty="0" smtClean="0">
                <a:latin typeface="+mj-ea"/>
                <a:ea typeface="+mj-ea"/>
              </a:rPr>
              <a:t>能源可靠性：</a:t>
            </a:r>
            <a:r>
              <a:rPr lang="zh-TW" altLang="en-US" dirty="0" smtClean="0">
                <a:latin typeface="+mj-ea"/>
                <a:ea typeface="+mj-ea"/>
              </a:rPr>
              <a:t>全世界有大量的風能與太陽能，可以想辦法使其穩定而不需要核能</a:t>
            </a:r>
            <a:endParaRPr lang="zh-TW" altLang="en-US" b="1" dirty="0" smtClean="0">
              <a:latin typeface="+mj-ea"/>
              <a:ea typeface="+mj-ea"/>
            </a:endParaRPr>
          </a:p>
        </p:txBody>
      </p:sp>
      <p:pic>
        <p:nvPicPr>
          <p:cNvPr id="66565" name="圖片 8"/>
          <p:cNvPicPr>
            <a:picLocks noChangeAspect="1"/>
          </p:cNvPicPr>
          <p:nvPr/>
        </p:nvPicPr>
        <p:blipFill>
          <a:blip r:embed="rId2" cstate="print"/>
          <a:srcRect l="7494" r="17310" b="5568"/>
          <a:stretch>
            <a:fillRect/>
          </a:stretch>
        </p:blipFill>
        <p:spPr bwMode="auto">
          <a:xfrm>
            <a:off x="7451725" y="981075"/>
            <a:ext cx="1620838" cy="273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討論議題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dirty="0" smtClean="0"/>
              <a:t>科技會帶來的意外死亡嗎？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針對核能科技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你如何看待科技在這風險社會中的發展？</a:t>
            </a:r>
            <a:endParaRPr lang="en-US" altLang="zh-TW" dirty="0" smtClean="0"/>
          </a:p>
          <a:p>
            <a:endParaRPr lang="zh-TW" altLang="en-US" dirty="0" smtClean="0"/>
          </a:p>
          <a:p>
            <a:r>
              <a:rPr lang="zh-TW" altLang="en-US" dirty="0" smtClean="0"/>
              <a:t>你身邊有任何一個是科技帶來意外死亡的案例或新聞嗎？試與我們分享。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lang="zh-TW" altLang="en-US" dirty="0" smtClean="0"/>
              <a:t>請問你覺得這世上有絕對安全的科技嗎？</a:t>
            </a:r>
            <a:endParaRPr lang="en-US" altLang="zh-TW" dirty="0" smtClean="0"/>
          </a:p>
          <a:p>
            <a:r>
              <a:rPr lang="zh-TW" altLang="en-US" dirty="0" smtClean="0"/>
              <a:t>哪一類的科技呢？如果你覺得沒有，原因是什麼呢？</a:t>
            </a:r>
          </a:p>
          <a:p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原創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原創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原創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80</TotalTime>
  <Words>781</Words>
  <Application>Microsoft Office PowerPoint</Application>
  <PresentationFormat>如螢幕大小 (4:3)</PresentationFormat>
  <Paragraphs>86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原創</vt:lpstr>
      <vt:lpstr>科技、倫理與社會</vt:lpstr>
      <vt:lpstr>課堂討論會進行方式</vt:lpstr>
      <vt:lpstr>成績計算</vt:lpstr>
      <vt:lpstr>再生能源的應用</vt:lpstr>
      <vt:lpstr>核電與反核電?</vt:lpstr>
      <vt:lpstr>TED   +參考資料（指定閱讀+延伸閱讀）</vt:lpstr>
      <vt:lpstr>TED內容解析 - Stewart Brand（擁核）</vt:lpstr>
      <vt:lpstr>TED內容解析- Mark Jacobson(反核)</vt:lpstr>
      <vt:lpstr>討論議題</vt:lpstr>
      <vt:lpstr>校外活動學習單</vt:lpstr>
      <vt:lpstr>課堂討論會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科技、倫理與社會</dc:title>
  <dc:creator>MKII</dc:creator>
  <cp:lastModifiedBy>kkk_999</cp:lastModifiedBy>
  <cp:revision>12</cp:revision>
  <dcterms:created xsi:type="dcterms:W3CDTF">2011-12-01T04:23:53Z</dcterms:created>
  <dcterms:modified xsi:type="dcterms:W3CDTF">2012-05-18T16:57:47Z</dcterms:modified>
</cp:coreProperties>
</file>