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60" r:id="rId3"/>
    <p:sldId id="261" r:id="rId4"/>
    <p:sldId id="262" r:id="rId5"/>
    <p:sldId id="263" r:id="rId6"/>
    <p:sldId id="265" r:id="rId7"/>
    <p:sldId id="266" r:id="rId8"/>
    <p:sldId id="269" r:id="rId9"/>
    <p:sldId id="270" r:id="rId10"/>
    <p:sldId id="271" r:id="rId11"/>
    <p:sldId id="272" r:id="rId12"/>
    <p:sldId id="273" r:id="rId13"/>
    <p:sldId id="274" r:id="rId14"/>
    <p:sldId id="275" r:id="rId15"/>
    <p:sldId id="279" r:id="rId16"/>
    <p:sldId id="280" r:id="rId17"/>
    <p:sldId id="281" r:id="rId18"/>
    <p:sldId id="282" r:id="rId19"/>
    <p:sldId id="284" r:id="rId20"/>
    <p:sldId id="285" r:id="rId21"/>
    <p:sldId id="286" r:id="rId22"/>
    <p:sldId id="288" r:id="rId23"/>
    <p:sldId id="291" r:id="rId24"/>
    <p:sldId id="292" r:id="rId25"/>
    <p:sldId id="294" r:id="rId26"/>
    <p:sldId id="295" r:id="rId27"/>
    <p:sldId id="297" r:id="rId28"/>
    <p:sldId id="299" r:id="rId29"/>
    <p:sldId id="305" r:id="rId30"/>
    <p:sldId id="307" r:id="rId31"/>
    <p:sldId id="308" r:id="rId32"/>
    <p:sldId id="311" r:id="rId33"/>
    <p:sldId id="312" r:id="rId34"/>
    <p:sldId id="314" r:id="rId35"/>
    <p:sldId id="316" r:id="rId36"/>
    <p:sldId id="317" r:id="rId37"/>
    <p:sldId id="318" r:id="rId38"/>
    <p:sldId id="319" r:id="rId39"/>
    <p:sldId id="321" r:id="rId40"/>
    <p:sldId id="324" r:id="rId4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584F2F-5710-491B-831A-1E33A729DE28}" type="datetimeFigureOut">
              <a:rPr lang="zh-TW" altLang="en-US" smtClean="0"/>
              <a:t>2011/5/13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4D461D-DF86-4F24-8ED3-7BC8DD1C50C8}"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9625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7588" name="投影片編號版面配置區 3"/>
          <p:cNvSpPr>
            <a:spLocks noGrp="1"/>
          </p:cNvSpPr>
          <p:nvPr>
            <p:ph type="sldNum" sz="quarter" idx="5"/>
          </p:nvPr>
        </p:nvSpPr>
        <p:spPr bwMode="auto">
          <a:ln>
            <a:miter lim="800000"/>
            <a:headEnd/>
            <a:tailEnd/>
          </a:ln>
        </p:spPr>
        <p:txBody>
          <a:bodyPr/>
          <a:lstStyle/>
          <a:p>
            <a:pPr>
              <a:defRPr/>
            </a:pPr>
            <a:fld id="{5D873FA3-7693-4567-88C8-D8592ED763D5}" type="slidenum">
              <a:rPr lang="zh-TW" altLang="en-US" smtClean="0"/>
              <a:pPr>
                <a:defRPr/>
              </a:pPr>
              <a:t>2</a:t>
            </a:fld>
            <a:endParaRPr lang="zh-TW"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0595"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C1145857-AE05-4957-83C7-771ED338C2B0}" type="slidenum">
              <a:rPr lang="zh-TW" altLang="en-US" smtClean="0"/>
              <a:pPr>
                <a:defRPr/>
              </a:pPr>
              <a:t>11</a:t>
            </a:fld>
            <a:endParaRPr lang="zh-TW"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161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F5BAA2D5-A657-4F2D-ACFF-B948AA0A413D}" type="slidenum">
              <a:rPr lang="zh-TW" altLang="en-US" smtClean="0"/>
              <a:pPr>
                <a:defRPr/>
              </a:pPr>
              <a:t>12</a:t>
            </a:fld>
            <a:endParaRPr lang="zh-TW"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4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BE66D897-F44F-4A44-9FA3-C858ECA54C9E}" type="slidenum">
              <a:rPr lang="zh-TW" altLang="en-US" smtClean="0"/>
              <a:pPr>
                <a:defRPr/>
              </a:pPr>
              <a:t>13</a:t>
            </a:fld>
            <a:endParaRPr lang="zh-TW"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36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58C70BC4-3500-4E82-86C3-0E7A647015BE}" type="slidenum">
              <a:rPr lang="zh-TW" altLang="en-US" smtClean="0"/>
              <a:pPr>
                <a:defRPr/>
              </a:pPr>
              <a:t>14</a:t>
            </a:fld>
            <a:endParaRPr lang="zh-TW"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878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7182E9F3-3D41-44D9-A3C8-DA39ADB0B171}" type="slidenum">
              <a:rPr lang="zh-TW" altLang="en-US" smtClean="0"/>
              <a:pPr>
                <a:defRPr/>
              </a:pPr>
              <a:t>15</a:t>
            </a:fld>
            <a:endParaRPr lang="zh-TW"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981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967019B0-CC7A-493B-812C-B9D1690ABC8A}" type="slidenum">
              <a:rPr lang="zh-TW" altLang="en-US" smtClean="0"/>
              <a:pPr>
                <a:defRPr/>
              </a:pPr>
              <a:t>16</a:t>
            </a:fld>
            <a:endParaRPr lang="zh-TW"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0835"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F424D76A-93C9-4169-8ABB-8E2E5C178EA5}" type="slidenum">
              <a:rPr lang="zh-TW" altLang="en-US" smtClean="0"/>
              <a:pPr>
                <a:defRPr/>
              </a:pPr>
              <a:t>17</a:t>
            </a:fld>
            <a:endParaRPr lang="zh-TW"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185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70783E1C-F0AE-484E-B16B-FF05E9665A53}" type="slidenum">
              <a:rPr lang="zh-TW" altLang="en-US" smtClean="0"/>
              <a:pPr>
                <a:defRPr/>
              </a:pPr>
              <a:t>18</a:t>
            </a:fld>
            <a:endParaRPr lang="zh-TW"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390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8E1001E6-C6D6-46C8-80EE-A53D53801FEC}" type="slidenum">
              <a:rPr lang="zh-TW" altLang="en-US" smtClean="0"/>
              <a:pPr>
                <a:defRPr/>
              </a:pPr>
              <a:t>19</a:t>
            </a:fld>
            <a:endParaRPr lang="zh-TW"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493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90B27941-03AB-4720-8931-9B95DEEE3E4E}" type="slidenum">
              <a:rPr lang="zh-TW" altLang="en-US" smtClean="0"/>
              <a:pPr>
                <a:defRPr/>
              </a:pPr>
              <a:t>20</a:t>
            </a:fld>
            <a:endParaRPr lang="zh-TW"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9728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7588" name="投影片編號版面配置區 3"/>
          <p:cNvSpPr>
            <a:spLocks noGrp="1"/>
          </p:cNvSpPr>
          <p:nvPr>
            <p:ph type="sldNum" sz="quarter" idx="5"/>
          </p:nvPr>
        </p:nvSpPr>
        <p:spPr bwMode="auto">
          <a:ln>
            <a:miter lim="800000"/>
            <a:headEnd/>
            <a:tailEnd/>
          </a:ln>
        </p:spPr>
        <p:txBody>
          <a:bodyPr/>
          <a:lstStyle/>
          <a:p>
            <a:pPr>
              <a:defRPr/>
            </a:pPr>
            <a:fld id="{CBBEAB72-89FA-47B8-A1C5-57EC910B30CF}" type="slidenum">
              <a:rPr lang="zh-TW" altLang="en-US" smtClean="0"/>
              <a:pPr>
                <a:defRPr/>
              </a:pPr>
              <a:t>3</a:t>
            </a:fld>
            <a:endParaRPr lang="zh-TW"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5955"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8473F201-BB1E-4B86-909F-22810255C2E7}" type="slidenum">
              <a:rPr lang="zh-TW" altLang="en-US" smtClean="0"/>
              <a:pPr>
                <a:defRPr/>
              </a:pPr>
              <a:t>21</a:t>
            </a:fld>
            <a:endParaRPr lang="zh-TW"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800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A381C695-CFB9-4545-8702-8C2DFDE35875}" type="slidenum">
              <a:rPr lang="zh-TW" altLang="en-US" smtClean="0"/>
              <a:pPr>
                <a:defRPr/>
              </a:pPr>
              <a:t>22</a:t>
            </a:fld>
            <a:endParaRPr lang="zh-TW"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1075"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6B1ED1CF-991E-4C85-A042-4D7DC3418B18}" type="slidenum">
              <a:rPr lang="zh-TW" altLang="en-US" smtClean="0"/>
              <a:pPr>
                <a:defRPr/>
              </a:pPr>
              <a:t>23</a:t>
            </a:fld>
            <a:endParaRPr lang="zh-TW"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209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3832C9F9-13F2-4CC5-9B5F-546E36DBD642}" type="slidenum">
              <a:rPr lang="zh-TW" altLang="en-US" smtClean="0"/>
              <a:pPr>
                <a:defRPr/>
              </a:pPr>
              <a:t>24</a:t>
            </a:fld>
            <a:endParaRPr lang="zh-TW"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41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7DC0AFBF-08F3-4AB7-BBD8-9AD8DD23ADC3}" type="slidenum">
              <a:rPr lang="zh-TW" altLang="en-US" smtClean="0"/>
              <a:pPr>
                <a:defRPr/>
              </a:pPr>
              <a:t>25</a:t>
            </a:fld>
            <a:endParaRPr lang="zh-TW"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517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400193BA-24A4-4FF2-A820-FA5203928093}" type="slidenum">
              <a:rPr lang="zh-TW" altLang="en-US" smtClean="0"/>
              <a:pPr>
                <a:defRPr/>
              </a:pPr>
              <a:t>26</a:t>
            </a:fld>
            <a:endParaRPr lang="zh-TW"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721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900E87F4-288B-4199-9E62-92398AA0A6D7}" type="slidenum">
              <a:rPr lang="zh-TW" altLang="en-US" smtClean="0"/>
              <a:pPr>
                <a:defRPr/>
              </a:pPr>
              <a:t>27</a:t>
            </a:fld>
            <a:endParaRPr lang="zh-TW"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39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3E589B0A-739A-4750-8A12-47405C3DB922}" type="slidenum">
              <a:rPr lang="zh-TW" altLang="en-US" smtClean="0"/>
              <a:pPr>
                <a:defRPr/>
              </a:pPr>
              <a:t>28</a:t>
            </a:fld>
            <a:endParaRPr lang="zh-TW"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4541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08C792AE-C6A3-4C37-872C-77EABB77F4B3}" type="slidenum">
              <a:rPr lang="zh-TW" altLang="en-US" smtClean="0"/>
              <a:pPr>
                <a:defRPr/>
              </a:pPr>
              <a:t>29</a:t>
            </a:fld>
            <a:endParaRPr lang="zh-TW"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4745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zh-TW" altLang="en-US" smtClean="0"/>
              <a:t>鼓勵人們多儲蓄的稅法變動會使可貸資金的供給曲線由 </a:t>
            </a:r>
            <a:r>
              <a:rPr lang="en-US" altLang="zh-TW" smtClean="0"/>
              <a:t>S1 </a:t>
            </a:r>
            <a:r>
              <a:rPr lang="zh-TW" altLang="en-US" smtClean="0"/>
              <a:t>右移至 </a:t>
            </a:r>
            <a:r>
              <a:rPr lang="en-US" altLang="zh-TW" smtClean="0"/>
              <a:t>S2 </a:t>
            </a:r>
            <a:r>
              <a:rPr lang="zh-TW" altLang="en-US" smtClean="0"/>
              <a:t>，從而均衡利率會下降，進而刺激投資。 在此，均衡利率由 </a:t>
            </a:r>
            <a:r>
              <a:rPr lang="en-US" altLang="zh-TW" smtClean="0"/>
              <a:t>5%</a:t>
            </a:r>
            <a:r>
              <a:rPr lang="zh-TW" altLang="en-US" smtClean="0"/>
              <a:t>降為 </a:t>
            </a:r>
            <a:r>
              <a:rPr lang="en-US" altLang="zh-TW" smtClean="0"/>
              <a:t>4%</a:t>
            </a:r>
            <a:r>
              <a:rPr lang="zh-TW" altLang="en-US" smtClean="0"/>
              <a:t>，且可貸資金的均衡數量由 </a:t>
            </a:r>
            <a:r>
              <a:rPr lang="en-US" altLang="zh-TW" smtClean="0"/>
              <a:t>1 </a:t>
            </a:r>
            <a:r>
              <a:rPr lang="zh-TW" altLang="en-US" smtClean="0"/>
              <a:t>兆 </a:t>
            </a:r>
            <a:r>
              <a:rPr lang="en-US" altLang="zh-TW" smtClean="0"/>
              <a:t>2 </a:t>
            </a:r>
            <a:r>
              <a:rPr lang="zh-TW" altLang="en-US" smtClean="0"/>
              <a:t>千億美元增加為 </a:t>
            </a:r>
            <a:r>
              <a:rPr lang="en-US" altLang="zh-TW" smtClean="0"/>
              <a:t>1 </a:t>
            </a:r>
            <a:r>
              <a:rPr lang="zh-TW" altLang="en-US" smtClean="0"/>
              <a:t>兆 </a:t>
            </a:r>
            <a:r>
              <a:rPr lang="en-US" altLang="zh-TW" smtClean="0"/>
              <a:t>6 </a:t>
            </a:r>
            <a:r>
              <a:rPr lang="zh-TW" altLang="en-US" smtClean="0"/>
              <a:t>千億美元。</a:t>
            </a:r>
          </a:p>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60DA5673-AF9D-43ED-AB08-73D32A57451B}" type="slidenum">
              <a:rPr lang="zh-TW" altLang="en-US" smtClean="0"/>
              <a:pPr>
                <a:defRPr/>
              </a:pPr>
              <a:t>30</a:t>
            </a:fld>
            <a:endParaRPr lang="zh-TW"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9830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C1165329-9123-4223-881D-3836CF5AEC42}" type="slidenum">
              <a:rPr lang="zh-TW" altLang="en-US" smtClean="0"/>
              <a:pPr>
                <a:defRPr/>
              </a:pPr>
              <a:t>4</a:t>
            </a:fld>
            <a:endParaRPr lang="zh-TW"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4950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AE20E753-F678-43E5-95D8-14577D1E36BB}" type="slidenum">
              <a:rPr lang="zh-TW" altLang="en-US" smtClean="0"/>
              <a:pPr>
                <a:defRPr/>
              </a:pPr>
              <a:t>31</a:t>
            </a:fld>
            <a:endParaRPr lang="zh-TW"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257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FEEE31F4-ACC6-4E0C-82D9-C603FBE5068C}" type="slidenum">
              <a:rPr lang="zh-TW" altLang="en-US" smtClean="0"/>
              <a:pPr>
                <a:defRPr/>
              </a:pPr>
              <a:t>32</a:t>
            </a:fld>
            <a:endParaRPr lang="zh-TW"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360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zh-TW" altLang="en-US" smtClean="0"/>
              <a:t>如果投資抵減法案的通過鼓勵廠商進行更多的投資，則可貸資金需求曲線會往右移，如從 </a:t>
            </a:r>
            <a:r>
              <a:rPr lang="en-US" altLang="zh-TW" smtClean="0"/>
              <a:t>D1 </a:t>
            </a:r>
            <a:r>
              <a:rPr lang="zh-TW" altLang="en-US" smtClean="0"/>
              <a:t>右移至 </a:t>
            </a:r>
            <a:r>
              <a:rPr lang="en-US" altLang="zh-TW" smtClean="0"/>
              <a:t>D2</a:t>
            </a:r>
            <a:r>
              <a:rPr lang="zh-TW" altLang="en-US" smtClean="0"/>
              <a:t>，從 而均衡利率會上升，進而刺激儲蓄。在此，均衡利率由 </a:t>
            </a:r>
            <a:r>
              <a:rPr lang="en-US" altLang="zh-TW" smtClean="0"/>
              <a:t>5%</a:t>
            </a:r>
            <a:r>
              <a:rPr lang="zh-TW" altLang="en-US" smtClean="0"/>
              <a:t>上升為 </a:t>
            </a:r>
            <a:r>
              <a:rPr lang="en-US" altLang="zh-TW" smtClean="0"/>
              <a:t>6%</a:t>
            </a:r>
            <a:r>
              <a:rPr lang="zh-TW" altLang="en-US" smtClean="0"/>
              <a:t>，且可貸資金的均衡數量由 </a:t>
            </a:r>
            <a:r>
              <a:rPr lang="en-US" altLang="zh-TW" smtClean="0"/>
              <a:t>1 </a:t>
            </a:r>
            <a:r>
              <a:rPr lang="zh-TW" altLang="en-US" smtClean="0"/>
              <a:t>兆 </a:t>
            </a:r>
            <a:r>
              <a:rPr lang="en-US" altLang="zh-TW" smtClean="0"/>
              <a:t>2 </a:t>
            </a:r>
            <a:r>
              <a:rPr lang="zh-TW" altLang="en-US" smtClean="0"/>
              <a:t>千 億美元增加為 </a:t>
            </a:r>
            <a:r>
              <a:rPr lang="en-US" altLang="zh-TW" smtClean="0"/>
              <a:t>1 </a:t>
            </a:r>
            <a:r>
              <a:rPr lang="zh-TW" altLang="en-US" smtClean="0"/>
              <a:t>兆 </a:t>
            </a:r>
            <a:r>
              <a:rPr lang="en-US" altLang="zh-TW" smtClean="0"/>
              <a:t>4 </a:t>
            </a:r>
            <a:r>
              <a:rPr lang="zh-TW" altLang="en-US" smtClean="0"/>
              <a:t>千億美元。</a:t>
            </a:r>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A3E4F7C7-9A16-4569-86E4-85F63F41F98E}" type="slidenum">
              <a:rPr lang="zh-TW" altLang="en-US" smtClean="0"/>
              <a:pPr>
                <a:defRPr/>
              </a:pPr>
              <a:t>33</a:t>
            </a:fld>
            <a:endParaRPr lang="zh-TW"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565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D8A9282C-6CC1-4060-9FD8-711DFFE1DDEE}" type="slidenum">
              <a:rPr lang="zh-TW" altLang="en-US" smtClean="0"/>
              <a:pPr>
                <a:defRPr/>
              </a:pPr>
              <a:t>34</a:t>
            </a:fld>
            <a:endParaRPr lang="zh-TW"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769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5FD6CAB6-3106-4D9E-9F0F-E04F73580431}" type="slidenum">
              <a:rPr lang="zh-TW" altLang="en-US" smtClean="0"/>
              <a:pPr>
                <a:defRPr/>
              </a:pPr>
              <a:t>35</a:t>
            </a:fld>
            <a:endParaRPr lang="zh-TW"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872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8EE1660D-F7A0-4C45-A9B4-0600D4E80DF3}" type="slidenum">
              <a:rPr lang="zh-TW" altLang="en-US" smtClean="0"/>
              <a:pPr>
                <a:defRPr/>
              </a:pPr>
              <a:t>36</a:t>
            </a:fld>
            <a:endParaRPr lang="zh-TW"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597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CF102838-ACCF-42C3-9E7C-ACE9DAB93858}" type="slidenum">
              <a:rPr lang="zh-TW" altLang="en-US" smtClean="0"/>
              <a:pPr>
                <a:defRPr/>
              </a:pPr>
              <a:t>37</a:t>
            </a:fld>
            <a:endParaRPr lang="zh-TW"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6077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01E7D187-8B14-4A80-8CF4-99DEFD4D77FB}" type="slidenum">
              <a:rPr lang="zh-TW" altLang="en-US" smtClean="0"/>
              <a:pPr>
                <a:defRPr/>
              </a:pPr>
              <a:t>38</a:t>
            </a:fld>
            <a:endParaRPr lang="zh-TW"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6281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416100C5-32E0-4B59-972A-0830D0B42941}" type="slidenum">
              <a:rPr lang="zh-TW" altLang="en-US" smtClean="0"/>
              <a:pPr>
                <a:defRPr/>
              </a:pPr>
              <a:t>39</a:t>
            </a:fld>
            <a:endParaRPr lang="zh-TW"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6589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ECFD2A98-6C36-4064-82A9-CA781A656360}" type="slidenum">
              <a:rPr lang="zh-TW" altLang="en-US" smtClean="0"/>
              <a:pPr>
                <a:defRPr/>
              </a:pPr>
              <a:t>40</a:t>
            </a:fld>
            <a:endParaRPr lang="zh-TW"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9933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01E9E118-5529-4452-9A7A-469A9D71264D}" type="slidenum">
              <a:rPr lang="zh-TW" altLang="en-US" smtClean="0"/>
              <a:pPr>
                <a:defRPr/>
              </a:pPr>
              <a:t>5</a:t>
            </a:fld>
            <a:endParaRPr lang="zh-TW"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01379"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92C335C2-AF32-4F80-845E-86288A8C45A1}" type="slidenum">
              <a:rPr lang="zh-TW" altLang="en-US" smtClean="0"/>
              <a:pPr>
                <a:defRPr/>
              </a:pPr>
              <a:t>6</a:t>
            </a:fld>
            <a:endParaRPr lang="zh-TW"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0445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F14EFBD1-9F22-4475-B3B8-AAA302F4E9C9}" type="slidenum">
              <a:rPr lang="zh-TW" altLang="en-US" smtClean="0"/>
              <a:pPr>
                <a:defRPr/>
              </a:pPr>
              <a:t>7</a:t>
            </a:fld>
            <a:endParaRPr lang="zh-TW"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0752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47305C39-E9CA-419A-8C92-A9D43D1D4D0B}" type="slidenum">
              <a:rPr lang="zh-TW" altLang="en-US" smtClean="0"/>
              <a:pPr>
                <a:defRPr/>
              </a:pPr>
              <a:t>8</a:t>
            </a:fld>
            <a:endParaRPr lang="zh-TW"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085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5856FCD3-9C43-4A34-968D-104B0E5DC15A}" type="slidenum">
              <a:rPr lang="zh-TW" altLang="en-US" smtClean="0"/>
              <a:pPr>
                <a:defRPr/>
              </a:pPr>
              <a:t>9</a:t>
            </a:fld>
            <a:endParaRPr lang="zh-TW"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09571"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69636" name="投影片編號版面配置區 3"/>
          <p:cNvSpPr>
            <a:spLocks noGrp="1"/>
          </p:cNvSpPr>
          <p:nvPr>
            <p:ph type="sldNum" sz="quarter" idx="5"/>
          </p:nvPr>
        </p:nvSpPr>
        <p:spPr bwMode="auto">
          <a:ln>
            <a:miter lim="800000"/>
            <a:headEnd/>
            <a:tailEnd/>
          </a:ln>
        </p:spPr>
        <p:txBody>
          <a:bodyPr/>
          <a:lstStyle/>
          <a:p>
            <a:pPr>
              <a:defRPr/>
            </a:pPr>
            <a:fld id="{BD4255F4-D7D1-499E-A042-03903939F636}" type="slidenum">
              <a:rPr lang="zh-TW" altLang="en-US" smtClean="0"/>
              <a:pPr>
                <a:defRPr/>
              </a:pPr>
              <a:t>10</a:t>
            </a:fld>
            <a:endParaRPr lang="zh-TW"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3" name="矩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矩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矩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矩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矩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圓角矩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圓角矩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矩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6705600" y="4206240"/>
            <a:ext cx="960120" cy="457200"/>
          </a:xfrm>
        </p:spPr>
        <p:txBody>
          <a:bodyPr/>
          <a:lstStyle/>
          <a:p>
            <a:fld id="{871B473C-5A39-4D99-BF98-06A32E6474C7}" type="datetimeFigureOut">
              <a:rPr lang="zh-TW" altLang="en-US" smtClean="0"/>
              <a:t>2011/5/13</a:t>
            </a:fld>
            <a:endParaRPr lang="zh-TW" altLang="en-US"/>
          </a:p>
        </p:txBody>
      </p:sp>
      <p:sp>
        <p:nvSpPr>
          <p:cNvPr id="17" name="頁尾版面配置區 16"/>
          <p:cNvSpPr>
            <a:spLocks noGrp="1"/>
          </p:cNvSpPr>
          <p:nvPr>
            <p:ph type="ftr" sz="quarter" idx="11"/>
          </p:nvPr>
        </p:nvSpPr>
        <p:spPr>
          <a:xfrm>
            <a:off x="5410200" y="4205288"/>
            <a:ext cx="1295400" cy="457200"/>
          </a:xfrm>
        </p:spPr>
        <p:txBody>
          <a:bodyPr/>
          <a:lstStyle/>
          <a:p>
            <a:endParaRPr lang="zh-TW" altLang="en-US"/>
          </a:p>
        </p:txBody>
      </p:sp>
      <p:sp>
        <p:nvSpPr>
          <p:cNvPr id="29" name="投影片編號版面配置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DD548C9-414E-4C34-BF6E-5598F6B32632}"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81800" y="1143000"/>
            <a:ext cx="1905000" cy="5486400"/>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143000"/>
            <a:ext cx="6248400" cy="548640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81000" y="1143000"/>
            <a:ext cx="8382000" cy="1069848"/>
          </a:xfrm>
        </p:spPr>
        <p:txBody>
          <a:bodyPr anchor="ctr"/>
          <a:lstStyle>
            <a:lvl1pPr>
              <a:defRPr sz="4000" b="0" i="0" cap="none"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6" name="日期版面配置區 25"/>
          <p:cNvSpPr>
            <a:spLocks noGrp="1"/>
          </p:cNvSpPr>
          <p:nvPr>
            <p:ph type="dt" sz="half" idx="10"/>
          </p:nvPr>
        </p:nvSpPr>
        <p:spPr/>
        <p:txBody>
          <a:bodyPr rtlCol="0"/>
          <a:lstStyle/>
          <a:p>
            <a:fld id="{871B473C-5A39-4D99-BF98-06A32E6474C7}" type="datetimeFigureOut">
              <a:rPr lang="zh-TW" altLang="en-US" smtClean="0"/>
              <a:t>2011/5/13</a:t>
            </a:fld>
            <a:endParaRPr lang="zh-TW" altLang="en-US"/>
          </a:p>
        </p:txBody>
      </p:sp>
      <p:sp>
        <p:nvSpPr>
          <p:cNvPr id="27" name="投影片編號版面配置區 26"/>
          <p:cNvSpPr>
            <a:spLocks noGrp="1"/>
          </p:cNvSpPr>
          <p:nvPr>
            <p:ph type="sldNum" sz="quarter" idx="11"/>
          </p:nvPr>
        </p:nvSpPr>
        <p:spPr/>
        <p:txBody>
          <a:bodyPr rtlCol="0"/>
          <a:lstStyle/>
          <a:p>
            <a:fld id="{0DD548C9-414E-4C34-BF6E-5598F6B32632}" type="slidenum">
              <a:rPr lang="zh-TW" altLang="en-US" smtClean="0"/>
              <a:t>‹#›</a:t>
            </a:fld>
            <a:endParaRPr lang="zh-TW" altLang="en-US"/>
          </a:p>
        </p:txBody>
      </p:sp>
      <p:sp>
        <p:nvSpPr>
          <p:cNvPr id="28" name="頁尾版面配置區 2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a:xfrm>
            <a:off x="6583680" y="612648"/>
            <a:ext cx="957264" cy="457200"/>
          </a:xfrm>
        </p:spPr>
        <p:txBody>
          <a:bodyPr/>
          <a:lstStyle/>
          <a:p>
            <a:fld id="{871B473C-5A39-4D99-BF98-06A32E6474C7}" type="datetimeFigureOut">
              <a:rPr lang="zh-TW" altLang="en-US" smtClean="0"/>
              <a:t>2011/5/13</a:t>
            </a:fld>
            <a:endParaRPr lang="zh-TW" altLang="en-US"/>
          </a:p>
        </p:txBody>
      </p:sp>
      <p:sp>
        <p:nvSpPr>
          <p:cNvPr id="4" name="頁尾版面配置區 3"/>
          <p:cNvSpPr>
            <a:spLocks noGrp="1"/>
          </p:cNvSpPr>
          <p:nvPr>
            <p:ph type="ftr" sz="quarter" idx="11"/>
          </p:nvPr>
        </p:nvSpPr>
        <p:spPr>
          <a:xfrm>
            <a:off x="5257800" y="612648"/>
            <a:ext cx="1325880" cy="457200"/>
          </a:xfrm>
        </p:spPr>
        <p:txBody>
          <a:bodyPr/>
          <a:lstStyle/>
          <a:p>
            <a:endParaRPr lang="zh-TW" altLang="en-US"/>
          </a:p>
        </p:txBody>
      </p:sp>
      <p:sp>
        <p:nvSpPr>
          <p:cNvPr id="5" name="投影片編號版面配置區 4"/>
          <p:cNvSpPr>
            <a:spLocks noGrp="1"/>
          </p:cNvSpPr>
          <p:nvPr>
            <p:ph type="sldNum" sz="quarter" idx="12"/>
          </p:nvPr>
        </p:nvSpPr>
        <p:spPr>
          <a:xfrm>
            <a:off x="8174736" y="2272"/>
            <a:ext cx="762000" cy="365760"/>
          </a:xfrm>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353496" y="1101970"/>
            <a:ext cx="3383280" cy="877824"/>
          </a:xfrm>
        </p:spPr>
        <p:txBody>
          <a:bodyPr anchor="b"/>
          <a:lstStyle>
            <a:lvl1pPr algn="l">
              <a:buNone/>
              <a:defRPr sz="1800" b="1"/>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871B473C-5A39-4D99-BF98-06A32E6474C7}" type="datetimeFigureOut">
              <a:rPr lang="zh-TW" altLang="en-US" smtClean="0"/>
              <a:t>2011/5/13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DD548C9-414E-4C34-BF6E-5598F6B32632}"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矩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矩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矩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矩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矩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圓角矩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圓角矩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矩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矩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矩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矩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矩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矩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標題版面配置區 21"/>
          <p:cNvSpPr>
            <a:spLocks noGrp="1"/>
          </p:cNvSpPr>
          <p:nvPr>
            <p:ph type="title"/>
          </p:nvPr>
        </p:nvSpPr>
        <p:spPr>
          <a:xfrm>
            <a:off x="457200" y="1143000"/>
            <a:ext cx="8229600" cy="10668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71B473C-5A39-4D99-BF98-06A32E6474C7}" type="datetimeFigureOut">
              <a:rPr lang="zh-TW" altLang="en-US" smtClean="0"/>
              <a:t>2011/5/13</a:t>
            </a:fld>
            <a:endParaRPr lang="zh-TW" altLang="en-US"/>
          </a:p>
        </p:txBody>
      </p:sp>
      <p:sp>
        <p:nvSpPr>
          <p:cNvPr id="3" name="頁尾版面配置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zh-TW" altLang="en-US"/>
          </a:p>
        </p:txBody>
      </p:sp>
      <p:sp>
        <p:nvSpPr>
          <p:cNvPr id="23" name="投影片編號版面配置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DD548C9-414E-4C34-BF6E-5598F6B32632}"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19.xml"/><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 Id="rId9" Type="http://schemas.openxmlformats.org/officeDocument/2006/relationships/oleObject" Target="../embeddings/oleObject16.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zh-TW" altLang="en-US" b="1" dirty="0" smtClean="0">
                <a:effectLst>
                  <a:outerShdw blurRad="38100" dist="38100" dir="2700000" algn="tl">
                    <a:srgbClr val="C0C0C0"/>
                  </a:outerShdw>
                </a:effectLst>
                <a:latin typeface="標楷體" pitchFamily="65" charset="-120"/>
                <a:ea typeface="標楷體" pitchFamily="65" charset="-120"/>
              </a:rPr>
              <a:t>第</a:t>
            </a:r>
            <a:r>
              <a:rPr lang="en-US" altLang="zh-TW" b="1" dirty="0" smtClean="0">
                <a:effectLst>
                  <a:outerShdw blurRad="38100" dist="38100" dir="2700000" algn="tl">
                    <a:srgbClr val="C0C0C0"/>
                  </a:outerShdw>
                </a:effectLst>
                <a:latin typeface="標楷體" pitchFamily="65" charset="-120"/>
                <a:ea typeface="標楷體" pitchFamily="65" charset="-120"/>
              </a:rPr>
              <a:t>26</a:t>
            </a:r>
            <a:r>
              <a:rPr lang="zh-TW" altLang="en-US" b="1" dirty="0" smtClean="0">
                <a:effectLst>
                  <a:outerShdw blurRad="38100" dist="38100" dir="2700000" algn="tl">
                    <a:srgbClr val="C0C0C0"/>
                  </a:outerShdw>
                </a:effectLst>
                <a:latin typeface="標楷體" pitchFamily="65" charset="-120"/>
                <a:ea typeface="標楷體" pitchFamily="65" charset="-120"/>
              </a:rPr>
              <a:t>章  </a:t>
            </a:r>
            <a:r>
              <a:rPr lang="en-US" altLang="zh-TW" b="1" dirty="0" smtClean="0">
                <a:effectLst>
                  <a:outerShdw blurRad="38100" dist="38100" dir="2700000" algn="tl">
                    <a:srgbClr val="C0C0C0"/>
                  </a:outerShdw>
                </a:effectLst>
                <a:latin typeface="標楷體" pitchFamily="65" charset="-120"/>
                <a:ea typeface="標楷體" pitchFamily="65" charset="-120"/>
              </a:rPr>
              <a:t/>
            </a:r>
            <a:br>
              <a:rPr lang="en-US" altLang="zh-TW" b="1" dirty="0" smtClean="0">
                <a:effectLst>
                  <a:outerShdw blurRad="38100" dist="38100" dir="2700000" algn="tl">
                    <a:srgbClr val="C0C0C0"/>
                  </a:outerShdw>
                </a:effectLst>
                <a:latin typeface="標楷體" pitchFamily="65" charset="-120"/>
                <a:ea typeface="標楷體" pitchFamily="65" charset="-120"/>
              </a:rPr>
            </a:br>
            <a:r>
              <a:rPr lang="zh-TW" altLang="en-US" b="1" dirty="0" smtClean="0">
                <a:effectLst>
                  <a:outerShdw blurRad="38100" dist="38100" dir="2700000" algn="tl">
                    <a:srgbClr val="C0C0C0"/>
                  </a:outerShdw>
                </a:effectLst>
                <a:latin typeface="標楷體" pitchFamily="65" charset="-120"/>
                <a:ea typeface="標楷體" pitchFamily="65" charset="-120"/>
              </a:rPr>
              <a:t>儲蓄、投資與金融</a:t>
            </a:r>
            <a:r>
              <a:rPr lang="zh-TW" altLang="en-US" b="1" dirty="0" smtClean="0">
                <a:effectLst>
                  <a:outerShdw blurRad="38100" dist="38100" dir="2700000" algn="tl">
                    <a:srgbClr val="C0C0C0"/>
                  </a:outerShdw>
                </a:effectLst>
                <a:latin typeface="標楷體" pitchFamily="65" charset="-120"/>
                <a:ea typeface="標楷體" pitchFamily="65" charset="-120"/>
              </a:rPr>
              <a:t>體系</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51054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b="1" dirty="0" smtClean="0">
                <a:solidFill>
                  <a:srgbClr val="FF0000"/>
                </a:solidFill>
                <a:effectLst>
                  <a:outerShdw blurRad="38100" dist="38100" dir="2700000" algn="tl">
                    <a:srgbClr val="000000">
                      <a:alpha val="43137"/>
                    </a:srgbClr>
                  </a:outerShdw>
                </a:effectLst>
              </a:rPr>
              <a:t>金融中介機構是儲蓄者將資金間接地提供給借款者的金融機構</a:t>
            </a:r>
            <a:r>
              <a:rPr lang="zh-TW" altLang="en-US" dirty="0" smtClean="0"/>
              <a:t>。</a:t>
            </a:r>
          </a:p>
          <a:p>
            <a:pPr>
              <a:buFont typeface="Arial" pitchFamily="34" charset="0"/>
              <a:buNone/>
              <a:defRPr/>
            </a:pPr>
            <a:endParaRPr lang="zh-TW" altLang="en-US" sz="1000" dirty="0" smtClean="0"/>
          </a:p>
          <a:p>
            <a:pPr>
              <a:defRPr/>
            </a:pPr>
            <a:r>
              <a:rPr lang="zh-TW" altLang="en-US" b="1" dirty="0" smtClean="0">
                <a:solidFill>
                  <a:srgbClr val="FF0000"/>
                </a:solidFill>
                <a:effectLst>
                  <a:outerShdw blurRad="38100" dist="38100" dir="2700000" algn="tl">
                    <a:srgbClr val="000000">
                      <a:alpha val="43137"/>
                    </a:srgbClr>
                  </a:outerShdw>
                </a:effectLst>
              </a:rPr>
              <a:t>中介</a:t>
            </a:r>
            <a:r>
              <a:rPr lang="zh-TW" altLang="en-US" b="1" dirty="0" smtClean="0">
                <a:solidFill>
                  <a:srgbClr val="FF0000"/>
                </a:solidFill>
                <a:effectLst>
                  <a:outerShdw blurRad="38100" dist="38100" dir="2700000" algn="tl">
                    <a:srgbClr val="000000">
                      <a:alpha val="43137"/>
                    </a:srgbClr>
                  </a:outerShdw>
                </a:effectLst>
              </a:rPr>
              <a:t>機構</a:t>
            </a:r>
            <a:r>
              <a:rPr lang="zh-TW" altLang="en-US" dirty="0" smtClean="0"/>
              <a:t>（</a:t>
            </a:r>
            <a:r>
              <a:rPr lang="en-US" dirty="0" smtClean="0"/>
              <a:t>intermediary</a:t>
            </a:r>
            <a:r>
              <a:rPr lang="zh-TW" altLang="en-US" dirty="0" smtClean="0"/>
              <a:t>）一詞反映這些機構在儲蓄者與借款者之間所扮演的</a:t>
            </a:r>
            <a:r>
              <a:rPr lang="zh-TW" altLang="en-US" b="1" dirty="0" smtClean="0">
                <a:solidFill>
                  <a:srgbClr val="FF0000"/>
                </a:solidFill>
                <a:effectLst>
                  <a:outerShdw blurRad="38100" dist="38100" dir="2700000" algn="tl">
                    <a:srgbClr val="000000">
                      <a:alpha val="43137"/>
                    </a:srgbClr>
                  </a:outerShdw>
                </a:effectLst>
              </a:rPr>
              <a:t>中間人</a:t>
            </a:r>
            <a:r>
              <a:rPr lang="zh-TW" altLang="en-US" dirty="0" smtClean="0"/>
              <a:t>角色。</a:t>
            </a:r>
          </a:p>
          <a:p>
            <a:pPr>
              <a:defRPr/>
            </a:pPr>
            <a:endParaRPr lang="zh-TW" altLang="en-US" sz="10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金融中介機構</a:t>
            </a:r>
            <a:endParaRPr lang="zh-TW" altLang="en-US" dirty="0"/>
          </a:p>
        </p:txBody>
      </p:sp>
      <p:sp>
        <p:nvSpPr>
          <p:cNvPr id="38916"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CEA23434-488B-478A-A2D5-49A97C090C4C}" type="slidenum">
              <a:rPr kumimoji="0" lang="en-US" altLang="zh-TW" sz="2400" b="1">
                <a:solidFill>
                  <a:srgbClr val="376092"/>
                </a:solidFill>
                <a:ea typeface="標楷體" pitchFamily="65" charset="-120"/>
              </a:rPr>
              <a:pPr/>
              <a:t>10</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57150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銀行</a:t>
            </a:r>
            <a:r>
              <a:rPr lang="zh-TW" altLang="en-US" dirty="0" smtClean="0"/>
              <a:t>的最主要工作是接受儲蓄者的存款，並將這些存款貸給借款者</a:t>
            </a:r>
            <a:r>
              <a:rPr lang="zh-TW" altLang="en-US" dirty="0" smtClean="0"/>
              <a:t>。</a:t>
            </a:r>
            <a:endParaRPr lang="en-US" altLang="zh-TW" dirty="0" smtClean="0"/>
          </a:p>
          <a:p>
            <a:pPr>
              <a:defRPr/>
            </a:pPr>
            <a:r>
              <a:rPr lang="zh-TW" altLang="en-US" dirty="0" smtClean="0"/>
              <a:t>銀行</a:t>
            </a:r>
            <a:r>
              <a:rPr lang="zh-TW" altLang="en-US" dirty="0" smtClean="0"/>
              <a:t>支付存款利息並向借款者收取比存款利率高的貸款利率</a:t>
            </a:r>
            <a:r>
              <a:rPr lang="zh-TW" altLang="en-US" dirty="0" smtClean="0"/>
              <a:t>。</a:t>
            </a:r>
            <a:endParaRPr lang="en-US" altLang="zh-TW" dirty="0" smtClean="0"/>
          </a:p>
          <a:p>
            <a:pPr>
              <a:defRPr/>
            </a:pPr>
            <a:r>
              <a:rPr lang="zh-TW" altLang="en-US" b="1" dirty="0" smtClean="0">
                <a:solidFill>
                  <a:srgbClr val="FF0000"/>
                </a:solidFill>
                <a:effectLst>
                  <a:outerShdw blurRad="38100" dist="38100" dir="2700000" algn="tl">
                    <a:srgbClr val="000000">
                      <a:alpha val="43137"/>
                    </a:srgbClr>
                  </a:outerShdw>
                </a:effectLst>
              </a:rPr>
              <a:t>銀行</a:t>
            </a:r>
            <a:r>
              <a:rPr lang="zh-TW" altLang="en-US" b="1" dirty="0" smtClean="0">
                <a:solidFill>
                  <a:srgbClr val="FF0000"/>
                </a:solidFill>
                <a:effectLst>
                  <a:outerShdw blurRad="38100" dist="38100" dir="2700000" algn="tl">
                    <a:srgbClr val="000000">
                      <a:alpha val="43137"/>
                    </a:srgbClr>
                  </a:outerShdw>
                </a:effectLst>
              </a:rPr>
              <a:t>藉由存放款利率的差來涵蓋銀行的成本以賺取利潤</a:t>
            </a:r>
            <a:r>
              <a:rPr lang="zh-TW" altLang="en-US" dirty="0" smtClean="0"/>
              <a:t>。</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銀行</a:t>
            </a:r>
            <a:endParaRPr lang="zh-TW" altLang="en-US" dirty="0"/>
          </a:p>
        </p:txBody>
      </p:sp>
      <p:sp>
        <p:nvSpPr>
          <p:cNvPr id="3994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DBFBE47B-0012-4DC9-B1F0-1785CDEFC6F8}" type="slidenum">
              <a:rPr kumimoji="0" lang="en-US" altLang="zh-TW" sz="2400" b="1">
                <a:solidFill>
                  <a:srgbClr val="376092"/>
                </a:solidFill>
                <a:ea typeface="標楷體" pitchFamily="65" charset="-120"/>
              </a:rPr>
              <a:pPr/>
              <a:t>11</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6482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400" dirty="0" smtClean="0"/>
              <a:t>銀行</a:t>
            </a:r>
            <a:r>
              <a:rPr lang="zh-TW" altLang="en-US" sz="2400" dirty="0" smtClean="0"/>
              <a:t>協助創造一個人們可以作為</a:t>
            </a:r>
            <a:r>
              <a:rPr lang="zh-TW" altLang="en-US" sz="2400" b="1" dirty="0" smtClean="0">
                <a:solidFill>
                  <a:srgbClr val="FF0000"/>
                </a:solidFill>
                <a:effectLst>
                  <a:outerShdw blurRad="38100" dist="38100" dir="2700000" algn="tl">
                    <a:srgbClr val="000000">
                      <a:alpha val="43137"/>
                    </a:srgbClr>
                  </a:outerShdw>
                </a:effectLst>
              </a:rPr>
              <a:t>交易媒介</a:t>
            </a:r>
            <a:r>
              <a:rPr lang="zh-TW" altLang="en-US" sz="2400" dirty="0" smtClean="0"/>
              <a:t>（</a:t>
            </a:r>
            <a:r>
              <a:rPr lang="en-US" sz="2400" dirty="0" smtClean="0"/>
              <a:t>medium of exchange</a:t>
            </a:r>
            <a:r>
              <a:rPr lang="zh-TW" altLang="en-US" sz="2400" dirty="0" smtClean="0"/>
              <a:t>）的特殊資產。交易媒介是人們用來使交易輕易進行的物品。</a:t>
            </a:r>
          </a:p>
          <a:p>
            <a:pPr>
              <a:buFont typeface="Arial" pitchFamily="34" charset="0"/>
              <a:buNone/>
              <a:defRPr/>
            </a:pPr>
            <a:r>
              <a:rPr lang="en-US" altLang="zh-TW" sz="2400" dirty="0" smtClean="0"/>
              <a:t>	</a:t>
            </a:r>
            <a:r>
              <a:rPr lang="zh-TW" altLang="en-US" sz="2400" dirty="0" smtClean="0"/>
              <a:t>銀行提供交易媒介的功能是其他金融機構所沒有的。股票與債券雖然跟銀行存款一樣，都是人們的儲蓄標的，而構成財富的一部分，因此都具有</a:t>
            </a:r>
            <a:r>
              <a:rPr lang="zh-TW" altLang="en-US" sz="2400" b="1" dirty="0" smtClean="0">
                <a:solidFill>
                  <a:srgbClr val="FF0000"/>
                </a:solidFill>
                <a:effectLst>
                  <a:outerShdw blurRad="38100" dist="38100" dir="2700000" algn="tl">
                    <a:srgbClr val="000000">
                      <a:alpha val="43137"/>
                    </a:srgbClr>
                  </a:outerShdw>
                </a:effectLst>
              </a:rPr>
              <a:t>價值儲存</a:t>
            </a:r>
            <a:r>
              <a:rPr lang="zh-TW" altLang="en-US" sz="2400" dirty="0" smtClean="0"/>
              <a:t>（</a:t>
            </a:r>
            <a:r>
              <a:rPr lang="en-US" sz="2400" dirty="0" smtClean="0"/>
              <a:t>store of value</a:t>
            </a:r>
            <a:r>
              <a:rPr lang="zh-TW" altLang="en-US" sz="2400" dirty="0" smtClean="0"/>
              <a:t>）的</a:t>
            </a:r>
            <a:r>
              <a:rPr lang="zh-TW" altLang="en-US" sz="2400" dirty="0" smtClean="0"/>
              <a:t>功能。</a:t>
            </a:r>
            <a:endParaRPr lang="zh-TW" altLang="en-US" sz="2400"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銀行</a:t>
            </a:r>
            <a:endParaRPr lang="zh-TW" altLang="en-US" dirty="0"/>
          </a:p>
        </p:txBody>
      </p:sp>
      <p:sp>
        <p:nvSpPr>
          <p:cNvPr id="4096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B7CB3A6E-DB6A-4E63-8D73-74AF50C92D85}" type="slidenum">
              <a:rPr kumimoji="0" lang="en-US" altLang="zh-TW" sz="2400" b="1">
                <a:solidFill>
                  <a:srgbClr val="376092"/>
                </a:solidFill>
                <a:ea typeface="標楷體" pitchFamily="65" charset="-120"/>
              </a:rPr>
              <a:pPr/>
              <a:t>12</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447800"/>
            <a:ext cx="8305800" cy="4648200"/>
          </a:xfrm>
          <a:ln>
            <a:miter lim="800000"/>
            <a:headEnd/>
            <a:tailEnd/>
          </a:ln>
        </p:spPr>
        <p:txBody>
          <a:bodyPr vert="horz" wrap="square" lIns="91440" tIns="45720" rIns="91440" bIns="45720" numCol="1" anchor="t" anchorCtr="0" compatLnSpc="1">
            <a:prstTxWarp prst="textNoShape">
              <a:avLst/>
            </a:prstTxWarp>
            <a:normAutofit/>
          </a:bodyPr>
          <a:lstStyle/>
          <a:p>
            <a:pPr>
              <a:defRPr/>
            </a:pPr>
            <a:r>
              <a:rPr lang="zh-TW" altLang="en-US" sz="2800" b="1" dirty="0" smtClean="0">
                <a:solidFill>
                  <a:srgbClr val="FF0000"/>
                </a:solidFill>
                <a:effectLst>
                  <a:outerShdw blurRad="38100" dist="38100" dir="2700000" algn="tl">
                    <a:srgbClr val="000000">
                      <a:alpha val="43137"/>
                    </a:srgbClr>
                  </a:outerShdw>
                </a:effectLst>
              </a:rPr>
              <a:t>共同基金其</a:t>
            </a:r>
            <a:r>
              <a:rPr lang="zh-TW" altLang="en-US" sz="2800" b="1" dirty="0" smtClean="0">
                <a:solidFill>
                  <a:srgbClr val="FF0000"/>
                </a:solidFill>
                <a:effectLst>
                  <a:outerShdw blurRad="38100" dist="38100" dir="2700000" algn="tl">
                    <a:srgbClr val="000000">
                      <a:alpha val="43137"/>
                    </a:srgbClr>
                  </a:outerShdw>
                </a:effectLst>
              </a:rPr>
              <a:t>為銷售基金憑證給社會大眾，並利用銷售收入來建立資產組合（</a:t>
            </a:r>
            <a:r>
              <a:rPr lang="en-US" sz="2800" b="1" dirty="0" smtClean="0">
                <a:solidFill>
                  <a:srgbClr val="FF0000"/>
                </a:solidFill>
                <a:effectLst>
                  <a:outerShdw blurRad="38100" dist="38100" dir="2700000" algn="tl">
                    <a:srgbClr val="000000">
                      <a:alpha val="43137"/>
                    </a:srgbClr>
                  </a:outerShdw>
                </a:effectLst>
              </a:rPr>
              <a:t>portfolio</a:t>
            </a:r>
            <a:r>
              <a:rPr lang="zh-TW" altLang="en-US" sz="2800" b="1" dirty="0" smtClean="0">
                <a:solidFill>
                  <a:srgbClr val="FF0000"/>
                </a:solidFill>
                <a:effectLst>
                  <a:outerShdw blurRad="38100" dist="38100" dir="2700000" algn="tl">
                    <a:srgbClr val="000000">
                      <a:alpha val="43137"/>
                    </a:srgbClr>
                  </a:outerShdw>
                </a:effectLst>
              </a:rPr>
              <a:t>）的金融機構</a:t>
            </a:r>
            <a:r>
              <a:rPr lang="zh-TW" altLang="en-US" sz="2800" dirty="0" smtClean="0"/>
              <a:t>。</a:t>
            </a:r>
          </a:p>
          <a:p>
            <a:pPr>
              <a:buFont typeface="Arial" pitchFamily="34" charset="0"/>
              <a:buNone/>
              <a:defRPr/>
            </a:pPr>
            <a:r>
              <a:rPr lang="en-US" altLang="zh-TW" sz="2800" dirty="0" smtClean="0"/>
              <a:t>	</a:t>
            </a:r>
            <a:r>
              <a:rPr lang="zh-TW" altLang="en-US" sz="2800" dirty="0" smtClean="0"/>
              <a:t>其所建立的資產組合可以只包括股票、只包括債券，或兩者兼具。</a:t>
            </a:r>
          </a:p>
          <a:p>
            <a:pPr>
              <a:buFont typeface="Arial" pitchFamily="34" charset="0"/>
              <a:buNone/>
              <a:defRPr/>
            </a:pPr>
            <a:endParaRPr lang="zh-TW" altLang="en-US" sz="2800"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共同基金</a:t>
            </a:r>
            <a:endParaRPr lang="zh-TW" altLang="en-US" dirty="0"/>
          </a:p>
        </p:txBody>
      </p:sp>
      <p:sp>
        <p:nvSpPr>
          <p:cNvPr id="4198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17EFAE36-1AEF-4690-94EA-14DE03778156}" type="slidenum">
              <a:rPr kumimoji="0" lang="en-US" altLang="zh-TW" sz="2400" b="1">
                <a:solidFill>
                  <a:srgbClr val="376092"/>
                </a:solidFill>
                <a:ea typeface="標楷體" pitchFamily="65" charset="-120"/>
              </a:rPr>
              <a:pPr/>
              <a:t>13</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447800"/>
            <a:ext cx="8305800" cy="4648200"/>
          </a:xfrm>
          <a:ln>
            <a:miter lim="800000"/>
            <a:headEnd/>
            <a:tailEnd/>
          </a:ln>
        </p:spPr>
        <p:txBody>
          <a:bodyPr vert="horz" wrap="square" lIns="91440" tIns="45720" rIns="91440" bIns="45720" numCol="1" anchor="t" anchorCtr="0" compatLnSpc="1">
            <a:prstTxWarp prst="textNoShape">
              <a:avLst/>
            </a:prstTxWarp>
            <a:normAutofit/>
          </a:bodyPr>
          <a:lstStyle/>
          <a:p>
            <a:pPr>
              <a:defRPr/>
            </a:pPr>
            <a:r>
              <a:rPr lang="zh-TW" altLang="en-US" dirty="0" smtClean="0"/>
              <a:t>共同基金的優點</a:t>
            </a:r>
            <a:r>
              <a:rPr lang="en-US" altLang="zh-TW" dirty="0" smtClean="0"/>
              <a:t/>
            </a:r>
            <a:br>
              <a:rPr lang="en-US" altLang="zh-TW" dirty="0" smtClean="0"/>
            </a:br>
            <a:endParaRPr lang="en-US" altLang="zh-TW" dirty="0" smtClean="0"/>
          </a:p>
          <a:p>
            <a:pPr marL="720000">
              <a:buFont typeface="Wingdings" pitchFamily="2" charset="2"/>
              <a:buChar char="ü"/>
              <a:defRPr/>
            </a:pPr>
            <a:r>
              <a:rPr lang="zh-TW" altLang="en-US" b="1" dirty="0" smtClean="0">
                <a:solidFill>
                  <a:srgbClr val="FF0000"/>
                </a:solidFill>
                <a:effectLst>
                  <a:outerShdw blurRad="38100" dist="38100" dir="2700000" algn="tl">
                    <a:srgbClr val="000000">
                      <a:alpha val="43137"/>
                    </a:srgbClr>
                  </a:outerShdw>
                </a:effectLst>
              </a:rPr>
              <a:t>即使</a:t>
            </a:r>
            <a:r>
              <a:rPr lang="zh-TW" altLang="en-US" b="1" dirty="0" smtClean="0">
                <a:solidFill>
                  <a:srgbClr val="FF0000"/>
                </a:solidFill>
                <a:effectLst>
                  <a:outerShdw blurRad="38100" dist="38100" dir="2700000" algn="tl">
                    <a:srgbClr val="000000">
                      <a:alpha val="43137"/>
                    </a:srgbClr>
                  </a:outerShdw>
                </a:effectLst>
              </a:rPr>
              <a:t>是小量的基金購買金額也可以分散風險</a:t>
            </a:r>
            <a:r>
              <a:rPr lang="zh-TW" altLang="en-US" dirty="0" smtClean="0"/>
              <a:t>。</a:t>
            </a:r>
            <a:r>
              <a:rPr lang="en-US" altLang="zh-TW" dirty="0" smtClean="0"/>
              <a:t/>
            </a:r>
            <a:br>
              <a:rPr lang="en-US" altLang="zh-TW" dirty="0" smtClean="0"/>
            </a:br>
            <a:endParaRPr lang="en-US" altLang="zh-TW" dirty="0" smtClean="0"/>
          </a:p>
          <a:p>
            <a:pPr marL="720000">
              <a:buFont typeface="Wingdings" pitchFamily="2" charset="2"/>
              <a:buChar char="ü"/>
              <a:defRPr/>
            </a:pPr>
            <a:r>
              <a:rPr lang="zh-TW" altLang="en-US" b="1" dirty="0" smtClean="0">
                <a:solidFill>
                  <a:srgbClr val="FF0000"/>
                </a:solidFill>
                <a:effectLst>
                  <a:outerShdw blurRad="38100" dist="38100" dir="2700000" algn="tl">
                    <a:srgbClr val="000000">
                      <a:alpha val="43137"/>
                    </a:srgbClr>
                  </a:outerShdw>
                </a:effectLst>
              </a:rPr>
              <a:t>基金</a:t>
            </a:r>
            <a:r>
              <a:rPr lang="zh-TW" altLang="en-US" b="1" dirty="0" smtClean="0">
                <a:solidFill>
                  <a:srgbClr val="FF0000"/>
                </a:solidFill>
                <a:effectLst>
                  <a:outerShdw blurRad="38100" dist="38100" dir="2700000" algn="tl">
                    <a:srgbClr val="000000">
                      <a:alpha val="43137"/>
                    </a:srgbClr>
                  </a:outerShdw>
                </a:effectLst>
              </a:rPr>
              <a:t>購買人等於是讓專業的基金經理人為他們進行理財</a:t>
            </a:r>
            <a:r>
              <a:rPr lang="zh-TW" altLang="en-US" dirty="0" smtClean="0"/>
              <a:t>。</a:t>
            </a:r>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共同基金</a:t>
            </a:r>
            <a:endParaRPr lang="zh-TW" altLang="en-US" dirty="0"/>
          </a:p>
        </p:txBody>
      </p:sp>
      <p:sp>
        <p:nvSpPr>
          <p:cNvPr id="4301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DD5B49BE-AE8E-40F6-AB1A-A7F32CDF60A6}" type="slidenum">
              <a:rPr kumimoji="0" lang="en-US" altLang="zh-TW" sz="2400" b="1">
                <a:solidFill>
                  <a:srgbClr val="376092"/>
                </a:solidFill>
                <a:ea typeface="標楷體" pitchFamily="65" charset="-120"/>
              </a:rPr>
              <a:pPr/>
              <a:t>14</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6482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Char char="•"/>
            </a:pPr>
            <a:r>
              <a:rPr lang="zh-TW" altLang="en-US" dirty="0" smtClean="0"/>
              <a:t>國內生產毛額（</a:t>
            </a:r>
            <a:r>
              <a:rPr lang="en-US" altLang="zh-TW" dirty="0" smtClean="0"/>
              <a:t>GDP</a:t>
            </a:r>
            <a:r>
              <a:rPr lang="zh-TW" altLang="en-US" dirty="0" smtClean="0"/>
              <a:t>）不單是一國的總所得，也是對該國所生產的商品與服務的總支出。</a:t>
            </a:r>
          </a:p>
          <a:p>
            <a:pPr>
              <a:buFont typeface="Arial" charset="0"/>
              <a:buNone/>
            </a:pPr>
            <a:r>
              <a:rPr lang="en-US" altLang="zh-TW" dirty="0" smtClean="0"/>
              <a:t>	GDP</a:t>
            </a:r>
            <a:r>
              <a:rPr lang="zh-TW" altLang="en-US" dirty="0" smtClean="0"/>
              <a:t>（以</a:t>
            </a:r>
            <a:r>
              <a:rPr lang="en-US" altLang="zh-TW" dirty="0" smtClean="0"/>
              <a:t>Y</a:t>
            </a:r>
            <a:r>
              <a:rPr lang="zh-TW" altLang="en-US" dirty="0" smtClean="0"/>
              <a:t>表示）的組成項目包括：</a:t>
            </a:r>
          </a:p>
          <a:p>
            <a:pPr>
              <a:buFont typeface="Arial" charset="0"/>
              <a:buNone/>
            </a:pPr>
            <a:r>
              <a:rPr lang="zh-TW" altLang="en-US" dirty="0" smtClean="0"/>
              <a:t>  消費（</a:t>
            </a:r>
            <a:r>
              <a:rPr lang="en-US" altLang="zh-TW" dirty="0" smtClean="0"/>
              <a:t>C</a:t>
            </a:r>
            <a:r>
              <a:rPr lang="zh-TW" altLang="en-US" dirty="0" smtClean="0"/>
              <a:t>）、投資（</a:t>
            </a:r>
            <a:r>
              <a:rPr lang="en-US" altLang="zh-TW" dirty="0" smtClean="0"/>
              <a:t>I</a:t>
            </a:r>
            <a:r>
              <a:rPr lang="zh-TW" altLang="en-US" dirty="0" smtClean="0"/>
              <a:t>）、政府支出（</a:t>
            </a:r>
            <a:r>
              <a:rPr lang="en-US" altLang="zh-TW" dirty="0" smtClean="0"/>
              <a:t>G</a:t>
            </a:r>
            <a:r>
              <a:rPr lang="zh-TW" altLang="en-US" dirty="0" smtClean="0"/>
              <a:t>）， 與出口淨額（</a:t>
            </a:r>
            <a:r>
              <a:rPr lang="en-US" altLang="zh-TW" dirty="0" smtClean="0"/>
              <a:t>NX</a:t>
            </a:r>
            <a:r>
              <a:rPr lang="zh-TW" altLang="en-US" dirty="0" smtClean="0"/>
              <a:t>）。</a:t>
            </a: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1029"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470FA1D1-72BF-4FCF-B75A-5BF5E41D7F43}" type="slidenum">
              <a:rPr kumimoji="0" lang="en-US" altLang="zh-TW" sz="2400" b="1">
                <a:solidFill>
                  <a:srgbClr val="376092"/>
                </a:solidFill>
                <a:ea typeface="標楷體" pitchFamily="65" charset="-120"/>
              </a:rPr>
              <a:pPr/>
              <a:t>15</a:t>
            </a:fld>
            <a:endParaRPr kumimoji="0" lang="en-US" altLang="zh-TW" sz="2400" b="1">
              <a:solidFill>
                <a:srgbClr val="376092"/>
              </a:solidFill>
              <a:ea typeface="標楷體" pitchFamily="65" charset="-120"/>
            </a:endParaRPr>
          </a:p>
        </p:txBody>
      </p:sp>
      <p:sp>
        <p:nvSpPr>
          <p:cNvPr id="103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161793" name="Object 1"/>
          <p:cNvGraphicFramePr>
            <a:graphicFrameLocks noChangeAspect="1"/>
          </p:cNvGraphicFramePr>
          <p:nvPr/>
        </p:nvGraphicFramePr>
        <p:xfrm>
          <a:off x="1981200" y="5054600"/>
          <a:ext cx="3001963" cy="431800"/>
        </p:xfrm>
        <a:graphic>
          <a:graphicData uri="http://schemas.openxmlformats.org/presentationml/2006/ole">
            <p:oleObj spid="_x0000_s1026" name="Equation" r:id="rId4" imgW="1256755" imgH="177723"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61793"/>
                                        </p:tgtEl>
                                        <p:attrNameLst>
                                          <p:attrName>style.visibility</p:attrName>
                                        </p:attrNameLst>
                                      </p:cBhvr>
                                      <p:to>
                                        <p:strVal val="visible"/>
                                      </p:to>
                                    </p:set>
                                    <p:animEffect transition="in" filter="wipe(down)">
                                      <p:cBhvr>
                                        <p:cTn id="22" dur="500"/>
                                        <p:tgtEl>
                                          <p:spTgt spid="1617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6482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一個</a:t>
            </a:r>
            <a:r>
              <a:rPr lang="zh-TW" altLang="en-US" b="1" dirty="0" smtClean="0">
                <a:solidFill>
                  <a:srgbClr val="FF0000"/>
                </a:solidFill>
                <a:effectLst>
                  <a:outerShdw blurRad="38100" dist="38100" dir="2700000" algn="tl">
                    <a:srgbClr val="000000">
                      <a:alpha val="43137"/>
                    </a:srgbClr>
                  </a:outerShdw>
                </a:effectLst>
              </a:rPr>
              <a:t>封閉的經濟體系</a:t>
            </a:r>
            <a:r>
              <a:rPr lang="zh-TW" altLang="en-US" dirty="0" smtClean="0"/>
              <a:t>（</a:t>
            </a:r>
            <a:r>
              <a:rPr lang="en-US" dirty="0" smtClean="0"/>
              <a:t>closed economy</a:t>
            </a:r>
            <a:r>
              <a:rPr lang="zh-TW" altLang="en-US" dirty="0" smtClean="0"/>
              <a:t>）</a:t>
            </a:r>
            <a:r>
              <a:rPr lang="zh-TW" altLang="en-US" b="1" dirty="0" smtClean="0">
                <a:solidFill>
                  <a:srgbClr val="FF0000"/>
                </a:solidFill>
                <a:effectLst>
                  <a:outerShdw blurRad="38100" dist="38100" dir="2700000" algn="tl">
                    <a:srgbClr val="000000">
                      <a:alpha val="43137"/>
                    </a:srgbClr>
                  </a:outerShdw>
                </a:effectLst>
              </a:rPr>
              <a:t>不單沒有從事商品與服務的國際貿易，也不進行國際間的借貸</a:t>
            </a:r>
            <a:r>
              <a:rPr lang="zh-TW" altLang="en-US" dirty="0" smtClean="0"/>
              <a:t>。</a:t>
            </a:r>
          </a:p>
          <a:p>
            <a:pPr>
              <a:buFont typeface="Arial" pitchFamily="34" charset="0"/>
              <a:buNone/>
              <a:defRPr/>
            </a:pPr>
            <a:endParaRPr lang="zh-TW" altLang="en-US" sz="800" dirty="0" smtClean="0"/>
          </a:p>
          <a:p>
            <a:pPr>
              <a:buFont typeface="Arial" pitchFamily="34" charset="0"/>
              <a:buNone/>
              <a:defRPr/>
            </a:pP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4813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4E53062C-E137-408F-9363-9230408A003D}" type="slidenum">
              <a:rPr kumimoji="0" lang="en-US" altLang="zh-TW" sz="2400" b="1">
                <a:solidFill>
                  <a:srgbClr val="376092"/>
                </a:solidFill>
                <a:ea typeface="標楷體" pitchFamily="65" charset="-120"/>
              </a:rPr>
              <a:pPr/>
              <a:t>16</a:t>
            </a:fld>
            <a:endParaRPr kumimoji="0" lang="en-US" altLang="zh-TW" sz="2400" b="1">
              <a:solidFill>
                <a:srgbClr val="376092"/>
              </a:solidFill>
              <a:ea typeface="標楷體" pitchFamily="65" charset="-120"/>
            </a:endParaRPr>
          </a:p>
        </p:txBody>
      </p:sp>
      <p:sp>
        <p:nvSpPr>
          <p:cNvPr id="4813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20574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Char char="•"/>
            </a:pPr>
            <a:r>
              <a:rPr lang="zh-TW" altLang="en-US" dirty="0" smtClean="0"/>
              <a:t>由於一個封閉的經濟體系並不從事國際貿易，因此，其出口與進口都等於零，從而其出口淨額也等於零</a:t>
            </a:r>
            <a:r>
              <a:rPr lang="zh-TW" altLang="en-US" dirty="0" smtClean="0"/>
              <a:t>。</a:t>
            </a:r>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2053"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4E67138E-BAF2-4BB0-AFD1-8285A6F377C8}" type="slidenum">
              <a:rPr kumimoji="0" lang="en-US" altLang="zh-TW" sz="2400" b="1">
                <a:solidFill>
                  <a:srgbClr val="376092"/>
                </a:solidFill>
                <a:ea typeface="標楷體" pitchFamily="65" charset="-120"/>
              </a:rPr>
              <a:pPr/>
              <a:t>17</a:t>
            </a:fld>
            <a:endParaRPr kumimoji="0" lang="en-US" altLang="zh-TW" sz="2400" b="1">
              <a:solidFill>
                <a:srgbClr val="376092"/>
              </a:solidFill>
              <a:ea typeface="標楷體" pitchFamily="65" charset="-120"/>
            </a:endParaRPr>
          </a:p>
        </p:txBody>
      </p:sp>
      <p:sp>
        <p:nvSpPr>
          <p:cNvPr id="205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20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295939" name="Object 3"/>
          <p:cNvGraphicFramePr>
            <a:graphicFrameLocks noChangeAspect="1"/>
          </p:cNvGraphicFramePr>
          <p:nvPr/>
        </p:nvGraphicFramePr>
        <p:xfrm>
          <a:off x="1981200" y="3886200"/>
          <a:ext cx="2114550" cy="431800"/>
        </p:xfrm>
        <a:graphic>
          <a:graphicData uri="http://schemas.openxmlformats.org/presentationml/2006/ole">
            <p:oleObj spid="_x0000_s2050" name="Equation" r:id="rId4" imgW="888614" imgH="177723" progId="Equation.3">
              <p:embed/>
            </p:oleObj>
          </a:graphicData>
        </a:graphic>
      </p:graphicFrame>
      <p:sp>
        <p:nvSpPr>
          <p:cNvPr id="9" name="內容版面配置區 1"/>
          <p:cNvSpPr txBox="1">
            <a:spLocks/>
          </p:cNvSpPr>
          <p:nvPr/>
        </p:nvSpPr>
        <p:spPr bwMode="auto">
          <a:xfrm>
            <a:off x="457200" y="4495800"/>
            <a:ext cx="8153400" cy="2057400"/>
          </a:xfrm>
          <a:prstGeom prst="rect">
            <a:avLst/>
          </a:prstGeom>
          <a:noFill/>
          <a:ln w="9525">
            <a:noFill/>
            <a:miter lim="800000"/>
            <a:headEnd/>
            <a:tailEnd/>
          </a:ln>
        </p:spPr>
        <p:txBody>
          <a:bodyPr/>
          <a:lstStyle/>
          <a:p>
            <a:pPr marL="365760" indent="-256032">
              <a:spcBef>
                <a:spcPts val="300"/>
              </a:spcBef>
              <a:buClr>
                <a:schemeClr val="accent3"/>
              </a:buClr>
              <a:buFont typeface="Arial" charset="0"/>
              <a:buChar char="•"/>
            </a:pPr>
            <a:r>
              <a:rPr lang="zh-TW" altLang="en-US" sz="2800" dirty="0"/>
              <a:t>一個封閉經濟體系的產出不是用於消費，或用於投資，不然就是由政府所購買。</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95939"/>
                                        </p:tgtEl>
                                        <p:attrNameLst>
                                          <p:attrName>style.visibility</p:attrName>
                                        </p:attrNameLst>
                                      </p:cBhvr>
                                      <p:to>
                                        <p:strVal val="visible"/>
                                      </p:to>
                                    </p:set>
                                    <p:animEffect transition="in" filter="wipe(down)">
                                      <p:cBhvr>
                                        <p:cTn id="12" dur="500"/>
                                        <p:tgtEl>
                                          <p:spTgt spid="29593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down)">
                                      <p:cBhvr>
                                        <p:cTn id="1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P spid="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641304"/>
          </a:xfrm>
          <a:noFill/>
          <a:ln>
            <a:miter lim="800000"/>
            <a:headEnd/>
            <a:tailEnd/>
          </a:ln>
        </p:spPr>
        <p:txBody>
          <a:bodyPr vert="horz" wrap="square" lIns="91440" tIns="45720" rIns="91440" bIns="45720" numCol="1" anchor="t" anchorCtr="0" compatLnSpc="1">
            <a:prstTxWarp prst="textNoShape">
              <a:avLst/>
            </a:prstTxWarp>
            <a:normAutofit/>
          </a:bodyPr>
          <a:lstStyle/>
          <a:p>
            <a:pPr>
              <a:buFont typeface="Arial" charset="0"/>
              <a:buChar char="•"/>
            </a:pPr>
            <a:r>
              <a:rPr lang="zh-TW" altLang="en-US" dirty="0" smtClean="0"/>
              <a:t>等式左邊為一國總所得扣掉民間消費與政府支出後剩下的部分，此一部分稱為</a:t>
            </a:r>
            <a:r>
              <a:rPr lang="zh-TW" altLang="en-US" dirty="0" smtClean="0">
                <a:solidFill>
                  <a:srgbClr val="FF0000"/>
                </a:solidFill>
              </a:rPr>
              <a:t>國民儲蓄</a:t>
            </a:r>
            <a:r>
              <a:rPr lang="zh-TW" altLang="en-US" dirty="0" smtClean="0"/>
              <a:t>，或簡稱儲蓄，並簡寫成  </a:t>
            </a:r>
            <a:r>
              <a:rPr lang="zh-TW" altLang="en-US" dirty="0" smtClean="0"/>
              <a:t>　。</a:t>
            </a:r>
            <a:endParaRPr lang="en-US" altLang="zh-TW" dirty="0" smtClean="0"/>
          </a:p>
          <a:p>
            <a:pPr>
              <a:buFont typeface="Arial" charset="0"/>
              <a:buChar char="•"/>
            </a:pPr>
            <a:endParaRPr lang="en-US" altLang="zh-TW" dirty="0" smtClean="0"/>
          </a:p>
          <a:p>
            <a:pPr>
              <a:buFont typeface="Arial" charset="0"/>
              <a:buChar char="•"/>
            </a:pPr>
            <a:endParaRPr lang="en-US" altLang="zh-TW" dirty="0" smtClean="0"/>
          </a:p>
          <a:p>
            <a:pPr>
              <a:buFont typeface="Arial" charset="0"/>
              <a:buChar char="•"/>
            </a:pPr>
            <a:endParaRPr lang="en-US" altLang="zh-TW" dirty="0" smtClean="0"/>
          </a:p>
          <a:p>
            <a:pPr>
              <a:buFont typeface="Arial" charset="0"/>
              <a:buChar char="•"/>
            </a:pPr>
            <a:r>
              <a:rPr lang="zh-TW" altLang="en-US" dirty="0" smtClean="0"/>
              <a:t>以 </a:t>
            </a:r>
            <a:r>
              <a:rPr lang="en-US" altLang="zh-TW" dirty="0" smtClean="0"/>
              <a:t>s</a:t>
            </a:r>
            <a:r>
              <a:rPr lang="zh-TW" altLang="en-US" dirty="0" smtClean="0"/>
              <a:t>替代          　　　　，可以</a:t>
            </a:r>
            <a:r>
              <a:rPr lang="zh-TW" altLang="en-US" dirty="0" smtClean="0"/>
              <a:t>改寫成</a:t>
            </a:r>
          </a:p>
          <a:p>
            <a:pPr>
              <a:buFont typeface="Arial" charset="0"/>
              <a:buChar char="•"/>
            </a:pPr>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308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9C637C14-D291-499B-B8B2-058D85150F5F}" type="slidenum">
              <a:rPr kumimoji="0" lang="en-US" altLang="zh-TW" sz="2400" b="1">
                <a:solidFill>
                  <a:srgbClr val="376092"/>
                </a:solidFill>
                <a:ea typeface="標楷體" pitchFamily="65" charset="-120"/>
              </a:rPr>
              <a:pPr/>
              <a:t>18</a:t>
            </a:fld>
            <a:endParaRPr kumimoji="0" lang="en-US" altLang="zh-TW" sz="2400" b="1">
              <a:solidFill>
                <a:srgbClr val="376092"/>
              </a:solidFill>
              <a:ea typeface="標楷體" pitchFamily="65" charset="-120"/>
            </a:endParaRPr>
          </a:p>
        </p:txBody>
      </p:sp>
      <p:sp>
        <p:nvSpPr>
          <p:cNvPr id="308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308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 name="內容版面配置區 1"/>
          <p:cNvSpPr txBox="1">
            <a:spLocks/>
          </p:cNvSpPr>
          <p:nvPr/>
        </p:nvSpPr>
        <p:spPr bwMode="auto">
          <a:xfrm>
            <a:off x="457200" y="3352800"/>
            <a:ext cx="8153400" cy="2057400"/>
          </a:xfrm>
          <a:prstGeom prst="rect">
            <a:avLst/>
          </a:prstGeom>
          <a:noFill/>
          <a:ln>
            <a:miter lim="800000"/>
            <a:headEnd/>
            <a:tailEnd/>
          </a:ln>
        </p:spPr>
        <p:txBody>
          <a:bodyPr/>
          <a:lstStyle/>
          <a:p>
            <a:pPr marL="342900" indent="-342900" eaLnBrk="0" hangingPunct="0">
              <a:spcBef>
                <a:spcPct val="20000"/>
              </a:spcBef>
              <a:defRPr/>
            </a:pPr>
            <a:r>
              <a:rPr kumimoji="0" lang="en-US" altLang="zh-TW" sz="3200" dirty="0">
                <a:latin typeface="標楷體" pitchFamily="65" charset="-120"/>
                <a:ea typeface="標楷體" pitchFamily="65" charset="-120"/>
              </a:rPr>
              <a:t>	</a:t>
            </a:r>
            <a:endParaRPr kumimoji="0" lang="zh-TW" altLang="en-US" sz="3200" dirty="0">
              <a:latin typeface="標楷體" pitchFamily="65" charset="-120"/>
              <a:ea typeface="標楷體" pitchFamily="65" charset="-120"/>
            </a:endParaRPr>
          </a:p>
        </p:txBody>
      </p:sp>
      <p:sp>
        <p:nvSpPr>
          <p:cNvPr id="308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1059" name="Object 3"/>
          <p:cNvGraphicFramePr>
            <a:graphicFrameLocks noChangeAspect="1"/>
          </p:cNvGraphicFramePr>
          <p:nvPr/>
        </p:nvGraphicFramePr>
        <p:xfrm>
          <a:off x="2987824" y="3140968"/>
          <a:ext cx="2114550" cy="431800"/>
        </p:xfrm>
        <a:graphic>
          <a:graphicData uri="http://schemas.openxmlformats.org/presentationml/2006/ole">
            <p:oleObj spid="_x0000_s3074" name="Equation" r:id="rId4" imgW="888614" imgH="177723" progId="Equation.3">
              <p:embed/>
            </p:oleObj>
          </a:graphicData>
        </a:graphic>
      </p:graphicFrame>
      <p:sp>
        <p:nvSpPr>
          <p:cNvPr id="308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3109" name="Object 15"/>
          <p:cNvGraphicFramePr>
            <a:graphicFrameLocks noChangeAspect="1"/>
          </p:cNvGraphicFramePr>
          <p:nvPr/>
        </p:nvGraphicFramePr>
        <p:xfrm>
          <a:off x="3491880" y="2420888"/>
          <a:ext cx="398463" cy="533400"/>
        </p:xfrm>
        <a:graphic>
          <a:graphicData uri="http://schemas.openxmlformats.org/presentationml/2006/ole">
            <p:oleObj spid="_x0000_s3077" name="Equation" r:id="rId5" imgW="139579" imgH="177646" progId="Equation.3">
              <p:embed/>
            </p:oleObj>
          </a:graphicData>
        </a:graphic>
      </p:graphicFrame>
      <p:graphicFrame>
        <p:nvGraphicFramePr>
          <p:cNvPr id="6" name="Object 2"/>
          <p:cNvGraphicFramePr>
            <a:graphicFrameLocks noChangeAspect="1"/>
          </p:cNvGraphicFramePr>
          <p:nvPr/>
        </p:nvGraphicFramePr>
        <p:xfrm>
          <a:off x="2411760" y="4293096"/>
          <a:ext cx="1762125" cy="360363"/>
        </p:xfrm>
        <a:graphic>
          <a:graphicData uri="http://schemas.openxmlformats.org/presentationml/2006/ole">
            <p:oleObj spid="_x0000_s3080" name="Equation" r:id="rId6" imgW="888614" imgH="177723" progId="Equation.3">
              <p:embed/>
            </p:oleObj>
          </a:graphicData>
        </a:graphic>
      </p:graphicFrame>
      <p:graphicFrame>
        <p:nvGraphicFramePr>
          <p:cNvPr id="303111" name="Object 7"/>
          <p:cNvGraphicFramePr>
            <a:graphicFrameLocks noChangeAspect="1"/>
          </p:cNvGraphicFramePr>
          <p:nvPr/>
        </p:nvGraphicFramePr>
        <p:xfrm>
          <a:off x="6732240" y="4365104"/>
          <a:ext cx="909637" cy="431800"/>
        </p:xfrm>
        <a:graphic>
          <a:graphicData uri="http://schemas.openxmlformats.org/presentationml/2006/ole">
            <p:oleObj spid="_x0000_s3081" name="Equation" r:id="rId7" imgW="380670" imgH="177646"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01059"/>
                                        </p:tgtEl>
                                        <p:attrNameLst>
                                          <p:attrName>style.visibility</p:attrName>
                                        </p:attrNameLst>
                                      </p:cBhvr>
                                      <p:to>
                                        <p:strVal val="visible"/>
                                      </p:to>
                                    </p:set>
                                    <p:animEffect transition="in" filter="wipe(down)">
                                      <p:cBhvr>
                                        <p:cTn id="17" dur="500"/>
                                        <p:tgtEl>
                                          <p:spTgt spid="30105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wipe(down)">
                                      <p:cBhvr>
                                        <p:cTn id="22" dur="500"/>
                                        <p:tgtEl>
                                          <p:spTgt spid="9">
                                            <p:txEl>
                                              <p:pRg st="0" end="0"/>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03109"/>
                                        </p:tgtEl>
                                        <p:attrNameLst>
                                          <p:attrName>style.visibility</p:attrName>
                                        </p:attrNameLst>
                                      </p:cBhvr>
                                      <p:to>
                                        <p:strVal val="visible"/>
                                      </p:to>
                                    </p:set>
                                    <p:animEffect transition="in" filter="wipe(down)">
                                      <p:cBhvr>
                                        <p:cTn id="25" dur="500"/>
                                        <p:tgtEl>
                                          <p:spTgt spid="303109"/>
                                        </p:tgtEl>
                                      </p:cBhvr>
                                    </p:animEffect>
                                  </p:childTnLst>
                                </p:cTn>
                              </p:par>
                              <p:par>
                                <p:cTn id="26" presetID="22" presetClass="entr" presetSubtype="4"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ipe(down)">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303111"/>
                                        </p:tgtEl>
                                        <p:attrNameLst>
                                          <p:attrName>style.visibility</p:attrName>
                                        </p:attrNameLst>
                                      </p:cBhvr>
                                      <p:to>
                                        <p:strVal val="visible"/>
                                      </p:to>
                                    </p:set>
                                    <p:animEffect transition="in" filter="wipe(down)">
                                      <p:cBhvr>
                                        <p:cTn id="33" dur="500"/>
                                        <p:tgtEl>
                                          <p:spTgt spid="303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P spid="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20574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Char char="•"/>
            </a:pPr>
            <a:r>
              <a:rPr lang="zh-TW" altLang="en-US" sz="2800" dirty="0" smtClean="0"/>
              <a:t>如果我們以 </a:t>
            </a:r>
            <a:r>
              <a:rPr lang="en-US" altLang="zh-TW" sz="2800" dirty="0" smtClean="0"/>
              <a:t>T</a:t>
            </a:r>
            <a:r>
              <a:rPr lang="zh-TW" altLang="en-US" sz="2800" dirty="0" smtClean="0"/>
              <a:t>代表</a:t>
            </a:r>
            <a:r>
              <a:rPr lang="zh-TW" altLang="en-US" sz="2800" dirty="0" smtClean="0"/>
              <a:t>政府從家戶所收到的稅收減去政府對家戶的移轉性支付（如社會安全與福利津貼），則國民儲蓄可以寫成</a:t>
            </a: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5129"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B8BE6329-F1D8-4BCD-AC58-744FAA9D8D86}" type="slidenum">
              <a:rPr kumimoji="0" lang="en-US" altLang="zh-TW" sz="2400" b="1">
                <a:solidFill>
                  <a:srgbClr val="376092"/>
                </a:solidFill>
                <a:ea typeface="標楷體" pitchFamily="65" charset="-120"/>
              </a:rPr>
              <a:pPr/>
              <a:t>19</a:t>
            </a:fld>
            <a:endParaRPr kumimoji="0" lang="en-US" altLang="zh-TW" sz="2400" b="1">
              <a:solidFill>
                <a:srgbClr val="376092"/>
              </a:solidFill>
              <a:ea typeface="標楷體" pitchFamily="65" charset="-120"/>
            </a:endParaRPr>
          </a:p>
        </p:txBody>
      </p:sp>
      <p:sp>
        <p:nvSpPr>
          <p:cNvPr id="513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3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 name="內容版面配置區 1"/>
          <p:cNvSpPr txBox="1">
            <a:spLocks/>
          </p:cNvSpPr>
          <p:nvPr/>
        </p:nvSpPr>
        <p:spPr bwMode="auto">
          <a:xfrm>
            <a:off x="457200" y="3741738"/>
            <a:ext cx="8153400" cy="533400"/>
          </a:xfrm>
          <a:prstGeom prst="rect">
            <a:avLst/>
          </a:prstGeom>
          <a:noFill/>
          <a:ln w="9525">
            <a:noFill/>
            <a:miter lim="800000"/>
            <a:headEnd/>
            <a:tailEnd/>
          </a:ln>
        </p:spPr>
        <p:txBody>
          <a:bodyPr/>
          <a:lstStyle/>
          <a:p>
            <a:pPr marL="342900" indent="-342900" eaLnBrk="0" hangingPunct="0">
              <a:spcBef>
                <a:spcPct val="20000"/>
              </a:spcBef>
            </a:pPr>
            <a:r>
              <a:rPr kumimoji="0" lang="en-US" altLang="zh-TW" sz="2800">
                <a:latin typeface="標楷體" pitchFamily="65" charset="-120"/>
                <a:ea typeface="標楷體" pitchFamily="65" charset="-120"/>
              </a:rPr>
              <a:t>	</a:t>
            </a:r>
            <a:r>
              <a:rPr kumimoji="0" lang="zh-TW" altLang="en-US" sz="2800">
                <a:latin typeface="標楷體" pitchFamily="65" charset="-120"/>
                <a:ea typeface="標楷體" pitchFamily="65" charset="-120"/>
              </a:rPr>
              <a:t>或</a:t>
            </a:r>
          </a:p>
        </p:txBody>
      </p:sp>
      <p:sp>
        <p:nvSpPr>
          <p:cNvPr id="513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34"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3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3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3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5157" name="Object 5"/>
          <p:cNvGraphicFramePr>
            <a:graphicFrameLocks noChangeAspect="1"/>
          </p:cNvGraphicFramePr>
          <p:nvPr/>
        </p:nvGraphicFramePr>
        <p:xfrm>
          <a:off x="1371600" y="3048000"/>
          <a:ext cx="2160588" cy="431800"/>
        </p:xfrm>
        <a:graphic>
          <a:graphicData uri="http://schemas.openxmlformats.org/presentationml/2006/ole">
            <p:oleObj spid="_x0000_s5122" name="Equation" r:id="rId4" imgW="901309" imgH="177723" progId="Equation.3">
              <p:embed/>
            </p:oleObj>
          </a:graphicData>
        </a:graphic>
      </p:graphicFrame>
      <p:sp>
        <p:nvSpPr>
          <p:cNvPr id="513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5159" name="Object 7"/>
          <p:cNvGraphicFramePr>
            <a:graphicFrameLocks noChangeAspect="1"/>
          </p:cNvGraphicFramePr>
          <p:nvPr/>
        </p:nvGraphicFramePr>
        <p:xfrm>
          <a:off x="1371600" y="4437063"/>
          <a:ext cx="3435350" cy="431800"/>
        </p:xfrm>
        <a:graphic>
          <a:graphicData uri="http://schemas.openxmlformats.org/presentationml/2006/ole">
            <p:oleObj spid="_x0000_s5123" name="Equation" r:id="rId5" imgW="1586811" imgH="203112" progId="Equation.3">
              <p:embed/>
            </p:oleObj>
          </a:graphicData>
        </a:graphic>
      </p:graphicFrame>
      <p:sp>
        <p:nvSpPr>
          <p:cNvPr id="513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14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pSp>
        <p:nvGrpSpPr>
          <p:cNvPr id="4" name="群組 23"/>
          <p:cNvGrpSpPr>
            <a:grpSpLocks/>
          </p:cNvGrpSpPr>
          <p:nvPr/>
        </p:nvGrpSpPr>
        <p:grpSpPr bwMode="auto">
          <a:xfrm>
            <a:off x="457200" y="5029200"/>
            <a:ext cx="8153400" cy="920040"/>
            <a:chOff x="457200" y="5029200"/>
            <a:chExt cx="8153400" cy="920040"/>
          </a:xfrm>
        </p:grpSpPr>
        <p:sp>
          <p:nvSpPr>
            <p:cNvPr id="5143" name="內容版面配置區 1"/>
            <p:cNvSpPr txBox="1">
              <a:spLocks/>
            </p:cNvSpPr>
            <p:nvPr/>
          </p:nvSpPr>
          <p:spPr bwMode="auto">
            <a:xfrm>
              <a:off x="457200" y="5029200"/>
              <a:ext cx="8153400" cy="914400"/>
            </a:xfrm>
            <a:prstGeom prst="rect">
              <a:avLst/>
            </a:prstGeom>
            <a:noFill/>
            <a:ln w="9525">
              <a:noFill/>
              <a:miter lim="800000"/>
              <a:headEnd/>
              <a:tailEnd/>
            </a:ln>
          </p:spPr>
          <p:txBody>
            <a:bodyPr/>
            <a:lstStyle/>
            <a:p>
              <a:pPr marL="342900" indent="-342900" eaLnBrk="0" hangingPunct="0">
                <a:spcBef>
                  <a:spcPct val="20000"/>
                </a:spcBef>
              </a:pPr>
              <a:r>
                <a:rPr kumimoji="0" lang="en-US" altLang="zh-TW" sz="2800" dirty="0">
                  <a:latin typeface="標楷體" pitchFamily="65" charset="-120"/>
                  <a:ea typeface="標楷體" pitchFamily="65" charset="-120"/>
                </a:rPr>
                <a:t>	</a:t>
              </a:r>
              <a:r>
                <a:rPr lang="zh-TW" altLang="en-US" sz="2800" dirty="0"/>
                <a:t>上式將國民儲蓄分成兩個部分：民間儲蓄     </a:t>
              </a:r>
              <a:endParaRPr lang="en-US" altLang="zh-TW" sz="2800" dirty="0" smtClean="0"/>
            </a:p>
            <a:p>
              <a:pPr marL="342900" indent="-342900" eaLnBrk="0" hangingPunct="0">
                <a:spcBef>
                  <a:spcPct val="20000"/>
                </a:spcBef>
              </a:pPr>
              <a:r>
                <a:rPr lang="zh-TW" altLang="en-US" sz="2800" dirty="0" smtClean="0"/>
                <a:t>與</a:t>
              </a:r>
              <a:r>
                <a:rPr lang="zh-TW" altLang="en-US" sz="2800" dirty="0"/>
                <a:t>政府儲蓄   </a:t>
              </a:r>
              <a:r>
                <a:rPr lang="zh-TW" altLang="en-US" sz="2800" dirty="0" smtClean="0"/>
                <a:t>       </a:t>
              </a:r>
              <a:r>
                <a:rPr lang="zh-TW" altLang="en-US" sz="2800" dirty="0"/>
                <a:t>。</a:t>
              </a:r>
            </a:p>
          </p:txBody>
        </p:sp>
        <p:graphicFrame>
          <p:nvGraphicFramePr>
            <p:cNvPr id="5125" name="Object 9"/>
            <p:cNvGraphicFramePr>
              <a:graphicFrameLocks noChangeAspect="1"/>
            </p:cNvGraphicFramePr>
            <p:nvPr/>
          </p:nvGraphicFramePr>
          <p:xfrm>
            <a:off x="7308304" y="5085184"/>
            <a:ext cx="1273175" cy="360362"/>
          </p:xfrm>
          <a:graphic>
            <a:graphicData uri="http://schemas.openxmlformats.org/presentationml/2006/ole">
              <p:oleObj spid="_x0000_s5125" name="Equation" r:id="rId6" imgW="711000" imgH="203040" progId="Equation.3">
                <p:embed/>
              </p:oleObj>
            </a:graphicData>
          </a:graphic>
        </p:graphicFrame>
        <p:graphicFrame>
          <p:nvGraphicFramePr>
            <p:cNvPr id="5" name="Object 11"/>
            <p:cNvGraphicFramePr>
              <a:graphicFrameLocks noChangeAspect="1"/>
            </p:cNvGraphicFramePr>
            <p:nvPr/>
          </p:nvGraphicFramePr>
          <p:xfrm>
            <a:off x="2339752" y="5589240"/>
            <a:ext cx="908571" cy="360000"/>
          </p:xfrm>
          <a:graphic>
            <a:graphicData uri="http://schemas.openxmlformats.org/presentationml/2006/ole">
              <p:oleObj spid="_x0000_s5126" name="Equation" r:id="rId7" imgW="507780" imgH="203112" progId="Equation.3">
                <p:embed/>
              </p:oleObj>
            </a:graphicData>
          </a:graphic>
        </p:graphicFrame>
      </p:grpSp>
      <p:sp>
        <p:nvSpPr>
          <p:cNvPr id="5142" name="Rectangle 2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05157"/>
                                        </p:tgtEl>
                                        <p:attrNameLst>
                                          <p:attrName>style.visibility</p:attrName>
                                        </p:attrNameLst>
                                      </p:cBhvr>
                                      <p:to>
                                        <p:strVal val="visible"/>
                                      </p:to>
                                    </p:set>
                                    <p:animEffect transition="in" filter="wipe(down)">
                                      <p:cBhvr>
                                        <p:cTn id="12" dur="500"/>
                                        <p:tgtEl>
                                          <p:spTgt spid="30515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down)">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05159"/>
                                        </p:tgtEl>
                                        <p:attrNameLst>
                                          <p:attrName>style.visibility</p:attrName>
                                        </p:attrNameLst>
                                      </p:cBhvr>
                                      <p:to>
                                        <p:strVal val="visible"/>
                                      </p:to>
                                    </p:set>
                                    <p:animEffect transition="in" filter="wipe(down)">
                                      <p:cBhvr>
                                        <p:cTn id="22" dur="500"/>
                                        <p:tgtEl>
                                          <p:spTgt spid="30515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P spid="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600200"/>
            <a:ext cx="8305800" cy="4357688"/>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b="1" dirty="0" smtClean="0">
                <a:solidFill>
                  <a:srgbClr val="FF0000"/>
                </a:solidFill>
                <a:effectLst>
                  <a:outerShdw blurRad="38100" dist="38100" dir="2700000" algn="tl">
                    <a:srgbClr val="000000">
                      <a:alpha val="43137"/>
                    </a:srgbClr>
                  </a:outerShdw>
                </a:effectLst>
              </a:rPr>
              <a:t>金融體系由各式各樣具撮合儲蓄者與借款者功能的金融機構所構成。金融體系分成兩大類：金融市場與金融中介機構</a:t>
            </a:r>
            <a:r>
              <a:rPr lang="zh-TW" altLang="en-US" dirty="0" smtClean="0"/>
              <a:t>。</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金融機構</a:t>
            </a:r>
            <a:endParaRPr lang="zh-TW" altLang="en-US" dirty="0"/>
          </a:p>
        </p:txBody>
      </p:sp>
      <p:sp>
        <p:nvSpPr>
          <p:cNvPr id="2560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BA66AB1A-8217-4C04-8008-D0DE952DBFCF}" type="slidenum">
              <a:rPr kumimoji="0" lang="en-US" altLang="zh-TW" sz="2400" b="1">
                <a:solidFill>
                  <a:srgbClr val="376092"/>
                </a:solidFill>
                <a:ea typeface="標楷體" pitchFamily="65" charset="-120"/>
              </a:rPr>
              <a:pPr/>
              <a:t>2</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1905000"/>
          </a:xfrm>
          <a:ln>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a:defRPr/>
            </a:pPr>
            <a:r>
              <a:rPr lang="zh-TW" altLang="en-US" sz="2800" b="1" dirty="0" smtClean="0">
                <a:solidFill>
                  <a:srgbClr val="FF0000"/>
                </a:solidFill>
                <a:effectLst>
                  <a:outerShdw blurRad="38100" dist="38100" dir="2700000" algn="tl">
                    <a:srgbClr val="C0C0C0"/>
                  </a:outerShdw>
                </a:effectLst>
              </a:rPr>
              <a:t>民間儲蓄</a:t>
            </a:r>
            <a:r>
              <a:rPr lang="zh-TW" altLang="en-US" sz="2800" dirty="0" smtClean="0"/>
              <a:t>是家戶繳稅與消費之後剩下的所得，所以它等於        </a:t>
            </a:r>
            <a:r>
              <a:rPr lang="zh-TW" altLang="en-US" sz="2800" dirty="0" smtClean="0"/>
              <a:t>           。</a:t>
            </a:r>
            <a:endParaRPr lang="en-US" altLang="zh-TW" sz="2800" dirty="0" smtClean="0"/>
          </a:p>
          <a:p>
            <a:pPr>
              <a:defRPr/>
            </a:pPr>
            <a:endParaRPr lang="en-US" altLang="zh-TW" b="1" dirty="0" smtClean="0">
              <a:solidFill>
                <a:srgbClr val="FF0000"/>
              </a:solidFill>
              <a:effectLst>
                <a:outerShdw blurRad="38100" dist="38100" dir="2700000" algn="tl">
                  <a:srgbClr val="C0C0C0"/>
                </a:outerShdw>
              </a:effectLst>
            </a:endParaRPr>
          </a:p>
          <a:p>
            <a:pPr>
              <a:defRPr/>
            </a:pPr>
            <a:r>
              <a:rPr lang="zh-TW" altLang="en-US" sz="2800" b="1" dirty="0" smtClean="0">
                <a:solidFill>
                  <a:srgbClr val="FF0000"/>
                </a:solidFill>
                <a:effectLst>
                  <a:outerShdw blurRad="38100" dist="38100" dir="2700000" algn="tl">
                    <a:srgbClr val="C0C0C0"/>
                  </a:outerShdw>
                </a:effectLst>
              </a:rPr>
              <a:t>政府</a:t>
            </a:r>
            <a:r>
              <a:rPr lang="zh-TW" altLang="en-US" sz="2800" b="1" dirty="0" smtClean="0">
                <a:solidFill>
                  <a:srgbClr val="FF0000"/>
                </a:solidFill>
                <a:effectLst>
                  <a:outerShdw blurRad="38100" dist="38100" dir="2700000" algn="tl">
                    <a:srgbClr val="C0C0C0"/>
                  </a:outerShdw>
                </a:effectLst>
              </a:rPr>
              <a:t>儲蓄</a:t>
            </a:r>
            <a:r>
              <a:rPr lang="zh-TW" altLang="en-US" sz="2800" dirty="0" smtClean="0"/>
              <a:t>是政府支付其支出後剩下的收入，所以它等於     </a:t>
            </a:r>
            <a:r>
              <a:rPr lang="zh-TW" altLang="en-US" sz="2800" dirty="0" smtClean="0"/>
              <a:t>             。</a:t>
            </a:r>
            <a:endParaRPr lang="zh-TW" altLang="en-US" sz="2800" dirty="0" smtClean="0"/>
          </a:p>
          <a:p>
            <a:pPr>
              <a:buFont typeface="Arial" pitchFamily="34" charset="0"/>
              <a:buNone/>
              <a:defRPr/>
            </a:pPr>
            <a:endParaRPr lang="zh-TW" altLang="en-US" sz="8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615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AFDF3EB3-070C-4F8E-900D-CC07E2D6463A}" type="slidenum">
              <a:rPr kumimoji="0" lang="en-US" altLang="zh-TW" sz="2400" b="1">
                <a:solidFill>
                  <a:srgbClr val="376092"/>
                </a:solidFill>
                <a:ea typeface="標楷體" pitchFamily="65" charset="-120"/>
              </a:rPr>
              <a:pPr/>
              <a:t>20</a:t>
            </a:fld>
            <a:endParaRPr kumimoji="0" lang="en-US" altLang="zh-TW" sz="2400" b="1">
              <a:solidFill>
                <a:srgbClr val="376092"/>
              </a:solidFill>
              <a:ea typeface="標楷體" pitchFamily="65" charset="-120"/>
            </a:endParaRPr>
          </a:p>
        </p:txBody>
      </p:sp>
      <p:sp>
        <p:nvSpPr>
          <p:cNvPr id="615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56"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5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5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5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4"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165"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7206" name="Object 6"/>
          <p:cNvGraphicFramePr>
            <a:graphicFrameLocks noChangeAspect="1"/>
          </p:cNvGraphicFramePr>
          <p:nvPr/>
        </p:nvGraphicFramePr>
        <p:xfrm>
          <a:off x="1619672" y="1916832"/>
          <a:ext cx="1452563" cy="395288"/>
        </p:xfrm>
        <a:graphic>
          <a:graphicData uri="http://schemas.openxmlformats.org/presentationml/2006/ole">
            <p:oleObj spid="_x0000_s6146" name="Equation" r:id="rId4" imgW="736600" imgH="203200" progId="Equation.3">
              <p:embed/>
            </p:oleObj>
          </a:graphicData>
        </a:graphic>
      </p:graphicFrame>
      <p:sp>
        <p:nvSpPr>
          <p:cNvPr id="616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7208" name="Object 8"/>
          <p:cNvGraphicFramePr>
            <a:graphicFrameLocks noChangeAspect="1"/>
          </p:cNvGraphicFramePr>
          <p:nvPr/>
        </p:nvGraphicFramePr>
        <p:xfrm>
          <a:off x="1403648" y="2924944"/>
          <a:ext cx="1000125" cy="395288"/>
        </p:xfrm>
        <a:graphic>
          <a:graphicData uri="http://schemas.openxmlformats.org/presentationml/2006/ole">
            <p:oleObj spid="_x0000_s6147" name="Equation" r:id="rId5" imgW="507780" imgH="203112" progId="Equation.3">
              <p:embed/>
            </p:oleObj>
          </a:graphicData>
        </a:graphic>
      </p:graphicFrame>
      <p:sp>
        <p:nvSpPr>
          <p:cNvPr id="616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pSp>
        <p:nvGrpSpPr>
          <p:cNvPr id="4" name="群組 32"/>
          <p:cNvGrpSpPr>
            <a:grpSpLocks/>
          </p:cNvGrpSpPr>
          <p:nvPr/>
        </p:nvGrpSpPr>
        <p:grpSpPr bwMode="auto">
          <a:xfrm>
            <a:off x="457200" y="3276600"/>
            <a:ext cx="8153400" cy="1219200"/>
            <a:chOff x="457200" y="3276600"/>
            <a:chExt cx="8153400" cy="1219200"/>
          </a:xfrm>
        </p:grpSpPr>
        <p:sp>
          <p:nvSpPr>
            <p:cNvPr id="31" name="內容版面配置區 1"/>
            <p:cNvSpPr txBox="1">
              <a:spLocks/>
            </p:cNvSpPr>
            <p:nvPr/>
          </p:nvSpPr>
          <p:spPr bwMode="auto">
            <a:xfrm>
              <a:off x="457200" y="3276600"/>
              <a:ext cx="8153400" cy="1219200"/>
            </a:xfrm>
            <a:prstGeom prst="rect">
              <a:avLst/>
            </a:prstGeom>
            <a:noFill/>
            <a:ln>
              <a:miter lim="800000"/>
              <a:headEnd/>
              <a:tailEnd/>
            </a:ln>
          </p:spPr>
          <p:txBody>
            <a:bodyPr/>
            <a:lstStyle/>
            <a:p>
              <a:pPr marL="342900" indent="-342900" eaLnBrk="0" hangingPunct="0">
                <a:spcBef>
                  <a:spcPct val="20000"/>
                </a:spcBef>
                <a:buFont typeface="Arial" pitchFamily="34" charset="0"/>
                <a:buNone/>
                <a:defRPr/>
              </a:pPr>
              <a:r>
                <a:rPr kumimoji="0" lang="en-US" altLang="zh-TW" sz="800" dirty="0">
                  <a:latin typeface="標楷體" pitchFamily="65" charset="-120"/>
                  <a:ea typeface="標楷體" pitchFamily="65" charset="-120"/>
                </a:rPr>
                <a:t> </a:t>
              </a:r>
              <a:endParaRPr kumimoji="0" lang="zh-TW" altLang="en-US" sz="800" dirty="0">
                <a:latin typeface="標楷體" pitchFamily="65" charset="-120"/>
                <a:ea typeface="標楷體" pitchFamily="65" charset="-120"/>
              </a:endParaRPr>
            </a:p>
            <a:p>
              <a:pPr marL="342900" indent="-342900" eaLnBrk="0" hangingPunct="0">
                <a:spcBef>
                  <a:spcPct val="20000"/>
                </a:spcBef>
                <a:buFont typeface="Arial" pitchFamily="34" charset="0"/>
                <a:buNone/>
                <a:defRPr/>
              </a:pPr>
              <a:r>
                <a:rPr kumimoji="0" lang="en-US" altLang="zh-TW" sz="2800" dirty="0">
                  <a:latin typeface="標楷體" pitchFamily="65" charset="-120"/>
                  <a:ea typeface="標楷體" pitchFamily="65" charset="-120"/>
                </a:rPr>
                <a:t>	</a:t>
              </a:r>
              <a:r>
                <a:rPr kumimoji="0" lang="zh-TW" altLang="en-US" sz="2800" dirty="0">
                  <a:latin typeface="標楷體" pitchFamily="65" charset="-120"/>
                  <a:ea typeface="標楷體" pitchFamily="65" charset="-120"/>
                </a:rPr>
                <a:t>如果  大於  ，則稱政府有</a:t>
              </a:r>
              <a:r>
                <a:rPr kumimoji="0" lang="zh-TW" altLang="en-US" sz="2800" b="1" dirty="0">
                  <a:solidFill>
                    <a:srgbClr val="FF0000"/>
                  </a:solidFill>
                  <a:effectLst>
                    <a:outerShdw blurRad="38100" dist="38100" dir="2700000" algn="tl">
                      <a:srgbClr val="C0C0C0"/>
                    </a:outerShdw>
                  </a:effectLst>
                  <a:latin typeface="標楷體" pitchFamily="65" charset="-120"/>
                  <a:ea typeface="標楷體" pitchFamily="65" charset="-120"/>
                </a:rPr>
                <a:t>預算剩餘</a:t>
              </a:r>
              <a:r>
                <a:rPr kumimoji="0" lang="zh-TW" altLang="en-US" sz="2800" dirty="0">
                  <a:latin typeface="標楷體" pitchFamily="65" charset="-120"/>
                  <a:ea typeface="標楷體" pitchFamily="65" charset="-120"/>
                </a:rPr>
                <a:t>，因為此時政府的收入超過政府的支出。</a:t>
              </a:r>
            </a:p>
            <a:p>
              <a:pPr marL="342900" indent="-342900" eaLnBrk="0" hangingPunct="0">
                <a:spcBef>
                  <a:spcPct val="20000"/>
                </a:spcBef>
                <a:buFont typeface="Arial" pitchFamily="34" charset="0"/>
                <a:buNone/>
                <a:defRPr/>
              </a:pPr>
              <a:r>
                <a:rPr kumimoji="0" lang="zh-TW" altLang="en-US" sz="800" dirty="0">
                  <a:latin typeface="標楷體" pitchFamily="65" charset="-120"/>
                  <a:ea typeface="標楷體" pitchFamily="65" charset="-120"/>
                </a:rPr>
                <a:t> </a:t>
              </a:r>
            </a:p>
            <a:p>
              <a:pPr marL="342900" indent="-342900" eaLnBrk="0" hangingPunct="0">
                <a:spcBef>
                  <a:spcPct val="20000"/>
                </a:spcBef>
                <a:buFont typeface="Arial" pitchFamily="34" charset="0"/>
                <a:buNone/>
                <a:defRPr/>
              </a:pPr>
              <a:r>
                <a:rPr kumimoji="0" lang="en-US" altLang="zh-TW" sz="2800" dirty="0">
                  <a:latin typeface="標楷體" pitchFamily="65" charset="-120"/>
                  <a:ea typeface="標楷體" pitchFamily="65" charset="-120"/>
                </a:rPr>
                <a:t>	</a:t>
              </a:r>
              <a:endParaRPr kumimoji="0" lang="zh-TW" altLang="en-US" sz="2800" dirty="0">
                <a:latin typeface="標楷體" pitchFamily="65" charset="-120"/>
                <a:ea typeface="標楷體" pitchFamily="65" charset="-120"/>
              </a:endParaRPr>
            </a:p>
          </p:txBody>
        </p:sp>
        <p:graphicFrame>
          <p:nvGraphicFramePr>
            <p:cNvPr id="6150" name="Object 10"/>
            <p:cNvGraphicFramePr>
              <a:graphicFrameLocks noChangeAspect="1"/>
            </p:cNvGraphicFramePr>
            <p:nvPr/>
          </p:nvGraphicFramePr>
          <p:xfrm>
            <a:off x="1676400" y="3595687"/>
            <a:ext cx="349412" cy="396000"/>
          </p:xfrm>
          <a:graphic>
            <a:graphicData uri="http://schemas.openxmlformats.org/presentationml/2006/ole">
              <p:oleObj spid="_x0000_s6150" name="Equation" r:id="rId6" imgW="139579" imgH="164957" progId="Equation.3">
                <p:embed/>
              </p:oleObj>
            </a:graphicData>
          </a:graphic>
        </p:graphicFrame>
        <p:graphicFrame>
          <p:nvGraphicFramePr>
            <p:cNvPr id="6151" name="Object 13"/>
            <p:cNvGraphicFramePr>
              <a:graphicFrameLocks noChangeAspect="1"/>
            </p:cNvGraphicFramePr>
            <p:nvPr/>
          </p:nvGraphicFramePr>
          <p:xfrm>
            <a:off x="2743200" y="3581400"/>
            <a:ext cx="412750" cy="425450"/>
          </p:xfrm>
          <a:graphic>
            <a:graphicData uri="http://schemas.openxmlformats.org/presentationml/2006/ole">
              <p:oleObj spid="_x0000_s6151" name="Equation" r:id="rId7" imgW="164880" imgH="177480" progId="Equation.3">
                <p:embed/>
              </p:oleObj>
            </a:graphicData>
          </a:graphic>
        </p:graphicFrame>
      </p:grpSp>
      <p:grpSp>
        <p:nvGrpSpPr>
          <p:cNvPr id="5" name="群組 33"/>
          <p:cNvGrpSpPr>
            <a:grpSpLocks/>
          </p:cNvGrpSpPr>
          <p:nvPr/>
        </p:nvGrpSpPr>
        <p:grpSpPr bwMode="auto">
          <a:xfrm>
            <a:off x="457200" y="4419600"/>
            <a:ext cx="8153400" cy="1905000"/>
            <a:chOff x="457200" y="4419600"/>
            <a:chExt cx="8153400" cy="1905000"/>
          </a:xfrm>
        </p:grpSpPr>
        <p:sp>
          <p:nvSpPr>
            <p:cNvPr id="32" name="內容版面配置區 1"/>
            <p:cNvSpPr txBox="1">
              <a:spLocks/>
            </p:cNvSpPr>
            <p:nvPr/>
          </p:nvSpPr>
          <p:spPr bwMode="auto">
            <a:xfrm>
              <a:off x="457200" y="4419600"/>
              <a:ext cx="8153400" cy="1905000"/>
            </a:xfrm>
            <a:prstGeom prst="rect">
              <a:avLst/>
            </a:prstGeom>
            <a:noFill/>
            <a:ln>
              <a:miter lim="800000"/>
              <a:headEnd/>
              <a:tailEnd/>
            </a:ln>
          </p:spPr>
          <p:txBody>
            <a:bodyPr/>
            <a:lstStyle/>
            <a:p>
              <a:pPr marL="342900" indent="-342900" eaLnBrk="0" hangingPunct="0">
                <a:spcBef>
                  <a:spcPct val="20000"/>
                </a:spcBef>
                <a:buFont typeface="Arial" pitchFamily="34" charset="0"/>
                <a:buNone/>
                <a:defRPr/>
              </a:pPr>
              <a:r>
                <a:rPr kumimoji="0" lang="en-US" sz="800" dirty="0">
                  <a:latin typeface="標楷體" pitchFamily="65" charset="-120"/>
                  <a:ea typeface="標楷體" pitchFamily="65" charset="-120"/>
                </a:rPr>
                <a:t> </a:t>
              </a:r>
              <a:endParaRPr kumimoji="0" lang="zh-TW" altLang="en-US" sz="800" dirty="0">
                <a:latin typeface="標楷體" pitchFamily="65" charset="-120"/>
                <a:ea typeface="標楷體" pitchFamily="65" charset="-120"/>
              </a:endParaRPr>
            </a:p>
            <a:p>
              <a:pPr marL="342900" indent="-342900" eaLnBrk="0" hangingPunct="0">
                <a:spcBef>
                  <a:spcPct val="20000"/>
                </a:spcBef>
                <a:buFont typeface="Arial" pitchFamily="34" charset="0"/>
                <a:buNone/>
                <a:defRPr/>
              </a:pPr>
              <a:r>
                <a:rPr kumimoji="0" lang="en-US" altLang="zh-TW" sz="2800" dirty="0">
                  <a:latin typeface="標楷體" pitchFamily="65" charset="-120"/>
                  <a:ea typeface="標楷體" pitchFamily="65" charset="-120"/>
                </a:rPr>
                <a:t>	</a:t>
              </a:r>
              <a:r>
                <a:rPr kumimoji="0" lang="zh-TW" altLang="en-US" sz="2800" dirty="0">
                  <a:latin typeface="標楷體" pitchFamily="65" charset="-120"/>
                  <a:ea typeface="標楷體" pitchFamily="65" charset="-120"/>
                </a:rPr>
                <a:t>如果</a:t>
              </a:r>
              <a:r>
                <a:rPr kumimoji="0" lang="en-US" sz="2800" dirty="0">
                  <a:latin typeface="標楷體" pitchFamily="65" charset="-120"/>
                  <a:ea typeface="標楷體" pitchFamily="65" charset="-120"/>
                </a:rPr>
                <a:t>  </a:t>
              </a:r>
              <a:r>
                <a:rPr kumimoji="0" lang="zh-TW" altLang="en-US" sz="2800" dirty="0">
                  <a:latin typeface="標楷體" pitchFamily="65" charset="-120"/>
                  <a:ea typeface="標楷體" pitchFamily="65" charset="-120"/>
                </a:rPr>
                <a:t>小於</a:t>
              </a:r>
              <a:r>
                <a:rPr kumimoji="0" lang="en-US" sz="2800" dirty="0">
                  <a:latin typeface="標楷體" pitchFamily="65" charset="-120"/>
                  <a:ea typeface="標楷體" pitchFamily="65" charset="-120"/>
                </a:rPr>
                <a:t>  </a:t>
              </a:r>
              <a:r>
                <a:rPr kumimoji="0" lang="zh-TW" altLang="en-US" sz="2800" dirty="0">
                  <a:latin typeface="標楷體" pitchFamily="65" charset="-120"/>
                  <a:ea typeface="標楷體" pitchFamily="65" charset="-120"/>
                </a:rPr>
                <a:t>，則稱為政府有</a:t>
              </a:r>
              <a:r>
                <a:rPr kumimoji="0" lang="zh-TW" altLang="en-US" sz="2800" b="1" dirty="0">
                  <a:solidFill>
                    <a:srgbClr val="FF0000"/>
                  </a:solidFill>
                  <a:effectLst>
                    <a:outerShdw blurRad="38100" dist="38100" dir="2700000" algn="tl">
                      <a:srgbClr val="000000">
                        <a:alpha val="43137"/>
                      </a:srgbClr>
                    </a:outerShdw>
                  </a:effectLst>
                  <a:latin typeface="標楷體" pitchFamily="65" charset="-120"/>
                  <a:ea typeface="標楷體" pitchFamily="65" charset="-120"/>
                </a:rPr>
                <a:t>預算赤字</a:t>
              </a:r>
              <a:r>
                <a:rPr kumimoji="0" lang="zh-TW" altLang="en-US" sz="2800" dirty="0">
                  <a:latin typeface="標楷體" pitchFamily="65" charset="-120"/>
                  <a:ea typeface="標楷體" pitchFamily="65" charset="-120"/>
                </a:rPr>
                <a:t>，因為此時政府的收入少於政府的支出。</a:t>
              </a:r>
            </a:p>
          </p:txBody>
        </p:sp>
        <p:graphicFrame>
          <p:nvGraphicFramePr>
            <p:cNvPr id="6148" name="Object 12"/>
            <p:cNvGraphicFramePr>
              <a:graphicFrameLocks noChangeAspect="1"/>
            </p:cNvGraphicFramePr>
            <p:nvPr/>
          </p:nvGraphicFramePr>
          <p:xfrm>
            <a:off x="1676400" y="4679950"/>
            <a:ext cx="349250" cy="395288"/>
          </p:xfrm>
          <a:graphic>
            <a:graphicData uri="http://schemas.openxmlformats.org/presentationml/2006/ole">
              <p:oleObj spid="_x0000_s6148" name="Equation" r:id="rId8" imgW="139579" imgH="164957" progId="Equation.3">
                <p:embed/>
              </p:oleObj>
            </a:graphicData>
          </a:graphic>
        </p:graphicFrame>
        <p:graphicFrame>
          <p:nvGraphicFramePr>
            <p:cNvPr id="6149" name="Object 14"/>
            <p:cNvGraphicFramePr>
              <a:graphicFrameLocks noChangeAspect="1"/>
            </p:cNvGraphicFramePr>
            <p:nvPr/>
          </p:nvGraphicFramePr>
          <p:xfrm>
            <a:off x="2743200" y="4679950"/>
            <a:ext cx="412750" cy="425450"/>
          </p:xfrm>
          <a:graphic>
            <a:graphicData uri="http://schemas.openxmlformats.org/presentationml/2006/ole">
              <p:oleObj spid="_x0000_s6149" name="Equation" r:id="rId9" imgW="164880" imgH="177480" progId="Equation.3">
                <p:embed/>
              </p:oleObj>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07206"/>
                                        </p:tgtEl>
                                        <p:attrNameLst>
                                          <p:attrName>style.visibility</p:attrName>
                                        </p:attrNameLst>
                                      </p:cBhvr>
                                      <p:to>
                                        <p:strVal val="visible"/>
                                      </p:to>
                                    </p:set>
                                    <p:animEffect transition="in" filter="wipe(down)">
                                      <p:cBhvr>
                                        <p:cTn id="15" dur="500"/>
                                        <p:tgtEl>
                                          <p:spTgt spid="307206"/>
                                        </p:tgtEl>
                                      </p:cBhvr>
                                    </p:animEffect>
                                  </p:childTnLst>
                                </p:cTn>
                              </p:par>
                              <p:par>
                                <p:cTn id="16" presetID="22" presetClass="entr" presetSubtype="4" fill="hold" nodeType="withEffect">
                                  <p:stCondLst>
                                    <p:cond delay="0"/>
                                  </p:stCondLst>
                                  <p:childTnLst>
                                    <p:set>
                                      <p:cBhvr>
                                        <p:cTn id="17" dur="1" fill="hold">
                                          <p:stCondLst>
                                            <p:cond delay="0"/>
                                          </p:stCondLst>
                                        </p:cTn>
                                        <p:tgtEl>
                                          <p:spTgt spid="307208"/>
                                        </p:tgtEl>
                                        <p:attrNameLst>
                                          <p:attrName>style.visibility</p:attrName>
                                        </p:attrNameLst>
                                      </p:cBhvr>
                                      <p:to>
                                        <p:strVal val="visible"/>
                                      </p:to>
                                    </p:set>
                                    <p:animEffect transition="in" filter="wipe(down)">
                                      <p:cBhvr>
                                        <p:cTn id="18" dur="500"/>
                                        <p:tgtEl>
                                          <p:spTgt spid="30720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wipe(down)">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800" dirty="0" smtClean="0"/>
              <a:t>      </a:t>
            </a:r>
            <a:r>
              <a:rPr lang="zh-TW" altLang="en-US" sz="2800" dirty="0" smtClean="0"/>
              <a:t>        這個</a:t>
            </a:r>
            <a:r>
              <a:rPr lang="zh-TW" altLang="en-US" sz="2800" dirty="0" smtClean="0"/>
              <a:t>等式意味著：</a:t>
            </a:r>
          </a:p>
          <a:p>
            <a:pPr>
              <a:buFont typeface="Arial" pitchFamily="34" charset="0"/>
              <a:buNone/>
              <a:defRPr/>
            </a:pPr>
            <a:r>
              <a:rPr lang="zh-TW" altLang="en-US" sz="2800" b="1" dirty="0" smtClean="0">
                <a:solidFill>
                  <a:srgbClr val="FF0000"/>
                </a:solidFill>
                <a:effectLst>
                  <a:outerShdw blurRad="38100" dist="38100" dir="2700000" algn="tl">
                    <a:srgbClr val="C0C0C0"/>
                  </a:outerShdw>
                </a:effectLst>
              </a:rPr>
              <a:t>  就一個封閉經濟體系而言，儲蓄一定等於投資</a:t>
            </a:r>
            <a:r>
              <a:rPr lang="zh-TW" altLang="en-US" sz="2800" dirty="0" smtClean="0"/>
              <a:t>。 </a:t>
            </a:r>
          </a:p>
          <a:p>
            <a:pPr>
              <a:buFont typeface="Arial" pitchFamily="34" charset="0"/>
              <a:buNone/>
              <a:defRPr/>
            </a:pPr>
            <a:r>
              <a:rPr lang="en-US" altLang="zh-TW" sz="800" b="1" dirty="0" smtClean="0">
                <a:solidFill>
                  <a:srgbClr val="FF0000"/>
                </a:solidFill>
                <a:effectLst>
                  <a:outerShdw blurRad="38100" dist="38100" dir="2700000" algn="tl">
                    <a:srgbClr val="C0C0C0"/>
                  </a:outerShdw>
                </a:effectLst>
              </a:rPr>
              <a:t>	</a:t>
            </a:r>
            <a:endParaRPr lang="zh-TW" altLang="en-US" sz="800" dirty="0" smtClean="0"/>
          </a:p>
          <a:p>
            <a:pPr>
              <a:buFont typeface="Arial" pitchFamily="34" charset="0"/>
              <a:buNone/>
              <a:defRPr/>
            </a:pPr>
            <a:r>
              <a:rPr lang="en-US" altLang="zh-TW" sz="2800" dirty="0" smtClean="0"/>
              <a:t>	</a:t>
            </a:r>
            <a:endParaRPr lang="zh-TW" altLang="en-US" sz="28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717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AD2253C0-93F7-4985-A50F-FBF82D6745BA}" type="slidenum">
              <a:rPr kumimoji="0" lang="en-US" altLang="zh-TW" sz="2400" b="1">
                <a:solidFill>
                  <a:srgbClr val="376092"/>
                </a:solidFill>
                <a:ea typeface="標楷體" pitchFamily="65" charset="-120"/>
              </a:rPr>
              <a:pPr/>
              <a:t>21</a:t>
            </a:fld>
            <a:endParaRPr kumimoji="0" lang="en-US" altLang="zh-TW" sz="2400" b="1">
              <a:solidFill>
                <a:srgbClr val="376092"/>
              </a:solidFill>
              <a:ea typeface="標楷體" pitchFamily="65" charset="-120"/>
            </a:endParaRPr>
          </a:p>
        </p:txBody>
      </p:sp>
      <p:sp>
        <p:nvSpPr>
          <p:cNvPr id="717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76"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7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7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7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4"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5"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188"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309256" name="Object 8"/>
          <p:cNvGraphicFramePr>
            <a:graphicFrameLocks noChangeAspect="1"/>
          </p:cNvGraphicFramePr>
          <p:nvPr/>
        </p:nvGraphicFramePr>
        <p:xfrm>
          <a:off x="1070075" y="1600200"/>
          <a:ext cx="909637" cy="431800"/>
        </p:xfrm>
        <a:graphic>
          <a:graphicData uri="http://schemas.openxmlformats.org/presentationml/2006/ole">
            <p:oleObj spid="_x0000_s7170" name="Equation" r:id="rId4" imgW="380670" imgH="177646" progId="Equation.3">
              <p:embed/>
            </p:oleObj>
          </a:graphicData>
        </a:graphic>
      </p:graphicFrame>
      <p:sp>
        <p:nvSpPr>
          <p:cNvPr id="7189"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09256"/>
                                        </p:tgtEl>
                                        <p:attrNameLst>
                                          <p:attrName>style.visibility</p:attrName>
                                        </p:attrNameLst>
                                      </p:cBhvr>
                                      <p:to>
                                        <p:strVal val="visible"/>
                                      </p:to>
                                    </p:set>
                                    <p:animEffect transition="in" filter="wipe(down)">
                                      <p:cBhvr>
                                        <p:cTn id="15" dur="500"/>
                                        <p:tgtEl>
                                          <p:spTgt spid="309256"/>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wipe(down)">
                                      <p:cBhvr>
                                        <p:cTn id="18" dur="5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wipe(down)">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Char char="•"/>
            </a:pPr>
            <a:r>
              <a:rPr lang="zh-TW" altLang="en-US" sz="2800" dirty="0" smtClean="0"/>
              <a:t>在總體經濟學裡，投資指的是新資本財（如設備或建築物）的購買</a:t>
            </a:r>
            <a:r>
              <a:rPr lang="zh-TW" altLang="en-US" sz="2800" dirty="0" smtClean="0"/>
              <a:t>。</a:t>
            </a:r>
            <a:endParaRPr lang="en-US" altLang="zh-TW" sz="2800" dirty="0" smtClean="0"/>
          </a:p>
          <a:p>
            <a:pPr>
              <a:buFont typeface="Arial" charset="0"/>
              <a:buChar char="•"/>
            </a:pPr>
            <a:r>
              <a:rPr lang="zh-TW" altLang="en-US" dirty="0" smtClean="0"/>
              <a:t>雖然     </a:t>
            </a:r>
            <a:r>
              <a:rPr lang="zh-TW" altLang="en-US" dirty="0" smtClean="0"/>
              <a:t>     這個</a:t>
            </a:r>
            <a:r>
              <a:rPr lang="zh-TW" altLang="en-US" dirty="0" smtClean="0"/>
              <a:t>恆等式顯示一國的儲蓄等於投資，但就個別家戶和廠商而言，儲蓄通常不等於投資。</a:t>
            </a:r>
          </a:p>
          <a:p>
            <a:pPr>
              <a:buFont typeface="Arial" charset="0"/>
              <a:buNone/>
            </a:pPr>
            <a:endParaRPr lang="zh-TW" altLang="en-US" sz="8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國民所得帳－儲蓄與投資</a:t>
            </a:r>
            <a:endParaRPr lang="zh-TW" altLang="en-US" dirty="0"/>
          </a:p>
        </p:txBody>
      </p:sp>
      <p:sp>
        <p:nvSpPr>
          <p:cNvPr id="5018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C53077B7-A038-46C9-B527-7BF6A81E66F7}" type="slidenum">
              <a:rPr kumimoji="0" lang="en-US" altLang="zh-TW" sz="2400" b="1">
                <a:solidFill>
                  <a:srgbClr val="376092"/>
                </a:solidFill>
                <a:ea typeface="標楷體" pitchFamily="65" charset="-120"/>
              </a:rPr>
              <a:pPr/>
              <a:t>22</a:t>
            </a:fld>
            <a:endParaRPr kumimoji="0" lang="en-US" altLang="zh-TW" sz="2400" b="1">
              <a:solidFill>
                <a:srgbClr val="376092"/>
              </a:solidFill>
              <a:ea typeface="標楷體" pitchFamily="65" charset="-120"/>
            </a:endParaRPr>
          </a:p>
        </p:txBody>
      </p:sp>
      <p:sp>
        <p:nvSpPr>
          <p:cNvPr id="5018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4"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8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019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graphicFrame>
        <p:nvGraphicFramePr>
          <p:cNvPr id="4" name="Object 2"/>
          <p:cNvGraphicFramePr>
            <a:graphicFrameLocks noChangeAspect="1"/>
          </p:cNvGraphicFramePr>
          <p:nvPr/>
        </p:nvGraphicFramePr>
        <p:xfrm>
          <a:off x="1619672" y="2492896"/>
          <a:ext cx="909638" cy="431800"/>
        </p:xfrm>
        <a:graphic>
          <a:graphicData uri="http://schemas.openxmlformats.org/presentationml/2006/ole">
            <p:oleObj spid="_x0000_s9219" name="Equation" r:id="rId4" imgW="380670" imgH="177646"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我們</a:t>
            </a:r>
            <a:r>
              <a:rPr lang="zh-TW" altLang="en-US" dirty="0" smtClean="0"/>
              <a:t>假設經濟體系只有一個金融市場，稱為</a:t>
            </a:r>
            <a:r>
              <a:rPr lang="zh-TW" altLang="en-US" b="1" dirty="0" smtClean="0">
                <a:solidFill>
                  <a:srgbClr val="FF0000"/>
                </a:solidFill>
                <a:effectLst>
                  <a:outerShdw blurRad="38100" dist="38100" dir="2700000" algn="tl">
                    <a:srgbClr val="000000">
                      <a:alpha val="43137"/>
                    </a:srgbClr>
                  </a:outerShdw>
                </a:effectLst>
              </a:rPr>
              <a:t>可貸資金市場</a:t>
            </a:r>
            <a:r>
              <a:rPr lang="zh-TW" altLang="en-US" dirty="0" smtClean="0"/>
              <a:t>。</a:t>
            </a:r>
            <a:endParaRPr lang="en-US" altLang="zh-TW" dirty="0" smtClean="0"/>
          </a:p>
          <a:p>
            <a:pPr>
              <a:defRPr/>
            </a:pPr>
            <a:r>
              <a:rPr lang="zh-TW" altLang="en-US" dirty="0" smtClean="0"/>
              <a:t>所有</a:t>
            </a:r>
            <a:r>
              <a:rPr lang="zh-TW" altLang="en-US" dirty="0" smtClean="0"/>
              <a:t>的儲蓄者將他們的儲蓄存入這個市場，且所有的借款者在這個市場取得貸款。因此，</a:t>
            </a:r>
            <a:r>
              <a:rPr lang="zh-TW" altLang="en-US" b="1" dirty="0" smtClean="0">
                <a:solidFill>
                  <a:srgbClr val="FF0000"/>
                </a:solidFill>
                <a:effectLst>
                  <a:outerShdw blurRad="38100" dist="38100" dir="2700000" algn="tl">
                    <a:srgbClr val="000000">
                      <a:alpha val="43137"/>
                    </a:srgbClr>
                  </a:outerShdw>
                </a:effectLst>
              </a:rPr>
              <a:t>可貸資金一詞指的是人們選擇儲蓄下來並貸放出去的所得</a:t>
            </a:r>
            <a:r>
              <a:rPr lang="zh-TW" altLang="en-US" dirty="0" smtClean="0"/>
              <a:t>。</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可貸資金市場</a:t>
            </a:r>
            <a:endParaRPr lang="zh-TW" altLang="en-US" dirty="0"/>
          </a:p>
        </p:txBody>
      </p:sp>
      <p:sp>
        <p:nvSpPr>
          <p:cNvPr id="5222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51C3E9B7-7AAC-4D40-B987-D40DA02B2CF1}" type="slidenum">
              <a:rPr kumimoji="0" lang="en-US" altLang="zh-TW" sz="2400" b="1">
                <a:solidFill>
                  <a:srgbClr val="376092"/>
                </a:solidFill>
                <a:ea typeface="標楷體" pitchFamily="65" charset="-120"/>
              </a:rPr>
              <a:pPr/>
              <a:t>23</a:t>
            </a:fld>
            <a:endParaRPr kumimoji="0" lang="en-US" altLang="zh-TW" sz="2400" b="1">
              <a:solidFill>
                <a:srgbClr val="376092"/>
              </a:solidFill>
              <a:ea typeface="標楷體" pitchFamily="65" charset="-120"/>
            </a:endParaRPr>
          </a:p>
        </p:txBody>
      </p:sp>
      <p:sp>
        <p:nvSpPr>
          <p:cNvPr id="5222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2"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8"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3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4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4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4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224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ln>
            <a:miter lim="800000"/>
            <a:headEnd/>
            <a:tailEnd/>
          </a:ln>
        </p:spPr>
        <p:txBody>
          <a:bodyPr vert="horz" wrap="square" lIns="91440" tIns="45720" rIns="91440" bIns="45720" numCol="1" anchor="t" anchorCtr="0" compatLnSpc="1">
            <a:prstTxWarp prst="textNoShape">
              <a:avLst/>
            </a:prstTxWarp>
            <a:normAutofit/>
          </a:bodyPr>
          <a:lstStyle/>
          <a:p>
            <a:pPr>
              <a:defRPr/>
            </a:pPr>
            <a:r>
              <a:rPr lang="zh-TW" altLang="en-US" sz="3000" dirty="0" smtClean="0"/>
              <a:t>可</a:t>
            </a:r>
            <a:r>
              <a:rPr lang="zh-TW" altLang="en-US" sz="3000" dirty="0" smtClean="0"/>
              <a:t>貸資金的供給來自於那些有多餘的所得可以儲蓄並願意貸放出去的人</a:t>
            </a:r>
            <a:r>
              <a:rPr lang="zh-TW" altLang="en-US" sz="3000" dirty="0" smtClean="0"/>
              <a:t>。</a:t>
            </a:r>
            <a:endParaRPr lang="en-US" altLang="zh-TW" sz="3000" dirty="0" smtClean="0"/>
          </a:p>
          <a:p>
            <a:pPr>
              <a:defRPr/>
            </a:pPr>
            <a:r>
              <a:rPr lang="zh-TW" altLang="en-US" sz="3000" b="1" dirty="0" smtClean="0">
                <a:solidFill>
                  <a:srgbClr val="FF0000"/>
                </a:solidFill>
                <a:effectLst>
                  <a:outerShdw blurRad="38100" dist="38100" dir="2700000" algn="tl">
                    <a:srgbClr val="C0C0C0"/>
                  </a:outerShdw>
                </a:effectLst>
              </a:rPr>
              <a:t>儲蓄</a:t>
            </a:r>
            <a:r>
              <a:rPr lang="zh-TW" altLang="en-US" sz="3000" b="1" dirty="0" smtClean="0">
                <a:solidFill>
                  <a:srgbClr val="FF0000"/>
                </a:solidFill>
                <a:effectLst>
                  <a:outerShdw blurRad="38100" dist="38100" dir="2700000" algn="tl">
                    <a:srgbClr val="C0C0C0"/>
                  </a:outerShdw>
                </a:effectLst>
              </a:rPr>
              <a:t>是可貸資金供給的來源</a:t>
            </a:r>
            <a:r>
              <a:rPr lang="zh-TW" altLang="en-US" sz="3000" dirty="0" smtClean="0"/>
              <a:t>。</a:t>
            </a:r>
            <a:endParaRPr lang="en-US" altLang="zh-TW" sz="3000" dirty="0" smtClean="0"/>
          </a:p>
          <a:p>
            <a:pPr>
              <a:defRPr/>
            </a:pPr>
            <a:r>
              <a:rPr lang="zh-TW" altLang="en-US" sz="3200" dirty="0" smtClean="0"/>
              <a:t>可貸資金的需求來自於那些想要借錢進行投資的家戶與廠商</a:t>
            </a:r>
            <a:r>
              <a:rPr lang="zh-TW" altLang="en-US" sz="3200" dirty="0" smtClean="0"/>
              <a:t>。</a:t>
            </a:r>
            <a:endParaRPr lang="en-US" altLang="zh-TW" sz="3200" dirty="0" smtClean="0"/>
          </a:p>
          <a:p>
            <a:pPr>
              <a:defRPr/>
            </a:pPr>
            <a:r>
              <a:rPr lang="zh-TW" altLang="en-US" sz="3200" b="1" dirty="0" smtClean="0">
                <a:solidFill>
                  <a:srgbClr val="FF0000"/>
                </a:solidFill>
                <a:effectLst>
                  <a:outerShdw blurRad="38100" dist="38100" dir="2700000" algn="tl">
                    <a:srgbClr val="C0C0C0"/>
                  </a:outerShdw>
                </a:effectLst>
              </a:rPr>
              <a:t>投資</a:t>
            </a:r>
            <a:r>
              <a:rPr lang="zh-TW" altLang="en-US" sz="3200" b="1" dirty="0" smtClean="0">
                <a:solidFill>
                  <a:srgbClr val="FF0000"/>
                </a:solidFill>
                <a:effectLst>
                  <a:outerShdw blurRad="38100" dist="38100" dir="2700000" algn="tl">
                    <a:srgbClr val="C0C0C0"/>
                  </a:outerShdw>
                </a:effectLst>
              </a:rPr>
              <a:t>是可貸資金需求的來源</a:t>
            </a:r>
            <a:r>
              <a:rPr lang="zh-TW" altLang="en-US" sz="3200" dirty="0" smtClean="0"/>
              <a:t>。</a:t>
            </a:r>
          </a:p>
          <a:p>
            <a:pPr>
              <a:defRPr/>
            </a:pPr>
            <a:endParaRPr lang="zh-TW" altLang="en-US" sz="30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可貸資金的供給與需求</a:t>
            </a:r>
            <a:endParaRPr lang="zh-TW" altLang="en-US" dirty="0"/>
          </a:p>
        </p:txBody>
      </p:sp>
      <p:sp>
        <p:nvSpPr>
          <p:cNvPr id="5325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6CD0C997-BBD5-4E2F-8D20-EFA5500CDA90}" type="slidenum">
              <a:rPr kumimoji="0" lang="en-US" altLang="zh-TW" sz="2400" b="1">
                <a:solidFill>
                  <a:srgbClr val="376092"/>
                </a:solidFill>
                <a:ea typeface="標楷體" pitchFamily="65" charset="-120"/>
              </a:rPr>
              <a:pPr/>
              <a:t>24</a:t>
            </a:fld>
            <a:endParaRPr kumimoji="0" lang="en-US" altLang="zh-TW" sz="2400" b="1">
              <a:solidFill>
                <a:srgbClr val="376092"/>
              </a:solidFill>
              <a:ea typeface="標楷體" pitchFamily="65" charset="-120"/>
            </a:endParaRPr>
          </a:p>
        </p:txBody>
      </p:sp>
      <p:sp>
        <p:nvSpPr>
          <p:cNvPr id="5325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5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1"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326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b="1" dirty="0" smtClean="0">
                <a:solidFill>
                  <a:srgbClr val="FF0000"/>
                </a:solidFill>
                <a:effectLst>
                  <a:outerShdw blurRad="38100" dist="38100" dir="2700000" algn="tl">
                    <a:srgbClr val="000000">
                      <a:alpha val="43137"/>
                    </a:srgbClr>
                  </a:outerShdw>
                </a:effectLst>
              </a:rPr>
              <a:t>利率是貸款的價格，它代表借款者取得資金的代價與儲蓄者提供資金的報酬</a:t>
            </a:r>
            <a:r>
              <a:rPr lang="zh-TW" altLang="en-US" dirty="0" smtClean="0"/>
              <a:t>。</a:t>
            </a:r>
            <a:r>
              <a:rPr lang="en-US" altLang="zh-TW" dirty="0" smtClean="0"/>
              <a:t/>
            </a:r>
            <a:br>
              <a:rPr lang="en-US" altLang="zh-TW" dirty="0" smtClean="0"/>
            </a:br>
            <a:r>
              <a:rPr lang="en-US" altLang="zh-TW" dirty="0" smtClean="0"/>
              <a:t/>
            </a:r>
            <a:br>
              <a:rPr lang="en-US" altLang="zh-TW" dirty="0" smtClean="0"/>
            </a:br>
            <a:r>
              <a:rPr lang="zh-TW" altLang="en-US" dirty="0" smtClean="0"/>
              <a:t>利率</a:t>
            </a:r>
            <a:r>
              <a:rPr lang="zh-TW" altLang="en-US" dirty="0" smtClean="0"/>
              <a:t>高意味著借款的成本高，所以當利率上升時，可貸資金的需求量會</a:t>
            </a:r>
            <a:r>
              <a:rPr lang="zh-TW" altLang="en-US" dirty="0" smtClean="0"/>
              <a:t>減少；也意味儲蓄</a:t>
            </a:r>
            <a:r>
              <a:rPr lang="zh-TW" altLang="en-US" dirty="0" smtClean="0"/>
              <a:t>的報酬高</a:t>
            </a:r>
            <a:r>
              <a:rPr lang="zh-TW" altLang="en-US" dirty="0" smtClean="0"/>
              <a:t>，可</a:t>
            </a:r>
            <a:r>
              <a:rPr lang="zh-TW" altLang="en-US" dirty="0" smtClean="0"/>
              <a:t>貸資金的供給量會增加。</a:t>
            </a:r>
          </a:p>
          <a:p>
            <a:pPr>
              <a:buFont typeface="Arial" pitchFamily="34" charset="0"/>
              <a:buNone/>
              <a:defRPr/>
            </a:pPr>
            <a:endParaRPr lang="zh-TW" altLang="en-US" sz="800" dirty="0" smtClean="0"/>
          </a:p>
          <a:p>
            <a:pPr>
              <a:defRPr/>
            </a:pPr>
            <a:r>
              <a:rPr lang="zh-TW" altLang="en-US" b="1" dirty="0" smtClean="0">
                <a:solidFill>
                  <a:srgbClr val="FF0000"/>
                </a:solidFill>
                <a:effectLst>
                  <a:outerShdw blurRad="38100" dist="38100" dir="2700000" algn="tl">
                    <a:srgbClr val="000000">
                      <a:alpha val="43137"/>
                    </a:srgbClr>
                  </a:outerShdw>
                </a:effectLst>
              </a:rPr>
              <a:t>可</a:t>
            </a:r>
            <a:r>
              <a:rPr lang="zh-TW" altLang="en-US" b="1" dirty="0" smtClean="0">
                <a:solidFill>
                  <a:srgbClr val="FF0000"/>
                </a:solidFill>
                <a:effectLst>
                  <a:outerShdw blurRad="38100" dist="38100" dir="2700000" algn="tl">
                    <a:srgbClr val="000000">
                      <a:alpha val="43137"/>
                    </a:srgbClr>
                  </a:outerShdw>
                </a:effectLst>
              </a:rPr>
              <a:t>貸資金的需求曲線是負斜率，而供給曲線是正斜率的</a:t>
            </a:r>
            <a:r>
              <a:rPr lang="zh-TW" altLang="en-US" dirty="0" smtClean="0"/>
              <a:t>。</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可貸資金的供給與需求</a:t>
            </a:r>
            <a:endParaRPr lang="zh-TW" altLang="en-US" dirty="0"/>
          </a:p>
        </p:txBody>
      </p:sp>
      <p:sp>
        <p:nvSpPr>
          <p:cNvPr id="5530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65CB6727-855E-4E02-B179-139A145E2C58}" type="slidenum">
              <a:rPr kumimoji="0" lang="en-US" altLang="zh-TW" sz="2400" b="1">
                <a:solidFill>
                  <a:srgbClr val="376092"/>
                </a:solidFill>
                <a:ea typeface="標楷體" pitchFamily="65" charset="-120"/>
              </a:rPr>
              <a:pPr/>
              <a:t>25</a:t>
            </a:fld>
            <a:endParaRPr kumimoji="0" lang="en-US" altLang="zh-TW" sz="2400" b="1">
              <a:solidFill>
                <a:srgbClr val="376092"/>
              </a:solidFill>
              <a:ea typeface="標楷體" pitchFamily="65" charset="-120"/>
            </a:endParaRPr>
          </a:p>
        </p:txBody>
      </p:sp>
      <p:sp>
        <p:nvSpPr>
          <p:cNvPr id="5530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4"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0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531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標題 2"/>
          <p:cNvSpPr>
            <a:spLocks noGrp="1"/>
          </p:cNvSpPr>
          <p:nvPr>
            <p:ph type="title"/>
          </p:nvPr>
        </p:nvSpPr>
        <p:spPr>
          <a:xfrm>
            <a:off x="0" y="500063"/>
            <a:ext cx="9144000" cy="1143000"/>
          </a:xfrm>
        </p:spPr>
        <p:txBody>
          <a:bodyPr rtlCol="0"/>
          <a:lstStyle/>
          <a:p>
            <a:pPr>
              <a:defRPr/>
            </a:pPr>
            <a:r>
              <a:rPr lang="zh-TW" altLang="en-US" dirty="0" smtClean="0"/>
              <a:t>可</a:t>
            </a:r>
            <a:r>
              <a:rPr lang="zh-TW" altLang="en-US" dirty="0" smtClean="0"/>
              <a:t>貸資金市場</a:t>
            </a:r>
          </a:p>
        </p:txBody>
      </p:sp>
      <p:sp>
        <p:nvSpPr>
          <p:cNvPr id="56323"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185B7549-DC54-48D5-95FF-F5B8CE7FC83F}" type="slidenum">
              <a:rPr kumimoji="0" lang="en-US" altLang="zh-TW" sz="2400" b="1">
                <a:solidFill>
                  <a:srgbClr val="376092"/>
                </a:solidFill>
                <a:ea typeface="標楷體" pitchFamily="65" charset="-120"/>
              </a:rPr>
              <a:pPr/>
              <a:t>26</a:t>
            </a:fld>
            <a:endParaRPr kumimoji="0" lang="en-US" altLang="zh-TW" sz="2400" b="1">
              <a:solidFill>
                <a:srgbClr val="376092"/>
              </a:solidFill>
              <a:ea typeface="標楷體" pitchFamily="65" charset="-120"/>
            </a:endParaRPr>
          </a:p>
        </p:txBody>
      </p:sp>
      <p:sp>
        <p:nvSpPr>
          <p:cNvPr id="5632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2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26"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2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2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2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0"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1"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2"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3"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4"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5"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6"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7"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6338"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20" name="Title 1"/>
          <p:cNvSpPr txBox="1">
            <a:spLocks/>
          </p:cNvSpPr>
          <p:nvPr/>
        </p:nvSpPr>
        <p:spPr bwMode="auto">
          <a:xfrm>
            <a:off x="533400" y="1524000"/>
            <a:ext cx="8839200" cy="533400"/>
          </a:xfrm>
          <a:prstGeom prst="rect">
            <a:avLst/>
          </a:prstGeom>
          <a:noFill/>
          <a:ln>
            <a:miter lim="800000"/>
            <a:headEnd/>
            <a:tailEnd/>
          </a:ln>
        </p:spPr>
        <p:txBody>
          <a:bodyPr>
            <a:normAutofit fontScale="85000" lnSpcReduction="20000"/>
          </a:bodyPr>
          <a:lstStyle/>
          <a:p>
            <a:pPr eaLnBrk="0" hangingPunct="0">
              <a:defRPr/>
            </a:pPr>
            <a:endParaRPr kumimoji="0" lang="en-US" altLang="zh-TW" sz="4000" b="1" dirty="0">
              <a:solidFill>
                <a:srgbClr val="993300"/>
              </a:solidFill>
              <a:latin typeface="Arial Unicode MS" pitchFamily="34" charset="-120"/>
              <a:ea typeface="Arial Unicode MS" pitchFamily="34" charset="-120"/>
              <a:cs typeface="Arial Unicode MS" pitchFamily="34" charset="-120"/>
            </a:endParaRPr>
          </a:p>
        </p:txBody>
      </p:sp>
      <p:grpSp>
        <p:nvGrpSpPr>
          <p:cNvPr id="2" name="Group 11"/>
          <p:cNvGrpSpPr>
            <a:grpSpLocks/>
          </p:cNvGrpSpPr>
          <p:nvPr/>
        </p:nvGrpSpPr>
        <p:grpSpPr bwMode="auto">
          <a:xfrm>
            <a:off x="1346200" y="2514600"/>
            <a:ext cx="5272088" cy="2944813"/>
            <a:chOff x="1162650" y="1520042"/>
            <a:chExt cx="5273775" cy="2945873"/>
          </a:xfrm>
        </p:grpSpPr>
        <p:grpSp>
          <p:nvGrpSpPr>
            <p:cNvPr id="4" name="Group 9"/>
            <p:cNvGrpSpPr>
              <a:grpSpLocks/>
            </p:cNvGrpSpPr>
            <p:nvPr/>
          </p:nvGrpSpPr>
          <p:grpSpPr bwMode="auto">
            <a:xfrm>
              <a:off x="1828394" y="1591506"/>
              <a:ext cx="4608031" cy="2874409"/>
              <a:chOff x="1828394" y="1591506"/>
              <a:chExt cx="4608031" cy="2874409"/>
            </a:xfrm>
          </p:grpSpPr>
          <p:cxnSp>
            <p:nvCxnSpPr>
              <p:cNvPr id="48" name="Straight Connector 5"/>
              <p:cNvCxnSpPr/>
              <p:nvPr/>
            </p:nvCxnSpPr>
            <p:spPr>
              <a:xfrm rot="5400000">
                <a:off x="391615" y="3027917"/>
                <a:ext cx="2874409"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Rectangle 8"/>
              <p:cNvSpPr/>
              <p:nvPr/>
            </p:nvSpPr>
            <p:spPr>
              <a:xfrm>
                <a:off x="1864550" y="1591506"/>
                <a:ext cx="4571875" cy="28505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zh-TW">
                  <a:solidFill>
                    <a:srgbClr val="FFFFFF"/>
                  </a:solidFill>
                </a:endParaRPr>
              </a:p>
            </p:txBody>
          </p:sp>
        </p:grpSp>
        <p:sp>
          <p:nvSpPr>
            <p:cNvPr id="56359" name="TextBox 10"/>
            <p:cNvSpPr txBox="1">
              <a:spLocks noChangeArrowheads="1"/>
            </p:cNvSpPr>
            <p:nvPr/>
          </p:nvSpPr>
          <p:spPr bwMode="auto">
            <a:xfrm>
              <a:off x="1162650" y="1520042"/>
              <a:ext cx="646486" cy="369465"/>
            </a:xfrm>
            <a:prstGeom prst="rect">
              <a:avLst/>
            </a:prstGeom>
            <a:noFill/>
            <a:ln w="9525">
              <a:noFill/>
              <a:miter lim="800000"/>
              <a:headEnd/>
              <a:tailEnd/>
            </a:ln>
          </p:spPr>
          <p:txBody>
            <a:bodyPr wrap="none">
              <a:spAutoFit/>
            </a:bodyPr>
            <a:lstStyle/>
            <a:p>
              <a:pPr algn="r"/>
              <a:r>
                <a:rPr lang="zh-TW" altLang="en-US"/>
                <a:t>利率</a:t>
              </a:r>
              <a:endParaRPr lang="en-US" altLang="zh-TW"/>
            </a:p>
          </p:txBody>
        </p:sp>
      </p:grpSp>
      <p:grpSp>
        <p:nvGrpSpPr>
          <p:cNvPr id="5" name="Group 14"/>
          <p:cNvGrpSpPr>
            <a:grpSpLocks/>
          </p:cNvGrpSpPr>
          <p:nvPr/>
        </p:nvGrpSpPr>
        <p:grpSpPr bwMode="auto">
          <a:xfrm>
            <a:off x="1835150" y="5459413"/>
            <a:ext cx="5708650" cy="484187"/>
            <a:chOff x="1652299" y="4465122"/>
            <a:chExt cx="5708190" cy="484909"/>
          </a:xfrm>
        </p:grpSpPr>
        <p:cxnSp>
          <p:nvCxnSpPr>
            <p:cNvPr id="51" name="Straight Connector 7"/>
            <p:cNvCxnSpPr/>
            <p:nvPr/>
          </p:nvCxnSpPr>
          <p:spPr>
            <a:xfrm>
              <a:off x="1828498" y="4465122"/>
              <a:ext cx="4608141"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356" name="TextBox 12"/>
            <p:cNvSpPr txBox="1">
              <a:spLocks noChangeArrowheads="1"/>
            </p:cNvSpPr>
            <p:nvPr/>
          </p:nvSpPr>
          <p:spPr bwMode="auto">
            <a:xfrm>
              <a:off x="6252582" y="4580148"/>
              <a:ext cx="1107907" cy="369883"/>
            </a:xfrm>
            <a:prstGeom prst="rect">
              <a:avLst/>
            </a:prstGeom>
            <a:noFill/>
            <a:ln w="9525">
              <a:noFill/>
              <a:miter lim="800000"/>
              <a:headEnd/>
              <a:tailEnd/>
            </a:ln>
          </p:spPr>
          <p:txBody>
            <a:bodyPr wrap="none">
              <a:spAutoFit/>
            </a:bodyPr>
            <a:lstStyle/>
            <a:p>
              <a:pPr algn="r"/>
              <a:r>
                <a:rPr lang="zh-TW" altLang="en-US" dirty="0"/>
                <a:t>可貸</a:t>
              </a:r>
              <a:r>
                <a:rPr lang="zh-TW" altLang="en-US" dirty="0" smtClean="0"/>
                <a:t>資金</a:t>
              </a:r>
              <a:endParaRPr lang="en-US" altLang="zh-TW" dirty="0"/>
            </a:p>
          </p:txBody>
        </p:sp>
        <p:sp>
          <p:nvSpPr>
            <p:cNvPr id="56357" name="TextBox 13"/>
            <p:cNvSpPr txBox="1">
              <a:spLocks noChangeArrowheads="1"/>
            </p:cNvSpPr>
            <p:nvPr/>
          </p:nvSpPr>
          <p:spPr bwMode="auto">
            <a:xfrm>
              <a:off x="1652299" y="4475018"/>
              <a:ext cx="312906" cy="369332"/>
            </a:xfrm>
            <a:prstGeom prst="rect">
              <a:avLst/>
            </a:prstGeom>
            <a:noFill/>
            <a:ln w="9525">
              <a:noFill/>
              <a:miter lim="800000"/>
              <a:headEnd/>
              <a:tailEnd/>
            </a:ln>
          </p:spPr>
          <p:txBody>
            <a:bodyPr wrap="none">
              <a:spAutoFit/>
            </a:bodyPr>
            <a:lstStyle/>
            <a:p>
              <a:pPr algn="r"/>
              <a:r>
                <a:rPr lang="en-US" altLang="zh-TW"/>
                <a:t>0</a:t>
              </a:r>
            </a:p>
          </p:txBody>
        </p:sp>
      </p:grpSp>
      <p:grpSp>
        <p:nvGrpSpPr>
          <p:cNvPr id="6" name="Group 20"/>
          <p:cNvGrpSpPr>
            <a:grpSpLocks/>
          </p:cNvGrpSpPr>
          <p:nvPr/>
        </p:nvGrpSpPr>
        <p:grpSpPr bwMode="auto">
          <a:xfrm>
            <a:off x="2652713" y="2894013"/>
            <a:ext cx="3294062" cy="2244725"/>
            <a:chOff x="2470068" y="1900052"/>
            <a:chExt cx="3294463" cy="2244436"/>
          </a:xfrm>
        </p:grpSpPr>
        <p:cxnSp>
          <p:nvCxnSpPr>
            <p:cNvPr id="55" name="Straight Connector 16"/>
            <p:cNvCxnSpPr/>
            <p:nvPr/>
          </p:nvCxnSpPr>
          <p:spPr>
            <a:xfrm flipV="1">
              <a:off x="2470068" y="2138146"/>
              <a:ext cx="2589527" cy="2006342"/>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56354" name="TextBox 19"/>
            <p:cNvSpPr txBox="1">
              <a:spLocks noChangeArrowheads="1"/>
            </p:cNvSpPr>
            <p:nvPr/>
          </p:nvSpPr>
          <p:spPr bwMode="auto">
            <a:xfrm>
              <a:off x="5118265" y="1900052"/>
              <a:ext cx="646266" cy="369284"/>
            </a:xfrm>
            <a:prstGeom prst="rect">
              <a:avLst/>
            </a:prstGeom>
            <a:noFill/>
            <a:ln w="9525">
              <a:noFill/>
              <a:miter lim="800000"/>
              <a:headEnd/>
              <a:tailEnd/>
            </a:ln>
          </p:spPr>
          <p:txBody>
            <a:bodyPr wrap="none">
              <a:spAutoFit/>
            </a:bodyPr>
            <a:lstStyle/>
            <a:p>
              <a:r>
                <a:rPr lang="zh-TW" altLang="en-US"/>
                <a:t>供給</a:t>
              </a:r>
              <a:endParaRPr lang="en-US" altLang="zh-TW"/>
            </a:p>
          </p:txBody>
        </p:sp>
      </p:grpSp>
      <p:grpSp>
        <p:nvGrpSpPr>
          <p:cNvPr id="7" name="Group 22"/>
          <p:cNvGrpSpPr>
            <a:grpSpLocks/>
          </p:cNvGrpSpPr>
          <p:nvPr/>
        </p:nvGrpSpPr>
        <p:grpSpPr bwMode="auto">
          <a:xfrm>
            <a:off x="2949575" y="3071813"/>
            <a:ext cx="3163888" cy="1971675"/>
            <a:chOff x="2766951" y="2078182"/>
            <a:chExt cx="3164044" cy="1971304"/>
          </a:xfrm>
        </p:grpSpPr>
        <p:cxnSp>
          <p:nvCxnSpPr>
            <p:cNvPr id="58" name="Straight Connector 18"/>
            <p:cNvCxnSpPr/>
            <p:nvPr/>
          </p:nvCxnSpPr>
          <p:spPr>
            <a:xfrm>
              <a:off x="2766951" y="2078182"/>
              <a:ext cx="2529013" cy="1971304"/>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56352" name="TextBox 21"/>
            <p:cNvSpPr txBox="1">
              <a:spLocks noChangeArrowheads="1"/>
            </p:cNvSpPr>
            <p:nvPr/>
          </p:nvSpPr>
          <p:spPr bwMode="auto">
            <a:xfrm>
              <a:off x="5284518" y="3645724"/>
              <a:ext cx="646477" cy="369263"/>
            </a:xfrm>
            <a:prstGeom prst="rect">
              <a:avLst/>
            </a:prstGeom>
            <a:noFill/>
            <a:ln w="9525">
              <a:noFill/>
              <a:miter lim="800000"/>
              <a:headEnd/>
              <a:tailEnd/>
            </a:ln>
          </p:spPr>
          <p:txBody>
            <a:bodyPr wrap="none">
              <a:spAutoFit/>
            </a:bodyPr>
            <a:lstStyle/>
            <a:p>
              <a:r>
                <a:rPr lang="zh-TW" altLang="en-US"/>
                <a:t>需求</a:t>
              </a:r>
              <a:endParaRPr lang="en-US" altLang="zh-TW"/>
            </a:p>
          </p:txBody>
        </p:sp>
      </p:grpSp>
      <p:grpSp>
        <p:nvGrpSpPr>
          <p:cNvPr id="8" name="Group 36"/>
          <p:cNvGrpSpPr>
            <a:grpSpLocks/>
          </p:cNvGrpSpPr>
          <p:nvPr/>
        </p:nvGrpSpPr>
        <p:grpSpPr bwMode="auto">
          <a:xfrm>
            <a:off x="1524000" y="3846513"/>
            <a:ext cx="2636838" cy="338137"/>
            <a:chOff x="1389385" y="2972792"/>
            <a:chExt cx="2636304" cy="338971"/>
          </a:xfrm>
        </p:grpSpPr>
        <p:cxnSp>
          <p:nvCxnSpPr>
            <p:cNvPr id="61" name="Straight Connector 24"/>
            <p:cNvCxnSpPr/>
            <p:nvPr/>
          </p:nvCxnSpPr>
          <p:spPr>
            <a:xfrm flipV="1">
              <a:off x="1854429" y="3125568"/>
              <a:ext cx="2171260"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350" name="TextBox 38"/>
            <p:cNvSpPr txBox="1">
              <a:spLocks noChangeArrowheads="1"/>
            </p:cNvSpPr>
            <p:nvPr/>
          </p:nvSpPr>
          <p:spPr bwMode="auto">
            <a:xfrm>
              <a:off x="1389385" y="2972792"/>
              <a:ext cx="481218" cy="338971"/>
            </a:xfrm>
            <a:prstGeom prst="rect">
              <a:avLst/>
            </a:prstGeom>
            <a:noFill/>
            <a:ln w="9525">
              <a:noFill/>
              <a:miter lim="800000"/>
              <a:headEnd/>
              <a:tailEnd/>
            </a:ln>
          </p:spPr>
          <p:txBody>
            <a:bodyPr wrap="none">
              <a:spAutoFit/>
            </a:bodyPr>
            <a:lstStyle/>
            <a:p>
              <a:r>
                <a:rPr lang="en-US" altLang="zh-TW" sz="1600"/>
                <a:t>5%</a:t>
              </a:r>
              <a:endParaRPr lang="en-US" altLang="zh-TW" sz="1600" baseline="-25000"/>
            </a:p>
          </p:txBody>
        </p:sp>
      </p:grpSp>
      <p:grpSp>
        <p:nvGrpSpPr>
          <p:cNvPr id="9" name="Group 43"/>
          <p:cNvGrpSpPr>
            <a:grpSpLocks/>
          </p:cNvGrpSpPr>
          <p:nvPr/>
        </p:nvGrpSpPr>
        <p:grpSpPr bwMode="auto">
          <a:xfrm>
            <a:off x="4064501" y="4044950"/>
            <a:ext cx="184731" cy="1752371"/>
            <a:chOff x="3112709" y="3063840"/>
            <a:chExt cx="185009" cy="1751444"/>
          </a:xfrm>
        </p:grpSpPr>
        <p:sp>
          <p:nvSpPr>
            <p:cNvPr id="56347" name="TextBox 74"/>
            <p:cNvSpPr txBox="1">
              <a:spLocks noChangeArrowheads="1"/>
            </p:cNvSpPr>
            <p:nvPr/>
          </p:nvSpPr>
          <p:spPr bwMode="auto">
            <a:xfrm>
              <a:off x="3112709" y="4476909"/>
              <a:ext cx="185009" cy="338375"/>
            </a:xfrm>
            <a:prstGeom prst="rect">
              <a:avLst/>
            </a:prstGeom>
            <a:noFill/>
            <a:ln w="9525">
              <a:noFill/>
              <a:miter lim="800000"/>
              <a:headEnd/>
              <a:tailEnd/>
            </a:ln>
          </p:spPr>
          <p:txBody>
            <a:bodyPr wrap="none">
              <a:spAutoFit/>
            </a:bodyPr>
            <a:lstStyle/>
            <a:p>
              <a:pPr algn="ctr"/>
              <a:endParaRPr lang="en-US" altLang="zh-TW" sz="1600" dirty="0"/>
            </a:p>
          </p:txBody>
        </p:sp>
        <p:cxnSp>
          <p:nvCxnSpPr>
            <p:cNvPr id="65" name="Straight Connector 28"/>
            <p:cNvCxnSpPr/>
            <p:nvPr/>
          </p:nvCxnSpPr>
          <p:spPr>
            <a:xfrm rot="5400000">
              <a:off x="2495965" y="3764351"/>
              <a:ext cx="1401022"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Freeform 183"/>
          <p:cNvSpPr>
            <a:spLocks/>
          </p:cNvSpPr>
          <p:nvPr/>
        </p:nvSpPr>
        <p:spPr bwMode="auto">
          <a:xfrm>
            <a:off x="4071938" y="39290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p:stCondLst>
                              <p:cond delay="1500"/>
                            </p:stCondLst>
                            <p:childTnLst>
                              <p:par>
                                <p:cTn id="16" presetID="22" presetClass="entr" presetSubtype="8"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1000"/>
                                        <p:tgtEl>
                                          <p:spTgt spid="6"/>
                                        </p:tgtEl>
                                      </p:cBhvr>
                                    </p:animEffect>
                                  </p:childTnLst>
                                </p:cTn>
                              </p:par>
                            </p:childTnLst>
                          </p:cTn>
                        </p:par>
                        <p:par>
                          <p:cTn id="19" fill="hold">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66"/>
                                        </p:tgtEl>
                                        <p:attrNameLst>
                                          <p:attrName>style.visibility</p:attrName>
                                        </p:attrNameLst>
                                      </p:cBhvr>
                                      <p:to>
                                        <p:strVal val="visible"/>
                                      </p:to>
                                    </p:set>
                                    <p:animEffect transition="in" filter="wipe(left)">
                                      <p:cBhvr>
                                        <p:cTn id="22" dur="500"/>
                                        <p:tgtEl>
                                          <p:spTgt spid="66"/>
                                        </p:tgtEl>
                                      </p:cBhvr>
                                    </p:animEffect>
                                  </p:childTnLst>
                                </p:cTn>
                              </p:par>
                            </p:childTnLst>
                          </p:cTn>
                        </p:par>
                        <p:par>
                          <p:cTn id="23" fill="hold">
                            <p:stCondLst>
                              <p:cond delay="3000"/>
                            </p:stCondLst>
                            <p:childTnLst>
                              <p:par>
                                <p:cTn id="24" presetID="22" presetClass="entr" presetSubtype="8"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1000"/>
                                        <p:tgtEl>
                                          <p:spTgt spid="8"/>
                                        </p:tgtEl>
                                      </p:cBhvr>
                                    </p:animEffect>
                                  </p:childTnLst>
                                </p:cTn>
                              </p:par>
                            </p:childTnLst>
                          </p:cTn>
                        </p:par>
                        <p:par>
                          <p:cTn id="27" fill="hold">
                            <p:stCondLst>
                              <p:cond delay="4000"/>
                            </p:stCondLst>
                            <p:childTnLst>
                              <p:par>
                                <p:cTn id="28" presetID="22" presetClass="entr" presetSubtype="1" fill="hold"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up)">
                                      <p:cBhvr>
                                        <p:cTn id="3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Char char="•"/>
            </a:pPr>
            <a:r>
              <a:rPr lang="zh-TW" altLang="en-US" dirty="0" smtClean="0"/>
              <a:t>當利率低於均衡水準時，可貸資金的供給量會小於需求量，而造成可貸資金的短缺，從而在資金供不應求的情況下，利率會上升。</a:t>
            </a:r>
          </a:p>
          <a:p>
            <a:pPr>
              <a:buFont typeface="Arial" charset="0"/>
              <a:buNone/>
            </a:pPr>
            <a:endParaRPr lang="zh-TW" altLang="en-US" sz="800" dirty="0" smtClean="0"/>
          </a:p>
          <a:p>
            <a:pPr>
              <a:buFont typeface="Arial" charset="0"/>
              <a:buNone/>
            </a:pPr>
            <a:r>
              <a:rPr lang="en-US" altLang="zh-TW" dirty="0" smtClean="0"/>
              <a:t>	</a:t>
            </a:r>
            <a:r>
              <a:rPr lang="zh-TW" altLang="en-US" dirty="0" smtClean="0"/>
              <a:t>在利率上升之後，儲蓄會</a:t>
            </a:r>
            <a:r>
              <a:rPr lang="zh-TW" altLang="en-US" dirty="0" smtClean="0"/>
              <a:t>增加，</a:t>
            </a:r>
            <a:r>
              <a:rPr lang="zh-TW" altLang="en-US" dirty="0" smtClean="0"/>
              <a:t>且投資的借款會</a:t>
            </a:r>
            <a:r>
              <a:rPr lang="zh-TW" altLang="en-US" dirty="0" smtClean="0"/>
              <a:t>減少，</a:t>
            </a:r>
            <a:r>
              <a:rPr lang="zh-TW" altLang="en-US" dirty="0" smtClean="0"/>
              <a:t>從而市場的短缺程度會減緩</a:t>
            </a:r>
            <a:r>
              <a:rPr lang="zh-TW" altLang="en-US" dirty="0" smtClean="0"/>
              <a:t>。</a:t>
            </a:r>
            <a:endParaRPr lang="en-US" altLang="zh-TW" dirty="0" smtClean="0"/>
          </a:p>
          <a:p>
            <a:r>
              <a:rPr lang="zh-TW" altLang="en-US" b="1" dirty="0" smtClean="0">
                <a:solidFill>
                  <a:srgbClr val="FF0000"/>
                </a:solidFill>
                <a:effectLst>
                  <a:outerShdw blurRad="38100" dist="38100" dir="2700000" algn="tl">
                    <a:srgbClr val="000000">
                      <a:alpha val="43137"/>
                    </a:srgbClr>
                  </a:outerShdw>
                </a:effectLst>
              </a:rPr>
              <a:t>利率</a:t>
            </a:r>
            <a:r>
              <a:rPr lang="zh-TW" altLang="en-US" b="1" dirty="0" smtClean="0">
                <a:solidFill>
                  <a:srgbClr val="FF0000"/>
                </a:solidFill>
                <a:effectLst>
                  <a:outerShdw blurRad="38100" dist="38100" dir="2700000" algn="tl">
                    <a:srgbClr val="000000">
                      <a:alpha val="43137"/>
                    </a:srgbClr>
                  </a:outerShdw>
                </a:effectLst>
              </a:rPr>
              <a:t>會趨向使可貸資金供需正好相等的均衡水準</a:t>
            </a:r>
            <a:r>
              <a:rPr lang="zh-TW" altLang="en-US" dirty="0" smtClean="0"/>
              <a:t>。</a:t>
            </a:r>
          </a:p>
          <a:p>
            <a:pPr>
              <a:buFont typeface="Arial" charset="0"/>
              <a:buNone/>
            </a:pPr>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可貸資金的供給與需求</a:t>
            </a:r>
            <a:endParaRPr lang="zh-TW" altLang="en-US" dirty="0"/>
          </a:p>
        </p:txBody>
      </p:sp>
      <p:sp>
        <p:nvSpPr>
          <p:cNvPr id="5837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1D1FF7BE-8D1B-41AF-9ACC-D0C6B3214F8B}" type="slidenum">
              <a:rPr kumimoji="0" lang="en-US" altLang="zh-TW" sz="2400" b="1">
                <a:solidFill>
                  <a:srgbClr val="376092"/>
                </a:solidFill>
                <a:ea typeface="標楷體" pitchFamily="65" charset="-120"/>
              </a:rPr>
              <a:pPr/>
              <a:t>27</a:t>
            </a:fld>
            <a:endParaRPr kumimoji="0" lang="en-US" altLang="zh-TW" sz="2400" b="1">
              <a:solidFill>
                <a:srgbClr val="376092"/>
              </a:solidFill>
              <a:ea typeface="標楷體" pitchFamily="65" charset="-120"/>
            </a:endParaRPr>
          </a:p>
        </p:txBody>
      </p:sp>
      <p:sp>
        <p:nvSpPr>
          <p:cNvPr id="5837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7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1"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5838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153400" cy="4876800"/>
          </a:xfrm>
          <a:noFill/>
          <a:ln>
            <a:miter lim="800000"/>
            <a:headEnd/>
            <a:tailEnd/>
          </a:ln>
        </p:spPr>
        <p:txBody>
          <a:bodyPr vert="horz" wrap="square" lIns="91440" tIns="45720" rIns="91440" bIns="45720" numCol="1" anchor="t" anchorCtr="0" compatLnSpc="1">
            <a:prstTxWarp prst="textNoShape">
              <a:avLst/>
            </a:prstTxWarp>
          </a:bodyPr>
          <a:lstStyle/>
          <a:p>
            <a:r>
              <a:rPr lang="zh-TW" altLang="en-US" dirty="0" smtClean="0"/>
              <a:t>實質</a:t>
            </a:r>
            <a:r>
              <a:rPr lang="zh-TW" altLang="en-US" dirty="0" smtClean="0"/>
              <a:t>利率為名目利率經物價膨脹調整過後的利率，它等於名目利率減物價膨脹率</a:t>
            </a:r>
            <a:r>
              <a:rPr lang="zh-TW" altLang="en-US" dirty="0" smtClean="0"/>
              <a:t>。</a:t>
            </a:r>
            <a:endParaRPr lang="en-US" altLang="zh-TW" dirty="0" smtClean="0"/>
          </a:p>
          <a:p>
            <a:r>
              <a:rPr lang="zh-TW" altLang="en-US" dirty="0" smtClean="0"/>
              <a:t>實質</a:t>
            </a:r>
            <a:r>
              <a:rPr lang="zh-TW" altLang="en-US" dirty="0" smtClean="0"/>
              <a:t>利率反映儲蓄的實質報酬以及借款的實質成本</a:t>
            </a:r>
            <a:r>
              <a:rPr lang="zh-TW" altLang="en-US" dirty="0" smtClean="0"/>
              <a:t>。</a:t>
            </a:r>
            <a:r>
              <a:rPr lang="zh-TW" altLang="en-US" b="1" dirty="0" smtClean="0">
                <a:solidFill>
                  <a:srgbClr val="FF0000"/>
                </a:solidFill>
                <a:effectLst>
                  <a:outerShdw blurRad="38100" dist="38100" dir="2700000" algn="tl">
                    <a:srgbClr val="000000">
                      <a:alpha val="43137"/>
                    </a:srgbClr>
                  </a:outerShdw>
                </a:effectLst>
              </a:rPr>
              <a:t>可</a:t>
            </a:r>
            <a:r>
              <a:rPr lang="zh-TW" altLang="en-US" b="1" dirty="0" smtClean="0">
                <a:solidFill>
                  <a:srgbClr val="FF0000"/>
                </a:solidFill>
                <a:effectLst>
                  <a:outerShdw blurRad="38100" dist="38100" dir="2700000" algn="tl">
                    <a:srgbClr val="000000">
                      <a:alpha val="43137"/>
                    </a:srgbClr>
                  </a:outerShdw>
                </a:effectLst>
              </a:rPr>
              <a:t>貸資金的供給量與需求量都決定於實質利率</a:t>
            </a:r>
            <a:r>
              <a:rPr lang="zh-TW" altLang="en-US" dirty="0" smtClean="0"/>
              <a:t>，而不是名目利率。</a:t>
            </a:r>
          </a:p>
          <a:p>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可貸資金的供給與需求</a:t>
            </a:r>
            <a:endParaRPr lang="zh-TW" altLang="en-US" dirty="0"/>
          </a:p>
        </p:txBody>
      </p:sp>
      <p:sp>
        <p:nvSpPr>
          <p:cNvPr id="6042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4BBD205E-4652-4A0B-90F8-E1601B531C58}" type="slidenum">
              <a:rPr kumimoji="0" lang="en-US" altLang="zh-TW" sz="2400" b="1">
                <a:solidFill>
                  <a:srgbClr val="376092"/>
                </a:solidFill>
                <a:ea typeface="標楷體" pitchFamily="65" charset="-120"/>
              </a:rPr>
              <a:pPr/>
              <a:t>28</a:t>
            </a:fld>
            <a:endParaRPr kumimoji="0" lang="en-US" altLang="zh-TW" sz="2400" b="1">
              <a:solidFill>
                <a:srgbClr val="376092"/>
              </a:solidFill>
              <a:ea typeface="標楷體" pitchFamily="65" charset="-120"/>
            </a:endParaRPr>
          </a:p>
        </p:txBody>
      </p:sp>
      <p:sp>
        <p:nvSpPr>
          <p:cNvPr id="6042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4"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2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043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800" b="1" dirty="0" smtClean="0">
                <a:solidFill>
                  <a:srgbClr val="FF0000"/>
                </a:solidFill>
                <a:effectLst>
                  <a:outerShdw blurRad="38100" dist="38100" dir="2700000" algn="tl">
                    <a:srgbClr val="000000">
                      <a:alpha val="43137"/>
                    </a:srgbClr>
                  </a:outerShdw>
                </a:effectLst>
              </a:rPr>
              <a:t>對</a:t>
            </a:r>
            <a:r>
              <a:rPr lang="zh-TW" altLang="en-US" sz="2800" b="1" dirty="0" smtClean="0">
                <a:solidFill>
                  <a:srgbClr val="FF0000"/>
                </a:solidFill>
                <a:effectLst>
                  <a:outerShdw blurRad="38100" dist="38100" dir="2700000" algn="tl">
                    <a:srgbClr val="000000">
                      <a:alpha val="43137"/>
                    </a:srgbClr>
                  </a:outerShdw>
                </a:effectLst>
              </a:rPr>
              <a:t>利息所得課稅會大幅減少現在儲蓄的未來報酬，從而降低人們的儲蓄誘因</a:t>
            </a:r>
            <a:r>
              <a:rPr lang="zh-TW" altLang="en-US" sz="2800" dirty="0" smtClean="0"/>
              <a:t>。</a:t>
            </a:r>
            <a:endParaRPr lang="en-US" altLang="zh-TW" sz="2800" dirty="0" smtClean="0"/>
          </a:p>
          <a:p>
            <a:pPr>
              <a:defRPr/>
            </a:pPr>
            <a:r>
              <a:rPr lang="zh-TW" altLang="en-US" dirty="0" smtClean="0"/>
              <a:t>針對此一問題，很多經濟學家和立法者建議改革稅法，以鼓勵更多的儲蓄</a:t>
            </a:r>
            <a:r>
              <a:rPr lang="zh-TW" altLang="en-US" dirty="0" smtClean="0"/>
              <a:t>。</a:t>
            </a:r>
            <a:endParaRPr lang="zh-TW" altLang="en-US" sz="2800"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儲蓄</a:t>
            </a:r>
            <a:r>
              <a:rPr lang="zh-TW" altLang="en-US" dirty="0" smtClean="0"/>
              <a:t>誘因</a:t>
            </a:r>
            <a:endParaRPr lang="zh-TW" altLang="en-US" dirty="0"/>
          </a:p>
        </p:txBody>
      </p:sp>
      <p:sp>
        <p:nvSpPr>
          <p:cNvPr id="6656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23E4645A-B031-4DBB-9DB9-AE5DE9D0F3F8}" type="slidenum">
              <a:rPr kumimoji="0" lang="en-US" altLang="zh-TW" sz="2400" b="1">
                <a:solidFill>
                  <a:srgbClr val="376092"/>
                </a:solidFill>
                <a:ea typeface="標楷體" pitchFamily="65" charset="-120"/>
              </a:rPr>
              <a:pPr/>
              <a:t>29</a:t>
            </a:fld>
            <a:endParaRPr kumimoji="0" lang="en-US" altLang="zh-TW" sz="2400" b="1">
              <a:solidFill>
                <a:srgbClr val="376092"/>
              </a:solidFill>
              <a:ea typeface="標楷體" pitchFamily="65" charset="-120"/>
            </a:endParaRPr>
          </a:p>
        </p:txBody>
      </p:sp>
      <p:sp>
        <p:nvSpPr>
          <p:cNvPr id="6656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66"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6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6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6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4"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5"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8"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6579"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600200"/>
            <a:ext cx="8305800" cy="4357688"/>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b="1" dirty="0" smtClean="0">
                <a:solidFill>
                  <a:srgbClr val="FF0000"/>
                </a:solidFill>
                <a:effectLst>
                  <a:outerShdw blurRad="38100" dist="38100" dir="2700000" algn="tl">
                    <a:srgbClr val="000000">
                      <a:alpha val="43137"/>
                    </a:srgbClr>
                  </a:outerShdw>
                </a:effectLst>
              </a:rPr>
              <a:t>金融市場是指那些儲蓄者可以將資金直接提供給借款者的機構。兩個最重要的金融市場是債券市場與股票市場。</a:t>
            </a:r>
            <a:endParaRPr lang="zh-TW" altLang="en-US" b="1" dirty="0">
              <a:solidFill>
                <a:srgbClr val="FF0000"/>
              </a:solidFill>
              <a:effectLst>
                <a:outerShdw blurRad="38100" dist="38100" dir="2700000" algn="tl">
                  <a:srgbClr val="000000">
                    <a:alpha val="43137"/>
                  </a:srgbClr>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金融市場</a:t>
            </a:r>
            <a:endParaRPr lang="zh-TW" altLang="en-US" dirty="0"/>
          </a:p>
        </p:txBody>
      </p:sp>
      <p:sp>
        <p:nvSpPr>
          <p:cNvPr id="2662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8BC1ECCA-0D24-442C-8312-A7905B317DD2}" type="slidenum">
              <a:rPr kumimoji="0" lang="en-US" altLang="zh-TW" sz="2400" b="1">
                <a:solidFill>
                  <a:srgbClr val="376092"/>
                </a:solidFill>
                <a:ea typeface="標楷體" pitchFamily="65" charset="-120"/>
              </a:rPr>
              <a:pPr/>
              <a:t>3</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標題 2"/>
          <p:cNvSpPr>
            <a:spLocks noGrp="1"/>
          </p:cNvSpPr>
          <p:nvPr>
            <p:ph type="title"/>
          </p:nvPr>
        </p:nvSpPr>
        <p:spPr>
          <a:xfrm>
            <a:off x="0" y="500063"/>
            <a:ext cx="9144000" cy="1143000"/>
          </a:xfrm>
        </p:spPr>
        <p:txBody>
          <a:bodyPr rtlCol="0"/>
          <a:lstStyle/>
          <a:p>
            <a:pPr>
              <a:defRPr/>
            </a:pPr>
            <a:r>
              <a:rPr lang="zh-TW" altLang="en-US" dirty="0" smtClean="0"/>
              <a:t>儲蓄</a:t>
            </a:r>
            <a:r>
              <a:rPr lang="zh-TW" altLang="en-US" dirty="0" smtClean="0"/>
              <a:t>誘因增加可貸資金供給</a:t>
            </a:r>
            <a:endParaRPr lang="zh-TW" altLang="en-US" dirty="0"/>
          </a:p>
        </p:txBody>
      </p:sp>
      <p:sp>
        <p:nvSpPr>
          <p:cNvPr id="68611"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B9BCE617-0AE5-460C-A131-A52E96651EDD}" type="slidenum">
              <a:rPr kumimoji="0" lang="en-US" altLang="zh-TW" sz="2400" b="1">
                <a:solidFill>
                  <a:srgbClr val="376092"/>
                </a:solidFill>
                <a:ea typeface="標楷體" pitchFamily="65" charset="-120"/>
              </a:rPr>
              <a:pPr/>
              <a:t>30</a:t>
            </a:fld>
            <a:endParaRPr kumimoji="0" lang="en-US" altLang="zh-TW" sz="2400" b="1">
              <a:solidFill>
                <a:srgbClr val="376092"/>
              </a:solidFill>
              <a:ea typeface="標楷體" pitchFamily="65" charset="-120"/>
            </a:endParaRPr>
          </a:p>
        </p:txBody>
      </p:sp>
      <p:sp>
        <p:nvSpPr>
          <p:cNvPr id="6861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7"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1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1"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3"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4"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5"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68626"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20" name="Title 1"/>
          <p:cNvSpPr txBox="1">
            <a:spLocks/>
          </p:cNvSpPr>
          <p:nvPr/>
        </p:nvSpPr>
        <p:spPr bwMode="auto">
          <a:xfrm>
            <a:off x="533400" y="1524000"/>
            <a:ext cx="8839200" cy="533400"/>
          </a:xfrm>
          <a:prstGeom prst="rect">
            <a:avLst/>
          </a:prstGeom>
          <a:noFill/>
          <a:ln>
            <a:miter lim="800000"/>
            <a:headEnd/>
            <a:tailEnd/>
          </a:ln>
        </p:spPr>
        <p:txBody>
          <a:bodyPr>
            <a:normAutofit fontScale="85000" lnSpcReduction="20000"/>
          </a:bodyPr>
          <a:lstStyle/>
          <a:p>
            <a:pPr eaLnBrk="0" hangingPunct="0">
              <a:defRPr/>
            </a:pPr>
            <a:endParaRPr kumimoji="0" lang="en-US" altLang="zh-TW" sz="4000" b="1" dirty="0">
              <a:solidFill>
                <a:srgbClr val="993300"/>
              </a:solidFill>
              <a:latin typeface="Arial Unicode MS" pitchFamily="34" charset="-120"/>
              <a:ea typeface="Arial Unicode MS" pitchFamily="34" charset="-120"/>
              <a:cs typeface="Arial Unicode MS" pitchFamily="34" charset="-120"/>
            </a:endParaRPr>
          </a:p>
        </p:txBody>
      </p:sp>
      <p:grpSp>
        <p:nvGrpSpPr>
          <p:cNvPr id="2" name="Group 4"/>
          <p:cNvGrpSpPr>
            <a:grpSpLocks/>
          </p:cNvGrpSpPr>
          <p:nvPr/>
        </p:nvGrpSpPr>
        <p:grpSpPr bwMode="auto">
          <a:xfrm>
            <a:off x="1562100" y="2286000"/>
            <a:ext cx="5807075" cy="3021013"/>
            <a:chOff x="1162727" y="1443815"/>
            <a:chExt cx="5808088" cy="3022100"/>
          </a:xfrm>
        </p:grpSpPr>
        <p:grpSp>
          <p:nvGrpSpPr>
            <p:cNvPr id="4" name="Group 9"/>
            <p:cNvGrpSpPr>
              <a:grpSpLocks/>
            </p:cNvGrpSpPr>
            <p:nvPr/>
          </p:nvGrpSpPr>
          <p:grpSpPr bwMode="auto">
            <a:xfrm>
              <a:off x="1828279" y="1591506"/>
              <a:ext cx="5142536" cy="2874409"/>
              <a:chOff x="1828279" y="1591506"/>
              <a:chExt cx="5142536" cy="2874409"/>
            </a:xfrm>
          </p:grpSpPr>
          <p:cxnSp>
            <p:nvCxnSpPr>
              <p:cNvPr id="91" name="Straight Connector 7"/>
              <p:cNvCxnSpPr/>
              <p:nvPr/>
            </p:nvCxnSpPr>
            <p:spPr>
              <a:xfrm rot="5400000">
                <a:off x="391595" y="3027917"/>
                <a:ext cx="2874409"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Rectangle 8"/>
              <p:cNvSpPr/>
              <p:nvPr/>
            </p:nvSpPr>
            <p:spPr>
              <a:xfrm>
                <a:off x="1864524" y="1591506"/>
                <a:ext cx="5106291" cy="28505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zh-TW">
                  <a:solidFill>
                    <a:srgbClr val="FFFFFF"/>
                  </a:solidFill>
                </a:endParaRPr>
              </a:p>
            </p:txBody>
          </p:sp>
        </p:grpSp>
        <p:sp>
          <p:nvSpPr>
            <p:cNvPr id="68669" name="TextBox 6"/>
            <p:cNvSpPr txBox="1">
              <a:spLocks noChangeArrowheads="1"/>
            </p:cNvSpPr>
            <p:nvPr/>
          </p:nvSpPr>
          <p:spPr bwMode="auto">
            <a:xfrm>
              <a:off x="1162727" y="1443815"/>
              <a:ext cx="646409" cy="369465"/>
            </a:xfrm>
            <a:prstGeom prst="rect">
              <a:avLst/>
            </a:prstGeom>
            <a:noFill/>
            <a:ln w="9525">
              <a:noFill/>
              <a:miter lim="800000"/>
              <a:headEnd/>
              <a:tailEnd/>
            </a:ln>
          </p:spPr>
          <p:txBody>
            <a:bodyPr wrap="none">
              <a:spAutoFit/>
            </a:bodyPr>
            <a:lstStyle/>
            <a:p>
              <a:pPr algn="r"/>
              <a:r>
                <a:rPr lang="zh-TW" altLang="en-US"/>
                <a:t>利率</a:t>
              </a:r>
              <a:endParaRPr lang="en-US" altLang="zh-TW"/>
            </a:p>
          </p:txBody>
        </p:sp>
      </p:grpSp>
      <p:grpSp>
        <p:nvGrpSpPr>
          <p:cNvPr id="5" name="Group 9"/>
          <p:cNvGrpSpPr>
            <a:grpSpLocks/>
          </p:cNvGrpSpPr>
          <p:nvPr/>
        </p:nvGrpSpPr>
        <p:grpSpPr bwMode="auto">
          <a:xfrm>
            <a:off x="2051050" y="5370508"/>
            <a:ext cx="6102350" cy="408920"/>
            <a:chOff x="1652299" y="4453247"/>
            <a:chExt cx="6102076" cy="410052"/>
          </a:xfrm>
        </p:grpSpPr>
        <p:cxnSp>
          <p:nvCxnSpPr>
            <p:cNvPr id="94" name="Straight Connector 10"/>
            <p:cNvCxnSpPr/>
            <p:nvPr/>
          </p:nvCxnSpPr>
          <p:spPr>
            <a:xfrm flipV="1">
              <a:off x="1828504" y="4453247"/>
              <a:ext cx="5130570" cy="1114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8666" name="TextBox 11"/>
            <p:cNvSpPr txBox="1">
              <a:spLocks noChangeArrowheads="1"/>
            </p:cNvSpPr>
            <p:nvPr/>
          </p:nvSpPr>
          <p:spPr bwMode="auto">
            <a:xfrm>
              <a:off x="6646429" y="4492945"/>
              <a:ext cx="1107946" cy="370354"/>
            </a:xfrm>
            <a:prstGeom prst="rect">
              <a:avLst/>
            </a:prstGeom>
            <a:noFill/>
            <a:ln w="9525">
              <a:noFill/>
              <a:miter lim="800000"/>
              <a:headEnd/>
              <a:tailEnd/>
            </a:ln>
          </p:spPr>
          <p:txBody>
            <a:bodyPr wrap="none">
              <a:spAutoFit/>
            </a:bodyPr>
            <a:lstStyle/>
            <a:p>
              <a:pPr algn="r"/>
              <a:r>
                <a:rPr lang="zh-TW" altLang="en-US" dirty="0"/>
                <a:t>可貸</a:t>
              </a:r>
              <a:r>
                <a:rPr lang="zh-TW" altLang="en-US" dirty="0" smtClean="0"/>
                <a:t>資金</a:t>
              </a:r>
              <a:endParaRPr lang="en-US" altLang="zh-TW" dirty="0"/>
            </a:p>
          </p:txBody>
        </p:sp>
        <p:sp>
          <p:nvSpPr>
            <p:cNvPr id="68667" name="TextBox 12"/>
            <p:cNvSpPr txBox="1">
              <a:spLocks noChangeArrowheads="1"/>
            </p:cNvSpPr>
            <p:nvPr/>
          </p:nvSpPr>
          <p:spPr bwMode="auto">
            <a:xfrm>
              <a:off x="1652299" y="4475018"/>
              <a:ext cx="312906" cy="369332"/>
            </a:xfrm>
            <a:prstGeom prst="rect">
              <a:avLst/>
            </a:prstGeom>
            <a:noFill/>
            <a:ln w="9525">
              <a:noFill/>
              <a:miter lim="800000"/>
              <a:headEnd/>
              <a:tailEnd/>
            </a:ln>
          </p:spPr>
          <p:txBody>
            <a:bodyPr wrap="none">
              <a:spAutoFit/>
            </a:bodyPr>
            <a:lstStyle/>
            <a:p>
              <a:pPr algn="r"/>
              <a:r>
                <a:rPr lang="en-US" altLang="zh-TW"/>
                <a:t>0</a:t>
              </a:r>
            </a:p>
          </p:txBody>
        </p:sp>
      </p:grpSp>
      <p:grpSp>
        <p:nvGrpSpPr>
          <p:cNvPr id="6" name="Group 13"/>
          <p:cNvGrpSpPr>
            <a:grpSpLocks/>
          </p:cNvGrpSpPr>
          <p:nvPr/>
        </p:nvGrpSpPr>
        <p:grpSpPr bwMode="auto">
          <a:xfrm>
            <a:off x="2868613" y="2651125"/>
            <a:ext cx="2663825" cy="2411413"/>
            <a:chOff x="2470068" y="1733798"/>
            <a:chExt cx="2664159" cy="2410690"/>
          </a:xfrm>
        </p:grpSpPr>
        <p:cxnSp>
          <p:nvCxnSpPr>
            <p:cNvPr id="98" name="Straight Connector 14"/>
            <p:cNvCxnSpPr/>
            <p:nvPr/>
          </p:nvCxnSpPr>
          <p:spPr>
            <a:xfrm flipV="1">
              <a:off x="2470068" y="2136902"/>
              <a:ext cx="2589537" cy="2007586"/>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68664" name="TextBox 15"/>
            <p:cNvSpPr txBox="1">
              <a:spLocks noChangeArrowheads="1"/>
            </p:cNvSpPr>
            <p:nvPr/>
          </p:nvSpPr>
          <p:spPr bwMode="auto">
            <a:xfrm>
              <a:off x="4120737" y="1733798"/>
              <a:ext cx="1013490" cy="369221"/>
            </a:xfrm>
            <a:prstGeom prst="rect">
              <a:avLst/>
            </a:prstGeom>
            <a:noFill/>
            <a:ln w="9525">
              <a:noFill/>
              <a:miter lim="800000"/>
              <a:headEnd/>
              <a:tailEnd/>
            </a:ln>
          </p:spPr>
          <p:txBody>
            <a:bodyPr wrap="none">
              <a:spAutoFit/>
            </a:bodyPr>
            <a:lstStyle/>
            <a:p>
              <a:r>
                <a:rPr lang="zh-TW" altLang="en-US"/>
                <a:t>供給</a:t>
              </a:r>
              <a:r>
                <a:rPr lang="en-US" altLang="zh-TW"/>
                <a:t>, S</a:t>
              </a:r>
              <a:r>
                <a:rPr lang="en-US" altLang="zh-TW" baseline="-25000"/>
                <a:t>1</a:t>
              </a:r>
            </a:p>
          </p:txBody>
        </p:sp>
      </p:grpSp>
      <p:grpSp>
        <p:nvGrpSpPr>
          <p:cNvPr id="7" name="Group 16"/>
          <p:cNvGrpSpPr>
            <a:grpSpLocks/>
          </p:cNvGrpSpPr>
          <p:nvPr/>
        </p:nvGrpSpPr>
        <p:grpSpPr bwMode="auto">
          <a:xfrm>
            <a:off x="3165475" y="2995613"/>
            <a:ext cx="3163888" cy="1971675"/>
            <a:chOff x="2766951" y="2078182"/>
            <a:chExt cx="3164044" cy="1971304"/>
          </a:xfrm>
        </p:grpSpPr>
        <p:cxnSp>
          <p:nvCxnSpPr>
            <p:cNvPr id="101" name="Straight Connector 17"/>
            <p:cNvCxnSpPr/>
            <p:nvPr/>
          </p:nvCxnSpPr>
          <p:spPr>
            <a:xfrm>
              <a:off x="2766951" y="2078182"/>
              <a:ext cx="2529013" cy="1971304"/>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68662" name="TextBox 18"/>
            <p:cNvSpPr txBox="1">
              <a:spLocks noChangeArrowheads="1"/>
            </p:cNvSpPr>
            <p:nvPr/>
          </p:nvSpPr>
          <p:spPr bwMode="auto">
            <a:xfrm>
              <a:off x="5284518" y="3645724"/>
              <a:ext cx="646477" cy="369263"/>
            </a:xfrm>
            <a:prstGeom prst="rect">
              <a:avLst/>
            </a:prstGeom>
            <a:noFill/>
            <a:ln w="9525">
              <a:noFill/>
              <a:miter lim="800000"/>
              <a:headEnd/>
              <a:tailEnd/>
            </a:ln>
          </p:spPr>
          <p:txBody>
            <a:bodyPr wrap="none">
              <a:spAutoFit/>
            </a:bodyPr>
            <a:lstStyle/>
            <a:p>
              <a:r>
                <a:rPr lang="zh-TW" altLang="en-US"/>
                <a:t>需求</a:t>
              </a:r>
              <a:endParaRPr lang="en-US" altLang="zh-TW"/>
            </a:p>
          </p:txBody>
        </p:sp>
      </p:grpSp>
      <p:grpSp>
        <p:nvGrpSpPr>
          <p:cNvPr id="8" name="Group 36"/>
          <p:cNvGrpSpPr>
            <a:grpSpLocks/>
          </p:cNvGrpSpPr>
          <p:nvPr/>
        </p:nvGrpSpPr>
        <p:grpSpPr bwMode="auto">
          <a:xfrm>
            <a:off x="1739900" y="3770308"/>
            <a:ext cx="2636838" cy="256480"/>
            <a:chOff x="1389385" y="2972792"/>
            <a:chExt cx="2636304" cy="257113"/>
          </a:xfrm>
        </p:grpSpPr>
        <p:cxnSp>
          <p:nvCxnSpPr>
            <p:cNvPr id="104" name="Straight Connector 20"/>
            <p:cNvCxnSpPr/>
            <p:nvPr/>
          </p:nvCxnSpPr>
          <p:spPr>
            <a:xfrm flipV="1">
              <a:off x="1854429" y="3125568"/>
              <a:ext cx="2171260"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8660" name="TextBox 38"/>
            <p:cNvSpPr txBox="1">
              <a:spLocks noChangeArrowheads="1"/>
            </p:cNvSpPr>
            <p:nvPr/>
          </p:nvSpPr>
          <p:spPr bwMode="auto">
            <a:xfrm>
              <a:off x="1389385" y="2972792"/>
              <a:ext cx="184694" cy="257113"/>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9" name="Group 43"/>
          <p:cNvGrpSpPr>
            <a:grpSpLocks/>
          </p:cNvGrpSpPr>
          <p:nvPr/>
        </p:nvGrpSpPr>
        <p:grpSpPr bwMode="auto">
          <a:xfrm>
            <a:off x="4091486" y="3968750"/>
            <a:ext cx="274134" cy="1752371"/>
            <a:chOff x="2922475" y="3063840"/>
            <a:chExt cx="274547" cy="1751444"/>
          </a:xfrm>
        </p:grpSpPr>
        <p:sp>
          <p:nvSpPr>
            <p:cNvPr id="68657" name="TextBox 74"/>
            <p:cNvSpPr txBox="1">
              <a:spLocks noChangeArrowheads="1"/>
            </p:cNvSpPr>
            <p:nvPr/>
          </p:nvSpPr>
          <p:spPr bwMode="auto">
            <a:xfrm>
              <a:off x="2922475" y="4476909"/>
              <a:ext cx="185009" cy="338375"/>
            </a:xfrm>
            <a:prstGeom prst="rect">
              <a:avLst/>
            </a:prstGeom>
            <a:noFill/>
            <a:ln w="9525">
              <a:noFill/>
              <a:miter lim="800000"/>
              <a:headEnd/>
              <a:tailEnd/>
            </a:ln>
          </p:spPr>
          <p:txBody>
            <a:bodyPr wrap="none">
              <a:spAutoFit/>
            </a:bodyPr>
            <a:lstStyle/>
            <a:p>
              <a:pPr algn="ctr"/>
              <a:endParaRPr lang="en-US" altLang="zh-TW" sz="1600" dirty="0"/>
            </a:p>
          </p:txBody>
        </p:sp>
        <p:cxnSp>
          <p:nvCxnSpPr>
            <p:cNvPr id="108" name="Straight Connector 24"/>
            <p:cNvCxnSpPr/>
            <p:nvPr/>
          </p:nvCxnSpPr>
          <p:spPr>
            <a:xfrm rot="5400000">
              <a:off x="2496511" y="3764351"/>
              <a:ext cx="1401022"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09" name="Freeform 183"/>
          <p:cNvSpPr>
            <a:spLocks/>
          </p:cNvSpPr>
          <p:nvPr/>
        </p:nvSpPr>
        <p:spPr bwMode="auto">
          <a:xfrm>
            <a:off x="4287838" y="38528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400"/>
          </a:p>
        </p:txBody>
      </p:sp>
      <p:grpSp>
        <p:nvGrpSpPr>
          <p:cNvPr id="10" name="Group 27"/>
          <p:cNvGrpSpPr>
            <a:grpSpLocks/>
          </p:cNvGrpSpPr>
          <p:nvPr/>
        </p:nvGrpSpPr>
        <p:grpSpPr bwMode="auto">
          <a:xfrm>
            <a:off x="3721100" y="2981325"/>
            <a:ext cx="2727325" cy="2233613"/>
            <a:chOff x="2470068" y="1911928"/>
            <a:chExt cx="2727325" cy="2232560"/>
          </a:xfrm>
        </p:grpSpPr>
        <p:cxnSp>
          <p:nvCxnSpPr>
            <p:cNvPr id="111" name="Straight Connector 28"/>
            <p:cNvCxnSpPr/>
            <p:nvPr/>
          </p:nvCxnSpPr>
          <p:spPr>
            <a:xfrm flipV="1">
              <a:off x="2470068" y="2376847"/>
              <a:ext cx="2293938" cy="176764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8656" name="TextBox 29"/>
            <p:cNvSpPr txBox="1">
              <a:spLocks noChangeArrowheads="1"/>
            </p:cNvSpPr>
            <p:nvPr/>
          </p:nvSpPr>
          <p:spPr bwMode="auto">
            <a:xfrm>
              <a:off x="4773879" y="1911928"/>
              <a:ext cx="423514" cy="369332"/>
            </a:xfrm>
            <a:prstGeom prst="rect">
              <a:avLst/>
            </a:prstGeom>
            <a:noFill/>
            <a:ln w="9525">
              <a:noFill/>
              <a:miter lim="800000"/>
              <a:headEnd/>
              <a:tailEnd/>
            </a:ln>
          </p:spPr>
          <p:txBody>
            <a:bodyPr wrap="none">
              <a:spAutoFit/>
            </a:bodyPr>
            <a:lstStyle/>
            <a:p>
              <a:r>
                <a:rPr lang="en-US" altLang="zh-TW"/>
                <a:t>S</a:t>
              </a:r>
              <a:r>
                <a:rPr lang="en-US" altLang="zh-TW" baseline="-25000"/>
                <a:t>2</a:t>
              </a:r>
            </a:p>
          </p:txBody>
        </p:sp>
      </p:grpSp>
      <p:sp>
        <p:nvSpPr>
          <p:cNvPr id="113" name="Freeform 183"/>
          <p:cNvSpPr>
            <a:spLocks/>
          </p:cNvSpPr>
          <p:nvPr/>
        </p:nvSpPr>
        <p:spPr bwMode="auto">
          <a:xfrm>
            <a:off x="4795838" y="42545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400"/>
          </a:p>
        </p:txBody>
      </p:sp>
      <p:grpSp>
        <p:nvGrpSpPr>
          <p:cNvPr id="11" name="Group 36"/>
          <p:cNvGrpSpPr>
            <a:grpSpLocks/>
          </p:cNvGrpSpPr>
          <p:nvPr/>
        </p:nvGrpSpPr>
        <p:grpSpPr bwMode="auto">
          <a:xfrm>
            <a:off x="1738313" y="4171948"/>
            <a:ext cx="3173412" cy="256480"/>
            <a:chOff x="1389385" y="2972792"/>
            <a:chExt cx="3172663" cy="257112"/>
          </a:xfrm>
        </p:grpSpPr>
        <p:cxnSp>
          <p:nvCxnSpPr>
            <p:cNvPr id="115" name="Straight Connector 34"/>
            <p:cNvCxnSpPr/>
            <p:nvPr/>
          </p:nvCxnSpPr>
          <p:spPr>
            <a:xfrm>
              <a:off x="1854412" y="3125567"/>
              <a:ext cx="2707636" cy="159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8654" name="TextBox 38"/>
            <p:cNvSpPr txBox="1">
              <a:spLocks noChangeArrowheads="1"/>
            </p:cNvSpPr>
            <p:nvPr/>
          </p:nvSpPr>
          <p:spPr bwMode="auto">
            <a:xfrm>
              <a:off x="1389385" y="2972792"/>
              <a:ext cx="184687" cy="257112"/>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12" name="Group 43"/>
          <p:cNvGrpSpPr>
            <a:grpSpLocks/>
          </p:cNvGrpSpPr>
          <p:nvPr/>
        </p:nvGrpSpPr>
        <p:grpSpPr bwMode="auto">
          <a:xfrm>
            <a:off x="4860928" y="4313238"/>
            <a:ext cx="243972" cy="1404930"/>
            <a:chOff x="3196065" y="3410399"/>
            <a:chExt cx="244339" cy="1405107"/>
          </a:xfrm>
        </p:grpSpPr>
        <p:sp>
          <p:nvSpPr>
            <p:cNvPr id="68651" name="TextBox 74"/>
            <p:cNvSpPr txBox="1">
              <a:spLocks noChangeArrowheads="1"/>
            </p:cNvSpPr>
            <p:nvPr/>
          </p:nvSpPr>
          <p:spPr bwMode="auto">
            <a:xfrm>
              <a:off x="3255395" y="4476909"/>
              <a:ext cx="185009" cy="338597"/>
            </a:xfrm>
            <a:prstGeom prst="rect">
              <a:avLst/>
            </a:prstGeom>
            <a:noFill/>
            <a:ln w="9525">
              <a:noFill/>
              <a:miter lim="800000"/>
              <a:headEnd/>
              <a:tailEnd/>
            </a:ln>
          </p:spPr>
          <p:txBody>
            <a:bodyPr wrap="none">
              <a:spAutoFit/>
            </a:bodyPr>
            <a:lstStyle/>
            <a:p>
              <a:pPr algn="ctr"/>
              <a:endParaRPr lang="en-US" altLang="zh-TW" sz="1600" dirty="0"/>
            </a:p>
          </p:txBody>
        </p:sp>
        <p:cxnSp>
          <p:nvCxnSpPr>
            <p:cNvPr id="119" name="Straight Connector 39"/>
            <p:cNvCxnSpPr/>
            <p:nvPr/>
          </p:nvCxnSpPr>
          <p:spPr>
            <a:xfrm rot="5400000">
              <a:off x="2669745" y="3936719"/>
              <a:ext cx="1055820" cy="318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 name="Group 52"/>
          <p:cNvGrpSpPr>
            <a:grpSpLocks/>
          </p:cNvGrpSpPr>
          <p:nvPr/>
        </p:nvGrpSpPr>
        <p:grpSpPr bwMode="auto">
          <a:xfrm>
            <a:off x="4827588" y="3625850"/>
            <a:ext cx="3859212" cy="608013"/>
            <a:chOff x="4429496" y="2707574"/>
            <a:chExt cx="3859480" cy="608987"/>
          </a:xfrm>
        </p:grpSpPr>
        <p:cxnSp>
          <p:nvCxnSpPr>
            <p:cNvPr id="121" name="Straight Arrow Connector 42"/>
            <p:cNvCxnSpPr/>
            <p:nvPr/>
          </p:nvCxnSpPr>
          <p:spPr>
            <a:xfrm>
              <a:off x="4429496" y="2707574"/>
              <a:ext cx="866835" cy="1591"/>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8649" name="TextBox 49"/>
            <p:cNvSpPr txBox="1">
              <a:spLocks noChangeArrowheads="1"/>
            </p:cNvSpPr>
            <p:nvPr/>
          </p:nvSpPr>
          <p:spPr bwMode="auto">
            <a:xfrm>
              <a:off x="5486400" y="2731325"/>
              <a:ext cx="2802576" cy="585236"/>
            </a:xfrm>
            <a:prstGeom prst="rect">
              <a:avLst/>
            </a:prstGeom>
            <a:solidFill>
              <a:srgbClr val="F8EDEC"/>
            </a:solidFill>
            <a:ln w="9525">
              <a:noFill/>
              <a:miter lim="800000"/>
              <a:headEnd/>
              <a:tailEnd/>
            </a:ln>
          </p:spPr>
          <p:txBody>
            <a:bodyPr>
              <a:spAutoFit/>
            </a:bodyPr>
            <a:lstStyle/>
            <a:p>
              <a:r>
                <a:rPr lang="en-US" altLang="zh-TW" sz="1600">
                  <a:solidFill>
                    <a:srgbClr val="800080"/>
                  </a:solidFill>
                </a:rPr>
                <a:t>1.</a:t>
              </a:r>
              <a:r>
                <a:rPr lang="zh-TW" altLang="en-US" sz="1600">
                  <a:solidFill>
                    <a:srgbClr val="800080"/>
                  </a:solidFill>
                </a:rPr>
                <a:t>儲蓄的稅負誘因使可貸資金供給增加</a:t>
              </a:r>
              <a:r>
                <a:rPr lang="en-US" altLang="zh-TW" sz="1600">
                  <a:solidFill>
                    <a:srgbClr val="800080"/>
                  </a:solidFill>
                </a:rPr>
                <a:t>…</a:t>
              </a:r>
            </a:p>
          </p:txBody>
        </p:sp>
        <p:cxnSp>
          <p:nvCxnSpPr>
            <p:cNvPr id="123" name="Straight Connector 51"/>
            <p:cNvCxnSpPr>
              <a:endCxn id="68649" idx="1"/>
            </p:cNvCxnSpPr>
            <p:nvPr/>
          </p:nvCxnSpPr>
          <p:spPr>
            <a:xfrm>
              <a:off x="4808934" y="2742555"/>
              <a:ext cx="677910" cy="281438"/>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4" name="Group 60"/>
          <p:cNvGrpSpPr>
            <a:grpSpLocks/>
          </p:cNvGrpSpPr>
          <p:nvPr/>
        </p:nvGrpSpPr>
        <p:grpSpPr bwMode="auto">
          <a:xfrm>
            <a:off x="2676525" y="5761038"/>
            <a:ext cx="5524500" cy="563562"/>
            <a:chOff x="2278095" y="4843167"/>
            <a:chExt cx="5524006" cy="564538"/>
          </a:xfrm>
        </p:grpSpPr>
        <p:cxnSp>
          <p:nvCxnSpPr>
            <p:cNvPr id="125" name="Straight Arrow Connector 43"/>
            <p:cNvCxnSpPr/>
            <p:nvPr/>
          </p:nvCxnSpPr>
          <p:spPr>
            <a:xfrm>
              <a:off x="3940059" y="4843167"/>
              <a:ext cx="573036" cy="1590"/>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8646" name="TextBox 53"/>
            <p:cNvSpPr txBox="1">
              <a:spLocks noChangeArrowheads="1"/>
            </p:cNvSpPr>
            <p:nvPr/>
          </p:nvSpPr>
          <p:spPr bwMode="auto">
            <a:xfrm>
              <a:off x="2278095" y="5068786"/>
              <a:ext cx="5524006" cy="338919"/>
            </a:xfrm>
            <a:prstGeom prst="rect">
              <a:avLst/>
            </a:prstGeom>
            <a:solidFill>
              <a:srgbClr val="F8EDEC"/>
            </a:solidFill>
            <a:ln w="9525">
              <a:noFill/>
              <a:miter lim="800000"/>
              <a:headEnd/>
              <a:tailEnd/>
            </a:ln>
          </p:spPr>
          <p:txBody>
            <a:bodyPr>
              <a:spAutoFit/>
            </a:bodyPr>
            <a:lstStyle/>
            <a:p>
              <a:r>
                <a:rPr lang="en-US" altLang="zh-TW" sz="1600">
                  <a:solidFill>
                    <a:srgbClr val="800080"/>
                  </a:solidFill>
                </a:rPr>
                <a:t>3. …</a:t>
              </a:r>
              <a:r>
                <a:rPr lang="zh-TW" altLang="en-US" sz="1600">
                  <a:solidFill>
                    <a:srgbClr val="800080"/>
                  </a:solidFill>
                </a:rPr>
                <a:t>且可貸資金的均衡數量增加。</a:t>
              </a:r>
              <a:endParaRPr lang="en-US" altLang="zh-TW" sz="1600">
                <a:solidFill>
                  <a:srgbClr val="800080"/>
                </a:solidFill>
              </a:endParaRPr>
            </a:p>
          </p:txBody>
        </p:sp>
        <p:cxnSp>
          <p:nvCxnSpPr>
            <p:cNvPr id="127" name="Straight Connector 54"/>
            <p:cNvCxnSpPr/>
            <p:nvPr/>
          </p:nvCxnSpPr>
          <p:spPr>
            <a:xfrm rot="16200000" flipH="1">
              <a:off x="4058957" y="4902072"/>
              <a:ext cx="168566" cy="73018"/>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5" name="Group 67"/>
          <p:cNvGrpSpPr>
            <a:grpSpLocks/>
          </p:cNvGrpSpPr>
          <p:nvPr/>
        </p:nvGrpSpPr>
        <p:grpSpPr bwMode="auto">
          <a:xfrm>
            <a:off x="541338" y="3979863"/>
            <a:ext cx="1757362" cy="1106487"/>
            <a:chOff x="142500" y="3061854"/>
            <a:chExt cx="1757550" cy="1107960"/>
          </a:xfrm>
        </p:grpSpPr>
        <p:cxnSp>
          <p:nvCxnSpPr>
            <p:cNvPr id="129" name="Straight Arrow Connector 47"/>
            <p:cNvCxnSpPr/>
            <p:nvPr/>
          </p:nvCxnSpPr>
          <p:spPr>
            <a:xfrm rot="16200000" flipH="1">
              <a:off x="1719630" y="3240687"/>
              <a:ext cx="359253" cy="1587"/>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8643" name="TextBox 62"/>
            <p:cNvSpPr txBox="1">
              <a:spLocks noChangeArrowheads="1"/>
            </p:cNvSpPr>
            <p:nvPr/>
          </p:nvSpPr>
          <p:spPr bwMode="auto">
            <a:xfrm>
              <a:off x="142500" y="3584370"/>
              <a:ext cx="1603169" cy="585444"/>
            </a:xfrm>
            <a:prstGeom prst="rect">
              <a:avLst/>
            </a:prstGeom>
            <a:solidFill>
              <a:srgbClr val="F8EDEC"/>
            </a:solidFill>
            <a:ln w="9525">
              <a:noFill/>
              <a:miter lim="800000"/>
              <a:headEnd/>
              <a:tailEnd/>
            </a:ln>
          </p:spPr>
          <p:txBody>
            <a:bodyPr>
              <a:spAutoFit/>
            </a:bodyPr>
            <a:lstStyle/>
            <a:p>
              <a:r>
                <a:rPr lang="en-US" altLang="zh-TW" sz="1600">
                  <a:solidFill>
                    <a:srgbClr val="800080"/>
                  </a:solidFill>
                </a:rPr>
                <a:t>2. …</a:t>
              </a:r>
              <a:r>
                <a:rPr lang="zh-TW" altLang="en-US" sz="1600">
                  <a:solidFill>
                    <a:srgbClr val="800080"/>
                  </a:solidFill>
                </a:rPr>
                <a:t>而造成均衡利率下降</a:t>
              </a:r>
              <a:r>
                <a:rPr lang="en-US" altLang="zh-TW" sz="1600">
                  <a:solidFill>
                    <a:srgbClr val="800080"/>
                  </a:solidFill>
                </a:rPr>
                <a:t>….</a:t>
              </a:r>
            </a:p>
          </p:txBody>
        </p:sp>
        <p:cxnSp>
          <p:nvCxnSpPr>
            <p:cNvPr id="131" name="Straight Connector 63"/>
            <p:cNvCxnSpPr/>
            <p:nvPr/>
          </p:nvCxnSpPr>
          <p:spPr>
            <a:xfrm rot="5400000">
              <a:off x="1532229" y="3325095"/>
              <a:ext cx="451450" cy="261966"/>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p:stCondLst>
                              <p:cond delay="1500"/>
                            </p:stCondLst>
                            <p:childTnLst>
                              <p:par>
                                <p:cTn id="16" presetID="22" presetClass="entr" presetSubtype="8"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1000"/>
                                        <p:tgtEl>
                                          <p:spTgt spid="6"/>
                                        </p:tgtEl>
                                      </p:cBhvr>
                                    </p:animEffect>
                                  </p:childTnLst>
                                </p:cTn>
                              </p:par>
                            </p:childTnLst>
                          </p:cTn>
                        </p:par>
                        <p:par>
                          <p:cTn id="19" fill="hold">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109"/>
                                        </p:tgtEl>
                                        <p:attrNameLst>
                                          <p:attrName>style.visibility</p:attrName>
                                        </p:attrNameLst>
                                      </p:cBhvr>
                                      <p:to>
                                        <p:strVal val="visible"/>
                                      </p:to>
                                    </p:set>
                                    <p:animEffect transition="in" filter="wipe(left)">
                                      <p:cBhvr>
                                        <p:cTn id="22" dur="500"/>
                                        <p:tgtEl>
                                          <p:spTgt spid="109"/>
                                        </p:tgtEl>
                                      </p:cBhvr>
                                    </p:animEffect>
                                  </p:childTnLst>
                                </p:cTn>
                              </p:par>
                            </p:childTnLst>
                          </p:cTn>
                        </p:par>
                        <p:par>
                          <p:cTn id="23" fill="hold">
                            <p:stCondLst>
                              <p:cond delay="3000"/>
                            </p:stCondLst>
                            <p:childTnLst>
                              <p:par>
                                <p:cTn id="24" presetID="22" presetClass="entr" presetSubtype="8"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1000"/>
                                        <p:tgtEl>
                                          <p:spTgt spid="8"/>
                                        </p:tgtEl>
                                      </p:cBhvr>
                                    </p:animEffect>
                                  </p:childTnLst>
                                </p:cTn>
                              </p:par>
                            </p:childTnLst>
                          </p:cTn>
                        </p:par>
                        <p:par>
                          <p:cTn id="27" fill="hold">
                            <p:stCondLst>
                              <p:cond delay="4000"/>
                            </p:stCondLst>
                            <p:childTnLst>
                              <p:par>
                                <p:cTn id="28" presetID="22" presetClass="entr" presetSubtype="1" fill="hold"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up)">
                                      <p:cBhvr>
                                        <p:cTn id="30" dur="1000"/>
                                        <p:tgtEl>
                                          <p:spTgt spid="9"/>
                                        </p:tgtEl>
                                      </p:cBhvr>
                                    </p:animEffect>
                                  </p:childTnLst>
                                </p:cTn>
                              </p:par>
                            </p:childTnLst>
                          </p:cTn>
                        </p:par>
                        <p:par>
                          <p:cTn id="31" fill="hold">
                            <p:stCondLst>
                              <p:cond delay="50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1000"/>
                                        <p:tgtEl>
                                          <p:spTgt spid="13"/>
                                        </p:tgtEl>
                                      </p:cBhvr>
                                    </p:animEffect>
                                  </p:childTnLst>
                                </p:cTn>
                              </p:par>
                            </p:childTnLst>
                          </p:cTn>
                        </p:par>
                        <p:par>
                          <p:cTn id="35" fill="hold">
                            <p:stCondLst>
                              <p:cond delay="6000"/>
                            </p:stCondLst>
                            <p:childTnLst>
                              <p:par>
                                <p:cTn id="36" presetID="22" presetClass="entr" presetSubtype="8" fill="hold"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1000"/>
                                        <p:tgtEl>
                                          <p:spTgt spid="10"/>
                                        </p:tgtEl>
                                      </p:cBhvr>
                                    </p:animEffect>
                                  </p:childTnLst>
                                </p:cTn>
                              </p:par>
                            </p:childTnLst>
                          </p:cTn>
                        </p:par>
                        <p:par>
                          <p:cTn id="39" fill="hold">
                            <p:stCondLst>
                              <p:cond delay="7000"/>
                            </p:stCondLst>
                            <p:childTnLst>
                              <p:par>
                                <p:cTn id="40" presetID="22" presetClass="entr" presetSubtype="8" fill="hold" grpId="0" nodeType="afterEffect">
                                  <p:stCondLst>
                                    <p:cond delay="0"/>
                                  </p:stCondLst>
                                  <p:childTnLst>
                                    <p:set>
                                      <p:cBhvr>
                                        <p:cTn id="41" dur="1" fill="hold">
                                          <p:stCondLst>
                                            <p:cond delay="0"/>
                                          </p:stCondLst>
                                        </p:cTn>
                                        <p:tgtEl>
                                          <p:spTgt spid="113"/>
                                        </p:tgtEl>
                                        <p:attrNameLst>
                                          <p:attrName>style.visibility</p:attrName>
                                        </p:attrNameLst>
                                      </p:cBhvr>
                                      <p:to>
                                        <p:strVal val="visible"/>
                                      </p:to>
                                    </p:set>
                                    <p:animEffect transition="in" filter="wipe(left)">
                                      <p:cBhvr>
                                        <p:cTn id="42" dur="500"/>
                                        <p:tgtEl>
                                          <p:spTgt spid="113"/>
                                        </p:tgtEl>
                                      </p:cBhvr>
                                    </p:animEffect>
                                  </p:childTnLst>
                                </p:cTn>
                              </p:par>
                            </p:childTnLst>
                          </p:cTn>
                        </p:par>
                        <p:par>
                          <p:cTn id="43" fill="hold">
                            <p:stCondLst>
                              <p:cond delay="7500"/>
                            </p:stCondLst>
                            <p:childTnLst>
                              <p:par>
                                <p:cTn id="44" presetID="22" presetClass="entr" presetSubtype="8" fill="hold" nodeType="after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wipe(left)">
                                      <p:cBhvr>
                                        <p:cTn id="46" dur="1000"/>
                                        <p:tgtEl>
                                          <p:spTgt spid="11"/>
                                        </p:tgtEl>
                                      </p:cBhvr>
                                    </p:animEffect>
                                  </p:childTnLst>
                                </p:cTn>
                              </p:par>
                            </p:childTnLst>
                          </p:cTn>
                        </p:par>
                        <p:par>
                          <p:cTn id="47" fill="hold">
                            <p:stCondLst>
                              <p:cond delay="8500"/>
                            </p:stCondLst>
                            <p:childTnLst>
                              <p:par>
                                <p:cTn id="48" presetID="22" presetClass="entr" presetSubtype="1" fill="hold"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up)">
                                      <p:cBhvr>
                                        <p:cTn id="50" dur="1000"/>
                                        <p:tgtEl>
                                          <p:spTgt spid="12"/>
                                        </p:tgtEl>
                                      </p:cBhvr>
                                    </p:animEffect>
                                  </p:childTnLst>
                                </p:cTn>
                              </p:par>
                            </p:childTnLst>
                          </p:cTn>
                        </p:par>
                        <p:par>
                          <p:cTn id="51" fill="hold">
                            <p:stCondLst>
                              <p:cond delay="9500"/>
                            </p:stCondLst>
                            <p:childTnLst>
                              <p:par>
                                <p:cTn id="52" presetID="22" presetClass="entr" presetSubtype="1" fill="hold"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wipe(up)">
                                      <p:cBhvr>
                                        <p:cTn id="54" dur="1000"/>
                                        <p:tgtEl>
                                          <p:spTgt spid="15"/>
                                        </p:tgtEl>
                                      </p:cBhvr>
                                    </p:animEffect>
                                  </p:childTnLst>
                                </p:cTn>
                              </p:par>
                            </p:childTnLst>
                          </p:cTn>
                        </p:par>
                        <p:par>
                          <p:cTn id="55" fill="hold">
                            <p:stCondLst>
                              <p:cond delay="10500"/>
                            </p:stCondLst>
                            <p:childTnLst>
                              <p:par>
                                <p:cTn id="56" presetID="22" presetClass="entr" presetSubtype="8" fill="hold" nodeType="after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wipe(left)">
                                      <p:cBhvr>
                                        <p:cTn id="58"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P spid="113"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noFill/>
          <a:ln>
            <a:miter lim="800000"/>
            <a:headEnd/>
            <a:tailEnd/>
          </a:ln>
        </p:spPr>
        <p:txBody>
          <a:bodyPr vert="horz" wrap="square" lIns="91440" tIns="45720" rIns="91440" bIns="45720" numCol="1" anchor="t" anchorCtr="0" compatLnSpc="1">
            <a:prstTxWarp prst="textNoShape">
              <a:avLst/>
            </a:prstTxWarp>
            <a:normAutofit/>
          </a:bodyPr>
          <a:lstStyle/>
          <a:p>
            <a:r>
              <a:rPr lang="zh-TW" altLang="en-US" dirty="0" smtClean="0"/>
              <a:t>由於</a:t>
            </a:r>
            <a:r>
              <a:rPr lang="zh-TW" altLang="en-US" dirty="0" smtClean="0"/>
              <a:t>儲蓄的稅負減輕，所以家戶會減少消費來增加它們的儲蓄。家戶將增加的儲蓄存入上述的帳戶中，從而金融體系的可貸資金供給會增加</a:t>
            </a:r>
            <a:r>
              <a:rPr lang="zh-TW" altLang="en-US" dirty="0" smtClean="0"/>
              <a:t>。</a:t>
            </a:r>
            <a:r>
              <a:rPr lang="zh-TW" altLang="en-US" dirty="0" smtClean="0">
                <a:solidFill>
                  <a:srgbClr val="FF0000"/>
                </a:solidFill>
              </a:rPr>
              <a:t>供給曲線將右移</a:t>
            </a:r>
            <a:endParaRPr lang="en-US" altLang="zh-TW" dirty="0" smtClean="0">
              <a:solidFill>
                <a:srgbClr val="FF0000"/>
              </a:solidFill>
            </a:endParaRPr>
          </a:p>
          <a:p>
            <a:r>
              <a:rPr lang="zh-TW" altLang="en-US" dirty="0" smtClean="0"/>
              <a:t>可</a:t>
            </a:r>
            <a:r>
              <a:rPr lang="zh-TW" altLang="en-US" dirty="0" smtClean="0"/>
              <a:t>貸資金供給增加使均衡</a:t>
            </a:r>
            <a:r>
              <a:rPr lang="zh-TW" altLang="en-US" dirty="0" smtClean="0"/>
              <a:t>利率降低，</a:t>
            </a:r>
            <a:r>
              <a:rPr lang="zh-TW" altLang="en-US" dirty="0" smtClean="0"/>
              <a:t>從而使可貸資金</a:t>
            </a:r>
            <a:r>
              <a:rPr lang="zh-TW" altLang="en-US" dirty="0" smtClean="0"/>
              <a:t>需求量增加，</a:t>
            </a:r>
            <a:r>
              <a:rPr lang="zh-TW" altLang="en-US" dirty="0" smtClean="0"/>
              <a:t>供給曲線移動造成市場均衡沿著需求曲線移動。</a:t>
            </a:r>
          </a:p>
          <a:p>
            <a:pPr>
              <a:buFont typeface="Arial" pitchFamily="34" charset="0"/>
              <a:buNone/>
              <a:defRPr/>
            </a:pPr>
            <a:endParaRPr lang="zh-TW" altLang="en-US" sz="800" dirty="0" smtClean="0"/>
          </a:p>
          <a:p>
            <a:pPr>
              <a:buFont typeface="Arial" pitchFamily="34" charset="0"/>
              <a:buNone/>
              <a:defRPr/>
            </a:pPr>
            <a:r>
              <a:rPr lang="en-US" altLang="zh-TW" dirty="0" smtClean="0"/>
              <a:t>	</a:t>
            </a:r>
            <a:r>
              <a:rPr lang="zh-TW" altLang="en-US" dirty="0" smtClean="0"/>
              <a:t>由於借款成本降低，家戶與廠商願意借更多的錢來融通更多的投資。因此，</a:t>
            </a:r>
            <a:r>
              <a:rPr lang="zh-TW" altLang="en-US" b="1" dirty="0" smtClean="0">
                <a:solidFill>
                  <a:srgbClr val="FF0000"/>
                </a:solidFill>
                <a:effectLst>
                  <a:outerShdw blurRad="38100" dist="38100" dir="2700000" algn="tl">
                    <a:srgbClr val="000000">
                      <a:alpha val="43137"/>
                    </a:srgbClr>
                  </a:outerShdw>
                </a:effectLst>
              </a:rPr>
              <a:t>如果稅法的改革鼓勵更多的儲蓄，則利率會下降且投資會增加</a:t>
            </a:r>
            <a:r>
              <a:rPr lang="zh-TW" altLang="en-US" b="1" dirty="0" smtClean="0">
                <a:solidFill>
                  <a:srgbClr val="FF0000"/>
                </a:solidFill>
                <a:effectLst>
                  <a:outerShdw blurRad="38100" dist="38100" dir="2700000" algn="tl">
                    <a:srgbClr val="000000">
                      <a:alpha val="43137"/>
                    </a:srgbClr>
                  </a:outerShdw>
                </a:effectLst>
              </a:rPr>
              <a:t>。</a:t>
            </a:r>
            <a:endParaRPr lang="zh-TW" altLang="en-US" b="1" dirty="0" smtClean="0">
              <a:solidFill>
                <a:srgbClr val="FF0000"/>
              </a:solidFill>
              <a:effectLst>
                <a:outerShdw blurRad="38100" dist="38100" dir="2700000" algn="tl">
                  <a:srgbClr val="000000">
                    <a:alpha val="43137"/>
                  </a:srgbClr>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儲蓄</a:t>
            </a:r>
            <a:r>
              <a:rPr lang="zh-TW" altLang="en-US" dirty="0" smtClean="0"/>
              <a:t>誘因</a:t>
            </a:r>
            <a:endParaRPr lang="zh-TW" altLang="en-US" dirty="0"/>
          </a:p>
        </p:txBody>
      </p:sp>
      <p:sp>
        <p:nvSpPr>
          <p:cNvPr id="922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63E7E39A-12A7-42AF-82F1-A3A9258E73F4}" type="slidenum">
              <a:rPr kumimoji="0" lang="en-US" altLang="zh-TW" sz="2400" b="1">
                <a:solidFill>
                  <a:srgbClr val="376092"/>
                </a:solidFill>
                <a:ea typeface="標楷體" pitchFamily="65" charset="-120"/>
              </a:rPr>
              <a:pPr/>
              <a:t>31</a:t>
            </a:fld>
            <a:endParaRPr kumimoji="0" lang="en-US" altLang="zh-TW" sz="2400" b="1">
              <a:solidFill>
                <a:srgbClr val="376092"/>
              </a:solidFill>
              <a:ea typeface="標楷體" pitchFamily="65" charset="-120"/>
            </a:endParaRPr>
          </a:p>
        </p:txBody>
      </p:sp>
      <p:sp>
        <p:nvSpPr>
          <p:cNvPr id="922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2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1"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923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國會</a:t>
            </a:r>
            <a:r>
              <a:rPr lang="zh-TW" altLang="en-US" dirty="0" smtClean="0"/>
              <a:t>通過一項</a:t>
            </a:r>
            <a:r>
              <a:rPr lang="zh-TW" altLang="en-US" b="1" dirty="0" smtClean="0">
                <a:solidFill>
                  <a:srgbClr val="FF0000"/>
                </a:solidFill>
                <a:effectLst>
                  <a:outerShdw blurRad="38100" dist="38100" dir="2700000" algn="tl">
                    <a:srgbClr val="000000">
                      <a:alpha val="43137"/>
                    </a:srgbClr>
                  </a:outerShdw>
                </a:effectLst>
              </a:rPr>
              <a:t>投資抵減</a:t>
            </a:r>
            <a:r>
              <a:rPr lang="zh-TW" altLang="en-US" dirty="0" smtClean="0"/>
              <a:t>（</a:t>
            </a:r>
            <a:r>
              <a:rPr lang="en-US" dirty="0" smtClean="0"/>
              <a:t>investment tax credit</a:t>
            </a:r>
            <a:r>
              <a:rPr lang="zh-TW" altLang="en-US" dirty="0" smtClean="0"/>
              <a:t>）法案；該法案給予蓋新廠房或買新設備的廠商稅負上的優惠</a:t>
            </a:r>
            <a:r>
              <a:rPr lang="zh-TW" altLang="en-US" dirty="0" smtClean="0"/>
              <a:t>。</a:t>
            </a:r>
            <a:endParaRPr lang="en-US" altLang="zh-TW" dirty="0" smtClean="0"/>
          </a:p>
          <a:p>
            <a:r>
              <a:rPr lang="zh-TW" altLang="en-US" dirty="0" smtClean="0"/>
              <a:t>投資</a:t>
            </a:r>
            <a:r>
              <a:rPr lang="zh-TW" altLang="en-US" dirty="0" smtClean="0"/>
              <a:t>抵減讓那些借款投資新資本財的廠商有稅負上的優惠，所以它會改變任一利率下的投資水準，從而改變可貸資金的需求</a:t>
            </a:r>
            <a:r>
              <a:rPr lang="zh-TW" altLang="en-US" dirty="0" smtClean="0"/>
              <a:t>。</a:t>
            </a:r>
            <a:endParaRPr lang="en-US" altLang="zh-TW" dirty="0" smtClean="0"/>
          </a:p>
          <a:p>
            <a:r>
              <a:rPr lang="zh-TW" altLang="en-US" dirty="0" smtClean="0">
                <a:solidFill>
                  <a:srgbClr val="FF0000"/>
                </a:solidFill>
              </a:rPr>
              <a:t>而</a:t>
            </a:r>
            <a:r>
              <a:rPr lang="zh-TW" altLang="en-US" dirty="0" smtClean="0">
                <a:solidFill>
                  <a:srgbClr val="FF0000"/>
                </a:solidFill>
              </a:rPr>
              <a:t>投資抵減並不會影響家戶的儲蓄，所以可貸資金的供給並沒有受到影響。</a:t>
            </a:r>
          </a:p>
          <a:p>
            <a:pPr>
              <a:defRPr/>
            </a:pPr>
            <a:endParaRPr lang="zh-TW" altLang="en-US" dirty="0" smtClean="0"/>
          </a:p>
          <a:p>
            <a:pPr>
              <a:buFont typeface="Arial" pitchFamily="34" charset="0"/>
              <a:buNone/>
              <a:defRPr/>
            </a:pPr>
            <a:r>
              <a:rPr lang="en-US" altLang="zh-TW" dirty="0" smtClean="0"/>
              <a:t>	</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投資</a:t>
            </a:r>
            <a:r>
              <a:rPr lang="zh-TW" altLang="en-US" dirty="0" smtClean="0"/>
              <a:t>誘因</a:t>
            </a:r>
            <a:endParaRPr lang="zh-TW" altLang="en-US" dirty="0"/>
          </a:p>
        </p:txBody>
      </p:sp>
      <p:sp>
        <p:nvSpPr>
          <p:cNvPr id="7270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82D5D336-8B4B-4198-BA04-BDD83BC6ACFE}" type="slidenum">
              <a:rPr kumimoji="0" lang="en-US" altLang="zh-TW" sz="2400" b="1">
                <a:solidFill>
                  <a:srgbClr val="376092"/>
                </a:solidFill>
                <a:ea typeface="標楷體" pitchFamily="65" charset="-120"/>
              </a:rPr>
              <a:pPr/>
              <a:t>32</a:t>
            </a:fld>
            <a:endParaRPr kumimoji="0" lang="en-US" altLang="zh-TW" sz="2400" b="1">
              <a:solidFill>
                <a:srgbClr val="376092"/>
              </a:solidFill>
              <a:ea typeface="標楷體" pitchFamily="65" charset="-120"/>
            </a:endParaRPr>
          </a:p>
        </p:txBody>
      </p:sp>
      <p:sp>
        <p:nvSpPr>
          <p:cNvPr id="7270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2"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8"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1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272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標題 2"/>
          <p:cNvSpPr>
            <a:spLocks noGrp="1"/>
          </p:cNvSpPr>
          <p:nvPr>
            <p:ph type="title"/>
          </p:nvPr>
        </p:nvSpPr>
        <p:spPr>
          <a:xfrm>
            <a:off x="0" y="500063"/>
            <a:ext cx="9144000" cy="1143000"/>
          </a:xfrm>
        </p:spPr>
        <p:txBody>
          <a:bodyPr rtlCol="0"/>
          <a:lstStyle/>
          <a:p>
            <a:pPr>
              <a:defRPr/>
            </a:pPr>
            <a:r>
              <a:rPr lang="zh-TW" altLang="en-US" dirty="0" smtClean="0"/>
              <a:t>投資</a:t>
            </a:r>
            <a:r>
              <a:rPr lang="zh-TW" altLang="en-US" dirty="0" smtClean="0"/>
              <a:t>誘因增加可貸資金需求</a:t>
            </a:r>
          </a:p>
        </p:txBody>
      </p:sp>
      <p:sp>
        <p:nvSpPr>
          <p:cNvPr id="73731"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3EA64A39-A1BE-4FD3-993A-61EFC8946242}" type="slidenum">
              <a:rPr kumimoji="0" lang="en-US" altLang="zh-TW" sz="2400" b="1">
                <a:solidFill>
                  <a:srgbClr val="376092"/>
                </a:solidFill>
                <a:ea typeface="標楷體" pitchFamily="65" charset="-120"/>
              </a:rPr>
              <a:pPr/>
              <a:t>33</a:t>
            </a:fld>
            <a:endParaRPr kumimoji="0" lang="en-US" altLang="zh-TW" sz="2400" b="1">
              <a:solidFill>
                <a:srgbClr val="376092"/>
              </a:solidFill>
              <a:ea typeface="標楷體" pitchFamily="65" charset="-120"/>
            </a:endParaRPr>
          </a:p>
        </p:txBody>
      </p:sp>
      <p:sp>
        <p:nvSpPr>
          <p:cNvPr id="7373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7"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3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1"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3"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4"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5"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3746"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20" name="Title 1"/>
          <p:cNvSpPr txBox="1">
            <a:spLocks/>
          </p:cNvSpPr>
          <p:nvPr/>
        </p:nvSpPr>
        <p:spPr bwMode="auto">
          <a:xfrm>
            <a:off x="533400" y="1524000"/>
            <a:ext cx="8839200" cy="533400"/>
          </a:xfrm>
          <a:prstGeom prst="rect">
            <a:avLst/>
          </a:prstGeom>
          <a:noFill/>
          <a:ln>
            <a:miter lim="800000"/>
            <a:headEnd/>
            <a:tailEnd/>
          </a:ln>
        </p:spPr>
        <p:txBody>
          <a:bodyPr>
            <a:normAutofit fontScale="85000" lnSpcReduction="20000"/>
          </a:bodyPr>
          <a:lstStyle/>
          <a:p>
            <a:pPr eaLnBrk="0" hangingPunct="0">
              <a:defRPr/>
            </a:pPr>
            <a:endParaRPr kumimoji="0" lang="en-US" altLang="zh-TW" sz="4000" b="1" dirty="0">
              <a:solidFill>
                <a:srgbClr val="993300"/>
              </a:solidFill>
              <a:latin typeface="Arial Unicode MS" pitchFamily="34" charset="-120"/>
              <a:ea typeface="Arial Unicode MS" pitchFamily="34" charset="-120"/>
              <a:cs typeface="Arial Unicode MS" pitchFamily="34" charset="-120"/>
            </a:endParaRPr>
          </a:p>
        </p:txBody>
      </p:sp>
      <p:grpSp>
        <p:nvGrpSpPr>
          <p:cNvPr id="2" name="Group 4"/>
          <p:cNvGrpSpPr>
            <a:grpSpLocks/>
          </p:cNvGrpSpPr>
          <p:nvPr/>
        </p:nvGrpSpPr>
        <p:grpSpPr bwMode="auto">
          <a:xfrm>
            <a:off x="1704975" y="2362200"/>
            <a:ext cx="5221288" cy="2946400"/>
            <a:chOff x="1214040" y="1520042"/>
            <a:chExt cx="5222385" cy="2945873"/>
          </a:xfrm>
        </p:grpSpPr>
        <p:grpSp>
          <p:nvGrpSpPr>
            <p:cNvPr id="4" name="Group 9"/>
            <p:cNvGrpSpPr>
              <a:grpSpLocks/>
            </p:cNvGrpSpPr>
            <p:nvPr/>
          </p:nvGrpSpPr>
          <p:grpSpPr bwMode="auto">
            <a:xfrm>
              <a:off x="1827466" y="1591467"/>
              <a:ext cx="4608959" cy="2874448"/>
              <a:chOff x="1827466" y="1591467"/>
              <a:chExt cx="4608959" cy="2874448"/>
            </a:xfrm>
          </p:grpSpPr>
          <p:cxnSp>
            <p:nvCxnSpPr>
              <p:cNvPr id="69" name="Straight Connector 7"/>
              <p:cNvCxnSpPr/>
              <p:nvPr/>
            </p:nvCxnSpPr>
            <p:spPr>
              <a:xfrm rot="5400000">
                <a:off x="390514" y="3027897"/>
                <a:ext cx="287444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Rectangle 8"/>
              <p:cNvSpPr/>
              <p:nvPr/>
            </p:nvSpPr>
            <p:spPr>
              <a:xfrm>
                <a:off x="1863465" y="1591467"/>
                <a:ext cx="4572960" cy="28506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zh-TW" sz="1600">
                  <a:solidFill>
                    <a:srgbClr val="FFFFFF"/>
                  </a:solidFill>
                </a:endParaRPr>
              </a:p>
            </p:txBody>
          </p:sp>
        </p:grpSp>
        <p:sp>
          <p:nvSpPr>
            <p:cNvPr id="73789" name="TextBox 6"/>
            <p:cNvSpPr txBox="1">
              <a:spLocks noChangeArrowheads="1"/>
            </p:cNvSpPr>
            <p:nvPr/>
          </p:nvSpPr>
          <p:spPr bwMode="auto">
            <a:xfrm>
              <a:off x="1214040" y="1520042"/>
              <a:ext cx="595093" cy="338493"/>
            </a:xfrm>
            <a:prstGeom prst="rect">
              <a:avLst/>
            </a:prstGeom>
            <a:noFill/>
            <a:ln w="9525">
              <a:noFill/>
              <a:miter lim="800000"/>
              <a:headEnd/>
              <a:tailEnd/>
            </a:ln>
          </p:spPr>
          <p:txBody>
            <a:bodyPr wrap="none">
              <a:spAutoFit/>
            </a:bodyPr>
            <a:lstStyle/>
            <a:p>
              <a:pPr algn="r"/>
              <a:r>
                <a:rPr lang="zh-TW" altLang="en-US" sz="1600"/>
                <a:t>利率</a:t>
              </a:r>
              <a:endParaRPr lang="en-US" altLang="zh-TW" sz="1600"/>
            </a:p>
          </p:txBody>
        </p:sp>
      </p:grpSp>
      <p:grpSp>
        <p:nvGrpSpPr>
          <p:cNvPr id="5" name="Group 9"/>
          <p:cNvGrpSpPr>
            <a:grpSpLocks/>
          </p:cNvGrpSpPr>
          <p:nvPr/>
        </p:nvGrpSpPr>
        <p:grpSpPr bwMode="auto">
          <a:xfrm>
            <a:off x="2157413" y="5307013"/>
            <a:ext cx="5843587" cy="484187"/>
            <a:chOff x="1666727" y="4464543"/>
            <a:chExt cx="5844193" cy="484668"/>
          </a:xfrm>
        </p:grpSpPr>
        <p:cxnSp>
          <p:nvCxnSpPr>
            <p:cNvPr id="72" name="Straight Connector 10"/>
            <p:cNvCxnSpPr/>
            <p:nvPr/>
          </p:nvCxnSpPr>
          <p:spPr>
            <a:xfrm>
              <a:off x="1828669" y="4464543"/>
              <a:ext cx="4607403"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786" name="TextBox 11"/>
            <p:cNvSpPr txBox="1">
              <a:spLocks noChangeArrowheads="1"/>
            </p:cNvSpPr>
            <p:nvPr/>
          </p:nvSpPr>
          <p:spPr bwMode="auto">
            <a:xfrm>
              <a:off x="5489004" y="4610323"/>
              <a:ext cx="2021916" cy="338888"/>
            </a:xfrm>
            <a:prstGeom prst="rect">
              <a:avLst/>
            </a:prstGeom>
            <a:noFill/>
            <a:ln w="9525">
              <a:noFill/>
              <a:miter lim="800000"/>
              <a:headEnd/>
              <a:tailEnd/>
            </a:ln>
          </p:spPr>
          <p:txBody>
            <a:bodyPr wrap="none">
              <a:spAutoFit/>
            </a:bodyPr>
            <a:lstStyle/>
            <a:p>
              <a:pPr algn="r"/>
              <a:r>
                <a:rPr lang="zh-TW" altLang="en-US" sz="1600"/>
                <a:t>可貸資金 </a:t>
              </a:r>
              <a:r>
                <a:rPr lang="en-US" altLang="zh-TW" sz="1600"/>
                <a:t>(</a:t>
              </a:r>
              <a:r>
                <a:rPr lang="zh-TW" altLang="en-US" sz="1600"/>
                <a:t>十億美元</a:t>
              </a:r>
              <a:r>
                <a:rPr lang="en-US" altLang="zh-TW" sz="1600"/>
                <a:t>)</a:t>
              </a:r>
            </a:p>
          </p:txBody>
        </p:sp>
        <p:sp>
          <p:nvSpPr>
            <p:cNvPr id="73787" name="TextBox 12"/>
            <p:cNvSpPr txBox="1">
              <a:spLocks noChangeArrowheads="1"/>
            </p:cNvSpPr>
            <p:nvPr/>
          </p:nvSpPr>
          <p:spPr bwMode="auto">
            <a:xfrm>
              <a:off x="1666727" y="4475018"/>
              <a:ext cx="298479" cy="338554"/>
            </a:xfrm>
            <a:prstGeom prst="rect">
              <a:avLst/>
            </a:prstGeom>
            <a:noFill/>
            <a:ln w="9525">
              <a:noFill/>
              <a:miter lim="800000"/>
              <a:headEnd/>
              <a:tailEnd/>
            </a:ln>
          </p:spPr>
          <p:txBody>
            <a:bodyPr wrap="none">
              <a:spAutoFit/>
            </a:bodyPr>
            <a:lstStyle/>
            <a:p>
              <a:pPr algn="r"/>
              <a:r>
                <a:rPr lang="en-US" altLang="zh-TW" sz="1600"/>
                <a:t>0</a:t>
              </a:r>
            </a:p>
          </p:txBody>
        </p:sp>
      </p:grpSp>
      <p:grpSp>
        <p:nvGrpSpPr>
          <p:cNvPr id="6" name="Group 13"/>
          <p:cNvGrpSpPr>
            <a:grpSpLocks/>
          </p:cNvGrpSpPr>
          <p:nvPr/>
        </p:nvGrpSpPr>
        <p:grpSpPr bwMode="auto">
          <a:xfrm>
            <a:off x="2960688" y="2743200"/>
            <a:ext cx="3294062" cy="2243138"/>
            <a:chOff x="2470068" y="1900052"/>
            <a:chExt cx="3294463" cy="2244436"/>
          </a:xfrm>
        </p:grpSpPr>
        <p:cxnSp>
          <p:nvCxnSpPr>
            <p:cNvPr id="76" name="Straight Connector 14"/>
            <p:cNvCxnSpPr/>
            <p:nvPr/>
          </p:nvCxnSpPr>
          <p:spPr>
            <a:xfrm flipV="1">
              <a:off x="2470068" y="2138315"/>
              <a:ext cx="2589527" cy="2006173"/>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73784" name="TextBox 15"/>
            <p:cNvSpPr txBox="1">
              <a:spLocks noChangeArrowheads="1"/>
            </p:cNvSpPr>
            <p:nvPr/>
          </p:nvSpPr>
          <p:spPr bwMode="auto">
            <a:xfrm>
              <a:off x="5118265" y="1900052"/>
              <a:ext cx="646266" cy="369546"/>
            </a:xfrm>
            <a:prstGeom prst="rect">
              <a:avLst/>
            </a:prstGeom>
            <a:noFill/>
            <a:ln w="9525">
              <a:noFill/>
              <a:miter lim="800000"/>
              <a:headEnd/>
              <a:tailEnd/>
            </a:ln>
          </p:spPr>
          <p:txBody>
            <a:bodyPr wrap="none">
              <a:spAutoFit/>
            </a:bodyPr>
            <a:lstStyle/>
            <a:p>
              <a:r>
                <a:rPr lang="zh-TW" altLang="en-US"/>
                <a:t>供給</a:t>
              </a:r>
              <a:endParaRPr lang="en-US" altLang="zh-TW"/>
            </a:p>
          </p:txBody>
        </p:sp>
      </p:grpSp>
      <p:grpSp>
        <p:nvGrpSpPr>
          <p:cNvPr id="7" name="Group 16"/>
          <p:cNvGrpSpPr>
            <a:grpSpLocks/>
          </p:cNvGrpSpPr>
          <p:nvPr/>
        </p:nvGrpSpPr>
        <p:grpSpPr bwMode="auto">
          <a:xfrm>
            <a:off x="3257550" y="2921000"/>
            <a:ext cx="3143250" cy="2352675"/>
            <a:chOff x="2766951" y="2078182"/>
            <a:chExt cx="3143856" cy="2352484"/>
          </a:xfrm>
        </p:grpSpPr>
        <p:cxnSp>
          <p:nvCxnSpPr>
            <p:cNvPr id="79" name="Straight Connector 17"/>
            <p:cNvCxnSpPr/>
            <p:nvPr/>
          </p:nvCxnSpPr>
          <p:spPr>
            <a:xfrm>
              <a:off x="2766951" y="2078182"/>
              <a:ext cx="2529376" cy="1971515"/>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73782" name="TextBox 18"/>
            <p:cNvSpPr txBox="1">
              <a:spLocks noChangeArrowheads="1"/>
            </p:cNvSpPr>
            <p:nvPr/>
          </p:nvSpPr>
          <p:spPr bwMode="auto">
            <a:xfrm>
              <a:off x="4884366" y="4061360"/>
              <a:ext cx="1026441" cy="369306"/>
            </a:xfrm>
            <a:prstGeom prst="rect">
              <a:avLst/>
            </a:prstGeom>
            <a:noFill/>
            <a:ln w="9525">
              <a:noFill/>
              <a:miter lim="800000"/>
              <a:headEnd/>
              <a:tailEnd/>
            </a:ln>
          </p:spPr>
          <p:txBody>
            <a:bodyPr wrap="none">
              <a:spAutoFit/>
            </a:bodyPr>
            <a:lstStyle/>
            <a:p>
              <a:r>
                <a:rPr lang="zh-TW" altLang="en-US"/>
                <a:t>需求</a:t>
              </a:r>
              <a:r>
                <a:rPr lang="en-US" altLang="zh-TW"/>
                <a:t>, D</a:t>
              </a:r>
              <a:r>
                <a:rPr lang="en-US" altLang="zh-TW" baseline="-25000"/>
                <a:t>1</a:t>
              </a:r>
            </a:p>
          </p:txBody>
        </p:sp>
      </p:grpSp>
      <p:grpSp>
        <p:nvGrpSpPr>
          <p:cNvPr id="8" name="Group 36"/>
          <p:cNvGrpSpPr>
            <a:grpSpLocks/>
          </p:cNvGrpSpPr>
          <p:nvPr/>
        </p:nvGrpSpPr>
        <p:grpSpPr bwMode="auto">
          <a:xfrm>
            <a:off x="1831975" y="3695698"/>
            <a:ext cx="2636838" cy="256480"/>
            <a:chOff x="1389385" y="2972792"/>
            <a:chExt cx="2636304" cy="257112"/>
          </a:xfrm>
        </p:grpSpPr>
        <p:cxnSp>
          <p:nvCxnSpPr>
            <p:cNvPr id="82" name="Straight Connector 20"/>
            <p:cNvCxnSpPr/>
            <p:nvPr/>
          </p:nvCxnSpPr>
          <p:spPr>
            <a:xfrm flipV="1">
              <a:off x="1854429" y="3125567"/>
              <a:ext cx="2171260"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3780" name="TextBox 38"/>
            <p:cNvSpPr txBox="1">
              <a:spLocks noChangeArrowheads="1"/>
            </p:cNvSpPr>
            <p:nvPr/>
          </p:nvSpPr>
          <p:spPr bwMode="auto">
            <a:xfrm>
              <a:off x="1389385" y="2972792"/>
              <a:ext cx="184694" cy="257112"/>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9" name="Group 43"/>
          <p:cNvGrpSpPr>
            <a:grpSpLocks/>
          </p:cNvGrpSpPr>
          <p:nvPr/>
        </p:nvGrpSpPr>
        <p:grpSpPr bwMode="auto">
          <a:xfrm>
            <a:off x="4313741" y="3894138"/>
            <a:ext cx="184731" cy="1763631"/>
            <a:chOff x="3053265" y="3063840"/>
            <a:chExt cx="185009" cy="1763469"/>
          </a:xfrm>
        </p:grpSpPr>
        <p:sp>
          <p:nvSpPr>
            <p:cNvPr id="73777" name="TextBox 74"/>
            <p:cNvSpPr txBox="1">
              <a:spLocks noChangeArrowheads="1"/>
            </p:cNvSpPr>
            <p:nvPr/>
          </p:nvSpPr>
          <p:spPr bwMode="auto">
            <a:xfrm>
              <a:off x="3053265" y="4488786"/>
              <a:ext cx="185009" cy="338523"/>
            </a:xfrm>
            <a:prstGeom prst="rect">
              <a:avLst/>
            </a:prstGeom>
            <a:noFill/>
            <a:ln w="9525">
              <a:noFill/>
              <a:miter lim="800000"/>
              <a:headEnd/>
              <a:tailEnd/>
            </a:ln>
          </p:spPr>
          <p:txBody>
            <a:bodyPr wrap="none">
              <a:spAutoFit/>
            </a:bodyPr>
            <a:lstStyle/>
            <a:p>
              <a:pPr algn="ctr"/>
              <a:endParaRPr lang="en-US" altLang="zh-TW" sz="1600" dirty="0"/>
            </a:p>
          </p:txBody>
        </p:sp>
        <p:cxnSp>
          <p:nvCxnSpPr>
            <p:cNvPr id="86" name="Straight Connector 24"/>
            <p:cNvCxnSpPr/>
            <p:nvPr/>
          </p:nvCxnSpPr>
          <p:spPr>
            <a:xfrm rot="5400000">
              <a:off x="2496625" y="3764657"/>
              <a:ext cx="1401633"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7" name="Freeform 183"/>
          <p:cNvSpPr>
            <a:spLocks/>
          </p:cNvSpPr>
          <p:nvPr/>
        </p:nvSpPr>
        <p:spPr bwMode="auto">
          <a:xfrm>
            <a:off x="4379913" y="37782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400"/>
          </a:p>
        </p:txBody>
      </p:sp>
      <p:grpSp>
        <p:nvGrpSpPr>
          <p:cNvPr id="10" name="Group 27"/>
          <p:cNvGrpSpPr>
            <a:grpSpLocks/>
          </p:cNvGrpSpPr>
          <p:nvPr/>
        </p:nvGrpSpPr>
        <p:grpSpPr bwMode="auto">
          <a:xfrm>
            <a:off x="3778250" y="2538413"/>
            <a:ext cx="2965450" cy="2305050"/>
            <a:chOff x="2766951" y="2078182"/>
            <a:chExt cx="2965779" cy="2305010"/>
          </a:xfrm>
        </p:grpSpPr>
        <p:cxnSp>
          <p:nvCxnSpPr>
            <p:cNvPr id="89" name="Straight Connector 28"/>
            <p:cNvCxnSpPr/>
            <p:nvPr/>
          </p:nvCxnSpPr>
          <p:spPr>
            <a:xfrm>
              <a:off x="2766951" y="2078182"/>
              <a:ext cx="2529169" cy="197164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73776" name="TextBox 29"/>
            <p:cNvSpPr txBox="1">
              <a:spLocks noChangeArrowheads="1"/>
            </p:cNvSpPr>
            <p:nvPr/>
          </p:nvSpPr>
          <p:spPr bwMode="auto">
            <a:xfrm>
              <a:off x="5296392" y="4013860"/>
              <a:ext cx="436338" cy="369332"/>
            </a:xfrm>
            <a:prstGeom prst="rect">
              <a:avLst/>
            </a:prstGeom>
            <a:noFill/>
            <a:ln w="9525">
              <a:noFill/>
              <a:miter lim="800000"/>
              <a:headEnd/>
              <a:tailEnd/>
            </a:ln>
          </p:spPr>
          <p:txBody>
            <a:bodyPr wrap="none">
              <a:spAutoFit/>
            </a:bodyPr>
            <a:lstStyle/>
            <a:p>
              <a:r>
                <a:rPr lang="en-US" altLang="zh-TW"/>
                <a:t>D</a:t>
              </a:r>
              <a:r>
                <a:rPr lang="en-US" altLang="zh-TW" baseline="-25000"/>
                <a:t>2</a:t>
              </a:r>
            </a:p>
          </p:txBody>
        </p:sp>
      </p:grpSp>
      <p:sp>
        <p:nvSpPr>
          <p:cNvPr id="94" name="Freeform 183"/>
          <p:cNvSpPr>
            <a:spLocks/>
          </p:cNvSpPr>
          <p:nvPr/>
        </p:nvSpPr>
        <p:spPr bwMode="auto">
          <a:xfrm>
            <a:off x="4887913" y="33718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400"/>
          </a:p>
        </p:txBody>
      </p:sp>
      <p:grpSp>
        <p:nvGrpSpPr>
          <p:cNvPr id="11" name="Group 36"/>
          <p:cNvGrpSpPr>
            <a:grpSpLocks/>
          </p:cNvGrpSpPr>
          <p:nvPr/>
        </p:nvGrpSpPr>
        <p:grpSpPr bwMode="auto">
          <a:xfrm>
            <a:off x="1830388" y="3265483"/>
            <a:ext cx="3125787" cy="256480"/>
            <a:chOff x="1389385" y="2972792"/>
            <a:chExt cx="3125167" cy="257113"/>
          </a:xfrm>
        </p:grpSpPr>
        <p:cxnSp>
          <p:nvCxnSpPr>
            <p:cNvPr id="98" name="Straight Connector 32"/>
            <p:cNvCxnSpPr/>
            <p:nvPr/>
          </p:nvCxnSpPr>
          <p:spPr>
            <a:xfrm>
              <a:off x="1854430" y="3149439"/>
              <a:ext cx="2660122" cy="159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3774" name="TextBox 38"/>
            <p:cNvSpPr txBox="1">
              <a:spLocks noChangeArrowheads="1"/>
            </p:cNvSpPr>
            <p:nvPr/>
          </p:nvSpPr>
          <p:spPr bwMode="auto">
            <a:xfrm>
              <a:off x="1389385" y="2972792"/>
              <a:ext cx="184694" cy="257113"/>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12" name="Group 43"/>
          <p:cNvGrpSpPr>
            <a:grpSpLocks/>
          </p:cNvGrpSpPr>
          <p:nvPr/>
        </p:nvGrpSpPr>
        <p:grpSpPr bwMode="auto">
          <a:xfrm>
            <a:off x="4965692" y="3443288"/>
            <a:ext cx="207459" cy="2200317"/>
            <a:chOff x="3196961" y="2614639"/>
            <a:chExt cx="207772" cy="2200917"/>
          </a:xfrm>
        </p:grpSpPr>
        <p:sp>
          <p:nvSpPr>
            <p:cNvPr id="73771" name="TextBox 74"/>
            <p:cNvSpPr txBox="1">
              <a:spLocks noChangeArrowheads="1"/>
            </p:cNvSpPr>
            <p:nvPr/>
          </p:nvSpPr>
          <p:spPr bwMode="auto">
            <a:xfrm>
              <a:off x="3219724" y="4476910"/>
              <a:ext cx="185009" cy="338646"/>
            </a:xfrm>
            <a:prstGeom prst="rect">
              <a:avLst/>
            </a:prstGeom>
            <a:noFill/>
            <a:ln w="9525">
              <a:noFill/>
              <a:miter lim="800000"/>
              <a:headEnd/>
              <a:tailEnd/>
            </a:ln>
          </p:spPr>
          <p:txBody>
            <a:bodyPr wrap="none">
              <a:spAutoFit/>
            </a:bodyPr>
            <a:lstStyle/>
            <a:p>
              <a:pPr algn="ctr"/>
              <a:endParaRPr lang="en-US" altLang="zh-TW" sz="1600" dirty="0"/>
            </a:p>
          </p:txBody>
        </p:sp>
        <p:cxnSp>
          <p:nvCxnSpPr>
            <p:cNvPr id="111" name="Straight Connector 37"/>
            <p:cNvCxnSpPr/>
            <p:nvPr/>
          </p:nvCxnSpPr>
          <p:spPr>
            <a:xfrm rot="5400000">
              <a:off x="2271991" y="3539609"/>
              <a:ext cx="1851530" cy="159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 name="Group 39"/>
          <p:cNvGrpSpPr>
            <a:grpSpLocks/>
          </p:cNvGrpSpPr>
          <p:nvPr/>
        </p:nvGrpSpPr>
        <p:grpSpPr bwMode="auto">
          <a:xfrm>
            <a:off x="4848225" y="3205163"/>
            <a:ext cx="3990975" cy="915987"/>
            <a:chOff x="4429496" y="1793174"/>
            <a:chExt cx="3990110" cy="915988"/>
          </a:xfrm>
        </p:grpSpPr>
        <p:cxnSp>
          <p:nvCxnSpPr>
            <p:cNvPr id="118" name="Straight Arrow Connector 40"/>
            <p:cNvCxnSpPr/>
            <p:nvPr/>
          </p:nvCxnSpPr>
          <p:spPr>
            <a:xfrm>
              <a:off x="4429496" y="2707575"/>
              <a:ext cx="866587" cy="1587"/>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3769" name="TextBox 41"/>
            <p:cNvSpPr txBox="1">
              <a:spLocks noChangeArrowheads="1"/>
            </p:cNvSpPr>
            <p:nvPr/>
          </p:nvSpPr>
          <p:spPr bwMode="auto">
            <a:xfrm>
              <a:off x="5795158" y="1793174"/>
              <a:ext cx="2624448" cy="584776"/>
            </a:xfrm>
            <a:prstGeom prst="rect">
              <a:avLst/>
            </a:prstGeom>
            <a:solidFill>
              <a:srgbClr val="F8EDEC"/>
            </a:solidFill>
            <a:ln w="9525">
              <a:noFill/>
              <a:miter lim="800000"/>
              <a:headEnd/>
              <a:tailEnd/>
            </a:ln>
          </p:spPr>
          <p:txBody>
            <a:bodyPr>
              <a:spAutoFit/>
            </a:bodyPr>
            <a:lstStyle/>
            <a:p>
              <a:r>
                <a:rPr lang="en-US" altLang="zh-TW" sz="1600">
                  <a:solidFill>
                    <a:srgbClr val="800080"/>
                  </a:solidFill>
                </a:rPr>
                <a:t>1. </a:t>
              </a:r>
              <a:r>
                <a:rPr lang="zh-TW" altLang="en-US" sz="1600">
                  <a:solidFill>
                    <a:srgbClr val="800080"/>
                  </a:solidFill>
                </a:rPr>
                <a:t>投資抵減使可貸資金需求增加</a:t>
              </a:r>
              <a:r>
                <a:rPr lang="en-US" altLang="zh-TW" sz="1600">
                  <a:solidFill>
                    <a:srgbClr val="800080"/>
                  </a:solidFill>
                </a:rPr>
                <a:t>…</a:t>
              </a:r>
            </a:p>
          </p:txBody>
        </p:sp>
        <p:cxnSp>
          <p:nvCxnSpPr>
            <p:cNvPr id="125" name="Straight Connector 42"/>
            <p:cNvCxnSpPr>
              <a:endCxn id="73769" idx="1"/>
            </p:cNvCxnSpPr>
            <p:nvPr/>
          </p:nvCxnSpPr>
          <p:spPr>
            <a:xfrm flipV="1">
              <a:off x="4845331" y="2085274"/>
              <a:ext cx="949119" cy="587376"/>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4" name="Group 46"/>
          <p:cNvGrpSpPr>
            <a:grpSpLocks/>
          </p:cNvGrpSpPr>
          <p:nvPr/>
        </p:nvGrpSpPr>
        <p:grpSpPr bwMode="auto">
          <a:xfrm>
            <a:off x="620713" y="3430588"/>
            <a:ext cx="1781175" cy="1343025"/>
            <a:chOff x="4336469" y="892630"/>
            <a:chExt cx="1781302" cy="1342851"/>
          </a:xfrm>
        </p:grpSpPr>
        <p:cxnSp>
          <p:nvCxnSpPr>
            <p:cNvPr id="133" name="Straight Arrow Connector 47"/>
            <p:cNvCxnSpPr/>
            <p:nvPr/>
          </p:nvCxnSpPr>
          <p:spPr>
            <a:xfrm rot="5400000" flipH="1" flipV="1">
              <a:off x="5909835" y="1098978"/>
              <a:ext cx="414283" cy="1588"/>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3766" name="TextBox 48"/>
            <p:cNvSpPr txBox="1">
              <a:spLocks noChangeArrowheads="1"/>
            </p:cNvSpPr>
            <p:nvPr/>
          </p:nvSpPr>
          <p:spPr bwMode="auto">
            <a:xfrm>
              <a:off x="4336469" y="1650671"/>
              <a:ext cx="1605148" cy="584810"/>
            </a:xfrm>
            <a:prstGeom prst="rect">
              <a:avLst/>
            </a:prstGeom>
            <a:solidFill>
              <a:srgbClr val="F8EDEC"/>
            </a:solidFill>
            <a:ln w="9525">
              <a:noFill/>
              <a:miter lim="800000"/>
              <a:headEnd/>
              <a:tailEnd/>
            </a:ln>
          </p:spPr>
          <p:txBody>
            <a:bodyPr>
              <a:spAutoFit/>
            </a:bodyPr>
            <a:lstStyle/>
            <a:p>
              <a:r>
                <a:rPr lang="en-US" altLang="zh-TW" sz="1600">
                  <a:solidFill>
                    <a:srgbClr val="800080"/>
                  </a:solidFill>
                </a:rPr>
                <a:t>2. …</a:t>
              </a:r>
              <a:r>
                <a:rPr lang="zh-TW" altLang="en-US" sz="1600">
                  <a:solidFill>
                    <a:srgbClr val="800080"/>
                  </a:solidFill>
                </a:rPr>
                <a:t>而造成均 衡利率上升</a:t>
              </a:r>
              <a:r>
                <a:rPr lang="en-US" altLang="zh-TW" sz="1600">
                  <a:solidFill>
                    <a:srgbClr val="800080"/>
                  </a:solidFill>
                </a:rPr>
                <a:t>…</a:t>
              </a:r>
            </a:p>
          </p:txBody>
        </p:sp>
        <p:cxnSp>
          <p:nvCxnSpPr>
            <p:cNvPr id="136" name="Straight Connector 49"/>
            <p:cNvCxnSpPr/>
            <p:nvPr/>
          </p:nvCxnSpPr>
          <p:spPr>
            <a:xfrm rot="5400000" flipH="1" flipV="1">
              <a:off x="5670112" y="1267192"/>
              <a:ext cx="477775" cy="388965"/>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5" name="Group 53"/>
          <p:cNvGrpSpPr>
            <a:grpSpLocks/>
          </p:cNvGrpSpPr>
          <p:nvPr/>
        </p:nvGrpSpPr>
        <p:grpSpPr bwMode="auto">
          <a:xfrm>
            <a:off x="1439863" y="5638800"/>
            <a:ext cx="5534025" cy="528638"/>
            <a:chOff x="1474517" y="2707574"/>
            <a:chExt cx="5533903" cy="529528"/>
          </a:xfrm>
        </p:grpSpPr>
        <p:cxnSp>
          <p:nvCxnSpPr>
            <p:cNvPr id="138" name="Straight Arrow Connector 54"/>
            <p:cNvCxnSpPr/>
            <p:nvPr/>
          </p:nvCxnSpPr>
          <p:spPr>
            <a:xfrm>
              <a:off x="4476413" y="2707574"/>
              <a:ext cx="501639" cy="1591"/>
            </a:xfrm>
            <a:prstGeom prst="straightConnector1">
              <a:avLst/>
            </a:prstGeom>
            <a:ln w="19050">
              <a:solidFill>
                <a:srgbClr val="80008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3763" name="TextBox 55"/>
            <p:cNvSpPr txBox="1">
              <a:spLocks noChangeArrowheads="1"/>
            </p:cNvSpPr>
            <p:nvPr/>
          </p:nvSpPr>
          <p:spPr bwMode="auto">
            <a:xfrm>
              <a:off x="1474517" y="2897579"/>
              <a:ext cx="5533903" cy="339523"/>
            </a:xfrm>
            <a:prstGeom prst="rect">
              <a:avLst/>
            </a:prstGeom>
            <a:solidFill>
              <a:srgbClr val="F8EDEC"/>
            </a:solidFill>
            <a:ln w="9525">
              <a:noFill/>
              <a:miter lim="800000"/>
              <a:headEnd/>
              <a:tailEnd/>
            </a:ln>
          </p:spPr>
          <p:txBody>
            <a:bodyPr>
              <a:spAutoFit/>
            </a:bodyPr>
            <a:lstStyle/>
            <a:p>
              <a:pPr algn="ctr"/>
              <a:r>
                <a:rPr lang="en-US" altLang="zh-TW" sz="1600">
                  <a:solidFill>
                    <a:srgbClr val="800080"/>
                  </a:solidFill>
                </a:rPr>
                <a:t>3. …</a:t>
              </a:r>
              <a:r>
                <a:rPr lang="zh-TW" altLang="en-US" sz="1600">
                  <a:solidFill>
                    <a:srgbClr val="800080"/>
                  </a:solidFill>
                </a:rPr>
                <a:t>且可貸資金的均衡數量增加。</a:t>
              </a:r>
              <a:endParaRPr lang="en-US" altLang="zh-TW" sz="1600">
                <a:solidFill>
                  <a:srgbClr val="800080"/>
                </a:solidFill>
              </a:endParaRPr>
            </a:p>
          </p:txBody>
        </p:sp>
        <p:cxnSp>
          <p:nvCxnSpPr>
            <p:cNvPr id="140" name="Straight Connector 56"/>
            <p:cNvCxnSpPr/>
            <p:nvPr/>
          </p:nvCxnSpPr>
          <p:spPr>
            <a:xfrm rot="5400000" flipH="1" flipV="1">
              <a:off x="4645317" y="2781558"/>
              <a:ext cx="189231" cy="47624"/>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p:stCondLst>
                              <p:cond delay="1500"/>
                            </p:stCondLst>
                            <p:childTnLst>
                              <p:par>
                                <p:cTn id="16" presetID="22" presetClass="entr" presetSubtype="8"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1000"/>
                                        <p:tgtEl>
                                          <p:spTgt spid="6"/>
                                        </p:tgtEl>
                                      </p:cBhvr>
                                    </p:animEffect>
                                  </p:childTnLst>
                                </p:cTn>
                              </p:par>
                            </p:childTnLst>
                          </p:cTn>
                        </p:par>
                        <p:par>
                          <p:cTn id="19" fill="hold">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87"/>
                                        </p:tgtEl>
                                        <p:attrNameLst>
                                          <p:attrName>style.visibility</p:attrName>
                                        </p:attrNameLst>
                                      </p:cBhvr>
                                      <p:to>
                                        <p:strVal val="visible"/>
                                      </p:to>
                                    </p:set>
                                    <p:animEffect transition="in" filter="wipe(left)">
                                      <p:cBhvr>
                                        <p:cTn id="22" dur="500"/>
                                        <p:tgtEl>
                                          <p:spTgt spid="87"/>
                                        </p:tgtEl>
                                      </p:cBhvr>
                                    </p:animEffect>
                                  </p:childTnLst>
                                </p:cTn>
                              </p:par>
                            </p:childTnLst>
                          </p:cTn>
                        </p:par>
                        <p:par>
                          <p:cTn id="23" fill="hold">
                            <p:stCondLst>
                              <p:cond delay="3000"/>
                            </p:stCondLst>
                            <p:childTnLst>
                              <p:par>
                                <p:cTn id="24" presetID="22" presetClass="entr" presetSubtype="8"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1000"/>
                                        <p:tgtEl>
                                          <p:spTgt spid="8"/>
                                        </p:tgtEl>
                                      </p:cBhvr>
                                    </p:animEffect>
                                  </p:childTnLst>
                                </p:cTn>
                              </p:par>
                            </p:childTnLst>
                          </p:cTn>
                        </p:par>
                        <p:par>
                          <p:cTn id="27" fill="hold">
                            <p:stCondLst>
                              <p:cond delay="4000"/>
                            </p:stCondLst>
                            <p:childTnLst>
                              <p:par>
                                <p:cTn id="28" presetID="22" presetClass="entr" presetSubtype="1" fill="hold"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up)">
                                      <p:cBhvr>
                                        <p:cTn id="30" dur="1000"/>
                                        <p:tgtEl>
                                          <p:spTgt spid="9"/>
                                        </p:tgtEl>
                                      </p:cBhvr>
                                    </p:animEffect>
                                  </p:childTnLst>
                                </p:cTn>
                              </p:par>
                            </p:childTnLst>
                          </p:cTn>
                        </p:par>
                        <p:par>
                          <p:cTn id="31" fill="hold">
                            <p:stCondLst>
                              <p:cond delay="5000"/>
                            </p:stCondLst>
                            <p:childTnLst>
                              <p:par>
                                <p:cTn id="32" presetID="22" presetClass="entr" presetSubtype="8"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1000"/>
                                        <p:tgtEl>
                                          <p:spTgt spid="10"/>
                                        </p:tgtEl>
                                      </p:cBhvr>
                                    </p:animEffect>
                                  </p:childTnLst>
                                </p:cTn>
                              </p:par>
                            </p:childTnLst>
                          </p:cTn>
                        </p:par>
                        <p:par>
                          <p:cTn id="35" fill="hold">
                            <p:stCondLst>
                              <p:cond delay="6000"/>
                            </p:stCondLst>
                            <p:childTnLst>
                              <p:par>
                                <p:cTn id="36" presetID="22" presetClass="entr" presetSubtype="8" fill="hold" grpId="0" nodeType="afterEffect">
                                  <p:stCondLst>
                                    <p:cond delay="0"/>
                                  </p:stCondLst>
                                  <p:childTnLst>
                                    <p:set>
                                      <p:cBhvr>
                                        <p:cTn id="37" dur="1" fill="hold">
                                          <p:stCondLst>
                                            <p:cond delay="0"/>
                                          </p:stCondLst>
                                        </p:cTn>
                                        <p:tgtEl>
                                          <p:spTgt spid="94"/>
                                        </p:tgtEl>
                                        <p:attrNameLst>
                                          <p:attrName>style.visibility</p:attrName>
                                        </p:attrNameLst>
                                      </p:cBhvr>
                                      <p:to>
                                        <p:strVal val="visible"/>
                                      </p:to>
                                    </p:set>
                                    <p:animEffect transition="in" filter="wipe(left)">
                                      <p:cBhvr>
                                        <p:cTn id="38" dur="500"/>
                                        <p:tgtEl>
                                          <p:spTgt spid="94"/>
                                        </p:tgtEl>
                                      </p:cBhvr>
                                    </p:animEffect>
                                  </p:childTnLst>
                                </p:cTn>
                              </p:par>
                            </p:childTnLst>
                          </p:cTn>
                        </p:par>
                        <p:par>
                          <p:cTn id="39" fill="hold">
                            <p:stCondLst>
                              <p:cond delay="6500"/>
                            </p:stCondLst>
                            <p:childTnLst>
                              <p:par>
                                <p:cTn id="40" presetID="22" presetClass="entr" presetSubtype="8" fill="hold"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left)">
                                      <p:cBhvr>
                                        <p:cTn id="42" dur="1000"/>
                                        <p:tgtEl>
                                          <p:spTgt spid="11"/>
                                        </p:tgtEl>
                                      </p:cBhvr>
                                    </p:animEffect>
                                  </p:childTnLst>
                                </p:cTn>
                              </p:par>
                            </p:childTnLst>
                          </p:cTn>
                        </p:par>
                        <p:par>
                          <p:cTn id="43" fill="hold">
                            <p:stCondLst>
                              <p:cond delay="7500"/>
                            </p:stCondLst>
                            <p:childTnLst>
                              <p:par>
                                <p:cTn id="44" presetID="22" presetClass="entr" presetSubtype="1" fill="hold" nodeType="after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up)">
                                      <p:cBhvr>
                                        <p:cTn id="46" dur="1000"/>
                                        <p:tgtEl>
                                          <p:spTgt spid="12"/>
                                        </p:tgtEl>
                                      </p:cBhvr>
                                    </p:animEffect>
                                  </p:childTnLst>
                                </p:cTn>
                              </p:par>
                            </p:childTnLst>
                          </p:cTn>
                        </p:par>
                        <p:par>
                          <p:cTn id="47" fill="hold">
                            <p:stCondLst>
                              <p:cond delay="8500"/>
                            </p:stCondLst>
                            <p:childTnLst>
                              <p:par>
                                <p:cTn id="48" presetID="22" presetClass="entr" presetSubtype="8" fill="hold"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ipe(left)">
                                      <p:cBhvr>
                                        <p:cTn id="50" dur="1000"/>
                                        <p:tgtEl>
                                          <p:spTgt spid="13"/>
                                        </p:tgtEl>
                                      </p:cBhvr>
                                    </p:animEffect>
                                  </p:childTnLst>
                                </p:cTn>
                              </p:par>
                            </p:childTnLst>
                          </p:cTn>
                        </p:par>
                        <p:par>
                          <p:cTn id="51" fill="hold">
                            <p:stCondLst>
                              <p:cond delay="9500"/>
                            </p:stCondLst>
                            <p:childTnLst>
                              <p:par>
                                <p:cTn id="52" presetID="22" presetClass="entr" presetSubtype="4" fill="hold"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down)">
                                      <p:cBhvr>
                                        <p:cTn id="54" dur="1000"/>
                                        <p:tgtEl>
                                          <p:spTgt spid="14"/>
                                        </p:tgtEl>
                                      </p:cBhvr>
                                    </p:animEffect>
                                  </p:childTnLst>
                                </p:cTn>
                              </p:par>
                            </p:childTnLst>
                          </p:cTn>
                        </p:par>
                        <p:par>
                          <p:cTn id="55" fill="hold">
                            <p:stCondLst>
                              <p:cond delay="10500"/>
                            </p:stCondLst>
                            <p:childTnLst>
                              <p:par>
                                <p:cTn id="56" presetID="22" presetClass="entr" presetSubtype="8" fill="hold" nodeType="after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wipe(left)">
                                      <p:cBhvr>
                                        <p:cTn id="58"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94"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noFill/>
          <a:ln>
            <a:miter lim="800000"/>
            <a:headEnd/>
            <a:tailEnd/>
          </a:ln>
        </p:spPr>
        <p:txBody>
          <a:bodyPr vert="horz" wrap="square" lIns="91440" tIns="45720" rIns="91440" bIns="45720" numCol="1" anchor="t" anchorCtr="0" compatLnSpc="1">
            <a:prstTxWarp prst="textNoShape">
              <a:avLst/>
            </a:prstTxWarp>
          </a:bodyPr>
          <a:lstStyle/>
          <a:p>
            <a:r>
              <a:rPr lang="zh-TW" altLang="en-US" dirty="0" smtClean="0"/>
              <a:t>廠商</a:t>
            </a:r>
            <a:r>
              <a:rPr lang="zh-TW" altLang="en-US" dirty="0" smtClean="0"/>
              <a:t>的投資意願提高，所以任一利率下的可貸資金需求量都會增加。因此，可貸資金的需求</a:t>
            </a:r>
            <a:r>
              <a:rPr lang="zh-TW" altLang="en-US" dirty="0" smtClean="0"/>
              <a:t>曲線會右移</a:t>
            </a:r>
            <a:endParaRPr lang="en-US" altLang="zh-TW" dirty="0" smtClean="0"/>
          </a:p>
          <a:p>
            <a:pPr>
              <a:defRPr/>
            </a:pPr>
            <a:r>
              <a:rPr lang="zh-TW" altLang="en-US" dirty="0" smtClean="0"/>
              <a:t>可</a:t>
            </a:r>
            <a:r>
              <a:rPr lang="zh-TW" altLang="en-US" dirty="0" smtClean="0"/>
              <a:t>貸資金需求</a:t>
            </a:r>
            <a:r>
              <a:rPr lang="zh-TW" altLang="en-US" dirty="0" smtClean="0"/>
              <a:t>增加，而</a:t>
            </a:r>
            <a:r>
              <a:rPr lang="zh-TW" altLang="en-US" dirty="0" smtClean="0"/>
              <a:t>造成家戶的儲蓄增加，使可貸資金的供給</a:t>
            </a:r>
            <a:r>
              <a:rPr lang="zh-TW" altLang="en-US" dirty="0" smtClean="0"/>
              <a:t>量增加，家</a:t>
            </a:r>
            <a:r>
              <a:rPr lang="zh-TW" altLang="en-US" dirty="0" smtClean="0"/>
              <a:t>戶儲蓄增加顯現在供給曲線線上的移動</a:t>
            </a:r>
            <a:r>
              <a:rPr lang="zh-TW" altLang="en-US" dirty="0" smtClean="0"/>
              <a:t>。</a:t>
            </a:r>
            <a:endParaRPr lang="en-US" altLang="zh-TW" dirty="0" smtClean="0"/>
          </a:p>
          <a:p>
            <a:pPr>
              <a:defRPr/>
            </a:pPr>
            <a:r>
              <a:rPr lang="zh-TW" altLang="en-US" b="1" dirty="0" smtClean="0">
                <a:solidFill>
                  <a:srgbClr val="FF0000"/>
                </a:solidFill>
                <a:effectLst>
                  <a:outerShdw blurRad="38100" dist="38100" dir="2700000" algn="tl">
                    <a:srgbClr val="C0C0C0"/>
                  </a:outerShdw>
                </a:effectLst>
              </a:rPr>
              <a:t>如果</a:t>
            </a:r>
            <a:r>
              <a:rPr lang="zh-TW" altLang="en-US" b="1" dirty="0" smtClean="0">
                <a:solidFill>
                  <a:srgbClr val="FF0000"/>
                </a:solidFill>
                <a:effectLst>
                  <a:outerShdw blurRad="38100" dist="38100" dir="2700000" algn="tl">
                    <a:srgbClr val="C0C0C0"/>
                  </a:outerShdw>
                </a:effectLst>
              </a:rPr>
              <a:t>稅法改革鼓勵更多的投資，</a:t>
            </a:r>
            <a:r>
              <a:rPr lang="zh-TW" altLang="en-US" b="1" dirty="0" smtClean="0">
                <a:solidFill>
                  <a:srgbClr val="FF0000"/>
                </a:solidFill>
                <a:effectLst>
                  <a:outerShdw blurRad="38100" dist="38100" dir="2700000" algn="tl">
                    <a:srgbClr val="C0C0C0"/>
                  </a:outerShdw>
                </a:effectLst>
              </a:rPr>
              <a:t>則利率</a:t>
            </a:r>
            <a:r>
              <a:rPr lang="zh-TW" altLang="en-US" b="1" dirty="0" smtClean="0">
                <a:solidFill>
                  <a:srgbClr val="FF0000"/>
                </a:solidFill>
                <a:effectLst>
                  <a:outerShdw blurRad="38100" dist="38100" dir="2700000" algn="tl">
                    <a:srgbClr val="C0C0C0"/>
                  </a:outerShdw>
                </a:effectLst>
              </a:rPr>
              <a:t>會上升且儲蓄會增加</a:t>
            </a:r>
            <a:r>
              <a:rPr lang="zh-TW" altLang="en-US" dirty="0" smtClean="0"/>
              <a:t>。</a:t>
            </a:r>
          </a:p>
          <a:p>
            <a:endParaRPr lang="zh-TW" altLang="en-US" dirty="0" smtClean="0"/>
          </a:p>
          <a:p>
            <a:pPr>
              <a:buFont typeface="Arial" charset="0"/>
              <a:buChar char="•"/>
            </a:pPr>
            <a:endParaRPr lang="zh-TW" altLang="en-US" sz="8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政策</a:t>
            </a:r>
            <a:r>
              <a:rPr lang="en-US" dirty="0" smtClean="0"/>
              <a:t>2</a:t>
            </a:r>
            <a:r>
              <a:rPr lang="zh-TW" altLang="en-US" dirty="0" smtClean="0"/>
              <a:t>：投資誘因</a:t>
            </a:r>
            <a:endParaRPr lang="zh-TW" altLang="en-US" dirty="0"/>
          </a:p>
        </p:txBody>
      </p:sp>
      <p:sp>
        <p:nvSpPr>
          <p:cNvPr id="10246" name="投影片編號版面配置區 5"/>
          <p:cNvSpPr txBox="1">
            <a:spLocks/>
          </p:cNvSpPr>
          <p:nvPr/>
        </p:nvSpPr>
        <p:spPr bwMode="auto">
          <a:xfrm>
            <a:off x="8388424" y="6248400"/>
            <a:ext cx="641276" cy="457200"/>
          </a:xfrm>
          <a:prstGeom prst="rect">
            <a:avLst/>
          </a:prstGeom>
          <a:noFill/>
          <a:ln w="9525">
            <a:noFill/>
            <a:miter lim="800000"/>
            <a:headEnd/>
            <a:tailEnd/>
          </a:ln>
        </p:spPr>
        <p:txBody>
          <a:bodyPr/>
          <a:lstStyle/>
          <a:p>
            <a:fld id="{F31B9A39-F0F6-43C9-B44C-AD10B5E4A742}" type="slidenum">
              <a:rPr kumimoji="0" lang="en-US" altLang="zh-TW" sz="2400" b="1">
                <a:solidFill>
                  <a:srgbClr val="376092"/>
                </a:solidFill>
                <a:ea typeface="標楷體" pitchFamily="65" charset="-120"/>
              </a:rPr>
              <a:pPr/>
              <a:t>34</a:t>
            </a:fld>
            <a:endParaRPr kumimoji="0" lang="en-US" altLang="zh-TW" sz="2400" b="1" dirty="0">
              <a:solidFill>
                <a:srgbClr val="376092"/>
              </a:solidFill>
              <a:ea typeface="標楷體" pitchFamily="65" charset="-120"/>
            </a:endParaRPr>
          </a:p>
        </p:txBody>
      </p:sp>
      <p:sp>
        <p:nvSpPr>
          <p:cNvPr id="1024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48"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4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0"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5"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6"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7"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8"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59"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6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6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6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1026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政府</a:t>
            </a:r>
            <a:r>
              <a:rPr lang="zh-TW" altLang="en-US" b="1" dirty="0" smtClean="0">
                <a:solidFill>
                  <a:srgbClr val="FF0000"/>
                </a:solidFill>
                <a:effectLst>
                  <a:outerShdw blurRad="38100" dist="38100" dir="2700000" algn="tl">
                    <a:srgbClr val="C0C0C0"/>
                  </a:outerShdw>
                </a:effectLst>
              </a:rPr>
              <a:t>預算赤字</a:t>
            </a:r>
            <a:r>
              <a:rPr lang="zh-TW" altLang="en-US" dirty="0" smtClean="0"/>
              <a:t>是政府支出超過稅收的部分，政府可以藉由在債券市場借款來融通預算赤字</a:t>
            </a:r>
            <a:r>
              <a:rPr lang="zh-TW" altLang="en-US" dirty="0" smtClean="0"/>
              <a:t>。</a:t>
            </a:r>
            <a:endParaRPr lang="en-US" altLang="zh-TW" dirty="0" smtClean="0"/>
          </a:p>
          <a:p>
            <a:pPr>
              <a:defRPr/>
            </a:pPr>
            <a:r>
              <a:rPr lang="zh-TW" altLang="en-US" dirty="0" smtClean="0"/>
              <a:t>政府</a:t>
            </a:r>
            <a:r>
              <a:rPr lang="zh-TW" altLang="en-US" dirty="0" smtClean="0"/>
              <a:t>過去借款的累計總額</a:t>
            </a:r>
            <a:r>
              <a:rPr lang="zh-TW" altLang="en-US" dirty="0" smtClean="0"/>
              <a:t>稱為</a:t>
            </a:r>
            <a:r>
              <a:rPr lang="zh-TW" altLang="en-US" b="1" dirty="0" smtClean="0">
                <a:solidFill>
                  <a:srgbClr val="FF0000"/>
                </a:solidFill>
                <a:effectLst>
                  <a:outerShdw blurRad="38100" dist="38100" dir="2700000" algn="tl">
                    <a:srgbClr val="C0C0C0"/>
                  </a:outerShdw>
                </a:effectLst>
              </a:rPr>
              <a:t>政府</a:t>
            </a:r>
            <a:r>
              <a:rPr lang="zh-TW" altLang="en-US" b="1" dirty="0" smtClean="0">
                <a:solidFill>
                  <a:srgbClr val="FF0000"/>
                </a:solidFill>
                <a:effectLst>
                  <a:outerShdw blurRad="38100" dist="38100" dir="2700000" algn="tl">
                    <a:srgbClr val="C0C0C0"/>
                  </a:outerShdw>
                </a:effectLst>
              </a:rPr>
              <a:t>債務</a:t>
            </a:r>
            <a:r>
              <a:rPr lang="zh-TW" altLang="en-US" dirty="0" smtClean="0"/>
              <a:t>（</a:t>
            </a:r>
            <a:r>
              <a:rPr lang="en-US" altLang="zh-TW" dirty="0" smtClean="0"/>
              <a:t>government debt</a:t>
            </a:r>
            <a:r>
              <a:rPr lang="zh-TW" altLang="en-US" dirty="0" smtClean="0"/>
              <a:t>）餘額。</a:t>
            </a:r>
          </a:p>
          <a:p>
            <a:pPr>
              <a:buFont typeface="Arial" pitchFamily="34" charset="0"/>
              <a:buNone/>
              <a:defRPr/>
            </a:pPr>
            <a:endParaRPr lang="zh-TW" altLang="en-US" b="1" dirty="0" smtClean="0">
              <a:solidFill>
                <a:srgbClr val="FF0000"/>
              </a:solidFill>
              <a:effectLst>
                <a:outerShdw blurRad="38100" dist="38100" dir="2700000" algn="tl">
                  <a:srgbClr val="C0C0C0"/>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預算赤字與剩餘</a:t>
            </a:r>
            <a:endParaRPr lang="zh-TW" altLang="en-US" dirty="0"/>
          </a:p>
        </p:txBody>
      </p:sp>
      <p:sp>
        <p:nvSpPr>
          <p:cNvPr id="7680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2839AE3E-4BCD-4733-87FA-0D240B7EAFBB}" type="slidenum">
              <a:rPr kumimoji="0" lang="en-US" altLang="zh-TW" sz="2400" b="1">
                <a:solidFill>
                  <a:srgbClr val="376092"/>
                </a:solidFill>
                <a:ea typeface="標楷體" pitchFamily="65" charset="-120"/>
              </a:rPr>
              <a:pPr/>
              <a:t>35</a:t>
            </a:fld>
            <a:endParaRPr kumimoji="0" lang="en-US" altLang="zh-TW" sz="2400" b="1">
              <a:solidFill>
                <a:srgbClr val="376092"/>
              </a:solidFill>
              <a:ea typeface="標楷體" pitchFamily="65" charset="-120"/>
            </a:endParaRPr>
          </a:p>
        </p:txBody>
      </p:sp>
      <p:sp>
        <p:nvSpPr>
          <p:cNvPr id="7680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06"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0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0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0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4"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5"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8"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19"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2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682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政府</a:t>
            </a:r>
            <a:r>
              <a:rPr lang="zh-TW" altLang="en-US" b="1" dirty="0" smtClean="0">
                <a:solidFill>
                  <a:srgbClr val="FF0000"/>
                </a:solidFill>
                <a:effectLst>
                  <a:outerShdw blurRad="38100" dist="38100" dir="2700000" algn="tl">
                    <a:srgbClr val="000000">
                      <a:alpha val="43137"/>
                    </a:srgbClr>
                  </a:outerShdw>
                </a:effectLst>
              </a:rPr>
              <a:t>預算剩餘</a:t>
            </a:r>
            <a:r>
              <a:rPr lang="zh-TW" altLang="en-US" dirty="0" smtClean="0"/>
              <a:t>是政府稅收超過支出的部分，它可以用來償還一部分的政府負債。</a:t>
            </a:r>
          </a:p>
          <a:p>
            <a:pPr>
              <a:buFont typeface="Arial" pitchFamily="34" charset="0"/>
              <a:buNone/>
              <a:defRPr/>
            </a:pPr>
            <a:endParaRPr lang="zh-TW" altLang="en-US" sz="800" dirty="0" smtClean="0"/>
          </a:p>
          <a:p>
            <a:pPr>
              <a:defRPr/>
            </a:pPr>
            <a:r>
              <a:rPr lang="zh-TW" altLang="en-US" dirty="0" smtClean="0"/>
              <a:t>如果</a:t>
            </a:r>
            <a:r>
              <a:rPr lang="zh-TW" altLang="en-US" dirty="0" smtClean="0"/>
              <a:t>政府的支出正好等於稅收，則我們稱政府</a:t>
            </a:r>
            <a:r>
              <a:rPr lang="zh-TW" altLang="en-US" b="1" dirty="0" smtClean="0">
                <a:solidFill>
                  <a:srgbClr val="FF0000"/>
                </a:solidFill>
                <a:effectLst>
                  <a:outerShdw blurRad="38100" dist="38100" dir="2700000" algn="tl">
                    <a:srgbClr val="000000">
                      <a:alpha val="43137"/>
                    </a:srgbClr>
                  </a:outerShdw>
                </a:effectLst>
              </a:rPr>
              <a:t>預算平衡</a:t>
            </a:r>
            <a:r>
              <a:rPr lang="zh-TW" altLang="en-US" dirty="0" smtClean="0"/>
              <a:t>（</a:t>
            </a:r>
            <a:r>
              <a:rPr lang="en-US" dirty="0" smtClean="0"/>
              <a:t>balanced budget</a:t>
            </a:r>
            <a:r>
              <a:rPr lang="zh-TW" altLang="en-US" dirty="0" smtClean="0"/>
              <a:t>）。</a:t>
            </a:r>
          </a:p>
          <a:p>
            <a:pPr>
              <a:buFont typeface="Arial" pitchFamily="34" charset="0"/>
              <a:buNone/>
              <a:defRPr/>
            </a:pPr>
            <a:endParaRPr lang="zh-TW" altLang="en-US" b="1" dirty="0">
              <a:solidFill>
                <a:srgbClr val="FF0000"/>
              </a:solidFill>
              <a:effectLst>
                <a:outerShdw blurRad="38100" dist="38100" dir="2700000" algn="tl">
                  <a:srgbClr val="000000">
                    <a:alpha val="43137"/>
                  </a:srgbClr>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預算赤字與剩餘</a:t>
            </a:r>
            <a:endParaRPr lang="zh-TW" altLang="en-US" dirty="0"/>
          </a:p>
        </p:txBody>
      </p:sp>
      <p:sp>
        <p:nvSpPr>
          <p:cNvPr id="7782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4E6F35DE-64A6-4BC0-A91E-62E8009074B9}" type="slidenum">
              <a:rPr kumimoji="0" lang="en-US" altLang="zh-TW" sz="2400" b="1">
                <a:solidFill>
                  <a:srgbClr val="376092"/>
                </a:solidFill>
                <a:ea typeface="標楷體" pitchFamily="65" charset="-120"/>
              </a:rPr>
              <a:pPr/>
              <a:t>36</a:t>
            </a:fld>
            <a:endParaRPr kumimoji="0" lang="en-US" altLang="zh-TW" sz="2400" b="1">
              <a:solidFill>
                <a:srgbClr val="376092"/>
              </a:solidFill>
              <a:ea typeface="標楷體" pitchFamily="65" charset="-120"/>
            </a:endParaRPr>
          </a:p>
        </p:txBody>
      </p:sp>
      <p:sp>
        <p:nvSpPr>
          <p:cNvPr id="7782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2"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8"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3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784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預算赤字的影響</a:t>
            </a:r>
            <a:endParaRPr lang="zh-TW" altLang="en-US" dirty="0"/>
          </a:p>
        </p:txBody>
      </p:sp>
      <p:sp>
        <p:nvSpPr>
          <p:cNvPr id="78851"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3B57C728-0CCE-4896-875F-38354F970A6B}" type="slidenum">
              <a:rPr kumimoji="0" lang="en-US" altLang="zh-TW" sz="2400" b="1">
                <a:solidFill>
                  <a:srgbClr val="376092"/>
                </a:solidFill>
                <a:ea typeface="標楷體" pitchFamily="65" charset="-120"/>
              </a:rPr>
              <a:pPr/>
              <a:t>37</a:t>
            </a:fld>
            <a:endParaRPr kumimoji="0" lang="en-US" altLang="zh-TW" sz="2400" b="1">
              <a:solidFill>
                <a:srgbClr val="376092"/>
              </a:solidFill>
              <a:ea typeface="標楷體" pitchFamily="65" charset="-120"/>
            </a:endParaRPr>
          </a:p>
        </p:txBody>
      </p:sp>
      <p:sp>
        <p:nvSpPr>
          <p:cNvPr id="7885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7"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5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1"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3"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4"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5"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8866"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20" name="Title 1"/>
          <p:cNvSpPr txBox="1">
            <a:spLocks/>
          </p:cNvSpPr>
          <p:nvPr/>
        </p:nvSpPr>
        <p:spPr bwMode="auto">
          <a:xfrm>
            <a:off x="533400" y="1524000"/>
            <a:ext cx="8839200" cy="533400"/>
          </a:xfrm>
          <a:prstGeom prst="rect">
            <a:avLst/>
          </a:prstGeom>
          <a:noFill/>
          <a:ln>
            <a:miter lim="800000"/>
            <a:headEnd/>
            <a:tailEnd/>
          </a:ln>
        </p:spPr>
        <p:txBody>
          <a:bodyPr>
            <a:normAutofit fontScale="85000" lnSpcReduction="20000"/>
          </a:bodyPr>
          <a:lstStyle/>
          <a:p>
            <a:pPr eaLnBrk="0" hangingPunct="0">
              <a:defRPr/>
            </a:pPr>
            <a:endParaRPr kumimoji="0" lang="en-US" altLang="zh-TW" sz="4000" b="1" dirty="0">
              <a:solidFill>
                <a:srgbClr val="993300"/>
              </a:solidFill>
              <a:latin typeface="Arial Unicode MS" pitchFamily="34" charset="-120"/>
              <a:ea typeface="Arial Unicode MS" pitchFamily="34" charset="-120"/>
              <a:cs typeface="Arial Unicode MS" pitchFamily="34" charset="-120"/>
            </a:endParaRPr>
          </a:p>
        </p:txBody>
      </p:sp>
      <p:grpSp>
        <p:nvGrpSpPr>
          <p:cNvPr id="2" name="Group 4"/>
          <p:cNvGrpSpPr>
            <a:grpSpLocks/>
          </p:cNvGrpSpPr>
          <p:nvPr/>
        </p:nvGrpSpPr>
        <p:grpSpPr bwMode="auto">
          <a:xfrm>
            <a:off x="1911350" y="2405063"/>
            <a:ext cx="5756275" cy="2944812"/>
            <a:chOff x="1214103" y="1520042"/>
            <a:chExt cx="5756712" cy="2945873"/>
          </a:xfrm>
        </p:grpSpPr>
        <p:grpSp>
          <p:nvGrpSpPr>
            <p:cNvPr id="4" name="Group 9"/>
            <p:cNvGrpSpPr>
              <a:grpSpLocks/>
            </p:cNvGrpSpPr>
            <p:nvPr/>
          </p:nvGrpSpPr>
          <p:grpSpPr bwMode="auto">
            <a:xfrm>
              <a:off x="1827370" y="1591506"/>
              <a:ext cx="5143445" cy="2874409"/>
              <a:chOff x="1827370" y="1591506"/>
              <a:chExt cx="5143445" cy="2874409"/>
            </a:xfrm>
          </p:grpSpPr>
          <p:cxnSp>
            <p:nvCxnSpPr>
              <p:cNvPr id="68" name="Straight Connector 7"/>
              <p:cNvCxnSpPr/>
              <p:nvPr/>
            </p:nvCxnSpPr>
            <p:spPr>
              <a:xfrm rot="5400000">
                <a:off x="390514" y="3027916"/>
                <a:ext cx="287441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Rectangle 8"/>
              <p:cNvSpPr/>
              <p:nvPr/>
            </p:nvSpPr>
            <p:spPr>
              <a:xfrm>
                <a:off x="1863441" y="1591505"/>
                <a:ext cx="5107374" cy="2850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zh-TW" sz="1600">
                  <a:solidFill>
                    <a:srgbClr val="FFFFFF"/>
                  </a:solidFill>
                </a:endParaRPr>
              </a:p>
            </p:txBody>
          </p:sp>
        </p:grpSp>
        <p:sp>
          <p:nvSpPr>
            <p:cNvPr id="78909" name="TextBox 6"/>
            <p:cNvSpPr txBox="1">
              <a:spLocks noChangeArrowheads="1"/>
            </p:cNvSpPr>
            <p:nvPr/>
          </p:nvSpPr>
          <p:spPr bwMode="auto">
            <a:xfrm>
              <a:off x="1214103" y="1520042"/>
              <a:ext cx="595029" cy="338676"/>
            </a:xfrm>
            <a:prstGeom prst="rect">
              <a:avLst/>
            </a:prstGeom>
            <a:noFill/>
            <a:ln w="9525">
              <a:noFill/>
              <a:miter lim="800000"/>
              <a:headEnd/>
              <a:tailEnd/>
            </a:ln>
          </p:spPr>
          <p:txBody>
            <a:bodyPr wrap="none">
              <a:spAutoFit/>
            </a:bodyPr>
            <a:lstStyle/>
            <a:p>
              <a:pPr algn="r"/>
              <a:r>
                <a:rPr lang="zh-TW" altLang="en-US" sz="1600"/>
                <a:t>利率</a:t>
              </a:r>
              <a:endParaRPr lang="en-US" altLang="zh-TW" sz="1600"/>
            </a:p>
          </p:txBody>
        </p:sp>
      </p:grpSp>
      <p:grpSp>
        <p:nvGrpSpPr>
          <p:cNvPr id="5" name="Group 9"/>
          <p:cNvGrpSpPr>
            <a:grpSpLocks/>
          </p:cNvGrpSpPr>
          <p:nvPr/>
        </p:nvGrpSpPr>
        <p:grpSpPr bwMode="auto">
          <a:xfrm>
            <a:off x="2363788" y="5337174"/>
            <a:ext cx="6018212" cy="461732"/>
            <a:chOff x="1666727" y="4452496"/>
            <a:chExt cx="6018550" cy="461873"/>
          </a:xfrm>
        </p:grpSpPr>
        <p:cxnSp>
          <p:nvCxnSpPr>
            <p:cNvPr id="71" name="Straight Connector 10"/>
            <p:cNvCxnSpPr/>
            <p:nvPr/>
          </p:nvCxnSpPr>
          <p:spPr>
            <a:xfrm flipV="1">
              <a:off x="1828661" y="4452496"/>
              <a:ext cx="5129500" cy="1270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8906" name="TextBox 11"/>
            <p:cNvSpPr txBox="1">
              <a:spLocks noChangeArrowheads="1"/>
            </p:cNvSpPr>
            <p:nvPr/>
          </p:nvSpPr>
          <p:spPr bwMode="auto">
            <a:xfrm>
              <a:off x="6679818" y="4575712"/>
              <a:ext cx="1005459" cy="338657"/>
            </a:xfrm>
            <a:prstGeom prst="rect">
              <a:avLst/>
            </a:prstGeom>
            <a:noFill/>
            <a:ln w="9525">
              <a:noFill/>
              <a:miter lim="800000"/>
              <a:headEnd/>
              <a:tailEnd/>
            </a:ln>
          </p:spPr>
          <p:txBody>
            <a:bodyPr wrap="none">
              <a:spAutoFit/>
            </a:bodyPr>
            <a:lstStyle/>
            <a:p>
              <a:pPr algn="r"/>
              <a:r>
                <a:rPr lang="zh-TW" altLang="en-US" sz="1600" dirty="0"/>
                <a:t>可貸</a:t>
              </a:r>
              <a:r>
                <a:rPr lang="zh-TW" altLang="en-US" sz="1600" dirty="0" smtClean="0"/>
                <a:t>資金</a:t>
              </a:r>
              <a:endParaRPr lang="en-US" altLang="zh-TW" sz="1600" dirty="0"/>
            </a:p>
          </p:txBody>
        </p:sp>
        <p:sp>
          <p:nvSpPr>
            <p:cNvPr id="78907" name="TextBox 12"/>
            <p:cNvSpPr txBox="1">
              <a:spLocks noChangeArrowheads="1"/>
            </p:cNvSpPr>
            <p:nvPr/>
          </p:nvSpPr>
          <p:spPr bwMode="auto">
            <a:xfrm>
              <a:off x="1666727" y="4475018"/>
              <a:ext cx="298479" cy="338554"/>
            </a:xfrm>
            <a:prstGeom prst="rect">
              <a:avLst/>
            </a:prstGeom>
            <a:noFill/>
            <a:ln w="9525">
              <a:noFill/>
              <a:miter lim="800000"/>
              <a:headEnd/>
              <a:tailEnd/>
            </a:ln>
          </p:spPr>
          <p:txBody>
            <a:bodyPr wrap="none">
              <a:spAutoFit/>
            </a:bodyPr>
            <a:lstStyle/>
            <a:p>
              <a:pPr algn="r"/>
              <a:r>
                <a:rPr lang="en-US" altLang="zh-TW" sz="1600"/>
                <a:t>0</a:t>
              </a:r>
            </a:p>
          </p:txBody>
        </p:sp>
      </p:grpSp>
      <p:grpSp>
        <p:nvGrpSpPr>
          <p:cNvPr id="6" name="Group 13"/>
          <p:cNvGrpSpPr>
            <a:grpSpLocks/>
          </p:cNvGrpSpPr>
          <p:nvPr/>
        </p:nvGrpSpPr>
        <p:grpSpPr bwMode="auto">
          <a:xfrm>
            <a:off x="3167063" y="2641600"/>
            <a:ext cx="3106737" cy="2387600"/>
            <a:chOff x="2470068" y="1757548"/>
            <a:chExt cx="3107074" cy="2386940"/>
          </a:xfrm>
        </p:grpSpPr>
        <p:cxnSp>
          <p:nvCxnSpPr>
            <p:cNvPr id="76" name="Straight Connector 14"/>
            <p:cNvCxnSpPr/>
            <p:nvPr/>
          </p:nvCxnSpPr>
          <p:spPr>
            <a:xfrm flipV="1">
              <a:off x="2470068" y="2136856"/>
              <a:ext cx="2589493" cy="2007632"/>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78904" name="TextBox 15"/>
            <p:cNvSpPr txBox="1">
              <a:spLocks noChangeArrowheads="1"/>
            </p:cNvSpPr>
            <p:nvPr/>
          </p:nvSpPr>
          <p:spPr bwMode="auto">
            <a:xfrm>
              <a:off x="4655127" y="1757548"/>
              <a:ext cx="922015" cy="338460"/>
            </a:xfrm>
            <a:prstGeom prst="rect">
              <a:avLst/>
            </a:prstGeom>
            <a:noFill/>
            <a:ln w="9525">
              <a:noFill/>
              <a:miter lim="800000"/>
              <a:headEnd/>
              <a:tailEnd/>
            </a:ln>
          </p:spPr>
          <p:txBody>
            <a:bodyPr wrap="none">
              <a:spAutoFit/>
            </a:bodyPr>
            <a:lstStyle/>
            <a:p>
              <a:r>
                <a:rPr lang="zh-TW" altLang="en-US" sz="1600"/>
                <a:t>供給</a:t>
              </a:r>
              <a:r>
                <a:rPr lang="en-US" altLang="zh-TW" sz="1600"/>
                <a:t>, S</a:t>
              </a:r>
              <a:r>
                <a:rPr lang="en-US" altLang="zh-TW" sz="1600" baseline="-25000"/>
                <a:t>1</a:t>
              </a:r>
            </a:p>
          </p:txBody>
        </p:sp>
      </p:grpSp>
      <p:grpSp>
        <p:nvGrpSpPr>
          <p:cNvPr id="7" name="Group 16"/>
          <p:cNvGrpSpPr>
            <a:grpSpLocks/>
          </p:cNvGrpSpPr>
          <p:nvPr/>
        </p:nvGrpSpPr>
        <p:grpSpPr bwMode="auto">
          <a:xfrm>
            <a:off x="3463925" y="2962275"/>
            <a:ext cx="3113088" cy="1971675"/>
            <a:chOff x="2766951" y="2078182"/>
            <a:chExt cx="3112578" cy="1971304"/>
          </a:xfrm>
        </p:grpSpPr>
        <p:cxnSp>
          <p:nvCxnSpPr>
            <p:cNvPr id="80" name="Straight Connector 17"/>
            <p:cNvCxnSpPr/>
            <p:nvPr/>
          </p:nvCxnSpPr>
          <p:spPr>
            <a:xfrm>
              <a:off x="2766951" y="2078182"/>
              <a:ext cx="2528474" cy="1971304"/>
            </a:xfrm>
            <a:prstGeom prst="line">
              <a:avLst/>
            </a:prstGeom>
            <a:ln w="38100">
              <a:solidFill>
                <a:srgbClr val="000099"/>
              </a:solidFill>
            </a:ln>
          </p:spPr>
          <p:style>
            <a:lnRef idx="1">
              <a:schemeClr val="accent1"/>
            </a:lnRef>
            <a:fillRef idx="0">
              <a:schemeClr val="accent1"/>
            </a:fillRef>
            <a:effectRef idx="0">
              <a:schemeClr val="accent1"/>
            </a:effectRef>
            <a:fontRef idx="minor">
              <a:schemeClr val="tx1"/>
            </a:fontRef>
          </p:style>
        </p:cxnSp>
        <p:sp>
          <p:nvSpPr>
            <p:cNvPr id="78902" name="TextBox 18"/>
            <p:cNvSpPr txBox="1">
              <a:spLocks noChangeArrowheads="1"/>
            </p:cNvSpPr>
            <p:nvPr/>
          </p:nvSpPr>
          <p:spPr bwMode="auto">
            <a:xfrm>
              <a:off x="5284518" y="3645724"/>
              <a:ext cx="595011" cy="338490"/>
            </a:xfrm>
            <a:prstGeom prst="rect">
              <a:avLst/>
            </a:prstGeom>
            <a:noFill/>
            <a:ln w="9525">
              <a:noFill/>
              <a:miter lim="800000"/>
              <a:headEnd/>
              <a:tailEnd/>
            </a:ln>
          </p:spPr>
          <p:txBody>
            <a:bodyPr wrap="none">
              <a:spAutoFit/>
            </a:bodyPr>
            <a:lstStyle/>
            <a:p>
              <a:r>
                <a:rPr lang="zh-TW" altLang="en-US" sz="1600"/>
                <a:t>需求</a:t>
              </a:r>
              <a:endParaRPr lang="en-US" altLang="zh-TW" sz="1600"/>
            </a:p>
          </p:txBody>
        </p:sp>
      </p:grpSp>
      <p:grpSp>
        <p:nvGrpSpPr>
          <p:cNvPr id="8" name="Group 36"/>
          <p:cNvGrpSpPr>
            <a:grpSpLocks/>
          </p:cNvGrpSpPr>
          <p:nvPr/>
        </p:nvGrpSpPr>
        <p:grpSpPr bwMode="auto">
          <a:xfrm>
            <a:off x="2038350" y="3736973"/>
            <a:ext cx="2636838" cy="256480"/>
            <a:chOff x="1389385" y="2972792"/>
            <a:chExt cx="2636304" cy="257112"/>
          </a:xfrm>
        </p:grpSpPr>
        <p:cxnSp>
          <p:nvCxnSpPr>
            <p:cNvPr id="89" name="Straight Connector 20"/>
            <p:cNvCxnSpPr/>
            <p:nvPr/>
          </p:nvCxnSpPr>
          <p:spPr>
            <a:xfrm flipV="1">
              <a:off x="1854429" y="3125567"/>
              <a:ext cx="2171260"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8900" name="TextBox 38"/>
            <p:cNvSpPr txBox="1">
              <a:spLocks noChangeArrowheads="1"/>
            </p:cNvSpPr>
            <p:nvPr/>
          </p:nvSpPr>
          <p:spPr bwMode="auto">
            <a:xfrm>
              <a:off x="1389385" y="2972792"/>
              <a:ext cx="184694" cy="257112"/>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9" name="Group 43"/>
          <p:cNvGrpSpPr>
            <a:grpSpLocks/>
          </p:cNvGrpSpPr>
          <p:nvPr/>
        </p:nvGrpSpPr>
        <p:grpSpPr bwMode="auto">
          <a:xfrm>
            <a:off x="4591551" y="3935412"/>
            <a:ext cx="184731" cy="1752372"/>
            <a:chOff x="3124599" y="3063839"/>
            <a:chExt cx="185009" cy="1751445"/>
          </a:xfrm>
        </p:grpSpPr>
        <p:sp>
          <p:nvSpPr>
            <p:cNvPr id="78897" name="TextBox 74"/>
            <p:cNvSpPr txBox="1">
              <a:spLocks noChangeArrowheads="1"/>
            </p:cNvSpPr>
            <p:nvPr/>
          </p:nvSpPr>
          <p:spPr bwMode="auto">
            <a:xfrm>
              <a:off x="3124599" y="4476909"/>
              <a:ext cx="185009" cy="338375"/>
            </a:xfrm>
            <a:prstGeom prst="rect">
              <a:avLst/>
            </a:prstGeom>
            <a:noFill/>
            <a:ln w="9525">
              <a:noFill/>
              <a:miter lim="800000"/>
              <a:headEnd/>
              <a:tailEnd/>
            </a:ln>
          </p:spPr>
          <p:txBody>
            <a:bodyPr wrap="none">
              <a:spAutoFit/>
            </a:bodyPr>
            <a:lstStyle/>
            <a:p>
              <a:pPr algn="ctr"/>
              <a:endParaRPr lang="en-US" altLang="zh-TW" sz="1600" dirty="0"/>
            </a:p>
          </p:txBody>
        </p:sp>
        <p:cxnSp>
          <p:nvCxnSpPr>
            <p:cNvPr id="95" name="Straight Connector 24"/>
            <p:cNvCxnSpPr/>
            <p:nvPr/>
          </p:nvCxnSpPr>
          <p:spPr>
            <a:xfrm rot="5400000">
              <a:off x="2496726" y="3764350"/>
              <a:ext cx="1401021"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7" name="Freeform 183"/>
          <p:cNvSpPr>
            <a:spLocks/>
          </p:cNvSpPr>
          <p:nvPr/>
        </p:nvSpPr>
        <p:spPr bwMode="auto">
          <a:xfrm>
            <a:off x="4586288" y="381952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600"/>
          </a:p>
        </p:txBody>
      </p:sp>
      <p:grpSp>
        <p:nvGrpSpPr>
          <p:cNvPr id="10" name="Group 27"/>
          <p:cNvGrpSpPr>
            <a:grpSpLocks/>
          </p:cNvGrpSpPr>
          <p:nvPr/>
        </p:nvGrpSpPr>
        <p:grpSpPr bwMode="auto">
          <a:xfrm>
            <a:off x="2632075" y="2486025"/>
            <a:ext cx="2295525" cy="1912938"/>
            <a:chOff x="2875808" y="1911928"/>
            <a:chExt cx="2294333" cy="1913905"/>
          </a:xfrm>
        </p:grpSpPr>
        <p:cxnSp>
          <p:nvCxnSpPr>
            <p:cNvPr id="100" name="Straight Connector 28"/>
            <p:cNvCxnSpPr/>
            <p:nvPr/>
          </p:nvCxnSpPr>
          <p:spPr>
            <a:xfrm flipV="1">
              <a:off x="2875808" y="2377301"/>
              <a:ext cx="1888144" cy="144853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78896" name="TextBox 29"/>
            <p:cNvSpPr txBox="1">
              <a:spLocks noChangeArrowheads="1"/>
            </p:cNvSpPr>
            <p:nvPr/>
          </p:nvSpPr>
          <p:spPr bwMode="auto">
            <a:xfrm>
              <a:off x="4773879" y="1911928"/>
              <a:ext cx="396262" cy="338554"/>
            </a:xfrm>
            <a:prstGeom prst="rect">
              <a:avLst/>
            </a:prstGeom>
            <a:noFill/>
            <a:ln w="9525">
              <a:noFill/>
              <a:miter lim="800000"/>
              <a:headEnd/>
              <a:tailEnd/>
            </a:ln>
          </p:spPr>
          <p:txBody>
            <a:bodyPr wrap="none">
              <a:spAutoFit/>
            </a:bodyPr>
            <a:lstStyle/>
            <a:p>
              <a:r>
                <a:rPr lang="en-US" altLang="zh-TW" sz="1600"/>
                <a:t>S</a:t>
              </a:r>
              <a:r>
                <a:rPr lang="en-US" altLang="zh-TW" sz="1600" baseline="-25000"/>
                <a:t>2</a:t>
              </a:r>
            </a:p>
          </p:txBody>
        </p:sp>
      </p:grpSp>
      <p:sp>
        <p:nvSpPr>
          <p:cNvPr id="103" name="Freeform 183"/>
          <p:cNvSpPr>
            <a:spLocks/>
          </p:cNvSpPr>
          <p:nvPr/>
        </p:nvSpPr>
        <p:spPr bwMode="auto">
          <a:xfrm>
            <a:off x="3919538" y="329565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w="9525">
            <a:noFill/>
            <a:round/>
            <a:headEnd/>
            <a:tailEnd/>
          </a:ln>
        </p:spPr>
        <p:txBody>
          <a:bodyPr/>
          <a:lstStyle/>
          <a:p>
            <a:endParaRPr lang="zh-TW" altLang="zh-TW" sz="1600"/>
          </a:p>
        </p:txBody>
      </p:sp>
      <p:grpSp>
        <p:nvGrpSpPr>
          <p:cNvPr id="11" name="Group 36"/>
          <p:cNvGrpSpPr>
            <a:grpSpLocks/>
          </p:cNvGrpSpPr>
          <p:nvPr/>
        </p:nvGrpSpPr>
        <p:grpSpPr bwMode="auto">
          <a:xfrm>
            <a:off x="2036763" y="3213098"/>
            <a:ext cx="1949450" cy="256480"/>
            <a:chOff x="1389385" y="2972792"/>
            <a:chExt cx="1949516" cy="257112"/>
          </a:xfrm>
        </p:grpSpPr>
        <p:cxnSp>
          <p:nvCxnSpPr>
            <p:cNvPr id="106" name="Straight Connector 32"/>
            <p:cNvCxnSpPr/>
            <p:nvPr/>
          </p:nvCxnSpPr>
          <p:spPr>
            <a:xfrm>
              <a:off x="1854538" y="3125567"/>
              <a:ext cx="1484363" cy="159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8894" name="TextBox 38"/>
            <p:cNvSpPr txBox="1">
              <a:spLocks noChangeArrowheads="1"/>
            </p:cNvSpPr>
            <p:nvPr/>
          </p:nvSpPr>
          <p:spPr bwMode="auto">
            <a:xfrm>
              <a:off x="1389385" y="2972792"/>
              <a:ext cx="184737" cy="257112"/>
            </a:xfrm>
            <a:prstGeom prst="rect">
              <a:avLst/>
            </a:prstGeom>
            <a:noFill/>
            <a:ln w="9525">
              <a:noFill/>
              <a:miter lim="800000"/>
              <a:headEnd/>
              <a:tailEnd/>
            </a:ln>
          </p:spPr>
          <p:txBody>
            <a:bodyPr wrap="none">
              <a:spAutoFit/>
            </a:bodyPr>
            <a:lstStyle/>
            <a:p>
              <a:endParaRPr lang="en-US" altLang="zh-TW" sz="1600" baseline="-25000" dirty="0"/>
            </a:p>
          </p:txBody>
        </p:sp>
      </p:grpSp>
      <p:grpSp>
        <p:nvGrpSpPr>
          <p:cNvPr id="12" name="Group 43"/>
          <p:cNvGrpSpPr>
            <a:grpSpLocks/>
          </p:cNvGrpSpPr>
          <p:nvPr/>
        </p:nvGrpSpPr>
        <p:grpSpPr bwMode="auto">
          <a:xfrm>
            <a:off x="3909726" y="3354387"/>
            <a:ext cx="184731" cy="2330558"/>
            <a:chOff x="3110309" y="2483983"/>
            <a:chExt cx="184544" cy="2331637"/>
          </a:xfrm>
        </p:grpSpPr>
        <p:sp>
          <p:nvSpPr>
            <p:cNvPr id="78891" name="TextBox 74"/>
            <p:cNvSpPr txBox="1">
              <a:spLocks noChangeArrowheads="1"/>
            </p:cNvSpPr>
            <p:nvPr/>
          </p:nvSpPr>
          <p:spPr bwMode="auto">
            <a:xfrm>
              <a:off x="3110309" y="4476909"/>
              <a:ext cx="184544" cy="338711"/>
            </a:xfrm>
            <a:prstGeom prst="rect">
              <a:avLst/>
            </a:prstGeom>
            <a:noFill/>
            <a:ln w="9525">
              <a:noFill/>
              <a:miter lim="800000"/>
              <a:headEnd/>
              <a:tailEnd/>
            </a:ln>
          </p:spPr>
          <p:txBody>
            <a:bodyPr wrap="none">
              <a:spAutoFit/>
            </a:bodyPr>
            <a:lstStyle/>
            <a:p>
              <a:pPr algn="ctr"/>
              <a:endParaRPr lang="en-US" altLang="zh-TW" sz="1600" dirty="0"/>
            </a:p>
          </p:txBody>
        </p:sp>
        <p:cxnSp>
          <p:nvCxnSpPr>
            <p:cNvPr id="112" name="Straight Connector 36"/>
            <p:cNvCxnSpPr/>
            <p:nvPr/>
          </p:nvCxnSpPr>
          <p:spPr>
            <a:xfrm rot="16200000" flipH="1">
              <a:off x="2200424" y="3470284"/>
              <a:ext cx="1982117" cy="951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 name="Group 37"/>
          <p:cNvGrpSpPr>
            <a:grpSpLocks/>
          </p:cNvGrpSpPr>
          <p:nvPr/>
        </p:nvGrpSpPr>
        <p:grpSpPr bwMode="auto">
          <a:xfrm>
            <a:off x="4248150" y="3248025"/>
            <a:ext cx="4286250" cy="655638"/>
            <a:chOff x="3550722" y="2363189"/>
            <a:chExt cx="4286992" cy="656386"/>
          </a:xfrm>
        </p:grpSpPr>
        <p:cxnSp>
          <p:nvCxnSpPr>
            <p:cNvPr id="114" name="Straight Arrow Connector 38"/>
            <p:cNvCxnSpPr/>
            <p:nvPr/>
          </p:nvCxnSpPr>
          <p:spPr>
            <a:xfrm>
              <a:off x="3550722" y="2363189"/>
              <a:ext cx="1140022" cy="0"/>
            </a:xfrm>
            <a:prstGeom prst="straightConnector1">
              <a:avLst/>
            </a:prstGeom>
            <a:ln w="19050">
              <a:solidFill>
                <a:srgbClr val="80008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78889" name="TextBox 39"/>
            <p:cNvSpPr txBox="1">
              <a:spLocks noChangeArrowheads="1"/>
            </p:cNvSpPr>
            <p:nvPr/>
          </p:nvSpPr>
          <p:spPr bwMode="auto">
            <a:xfrm>
              <a:off x="4857008" y="2434443"/>
              <a:ext cx="2980706" cy="585132"/>
            </a:xfrm>
            <a:prstGeom prst="rect">
              <a:avLst/>
            </a:prstGeom>
            <a:solidFill>
              <a:srgbClr val="F8EDEC"/>
            </a:solidFill>
            <a:ln w="9525">
              <a:noFill/>
              <a:miter lim="800000"/>
              <a:headEnd/>
              <a:tailEnd/>
            </a:ln>
          </p:spPr>
          <p:txBody>
            <a:bodyPr>
              <a:spAutoFit/>
            </a:bodyPr>
            <a:lstStyle/>
            <a:p>
              <a:r>
                <a:rPr lang="en-US" altLang="zh-TW" sz="1600">
                  <a:solidFill>
                    <a:srgbClr val="800080"/>
                  </a:solidFill>
                </a:rPr>
                <a:t>1. </a:t>
              </a:r>
              <a:r>
                <a:rPr lang="zh-TW" altLang="en-US" sz="1600">
                  <a:solidFill>
                    <a:srgbClr val="800080"/>
                  </a:solidFill>
                </a:rPr>
                <a:t>政府預算赤字使可貸資金供 給減少</a:t>
              </a:r>
              <a:r>
                <a:rPr lang="en-US" altLang="zh-TW" sz="1600">
                  <a:solidFill>
                    <a:srgbClr val="800080"/>
                  </a:solidFill>
                </a:rPr>
                <a:t>…</a:t>
              </a:r>
            </a:p>
          </p:txBody>
        </p:sp>
        <p:cxnSp>
          <p:nvCxnSpPr>
            <p:cNvPr id="117" name="Straight Connector 40"/>
            <p:cNvCxnSpPr/>
            <p:nvPr/>
          </p:nvCxnSpPr>
          <p:spPr>
            <a:xfrm>
              <a:off x="4203298" y="2363189"/>
              <a:ext cx="677979" cy="403685"/>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4" name="Group 41"/>
          <p:cNvGrpSpPr>
            <a:grpSpLocks/>
          </p:cNvGrpSpPr>
          <p:nvPr/>
        </p:nvGrpSpPr>
        <p:grpSpPr bwMode="auto">
          <a:xfrm>
            <a:off x="2133600" y="5703888"/>
            <a:ext cx="5737225" cy="544512"/>
            <a:chOff x="2066176" y="4843167"/>
            <a:chExt cx="5737749" cy="545810"/>
          </a:xfrm>
        </p:grpSpPr>
        <p:cxnSp>
          <p:nvCxnSpPr>
            <p:cNvPr id="120" name="Straight Arrow Connector 42"/>
            <p:cNvCxnSpPr/>
            <p:nvPr/>
          </p:nvCxnSpPr>
          <p:spPr>
            <a:xfrm>
              <a:off x="3941185" y="4843167"/>
              <a:ext cx="571552" cy="1591"/>
            </a:xfrm>
            <a:prstGeom prst="straightConnector1">
              <a:avLst/>
            </a:prstGeom>
            <a:ln w="19050">
              <a:solidFill>
                <a:srgbClr val="80008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78886" name="TextBox 43"/>
            <p:cNvSpPr txBox="1">
              <a:spLocks noChangeArrowheads="1"/>
            </p:cNvSpPr>
            <p:nvPr/>
          </p:nvSpPr>
          <p:spPr bwMode="auto">
            <a:xfrm>
              <a:off x="2066176" y="5049876"/>
              <a:ext cx="5737749" cy="339101"/>
            </a:xfrm>
            <a:prstGeom prst="rect">
              <a:avLst/>
            </a:prstGeom>
            <a:solidFill>
              <a:srgbClr val="F8EDEC"/>
            </a:solidFill>
            <a:ln w="9525">
              <a:noFill/>
              <a:miter lim="800000"/>
              <a:headEnd/>
              <a:tailEnd/>
            </a:ln>
          </p:spPr>
          <p:txBody>
            <a:bodyPr>
              <a:spAutoFit/>
            </a:bodyPr>
            <a:lstStyle/>
            <a:p>
              <a:pPr algn="ctr"/>
              <a:r>
                <a:rPr lang="en-US" altLang="zh-TW" sz="1600">
                  <a:solidFill>
                    <a:srgbClr val="800080"/>
                  </a:solidFill>
                </a:rPr>
                <a:t>3. …</a:t>
              </a:r>
              <a:r>
                <a:rPr lang="zh-TW" altLang="en-US" sz="1600">
                  <a:solidFill>
                    <a:srgbClr val="800080"/>
                  </a:solidFill>
                </a:rPr>
                <a:t>且可貸資金均衡數量減少。</a:t>
              </a:r>
              <a:endParaRPr lang="en-US" altLang="zh-TW" sz="1600">
                <a:solidFill>
                  <a:srgbClr val="800080"/>
                </a:solidFill>
              </a:endParaRPr>
            </a:p>
          </p:txBody>
        </p:sp>
        <p:cxnSp>
          <p:nvCxnSpPr>
            <p:cNvPr id="123" name="Straight Connector 44"/>
            <p:cNvCxnSpPr/>
            <p:nvPr/>
          </p:nvCxnSpPr>
          <p:spPr>
            <a:xfrm rot="16200000" flipH="1">
              <a:off x="4058478" y="4902128"/>
              <a:ext cx="168676" cy="73032"/>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grpSp>
        <p:nvGrpSpPr>
          <p:cNvPr id="15" name="Group 45"/>
          <p:cNvGrpSpPr>
            <a:grpSpLocks/>
          </p:cNvGrpSpPr>
          <p:nvPr/>
        </p:nvGrpSpPr>
        <p:grpSpPr bwMode="auto">
          <a:xfrm>
            <a:off x="839788" y="3365500"/>
            <a:ext cx="1757362" cy="1319213"/>
            <a:chOff x="142500" y="2481947"/>
            <a:chExt cx="1757555" cy="1318619"/>
          </a:xfrm>
        </p:grpSpPr>
        <p:cxnSp>
          <p:nvCxnSpPr>
            <p:cNvPr id="126" name="Straight Arrow Connector 46"/>
            <p:cNvCxnSpPr/>
            <p:nvPr/>
          </p:nvCxnSpPr>
          <p:spPr>
            <a:xfrm rot="5400000">
              <a:off x="1656483" y="2725519"/>
              <a:ext cx="487144" cy="0"/>
            </a:xfrm>
            <a:prstGeom prst="straightConnector1">
              <a:avLst/>
            </a:prstGeom>
            <a:ln w="19050">
              <a:solidFill>
                <a:srgbClr val="80008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78883" name="TextBox 47"/>
            <p:cNvSpPr txBox="1">
              <a:spLocks noChangeArrowheads="1"/>
            </p:cNvSpPr>
            <p:nvPr/>
          </p:nvSpPr>
          <p:spPr bwMode="auto">
            <a:xfrm>
              <a:off x="142500" y="3216245"/>
              <a:ext cx="1603169" cy="584321"/>
            </a:xfrm>
            <a:prstGeom prst="rect">
              <a:avLst/>
            </a:prstGeom>
            <a:solidFill>
              <a:srgbClr val="F8EDEC"/>
            </a:solidFill>
            <a:ln w="9525">
              <a:noFill/>
              <a:miter lim="800000"/>
              <a:headEnd/>
              <a:tailEnd/>
            </a:ln>
          </p:spPr>
          <p:txBody>
            <a:bodyPr>
              <a:spAutoFit/>
            </a:bodyPr>
            <a:lstStyle/>
            <a:p>
              <a:r>
                <a:rPr lang="en-US" altLang="zh-TW" sz="1600">
                  <a:solidFill>
                    <a:srgbClr val="800080"/>
                  </a:solidFill>
                </a:rPr>
                <a:t>2. …</a:t>
              </a:r>
              <a:r>
                <a:rPr lang="zh-TW" altLang="en-US" sz="1600">
                  <a:solidFill>
                    <a:srgbClr val="800080"/>
                  </a:solidFill>
                </a:rPr>
                <a:t>而造成均 衡利率上升</a:t>
              </a:r>
              <a:endParaRPr lang="en-US" altLang="zh-TW" sz="1600">
                <a:solidFill>
                  <a:srgbClr val="800080"/>
                </a:solidFill>
              </a:endParaRPr>
            </a:p>
          </p:txBody>
        </p:sp>
        <p:cxnSp>
          <p:nvCxnSpPr>
            <p:cNvPr id="128" name="Straight Connector 48"/>
            <p:cNvCxnSpPr/>
            <p:nvPr/>
          </p:nvCxnSpPr>
          <p:spPr>
            <a:xfrm rot="5400000">
              <a:off x="1537398" y="2926984"/>
              <a:ext cx="452234" cy="203222"/>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p:stCondLst>
                              <p:cond delay="1500"/>
                            </p:stCondLst>
                            <p:childTnLst>
                              <p:par>
                                <p:cTn id="16" presetID="22" presetClass="entr" presetSubtype="8"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1000"/>
                                        <p:tgtEl>
                                          <p:spTgt spid="6"/>
                                        </p:tgtEl>
                                      </p:cBhvr>
                                    </p:animEffect>
                                  </p:childTnLst>
                                </p:cTn>
                              </p:par>
                            </p:childTnLst>
                          </p:cTn>
                        </p:par>
                        <p:par>
                          <p:cTn id="19" fill="hold">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97"/>
                                        </p:tgtEl>
                                        <p:attrNameLst>
                                          <p:attrName>style.visibility</p:attrName>
                                        </p:attrNameLst>
                                      </p:cBhvr>
                                      <p:to>
                                        <p:strVal val="visible"/>
                                      </p:to>
                                    </p:set>
                                    <p:animEffect transition="in" filter="wipe(left)">
                                      <p:cBhvr>
                                        <p:cTn id="22" dur="500"/>
                                        <p:tgtEl>
                                          <p:spTgt spid="97"/>
                                        </p:tgtEl>
                                      </p:cBhvr>
                                    </p:animEffect>
                                  </p:childTnLst>
                                </p:cTn>
                              </p:par>
                            </p:childTnLst>
                          </p:cTn>
                        </p:par>
                        <p:par>
                          <p:cTn id="23" fill="hold">
                            <p:stCondLst>
                              <p:cond delay="3000"/>
                            </p:stCondLst>
                            <p:childTnLst>
                              <p:par>
                                <p:cTn id="24" presetID="22" presetClass="entr" presetSubtype="8"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1000"/>
                                        <p:tgtEl>
                                          <p:spTgt spid="8"/>
                                        </p:tgtEl>
                                      </p:cBhvr>
                                    </p:animEffect>
                                  </p:childTnLst>
                                </p:cTn>
                              </p:par>
                            </p:childTnLst>
                          </p:cTn>
                        </p:par>
                        <p:par>
                          <p:cTn id="27" fill="hold">
                            <p:stCondLst>
                              <p:cond delay="4000"/>
                            </p:stCondLst>
                            <p:childTnLst>
                              <p:par>
                                <p:cTn id="28" presetID="22" presetClass="entr" presetSubtype="1" fill="hold"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up)">
                                      <p:cBhvr>
                                        <p:cTn id="30" dur="1000"/>
                                        <p:tgtEl>
                                          <p:spTgt spid="9"/>
                                        </p:tgtEl>
                                      </p:cBhvr>
                                    </p:animEffect>
                                  </p:childTnLst>
                                </p:cTn>
                              </p:par>
                            </p:childTnLst>
                          </p:cTn>
                        </p:par>
                        <p:par>
                          <p:cTn id="31" fill="hold">
                            <p:stCondLst>
                              <p:cond delay="5000"/>
                            </p:stCondLst>
                            <p:childTnLst>
                              <p:par>
                                <p:cTn id="32" presetID="22" presetClass="entr" presetSubtype="2"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right)">
                                      <p:cBhvr>
                                        <p:cTn id="34" dur="1000"/>
                                        <p:tgtEl>
                                          <p:spTgt spid="13"/>
                                        </p:tgtEl>
                                      </p:cBhvr>
                                    </p:animEffect>
                                  </p:childTnLst>
                                </p:cTn>
                              </p:par>
                            </p:childTnLst>
                          </p:cTn>
                        </p:par>
                        <p:par>
                          <p:cTn id="35" fill="hold">
                            <p:stCondLst>
                              <p:cond delay="6000"/>
                            </p:stCondLst>
                            <p:childTnLst>
                              <p:par>
                                <p:cTn id="36" presetID="22" presetClass="entr" presetSubtype="8" fill="hold"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1000"/>
                                        <p:tgtEl>
                                          <p:spTgt spid="10"/>
                                        </p:tgtEl>
                                      </p:cBhvr>
                                    </p:animEffect>
                                  </p:childTnLst>
                                </p:cTn>
                              </p:par>
                            </p:childTnLst>
                          </p:cTn>
                        </p:par>
                        <p:par>
                          <p:cTn id="39" fill="hold">
                            <p:stCondLst>
                              <p:cond delay="7000"/>
                            </p:stCondLst>
                            <p:childTnLst>
                              <p:par>
                                <p:cTn id="40" presetID="22" presetClass="entr" presetSubtype="8" fill="hold" grpId="0" nodeType="afterEffect">
                                  <p:stCondLst>
                                    <p:cond delay="0"/>
                                  </p:stCondLst>
                                  <p:childTnLst>
                                    <p:set>
                                      <p:cBhvr>
                                        <p:cTn id="41" dur="1" fill="hold">
                                          <p:stCondLst>
                                            <p:cond delay="0"/>
                                          </p:stCondLst>
                                        </p:cTn>
                                        <p:tgtEl>
                                          <p:spTgt spid="103"/>
                                        </p:tgtEl>
                                        <p:attrNameLst>
                                          <p:attrName>style.visibility</p:attrName>
                                        </p:attrNameLst>
                                      </p:cBhvr>
                                      <p:to>
                                        <p:strVal val="visible"/>
                                      </p:to>
                                    </p:set>
                                    <p:animEffect transition="in" filter="wipe(left)">
                                      <p:cBhvr>
                                        <p:cTn id="42" dur="500"/>
                                        <p:tgtEl>
                                          <p:spTgt spid="103"/>
                                        </p:tgtEl>
                                      </p:cBhvr>
                                    </p:animEffect>
                                  </p:childTnLst>
                                </p:cTn>
                              </p:par>
                            </p:childTnLst>
                          </p:cTn>
                        </p:par>
                        <p:par>
                          <p:cTn id="43" fill="hold">
                            <p:stCondLst>
                              <p:cond delay="7500"/>
                            </p:stCondLst>
                            <p:childTnLst>
                              <p:par>
                                <p:cTn id="44" presetID="22" presetClass="entr" presetSubtype="8" fill="hold" nodeType="after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wipe(left)">
                                      <p:cBhvr>
                                        <p:cTn id="46" dur="1000"/>
                                        <p:tgtEl>
                                          <p:spTgt spid="11"/>
                                        </p:tgtEl>
                                      </p:cBhvr>
                                    </p:animEffect>
                                  </p:childTnLst>
                                </p:cTn>
                              </p:par>
                            </p:childTnLst>
                          </p:cTn>
                        </p:par>
                        <p:par>
                          <p:cTn id="47" fill="hold">
                            <p:stCondLst>
                              <p:cond delay="8500"/>
                            </p:stCondLst>
                            <p:childTnLst>
                              <p:par>
                                <p:cTn id="48" presetID="22" presetClass="entr" presetSubtype="1" fill="hold"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up)">
                                      <p:cBhvr>
                                        <p:cTn id="50" dur="1000"/>
                                        <p:tgtEl>
                                          <p:spTgt spid="12"/>
                                        </p:tgtEl>
                                      </p:cBhvr>
                                    </p:animEffect>
                                  </p:childTnLst>
                                </p:cTn>
                              </p:par>
                            </p:childTnLst>
                          </p:cTn>
                        </p:par>
                        <p:par>
                          <p:cTn id="51" fill="hold">
                            <p:stCondLst>
                              <p:cond delay="9500"/>
                            </p:stCondLst>
                            <p:childTnLst>
                              <p:par>
                                <p:cTn id="52" presetID="22" presetClass="entr" presetSubtype="4" fill="hold"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wipe(down)">
                                      <p:cBhvr>
                                        <p:cTn id="54" dur="1000"/>
                                        <p:tgtEl>
                                          <p:spTgt spid="15"/>
                                        </p:tgtEl>
                                      </p:cBhvr>
                                    </p:animEffect>
                                  </p:childTnLst>
                                </p:cTn>
                              </p:par>
                            </p:childTnLst>
                          </p:cTn>
                        </p:par>
                        <p:par>
                          <p:cTn id="55" fill="hold">
                            <p:stCondLst>
                              <p:cond delay="10500"/>
                            </p:stCondLst>
                            <p:childTnLst>
                              <p:par>
                                <p:cTn id="56" presetID="22" presetClass="entr" presetSubtype="2" fill="hold" nodeType="after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wipe(right)">
                                      <p:cBhvr>
                                        <p:cTn id="58"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103"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noFill/>
          <a:ln>
            <a:miter lim="800000"/>
            <a:headEnd/>
            <a:tailEnd/>
          </a:ln>
        </p:spPr>
        <p:txBody>
          <a:bodyPr vert="horz" wrap="square" lIns="91440" tIns="45720" rIns="91440" bIns="45720" numCol="1" anchor="t" anchorCtr="0" compatLnSpc="1">
            <a:prstTxWarp prst="textNoShape">
              <a:avLst/>
            </a:prstTxWarp>
            <a:normAutofit/>
          </a:bodyPr>
          <a:lstStyle/>
          <a:p>
            <a:r>
              <a:rPr lang="zh-TW" altLang="en-US" sz="2800" dirty="0" smtClean="0"/>
              <a:t>當</a:t>
            </a:r>
            <a:r>
              <a:rPr lang="zh-TW" altLang="en-US" sz="2800" dirty="0" smtClean="0"/>
              <a:t>政府開始有預算赤字時</a:t>
            </a:r>
            <a:r>
              <a:rPr lang="zh-TW" altLang="en-US" sz="2800" dirty="0" smtClean="0"/>
              <a:t>，可貸資金的供給曲線會移動。</a:t>
            </a:r>
            <a:endParaRPr lang="en-US" altLang="zh-TW" sz="2800" dirty="0" smtClean="0"/>
          </a:p>
          <a:p>
            <a:r>
              <a:rPr lang="zh-TW" altLang="en-US" sz="2800" dirty="0" smtClean="0"/>
              <a:t>政府</a:t>
            </a:r>
            <a:r>
              <a:rPr lang="zh-TW" altLang="en-US" sz="2800" dirty="0" smtClean="0"/>
              <a:t>預算赤字並不會影響家戶與廠商在任一利率下的借款金額，所以它不會改變可貸資金的需求</a:t>
            </a:r>
            <a:r>
              <a:rPr lang="zh-TW" altLang="en-US" sz="2800" dirty="0" smtClean="0"/>
              <a:t>。</a:t>
            </a:r>
            <a:endParaRPr lang="en-US" altLang="zh-TW" dirty="0" smtClean="0"/>
          </a:p>
          <a:p>
            <a:r>
              <a:rPr lang="zh-TW" altLang="en-US" dirty="0" smtClean="0"/>
              <a:t>當</a:t>
            </a:r>
            <a:r>
              <a:rPr lang="zh-TW" altLang="en-US" dirty="0" smtClean="0"/>
              <a:t>政府有預算赤字時，政府儲蓄為負值，從而國民儲蓄會減少。政府預算赤字使可貸資金供給曲線左移</a:t>
            </a:r>
          </a:p>
          <a:p>
            <a:pPr>
              <a:buFont typeface="Arial" charset="0"/>
              <a:buChar char="•"/>
            </a:pPr>
            <a:endParaRPr lang="zh-TW" altLang="en-US" dirty="0" smtClean="0"/>
          </a:p>
          <a:p>
            <a:pPr>
              <a:buFont typeface="Arial" charset="0"/>
              <a:buChar char="•"/>
            </a:pPr>
            <a:endParaRPr lang="zh-TW" altLang="en-US" sz="800" dirty="0" smtClean="0"/>
          </a:p>
          <a:p>
            <a:pPr>
              <a:buNone/>
            </a:pPr>
            <a:endParaRPr lang="zh-TW" altLang="en-US" sz="2800"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預算赤字與剩餘</a:t>
            </a:r>
            <a:endParaRPr lang="zh-TW" altLang="en-US" dirty="0"/>
          </a:p>
        </p:txBody>
      </p:sp>
      <p:sp>
        <p:nvSpPr>
          <p:cNvPr id="79876" name="投影片編號版面配置區 5"/>
          <p:cNvSpPr txBox="1">
            <a:spLocks/>
          </p:cNvSpPr>
          <p:nvPr/>
        </p:nvSpPr>
        <p:spPr bwMode="auto">
          <a:xfrm>
            <a:off x="8316416" y="6248400"/>
            <a:ext cx="713284" cy="457200"/>
          </a:xfrm>
          <a:prstGeom prst="rect">
            <a:avLst/>
          </a:prstGeom>
          <a:noFill/>
          <a:ln w="9525">
            <a:noFill/>
            <a:miter lim="800000"/>
            <a:headEnd/>
            <a:tailEnd/>
          </a:ln>
        </p:spPr>
        <p:txBody>
          <a:bodyPr/>
          <a:lstStyle/>
          <a:p>
            <a:fld id="{2E0D180F-1A32-414D-BDCE-14A2BF5F2DB1}" type="slidenum">
              <a:rPr kumimoji="0" lang="en-US" altLang="zh-TW" sz="2400" b="1">
                <a:solidFill>
                  <a:srgbClr val="376092"/>
                </a:solidFill>
                <a:ea typeface="標楷體" pitchFamily="65" charset="-120"/>
              </a:rPr>
              <a:pPr/>
              <a:t>38</a:t>
            </a:fld>
            <a:endParaRPr kumimoji="0" lang="en-US" altLang="zh-TW" sz="2400" b="1">
              <a:solidFill>
                <a:srgbClr val="376092"/>
              </a:solidFill>
              <a:ea typeface="標楷體" pitchFamily="65" charset="-120"/>
            </a:endParaRPr>
          </a:p>
        </p:txBody>
      </p:sp>
      <p:sp>
        <p:nvSpPr>
          <p:cNvPr id="7987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78"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7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0"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5"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6"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7"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8"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89"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9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7989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686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800" dirty="0" smtClean="0"/>
              <a:t>當</a:t>
            </a:r>
            <a:r>
              <a:rPr lang="zh-TW" altLang="en-US" sz="2800" dirty="0" smtClean="0"/>
              <a:t>政府預算赤字造成可貸資金供給減少時，均衡</a:t>
            </a:r>
            <a:r>
              <a:rPr lang="zh-TW" altLang="en-US" sz="2800" dirty="0" smtClean="0"/>
              <a:t>利率上升。</a:t>
            </a:r>
            <a:r>
              <a:rPr lang="en-US" altLang="zh-TW" sz="2800" dirty="0" smtClean="0"/>
              <a:t>	</a:t>
            </a:r>
            <a:r>
              <a:rPr lang="zh-TW" altLang="en-US" sz="2800" dirty="0" smtClean="0"/>
              <a:t>因政府借款而使投資減少稱為</a:t>
            </a:r>
            <a:r>
              <a:rPr lang="zh-TW" altLang="en-US" sz="2800" b="1" dirty="0" smtClean="0">
                <a:solidFill>
                  <a:srgbClr val="FF0000"/>
                </a:solidFill>
                <a:effectLst>
                  <a:outerShdw blurRad="38100" dist="38100" dir="2700000" algn="tl">
                    <a:srgbClr val="000000">
                      <a:alpha val="43137"/>
                    </a:srgbClr>
                  </a:outerShdw>
                </a:effectLst>
              </a:rPr>
              <a:t>排擠</a:t>
            </a:r>
            <a:r>
              <a:rPr lang="zh-TW" altLang="en-US" sz="2800" dirty="0" smtClean="0"/>
              <a:t>，此顯示在可貸資金需求曲線的線上移動：可貸</a:t>
            </a:r>
            <a:r>
              <a:rPr lang="zh-TW" altLang="en-US" sz="2800" dirty="0" smtClean="0"/>
              <a:t>資金減少</a:t>
            </a:r>
            <a:endParaRPr lang="en-US" altLang="zh-TW" dirty="0" smtClean="0"/>
          </a:p>
          <a:p>
            <a:pPr>
              <a:defRPr/>
            </a:pPr>
            <a:r>
              <a:rPr lang="zh-TW" altLang="en-US" sz="2800" b="1" dirty="0" smtClean="0">
                <a:solidFill>
                  <a:srgbClr val="FF0000"/>
                </a:solidFill>
                <a:effectLst>
                  <a:outerShdw blurRad="38100" dist="38100" dir="2700000" algn="tl">
                    <a:srgbClr val="000000">
                      <a:alpha val="43137"/>
                    </a:srgbClr>
                  </a:outerShdw>
                </a:effectLst>
              </a:rPr>
              <a:t>當</a:t>
            </a:r>
            <a:r>
              <a:rPr lang="zh-TW" altLang="en-US" sz="2800" b="1" dirty="0" smtClean="0">
                <a:solidFill>
                  <a:srgbClr val="FF0000"/>
                </a:solidFill>
                <a:effectLst>
                  <a:outerShdw blurRad="38100" dist="38100" dir="2700000" algn="tl">
                    <a:srgbClr val="000000">
                      <a:alpha val="43137"/>
                    </a:srgbClr>
                  </a:outerShdw>
                </a:effectLst>
              </a:rPr>
              <a:t>政府借款來融通預算赤字時，它排擠了民間投資</a:t>
            </a:r>
            <a:r>
              <a:rPr lang="zh-TW" altLang="en-US" sz="2800" dirty="0" smtClean="0"/>
              <a:t>。</a:t>
            </a:r>
            <a:endParaRPr lang="en-US" altLang="zh-TW" sz="2800" dirty="0" smtClean="0"/>
          </a:p>
          <a:p>
            <a:pPr>
              <a:defRPr/>
            </a:pPr>
            <a:endParaRPr lang="en-US" altLang="zh-TW" b="1" dirty="0" smtClean="0">
              <a:solidFill>
                <a:srgbClr val="FF0000"/>
              </a:solidFill>
              <a:effectLst>
                <a:outerShdw blurRad="38100" dist="38100" dir="2700000" algn="tl">
                  <a:srgbClr val="000000">
                    <a:alpha val="43137"/>
                  </a:srgbClr>
                </a:outerShdw>
              </a:effectLst>
            </a:endParaRPr>
          </a:p>
          <a:p>
            <a:pPr>
              <a:defRPr/>
            </a:pPr>
            <a:endParaRPr lang="en-US" altLang="zh-TW" sz="2800" b="1" dirty="0" smtClean="0">
              <a:solidFill>
                <a:srgbClr val="FF0000"/>
              </a:solidFill>
              <a:effectLst>
                <a:outerShdw blurRad="38100" dist="38100" dir="2700000" algn="tl">
                  <a:srgbClr val="000000">
                    <a:alpha val="43137"/>
                  </a:srgbClr>
                </a:outerShdw>
              </a:effectLst>
            </a:endParaRPr>
          </a:p>
          <a:p>
            <a:pPr>
              <a:defRPr/>
            </a:pPr>
            <a:r>
              <a:rPr lang="zh-TW" altLang="en-US" b="1" dirty="0" smtClean="0">
                <a:solidFill>
                  <a:srgbClr val="FF0000"/>
                </a:solidFill>
                <a:effectLst>
                  <a:outerShdw blurRad="38100" dist="38100" dir="2700000" algn="tl">
                    <a:srgbClr val="000000">
                      <a:alpha val="43137"/>
                    </a:srgbClr>
                  </a:outerShdw>
                </a:effectLst>
              </a:rPr>
              <a:t>當政府有預算赤字而使國民儲蓄減少時，利率會上升且投資會減少。</a:t>
            </a:r>
            <a:endParaRPr lang="zh-TW" altLang="en-US" sz="2800" b="1" dirty="0">
              <a:solidFill>
                <a:srgbClr val="FF0000"/>
              </a:solidFill>
              <a:effectLst>
                <a:outerShdw blurRad="38100" dist="38100" dir="2700000" algn="tl">
                  <a:srgbClr val="000000">
                    <a:alpha val="43137"/>
                  </a:srgbClr>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預算赤字與剩餘</a:t>
            </a:r>
            <a:endParaRPr lang="zh-TW" altLang="en-US" dirty="0"/>
          </a:p>
        </p:txBody>
      </p:sp>
      <p:sp>
        <p:nvSpPr>
          <p:cNvPr id="80900"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55244F91-0A83-4257-A1B4-A3DE0CFE018C}" type="slidenum">
              <a:rPr kumimoji="0" lang="en-US" altLang="zh-TW" sz="2400" b="1">
                <a:solidFill>
                  <a:srgbClr val="376092"/>
                </a:solidFill>
                <a:ea typeface="標楷體" pitchFamily="65" charset="-120"/>
              </a:rPr>
              <a:pPr/>
              <a:t>39</a:t>
            </a:fld>
            <a:endParaRPr kumimoji="0" lang="en-US" altLang="zh-TW" sz="2400" b="1">
              <a:solidFill>
                <a:srgbClr val="376092"/>
              </a:solidFill>
              <a:ea typeface="標楷體" pitchFamily="65" charset="-120"/>
            </a:endParaRPr>
          </a:p>
        </p:txBody>
      </p:sp>
      <p:sp>
        <p:nvSpPr>
          <p:cNvPr id="8090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4"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0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3"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091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357688"/>
          </a:xfrm>
          <a:ln>
            <a:miter lim="800000"/>
            <a:headEnd/>
            <a:tailEnd/>
          </a:ln>
        </p:spPr>
        <p:txBody>
          <a:bodyPr vert="horz" wrap="square" lIns="91440" tIns="45720" rIns="91440" bIns="45720" numCol="1" anchor="t" anchorCtr="0" compatLnSpc="1">
            <a:prstTxWarp prst="textNoShape">
              <a:avLst/>
            </a:prstTxWarp>
            <a:normAutofit/>
          </a:bodyPr>
          <a:lstStyle/>
          <a:p>
            <a:pPr>
              <a:defRPr/>
            </a:pPr>
            <a:r>
              <a:rPr lang="zh-TW" altLang="en-US" sz="2800" b="1" dirty="0" smtClean="0">
                <a:solidFill>
                  <a:srgbClr val="FF0000"/>
                </a:solidFill>
                <a:effectLst>
                  <a:outerShdw blurRad="38100" dist="38100" dir="2700000" algn="tl">
                    <a:srgbClr val="000000">
                      <a:alpha val="43137"/>
                    </a:srgbClr>
                  </a:outerShdw>
                </a:effectLst>
              </a:rPr>
              <a:t>債券</a:t>
            </a:r>
            <a:r>
              <a:rPr lang="zh-TW" altLang="en-US" sz="2800" b="1" dirty="0" smtClean="0">
                <a:solidFill>
                  <a:srgbClr val="FF0000"/>
                </a:solidFill>
                <a:effectLst>
                  <a:outerShdw blurRad="38100" dist="38100" dir="2700000" algn="tl">
                    <a:srgbClr val="000000">
                      <a:alpha val="43137"/>
                    </a:srgbClr>
                  </a:outerShdw>
                </a:effectLst>
              </a:rPr>
              <a:t>是一種負債憑證</a:t>
            </a:r>
            <a:r>
              <a:rPr lang="zh-TW" altLang="en-US" sz="2800" dirty="0" smtClean="0"/>
              <a:t>，上面載明發行者對持有人應盡的義務。</a:t>
            </a:r>
          </a:p>
          <a:p>
            <a:pPr>
              <a:buFont typeface="Arial" pitchFamily="34" charset="0"/>
              <a:buNone/>
              <a:defRPr/>
            </a:pPr>
            <a:r>
              <a:rPr lang="en-US" altLang="zh-TW" sz="2800" dirty="0" smtClean="0"/>
              <a:t>	</a:t>
            </a:r>
            <a:r>
              <a:rPr lang="zh-TW" altLang="en-US" sz="2800" dirty="0" smtClean="0"/>
              <a:t>債券就是一張借據（</a:t>
            </a:r>
            <a:r>
              <a:rPr lang="en-US" sz="2800" dirty="0" smtClean="0"/>
              <a:t>IOU, I owe you </a:t>
            </a:r>
            <a:r>
              <a:rPr lang="zh-TW" altLang="en-US" sz="2800" dirty="0" smtClean="0"/>
              <a:t>的縮寫），它載明借款的償還日期，稱為</a:t>
            </a:r>
            <a:r>
              <a:rPr lang="zh-TW" altLang="en-US" sz="2800" b="1" dirty="0" smtClean="0">
                <a:solidFill>
                  <a:srgbClr val="FF0000"/>
                </a:solidFill>
                <a:effectLst>
                  <a:outerShdw blurRad="38100" dist="38100" dir="2700000" algn="tl">
                    <a:srgbClr val="000000">
                      <a:alpha val="43137"/>
                    </a:srgbClr>
                  </a:outerShdw>
                </a:effectLst>
              </a:rPr>
              <a:t>到期日</a:t>
            </a:r>
            <a:r>
              <a:rPr lang="zh-TW" altLang="en-US" sz="2800" dirty="0" smtClean="0"/>
              <a:t>（</a:t>
            </a:r>
            <a:r>
              <a:rPr lang="en-US" sz="2800" dirty="0" smtClean="0"/>
              <a:t>date of maturity</a:t>
            </a:r>
            <a:r>
              <a:rPr lang="zh-TW" altLang="en-US" sz="2800" dirty="0" smtClean="0"/>
              <a:t>），以及債券到期前定期支付的</a:t>
            </a:r>
            <a:r>
              <a:rPr lang="zh-TW" altLang="en-US" sz="2800" b="1" dirty="0" smtClean="0">
                <a:solidFill>
                  <a:srgbClr val="FF0000"/>
                </a:solidFill>
                <a:effectLst>
                  <a:outerShdw blurRad="38100" dist="38100" dir="2700000" algn="tl">
                    <a:srgbClr val="000000">
                      <a:alpha val="43137"/>
                    </a:srgbClr>
                  </a:outerShdw>
                </a:effectLst>
              </a:rPr>
              <a:t>利率</a:t>
            </a:r>
            <a:r>
              <a:rPr lang="zh-TW" altLang="en-US" sz="2800" dirty="0" smtClean="0"/>
              <a:t>。</a:t>
            </a:r>
          </a:p>
          <a:p>
            <a:pPr>
              <a:buFont typeface="Arial" pitchFamily="34" charset="0"/>
              <a:buNone/>
              <a:defRPr/>
            </a:pPr>
            <a:r>
              <a:rPr lang="en-US" altLang="zh-TW" sz="2800" dirty="0" smtClean="0"/>
              <a:t>	</a:t>
            </a:r>
            <a:endParaRPr lang="zh-TW" altLang="en-US" sz="2800"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債券市場</a:t>
            </a:r>
            <a:endParaRPr lang="zh-TW" altLang="en-US" dirty="0"/>
          </a:p>
        </p:txBody>
      </p:sp>
      <p:sp>
        <p:nvSpPr>
          <p:cNvPr id="2765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A6424CC4-CDCA-407D-AC39-42C95ECBDB62}" type="slidenum">
              <a:rPr kumimoji="0" lang="en-US" altLang="zh-TW" sz="2400" b="1">
                <a:solidFill>
                  <a:srgbClr val="376092"/>
                </a:solidFill>
                <a:ea typeface="標楷體" pitchFamily="65" charset="-120"/>
              </a:rPr>
              <a:pPr/>
              <a:t>4</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48768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800" dirty="0" smtClean="0"/>
              <a:t>可</a:t>
            </a:r>
            <a:r>
              <a:rPr lang="zh-TW" altLang="en-US" sz="2800" dirty="0" smtClean="0"/>
              <a:t>貸資金指的是</a:t>
            </a:r>
            <a:r>
              <a:rPr lang="zh-TW" altLang="en-US" sz="2800" b="1" i="1" dirty="0" smtClean="0">
                <a:solidFill>
                  <a:srgbClr val="FF0000"/>
                </a:solidFill>
                <a:effectLst>
                  <a:outerShdw blurRad="38100" dist="38100" dir="2700000" algn="tl">
                    <a:srgbClr val="000000">
                      <a:alpha val="43137"/>
                    </a:srgbClr>
                  </a:outerShdw>
                </a:effectLst>
              </a:rPr>
              <a:t>可</a:t>
            </a:r>
            <a:r>
              <a:rPr lang="zh-TW" altLang="en-US" sz="2800" b="1" dirty="0" smtClean="0">
                <a:solidFill>
                  <a:srgbClr val="FF0000"/>
                </a:solidFill>
                <a:effectLst>
                  <a:outerShdw blurRad="38100" dist="38100" dir="2700000" algn="tl">
                    <a:srgbClr val="000000">
                      <a:alpha val="43137"/>
                    </a:srgbClr>
                  </a:outerShdw>
                </a:effectLst>
              </a:rPr>
              <a:t>用來融通民間投資之資源的流量</a:t>
            </a:r>
            <a:r>
              <a:rPr lang="zh-TW" altLang="en-US" sz="2800" i="1" dirty="0" smtClean="0"/>
              <a:t>，</a:t>
            </a:r>
            <a:r>
              <a:rPr lang="zh-TW" altLang="en-US" sz="2800" dirty="0" smtClean="0"/>
              <a:t>因此，政府預算赤字使可貸資金供給</a:t>
            </a:r>
            <a:r>
              <a:rPr lang="zh-TW" altLang="en-US" sz="2800" dirty="0" smtClean="0"/>
              <a:t>減少</a:t>
            </a:r>
            <a:endParaRPr lang="en-US" altLang="zh-TW" dirty="0" smtClean="0"/>
          </a:p>
          <a:p>
            <a:pPr>
              <a:defRPr/>
            </a:pPr>
            <a:r>
              <a:rPr lang="zh-TW" altLang="en-US" sz="2800" dirty="0" smtClean="0"/>
              <a:t>如果</a:t>
            </a:r>
            <a:r>
              <a:rPr lang="zh-TW" altLang="en-US" sz="2800" dirty="0" smtClean="0"/>
              <a:t>我們將可貸資金定義為</a:t>
            </a:r>
            <a:r>
              <a:rPr lang="zh-TW" altLang="en-US" sz="2800" b="1" dirty="0" smtClean="0">
                <a:solidFill>
                  <a:srgbClr val="FF0000"/>
                </a:solidFill>
                <a:effectLst>
                  <a:outerShdw blurRad="38100" dist="38100" dir="2700000" algn="tl">
                    <a:srgbClr val="000000">
                      <a:alpha val="43137"/>
                    </a:srgbClr>
                  </a:outerShdw>
                </a:effectLst>
              </a:rPr>
              <a:t>民間儲蓄可提供之資源的流量</a:t>
            </a:r>
            <a:r>
              <a:rPr lang="zh-TW" altLang="en-US" sz="2800" dirty="0" smtClean="0"/>
              <a:t>，那麼，政府預算赤字會增加可貸資金的需求，而不是減少供給。</a:t>
            </a:r>
          </a:p>
          <a:p>
            <a:pPr>
              <a:defRPr/>
            </a:pPr>
            <a:r>
              <a:rPr lang="zh-TW" altLang="en-US" sz="2800" dirty="0" smtClean="0">
                <a:solidFill>
                  <a:srgbClr val="FF0000"/>
                </a:solidFill>
              </a:rPr>
              <a:t>政府</a:t>
            </a:r>
            <a:r>
              <a:rPr lang="zh-TW" altLang="en-US" sz="2800" dirty="0" smtClean="0">
                <a:solidFill>
                  <a:srgbClr val="FF0000"/>
                </a:solidFill>
              </a:rPr>
              <a:t>預算赤字都會造成利率上升，從而排擠民間投資</a:t>
            </a:r>
            <a:r>
              <a:rPr lang="zh-TW" altLang="en-US" sz="2800" dirty="0" smtClean="0">
                <a:solidFill>
                  <a:srgbClr val="FF0000"/>
                </a:solidFill>
              </a:rPr>
              <a:t>。</a:t>
            </a:r>
            <a:endParaRPr lang="en-US" altLang="zh-TW" sz="2800" dirty="0" smtClean="0">
              <a:solidFill>
                <a:srgbClr val="FF0000"/>
              </a:solidFill>
            </a:endParaRPr>
          </a:p>
          <a:p>
            <a:pPr>
              <a:defRPr/>
            </a:pPr>
            <a:r>
              <a:rPr lang="zh-TW" altLang="en-US" b="1" dirty="0" smtClean="0">
                <a:solidFill>
                  <a:srgbClr val="FF0000"/>
                </a:solidFill>
                <a:effectLst>
                  <a:outerShdw blurRad="38100" dist="38100" dir="2700000" algn="tl">
                    <a:srgbClr val="000000">
                      <a:alpha val="43137"/>
                    </a:srgbClr>
                  </a:outerShdw>
                </a:effectLst>
              </a:rPr>
              <a:t>政府預算剩餘增加可貸資金的供給，從而降低利率並刺激投資</a:t>
            </a:r>
            <a:r>
              <a:rPr lang="zh-TW" altLang="en-US" dirty="0" smtClean="0"/>
              <a:t>。</a:t>
            </a:r>
            <a:endParaRPr lang="zh-TW" altLang="en-US" sz="2800" b="1" dirty="0">
              <a:solidFill>
                <a:srgbClr val="FF0000"/>
              </a:solidFill>
              <a:effectLst>
                <a:outerShdw blurRad="38100" dist="38100" dir="2700000" algn="tl">
                  <a:srgbClr val="000000">
                    <a:alpha val="43137"/>
                  </a:srgbClr>
                </a:outerShdw>
              </a:effectLst>
            </a:endParaRP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政府</a:t>
            </a:r>
            <a:r>
              <a:rPr lang="zh-TW" altLang="en-US" dirty="0" smtClean="0"/>
              <a:t>預算赤字與剩餘</a:t>
            </a:r>
            <a:endParaRPr lang="zh-TW" altLang="en-US" dirty="0"/>
          </a:p>
        </p:txBody>
      </p:sp>
      <p:sp>
        <p:nvSpPr>
          <p:cNvPr id="83972" name="投影片編號版面配置區 5"/>
          <p:cNvSpPr txBox="1">
            <a:spLocks/>
          </p:cNvSpPr>
          <p:nvPr/>
        </p:nvSpPr>
        <p:spPr bwMode="auto">
          <a:xfrm>
            <a:off x="8458200" y="6248400"/>
            <a:ext cx="685800" cy="457200"/>
          </a:xfrm>
          <a:prstGeom prst="rect">
            <a:avLst/>
          </a:prstGeom>
          <a:noFill/>
          <a:ln w="9525">
            <a:noFill/>
            <a:miter lim="800000"/>
            <a:headEnd/>
            <a:tailEnd/>
          </a:ln>
        </p:spPr>
        <p:txBody>
          <a:bodyPr/>
          <a:lstStyle/>
          <a:p>
            <a:fld id="{6484407B-9961-4F46-811B-10C96BC75EB4}" type="slidenum">
              <a:rPr kumimoji="0" lang="en-US" altLang="zh-TW" sz="2400" b="1">
                <a:solidFill>
                  <a:srgbClr val="376092"/>
                </a:solidFill>
                <a:ea typeface="標楷體" pitchFamily="65" charset="-120"/>
              </a:rPr>
              <a:pPr/>
              <a:t>40</a:t>
            </a:fld>
            <a:endParaRPr kumimoji="0" lang="en-US" altLang="zh-TW" sz="2400" b="1" dirty="0">
              <a:solidFill>
                <a:srgbClr val="376092"/>
              </a:solidFill>
              <a:ea typeface="標楷體" pitchFamily="65" charset="-120"/>
            </a:endParaRPr>
          </a:p>
        </p:txBody>
      </p:sp>
      <p:sp>
        <p:nvSpPr>
          <p:cNvPr id="8397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6"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7"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7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1"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6"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
        <p:nvSpPr>
          <p:cNvPr id="8398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371600"/>
            <a:ext cx="8305800" cy="5105400"/>
          </a:xfrm>
          <a:ln>
            <a:miter lim="800000"/>
            <a:headEnd/>
            <a:tailEnd/>
          </a:ln>
        </p:spPr>
        <p:txBody>
          <a:bodyPr vert="horz" wrap="square" lIns="91440" tIns="45720" rIns="91440" bIns="45720" numCol="1" anchor="t" anchorCtr="0" compatLnSpc="1">
            <a:prstTxWarp prst="textNoShape">
              <a:avLst/>
            </a:prstTxWarp>
          </a:bodyPr>
          <a:lstStyle/>
          <a:p>
            <a:pPr>
              <a:buFont typeface="Arial" pitchFamily="34" charset="0"/>
              <a:buChar char="•"/>
              <a:defRPr/>
            </a:pPr>
            <a:r>
              <a:rPr lang="zh-TW" altLang="en-US" dirty="0" smtClean="0"/>
              <a:t>債券</a:t>
            </a:r>
            <a:r>
              <a:rPr lang="zh-TW" altLang="en-US" dirty="0" smtClean="0"/>
              <a:t>的</a:t>
            </a:r>
            <a:r>
              <a:rPr lang="zh-TW" altLang="en-US" b="1" dirty="0" smtClean="0">
                <a:solidFill>
                  <a:srgbClr val="FF0000"/>
                </a:solidFill>
                <a:effectLst>
                  <a:outerShdw blurRad="38100" dist="38100" dir="2700000" algn="tl">
                    <a:srgbClr val="000000">
                      <a:alpha val="43137"/>
                    </a:srgbClr>
                  </a:outerShdw>
                </a:effectLst>
              </a:rPr>
              <a:t>期限</a:t>
            </a:r>
            <a:r>
              <a:rPr lang="zh-TW" altLang="en-US" dirty="0" smtClean="0"/>
              <a:t>（</a:t>
            </a:r>
            <a:r>
              <a:rPr lang="en-US" dirty="0" smtClean="0"/>
              <a:t>term</a:t>
            </a:r>
            <a:r>
              <a:rPr lang="zh-TW" altLang="en-US" dirty="0" smtClean="0"/>
              <a:t>），</a:t>
            </a:r>
            <a:r>
              <a:rPr lang="zh-TW" altLang="en-US" b="1" dirty="0" smtClean="0">
                <a:solidFill>
                  <a:srgbClr val="FF0000"/>
                </a:solidFill>
                <a:effectLst>
                  <a:outerShdw blurRad="38100" dist="38100" dir="2700000" algn="tl">
                    <a:srgbClr val="000000">
                      <a:alpha val="43137"/>
                    </a:srgbClr>
                  </a:outerShdw>
                </a:effectLst>
              </a:rPr>
              <a:t>其為債券到期前</a:t>
            </a:r>
            <a:r>
              <a:rPr lang="zh-TW" altLang="en-US" b="1" dirty="0" smtClean="0">
                <a:solidFill>
                  <a:srgbClr val="FF0000"/>
                </a:solidFill>
                <a:effectLst>
                  <a:outerShdw blurRad="38100" dist="38100" dir="2700000" algn="tl">
                    <a:srgbClr val="000000">
                      <a:alpha val="43137"/>
                    </a:srgbClr>
                  </a:outerShdw>
                </a:effectLst>
              </a:rPr>
              <a:t>的時間</a:t>
            </a:r>
            <a:r>
              <a:rPr lang="zh-TW" altLang="en-US" b="1" dirty="0" smtClean="0">
                <a:solidFill>
                  <a:srgbClr val="FF0000"/>
                </a:solidFill>
                <a:effectLst>
                  <a:outerShdw blurRad="38100" dist="38100" dir="2700000" algn="tl">
                    <a:srgbClr val="000000">
                      <a:alpha val="43137"/>
                    </a:srgbClr>
                  </a:outerShdw>
                </a:effectLst>
              </a:rPr>
              <a:t>長度</a:t>
            </a:r>
            <a:r>
              <a:rPr lang="zh-TW" altLang="en-US" dirty="0" smtClean="0"/>
              <a:t>。</a:t>
            </a:r>
            <a:endParaRPr lang="en-US" altLang="zh-TW" dirty="0" smtClean="0"/>
          </a:p>
          <a:p>
            <a:pPr>
              <a:defRPr/>
            </a:pPr>
            <a:r>
              <a:rPr lang="zh-TW" altLang="en-US" b="1" dirty="0" smtClean="0">
                <a:solidFill>
                  <a:srgbClr val="FF0000"/>
                </a:solidFill>
                <a:effectLst>
                  <a:outerShdw blurRad="38100" dist="38100" dir="2700000" algn="tl">
                    <a:srgbClr val="C0C0C0"/>
                  </a:outerShdw>
                </a:effectLst>
              </a:rPr>
              <a:t>債券的利率決定於期限的長短</a:t>
            </a:r>
            <a:r>
              <a:rPr lang="zh-TW" altLang="en-US" dirty="0" smtClean="0"/>
              <a:t>。</a:t>
            </a:r>
          </a:p>
          <a:p>
            <a:pPr>
              <a:defRPr/>
            </a:pPr>
            <a:endParaRPr lang="zh-TW" altLang="en-US" sz="1000" dirty="0" smtClean="0"/>
          </a:p>
          <a:p>
            <a:pPr>
              <a:buFont typeface="Arial" pitchFamily="34" charset="0"/>
              <a:buNone/>
              <a:defRPr/>
            </a:pPr>
            <a:r>
              <a:rPr lang="en-US" altLang="zh-TW" dirty="0" smtClean="0"/>
              <a:t>	</a:t>
            </a:r>
            <a:r>
              <a:rPr lang="zh-TW" altLang="en-US" dirty="0" smtClean="0"/>
              <a:t>長期債券由於持有人必須等待較久的時間才能拿回本金，所以其風險比短期債券來得大</a:t>
            </a:r>
            <a:r>
              <a:rPr lang="zh-TW" altLang="en-US" dirty="0" smtClean="0"/>
              <a:t>。</a:t>
            </a:r>
            <a:endParaRPr lang="en-US" altLang="zh-TW" dirty="0" smtClean="0"/>
          </a:p>
          <a:p>
            <a:pPr>
              <a:defRPr/>
            </a:pPr>
            <a:r>
              <a:rPr lang="zh-TW" altLang="en-US" b="1" dirty="0" smtClean="0">
                <a:solidFill>
                  <a:srgbClr val="FF0000"/>
                </a:solidFill>
                <a:effectLst>
                  <a:outerShdw blurRad="38100" dist="38100" dir="2700000" algn="tl">
                    <a:srgbClr val="C0C0C0"/>
                  </a:outerShdw>
                </a:effectLst>
              </a:rPr>
              <a:t>長期</a:t>
            </a:r>
            <a:r>
              <a:rPr lang="zh-TW" altLang="en-US" b="1" dirty="0" smtClean="0">
                <a:solidFill>
                  <a:srgbClr val="FF0000"/>
                </a:solidFill>
                <a:effectLst>
                  <a:outerShdw blurRad="38100" dist="38100" dir="2700000" algn="tl">
                    <a:srgbClr val="C0C0C0"/>
                  </a:outerShdw>
                </a:effectLst>
              </a:rPr>
              <a:t>債券的利率通常比短期債券來得高</a:t>
            </a:r>
            <a:r>
              <a:rPr lang="zh-TW" altLang="en-US" dirty="0" smtClean="0"/>
              <a:t>。</a:t>
            </a:r>
          </a:p>
          <a:p>
            <a:pPr>
              <a:buFont typeface="Arial" pitchFamily="34" charset="0"/>
              <a:buChar char="•"/>
              <a:defRPr/>
            </a:pPr>
            <a:endParaRPr lang="zh-TW" altLang="en-US" dirty="0" smtClean="0"/>
          </a:p>
          <a:p>
            <a:pPr>
              <a:buFont typeface="Arial" pitchFamily="34" charset="0"/>
              <a:buNone/>
              <a:defRPr/>
            </a:pPr>
            <a:r>
              <a:rPr lang="en-US" altLang="zh-TW" dirty="0" smtClean="0"/>
              <a:t>	</a:t>
            </a:r>
            <a:endParaRPr lang="zh-TW" altLang="en-US"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債券市場</a:t>
            </a:r>
            <a:endParaRPr lang="zh-TW" altLang="en-US" dirty="0"/>
          </a:p>
        </p:txBody>
      </p:sp>
      <p:sp>
        <p:nvSpPr>
          <p:cNvPr id="28676"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0C3CCB19-4DC0-4F19-AD69-FC9F2A633FCA}" type="slidenum">
              <a:rPr kumimoji="0" lang="en-US" altLang="zh-TW" sz="2400" b="1">
                <a:solidFill>
                  <a:srgbClr val="376092"/>
                </a:solidFill>
                <a:ea typeface="標楷體" pitchFamily="65" charset="-120"/>
              </a:rPr>
              <a:pPr/>
              <a:t>5</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down)">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5105400"/>
          </a:xfrm>
          <a:ln>
            <a:miter lim="800000"/>
            <a:headEnd/>
            <a:tailEnd/>
          </a:ln>
        </p:spPr>
        <p:txBody>
          <a:bodyPr vert="horz" wrap="square" lIns="91440" tIns="45720" rIns="91440" bIns="45720" numCol="1" anchor="t" anchorCtr="0" compatLnSpc="1">
            <a:prstTxWarp prst="textNoShape">
              <a:avLst/>
            </a:prstTxWarp>
            <a:normAutofit/>
          </a:bodyPr>
          <a:lstStyle/>
          <a:p>
            <a:pPr>
              <a:defRPr/>
            </a:pPr>
            <a:r>
              <a:rPr lang="zh-TW" altLang="en-US" sz="2800" dirty="0" smtClean="0"/>
              <a:t>債券</a:t>
            </a:r>
            <a:r>
              <a:rPr lang="zh-TW" altLang="en-US" sz="2800" dirty="0" smtClean="0"/>
              <a:t>的</a:t>
            </a:r>
            <a:r>
              <a:rPr lang="zh-TW" altLang="en-US" sz="2800" b="1" dirty="0" smtClean="0">
                <a:solidFill>
                  <a:srgbClr val="FF0000"/>
                </a:solidFill>
                <a:effectLst>
                  <a:outerShdw blurRad="38100" dist="38100" dir="2700000" algn="tl">
                    <a:srgbClr val="000000">
                      <a:alpha val="43137"/>
                    </a:srgbClr>
                  </a:outerShdw>
                </a:effectLst>
              </a:rPr>
              <a:t>信用風險</a:t>
            </a:r>
            <a:r>
              <a:rPr lang="zh-TW" altLang="en-US" sz="2800" dirty="0" smtClean="0"/>
              <a:t>（</a:t>
            </a:r>
            <a:r>
              <a:rPr lang="en-US" sz="2800" dirty="0" smtClean="0"/>
              <a:t>credit risk</a:t>
            </a:r>
            <a:r>
              <a:rPr lang="zh-TW" altLang="en-US" sz="2800" dirty="0" smtClean="0"/>
              <a:t>），</a:t>
            </a:r>
            <a:r>
              <a:rPr lang="zh-TW" altLang="en-US" sz="2800" b="1" dirty="0" smtClean="0">
                <a:solidFill>
                  <a:srgbClr val="FF0000"/>
                </a:solidFill>
                <a:effectLst>
                  <a:outerShdw blurRad="38100" dist="38100" dir="2700000" algn="tl">
                    <a:srgbClr val="000000">
                      <a:alpha val="43137"/>
                    </a:srgbClr>
                  </a:outerShdw>
                </a:effectLst>
              </a:rPr>
              <a:t>其為債券發行者無法全數支付利息或本金的可能性。此種可能性稱為債務不履行</a:t>
            </a:r>
            <a:r>
              <a:rPr lang="zh-TW" altLang="en-US" sz="2800" dirty="0" smtClean="0"/>
              <a:t>（</a:t>
            </a:r>
            <a:r>
              <a:rPr lang="en-US" sz="2800" dirty="0" smtClean="0"/>
              <a:t>default</a:t>
            </a:r>
            <a:r>
              <a:rPr lang="zh-TW" altLang="en-US" sz="2800" dirty="0" smtClean="0"/>
              <a:t>）。</a:t>
            </a:r>
            <a:endParaRPr lang="en-US" altLang="zh-TW" dirty="0" smtClean="0"/>
          </a:p>
          <a:p>
            <a:pPr>
              <a:defRPr/>
            </a:pPr>
            <a:r>
              <a:rPr lang="zh-TW" altLang="en-US" dirty="0" smtClean="0"/>
              <a:t>債券</a:t>
            </a:r>
            <a:r>
              <a:rPr lang="zh-TW" altLang="en-US" dirty="0" smtClean="0"/>
              <a:t>的</a:t>
            </a:r>
            <a:r>
              <a:rPr lang="zh-TW" altLang="en-US" b="1" dirty="0" smtClean="0">
                <a:solidFill>
                  <a:srgbClr val="FF0000"/>
                </a:solidFill>
                <a:effectLst>
                  <a:outerShdw blurRad="38100" dist="38100" dir="2700000" algn="tl">
                    <a:srgbClr val="C0C0C0"/>
                  </a:outerShdw>
                </a:effectLst>
              </a:rPr>
              <a:t>稅負規定</a:t>
            </a:r>
            <a:r>
              <a:rPr lang="zh-TW" altLang="en-US" dirty="0" smtClean="0"/>
              <a:t>（</a:t>
            </a:r>
            <a:r>
              <a:rPr lang="en-US" altLang="zh-TW" dirty="0" smtClean="0"/>
              <a:t>tax treatment</a:t>
            </a:r>
            <a:r>
              <a:rPr lang="zh-TW" altLang="en-US" dirty="0" smtClean="0"/>
              <a:t>），</a:t>
            </a:r>
            <a:r>
              <a:rPr lang="zh-TW" altLang="en-US" b="1" dirty="0" smtClean="0">
                <a:solidFill>
                  <a:srgbClr val="FF0000"/>
                </a:solidFill>
                <a:effectLst>
                  <a:outerShdw blurRad="38100" dist="38100" dir="2700000" algn="tl">
                    <a:srgbClr val="C0C0C0"/>
                  </a:outerShdw>
                </a:effectLst>
              </a:rPr>
              <a:t>其為稅法關於債券利息的規定</a:t>
            </a:r>
            <a:r>
              <a:rPr lang="zh-TW" altLang="en-US" dirty="0" smtClean="0"/>
              <a:t>。</a:t>
            </a:r>
          </a:p>
          <a:p>
            <a:pPr>
              <a:buFont typeface="Arial" pitchFamily="34" charset="0"/>
              <a:buNone/>
              <a:defRPr/>
            </a:pPr>
            <a:endParaRPr lang="zh-TW" altLang="en-US" sz="600" dirty="0" smtClean="0"/>
          </a:p>
          <a:p>
            <a:pPr>
              <a:buFont typeface="Arial" pitchFamily="34" charset="0"/>
              <a:buNone/>
              <a:defRPr/>
            </a:pPr>
            <a:r>
              <a:rPr lang="en-US" altLang="zh-TW" dirty="0" smtClean="0"/>
              <a:t>	</a:t>
            </a:r>
            <a:endParaRPr lang="zh-TW" altLang="en-US" dirty="0" smtClean="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債券市場</a:t>
            </a:r>
            <a:endParaRPr lang="zh-TW" altLang="en-US" dirty="0"/>
          </a:p>
        </p:txBody>
      </p:sp>
      <p:sp>
        <p:nvSpPr>
          <p:cNvPr id="30724"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C90C7ADB-2A09-480F-9A63-0858B892A82A}" type="slidenum">
              <a:rPr kumimoji="0" lang="en-US" altLang="zh-TW" sz="2400" b="1">
                <a:solidFill>
                  <a:srgbClr val="376092"/>
                </a:solidFill>
                <a:ea typeface="標楷體" pitchFamily="65" charset="-120"/>
              </a:rPr>
              <a:pPr/>
              <a:t>6</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524000"/>
            <a:ext cx="8305800" cy="51054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dirty="0" smtClean="0"/>
              <a:t>股票</a:t>
            </a:r>
            <a:r>
              <a:rPr lang="zh-TW" altLang="en-US" dirty="0" smtClean="0"/>
              <a:t>代表公司的所有權，因此持有人對公司的利潤有請求權</a:t>
            </a:r>
            <a:r>
              <a:rPr lang="zh-TW" altLang="en-US" dirty="0" smtClean="0"/>
              <a:t>。</a:t>
            </a:r>
            <a:endParaRPr lang="en-US" altLang="zh-TW" dirty="0" smtClean="0"/>
          </a:p>
          <a:p>
            <a:pPr>
              <a:defRPr/>
            </a:pPr>
            <a:r>
              <a:rPr lang="zh-TW" altLang="en-US" dirty="0" smtClean="0"/>
              <a:t>出售</a:t>
            </a:r>
            <a:r>
              <a:rPr lang="zh-TW" altLang="en-US" dirty="0" smtClean="0"/>
              <a:t>股票來籌措資金稱為</a:t>
            </a:r>
            <a:r>
              <a:rPr lang="zh-TW" altLang="en-US" b="1" dirty="0" smtClean="0">
                <a:solidFill>
                  <a:srgbClr val="FF0000"/>
                </a:solidFill>
                <a:effectLst>
                  <a:outerShdw blurRad="38100" dist="38100" dir="2700000" algn="tl">
                    <a:srgbClr val="C0C0C0"/>
                  </a:outerShdw>
                </a:effectLst>
              </a:rPr>
              <a:t>股權融通</a:t>
            </a:r>
            <a:r>
              <a:rPr lang="zh-TW" altLang="en-US" dirty="0" smtClean="0"/>
              <a:t>（</a:t>
            </a:r>
            <a:r>
              <a:rPr lang="en-US" altLang="zh-TW" dirty="0" smtClean="0"/>
              <a:t>equity finance</a:t>
            </a:r>
            <a:r>
              <a:rPr lang="zh-TW" altLang="en-US" dirty="0" smtClean="0"/>
              <a:t>），而發行債券稱為</a:t>
            </a:r>
            <a:r>
              <a:rPr lang="zh-TW" altLang="en-US" b="1" dirty="0" smtClean="0">
                <a:solidFill>
                  <a:srgbClr val="FF0000"/>
                </a:solidFill>
                <a:effectLst>
                  <a:outerShdw blurRad="38100" dist="38100" dir="2700000" algn="tl">
                    <a:srgbClr val="C0C0C0"/>
                  </a:outerShdw>
                </a:effectLst>
              </a:rPr>
              <a:t>債務融通</a:t>
            </a:r>
          </a:p>
          <a:p>
            <a:pPr>
              <a:buFont typeface="Arial" pitchFamily="34" charset="0"/>
              <a:buNone/>
              <a:defRPr/>
            </a:pPr>
            <a:r>
              <a:rPr lang="zh-TW" altLang="en-US" b="1" dirty="0" smtClean="0">
                <a:solidFill>
                  <a:srgbClr val="FF0000"/>
                </a:solidFill>
                <a:effectLst>
                  <a:outerShdw blurRad="38100" dist="38100" dir="2700000" algn="tl">
                    <a:srgbClr val="C0C0C0"/>
                  </a:outerShdw>
                </a:effectLst>
              </a:rPr>
              <a:t> </a:t>
            </a:r>
            <a:r>
              <a:rPr lang="zh-TW" altLang="en-US" dirty="0" smtClean="0"/>
              <a:t>（</a:t>
            </a:r>
            <a:r>
              <a:rPr lang="en-US" altLang="zh-TW" dirty="0" smtClean="0"/>
              <a:t>debt finance</a:t>
            </a:r>
            <a:r>
              <a:rPr lang="zh-TW" altLang="en-US" dirty="0" smtClean="0"/>
              <a:t>）。</a:t>
            </a:r>
            <a:endParaRPr lang="en-US" altLang="zh-TW" dirty="0" smtClean="0"/>
          </a:p>
          <a:p>
            <a:pPr>
              <a:defRPr/>
            </a:pPr>
            <a:r>
              <a:rPr lang="zh-TW" altLang="en-US" b="1" dirty="0" smtClean="0">
                <a:solidFill>
                  <a:srgbClr val="FF0000"/>
                </a:solidFill>
                <a:effectLst>
                  <a:outerShdw blurRad="38100" dist="38100" dir="2700000" algn="tl">
                    <a:srgbClr val="000000">
                      <a:alpha val="43137"/>
                    </a:srgbClr>
                  </a:outerShdw>
                </a:effectLst>
              </a:rPr>
              <a:t>與債券相較，股票是高風險高報酬</a:t>
            </a:r>
            <a:r>
              <a:rPr lang="zh-TW" altLang="en-US" dirty="0" smtClean="0"/>
              <a:t>。</a:t>
            </a: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股票市場</a:t>
            </a:r>
            <a:endParaRPr lang="zh-TW" altLang="en-US" dirty="0"/>
          </a:p>
        </p:txBody>
      </p:sp>
      <p:sp>
        <p:nvSpPr>
          <p:cNvPr id="33796"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FA371007-976D-4A69-B4C1-6BA71A9F9AC9}" type="slidenum">
              <a:rPr kumimoji="0" lang="en-US" altLang="zh-TW" sz="2400" b="1">
                <a:solidFill>
                  <a:srgbClr val="376092"/>
                </a:solidFill>
                <a:ea typeface="標楷體" pitchFamily="65" charset="-120"/>
              </a:rPr>
              <a:pPr/>
              <a:t>7</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447800"/>
            <a:ext cx="8305800" cy="51054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800" b="1" dirty="0" smtClean="0">
                <a:solidFill>
                  <a:srgbClr val="FF0000"/>
                </a:solidFill>
                <a:effectLst>
                  <a:outerShdw blurRad="38100" dist="38100" dir="2700000" algn="tl">
                    <a:srgbClr val="000000">
                      <a:alpha val="43137"/>
                    </a:srgbClr>
                  </a:outerShdw>
                </a:effectLst>
              </a:rPr>
              <a:t>一家公司的股票價格由該公司的股票市場供需所共同決定</a:t>
            </a:r>
            <a:r>
              <a:rPr lang="zh-TW" altLang="en-US" sz="2800" dirty="0" smtClean="0"/>
              <a:t>。</a:t>
            </a:r>
          </a:p>
          <a:p>
            <a:pPr>
              <a:buFont typeface="Arial" pitchFamily="34" charset="0"/>
              <a:buNone/>
              <a:defRPr/>
            </a:pPr>
            <a:endParaRPr lang="zh-TW" altLang="en-US" sz="800" dirty="0" smtClean="0"/>
          </a:p>
          <a:p>
            <a:pPr>
              <a:buFont typeface="Arial" pitchFamily="34" charset="0"/>
              <a:buNone/>
              <a:defRPr/>
            </a:pPr>
            <a:r>
              <a:rPr lang="en-US" altLang="zh-TW" sz="2800" dirty="0" smtClean="0"/>
              <a:t>	</a:t>
            </a:r>
            <a:r>
              <a:rPr lang="zh-TW" altLang="en-US" sz="2800" dirty="0" smtClean="0"/>
              <a:t>由於股票代表對公司未來獲利的請求權，因此，</a:t>
            </a:r>
            <a:r>
              <a:rPr lang="zh-TW" altLang="en-US" sz="2800" b="1" dirty="0" smtClean="0">
                <a:solidFill>
                  <a:srgbClr val="FF0000"/>
                </a:solidFill>
                <a:effectLst>
                  <a:outerShdw blurRad="38100" dist="38100" dir="2700000" algn="tl">
                    <a:srgbClr val="000000">
                      <a:alpha val="43137"/>
                    </a:srgbClr>
                  </a:outerShdw>
                </a:effectLst>
              </a:rPr>
              <a:t>股票價格反映股票交易者對公司未來獲利表現的看法</a:t>
            </a:r>
            <a:r>
              <a:rPr lang="zh-TW" altLang="en-US" sz="2800" dirty="0" smtClean="0"/>
              <a:t>。</a:t>
            </a:r>
          </a:p>
          <a:p>
            <a:pPr>
              <a:buFont typeface="Arial" pitchFamily="34" charset="0"/>
              <a:buNone/>
              <a:defRPr/>
            </a:pPr>
            <a:r>
              <a:rPr lang="en-US" altLang="zh-TW" sz="2800" dirty="0" smtClean="0"/>
              <a:t>	</a:t>
            </a:r>
            <a:endParaRPr lang="zh-TW" altLang="en-US" sz="2800" dirty="0"/>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股票市場</a:t>
            </a:r>
            <a:endParaRPr lang="zh-TW" altLang="en-US" dirty="0"/>
          </a:p>
        </p:txBody>
      </p:sp>
      <p:sp>
        <p:nvSpPr>
          <p:cNvPr id="36868"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32519F30-A278-49FE-924A-6A46E3C6E8D1}" type="slidenum">
              <a:rPr kumimoji="0" lang="en-US" altLang="zh-TW" sz="2400" b="1">
                <a:solidFill>
                  <a:srgbClr val="376092"/>
                </a:solidFill>
                <a:ea typeface="標楷體" pitchFamily="65" charset="-120"/>
              </a:rPr>
              <a:pPr/>
              <a:t>8</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bwMode="auto">
          <a:xfrm>
            <a:off x="457200" y="1447800"/>
            <a:ext cx="8305800" cy="5105400"/>
          </a:xfrm>
          <a:ln>
            <a:miter lim="800000"/>
            <a:headEnd/>
            <a:tailEnd/>
          </a:ln>
        </p:spPr>
        <p:txBody>
          <a:bodyPr vert="horz" wrap="square" lIns="91440" tIns="45720" rIns="91440" bIns="45720" numCol="1" anchor="t" anchorCtr="0" compatLnSpc="1">
            <a:prstTxWarp prst="textNoShape">
              <a:avLst/>
            </a:prstTxWarp>
          </a:bodyPr>
          <a:lstStyle/>
          <a:p>
            <a:pPr>
              <a:defRPr/>
            </a:pPr>
            <a:r>
              <a:rPr lang="zh-TW" altLang="en-US" sz="2600" b="1" dirty="0" smtClean="0">
                <a:solidFill>
                  <a:srgbClr val="FF0000"/>
                </a:solidFill>
                <a:effectLst>
                  <a:outerShdw blurRad="38100" dist="38100" dir="2700000" algn="tl">
                    <a:srgbClr val="C0C0C0"/>
                  </a:outerShdw>
                </a:effectLst>
              </a:rPr>
              <a:t>股價指數用來反映某些股票的整體價格水準</a:t>
            </a:r>
            <a:r>
              <a:rPr lang="zh-TW" altLang="en-US" sz="2600" dirty="0" smtClean="0"/>
              <a:t>。股價指數（</a:t>
            </a:r>
            <a:r>
              <a:rPr lang="en-US" altLang="zh-TW" sz="2600" dirty="0" smtClean="0"/>
              <a:t>stock index</a:t>
            </a:r>
            <a:r>
              <a:rPr lang="zh-TW" altLang="en-US" sz="2600" dirty="0" smtClean="0"/>
              <a:t>）是由一群股票的價格加權平均計算而得。</a:t>
            </a:r>
          </a:p>
          <a:p>
            <a:pPr>
              <a:buFont typeface="Arial" pitchFamily="34" charset="0"/>
              <a:buNone/>
              <a:defRPr/>
            </a:pPr>
            <a:r>
              <a:rPr lang="en-US" altLang="zh-TW" sz="2600" dirty="0" smtClean="0"/>
              <a:t>	</a:t>
            </a:r>
            <a:r>
              <a:rPr lang="zh-TW" altLang="en-US" sz="2600" dirty="0" smtClean="0"/>
              <a:t>最有名的股價指數為道瓊工業指數（</a:t>
            </a:r>
            <a:r>
              <a:rPr lang="en-US" altLang="zh-TW" sz="2600" dirty="0" smtClean="0"/>
              <a:t>Dow Jones Industrial Average</a:t>
            </a:r>
            <a:r>
              <a:rPr lang="zh-TW" altLang="en-US" sz="2600" dirty="0" smtClean="0"/>
              <a:t>），</a:t>
            </a:r>
            <a:endParaRPr lang="zh-TW" altLang="en-US" sz="2600" dirty="0" smtClean="0"/>
          </a:p>
          <a:p>
            <a:pPr>
              <a:buFont typeface="Arial" pitchFamily="34" charset="0"/>
              <a:buNone/>
              <a:defRPr/>
            </a:pPr>
            <a:r>
              <a:rPr lang="en-US" altLang="zh-TW" sz="600" dirty="0" smtClean="0"/>
              <a:t> </a:t>
            </a:r>
            <a:endParaRPr lang="zh-TW" altLang="en-US" sz="600" dirty="0" smtClean="0"/>
          </a:p>
          <a:p>
            <a:pPr>
              <a:defRPr/>
            </a:pPr>
            <a:r>
              <a:rPr lang="zh-TW" altLang="en-US" sz="2600" dirty="0" smtClean="0"/>
              <a:t>由於</a:t>
            </a:r>
            <a:r>
              <a:rPr lang="zh-TW" altLang="en-US" sz="2600" dirty="0" smtClean="0"/>
              <a:t>股價反映公司未來的獲利表現，因此，這些</a:t>
            </a:r>
          </a:p>
          <a:p>
            <a:pPr>
              <a:buFont typeface="Arial" pitchFamily="34" charset="0"/>
              <a:buNone/>
              <a:defRPr/>
            </a:pPr>
            <a:r>
              <a:rPr lang="zh-TW" altLang="en-US" sz="2600" dirty="0" smtClean="0"/>
              <a:t>  </a:t>
            </a:r>
            <a:r>
              <a:rPr lang="zh-TW" altLang="en-US" sz="2600" b="1" dirty="0" smtClean="0">
                <a:solidFill>
                  <a:srgbClr val="FF0000"/>
                </a:solidFill>
                <a:effectLst>
                  <a:outerShdw blurRad="38100" dist="38100" dir="2700000" algn="tl">
                    <a:srgbClr val="C0C0C0"/>
                  </a:outerShdw>
                </a:effectLst>
              </a:rPr>
              <a:t>股價指數被視為反映未來經濟狀況的可能指標</a:t>
            </a:r>
            <a:r>
              <a:rPr lang="zh-TW" altLang="en-US" sz="2600" dirty="0" smtClean="0"/>
              <a:t>。</a:t>
            </a:r>
          </a:p>
        </p:txBody>
      </p:sp>
      <p:sp>
        <p:nvSpPr>
          <p:cNvPr id="3" name="標題 2"/>
          <p:cNvSpPr>
            <a:spLocks noGrp="1"/>
          </p:cNvSpPr>
          <p:nvPr>
            <p:ph type="title"/>
          </p:nvPr>
        </p:nvSpPr>
        <p:spPr>
          <a:xfrm>
            <a:off x="0" y="500063"/>
            <a:ext cx="9144000" cy="1143000"/>
          </a:xfrm>
        </p:spPr>
        <p:txBody>
          <a:bodyPr rtlCol="0"/>
          <a:lstStyle/>
          <a:p>
            <a:pPr>
              <a:defRPr/>
            </a:pPr>
            <a:r>
              <a:rPr lang="zh-TW" altLang="en-US" dirty="0" smtClean="0"/>
              <a:t>股票市場</a:t>
            </a:r>
            <a:endParaRPr lang="zh-TW" altLang="en-US" dirty="0"/>
          </a:p>
        </p:txBody>
      </p:sp>
      <p:sp>
        <p:nvSpPr>
          <p:cNvPr id="37892" name="投影片編號版面配置區 5"/>
          <p:cNvSpPr txBox="1">
            <a:spLocks/>
          </p:cNvSpPr>
          <p:nvPr/>
        </p:nvSpPr>
        <p:spPr bwMode="auto">
          <a:xfrm>
            <a:off x="8458200" y="6248400"/>
            <a:ext cx="571500" cy="457200"/>
          </a:xfrm>
          <a:prstGeom prst="rect">
            <a:avLst/>
          </a:prstGeom>
          <a:noFill/>
          <a:ln w="9525">
            <a:noFill/>
            <a:miter lim="800000"/>
            <a:headEnd/>
            <a:tailEnd/>
          </a:ln>
        </p:spPr>
        <p:txBody>
          <a:bodyPr/>
          <a:lstStyle/>
          <a:p>
            <a:fld id="{7143928A-F43C-4D43-885D-5957AAC542B3}" type="slidenum">
              <a:rPr kumimoji="0" lang="en-US" altLang="zh-TW" sz="2400" b="1">
                <a:solidFill>
                  <a:srgbClr val="376092"/>
                </a:solidFill>
                <a:ea typeface="標楷體" pitchFamily="65" charset="-120"/>
              </a:rPr>
              <a:pPr/>
              <a:t>9</a:t>
            </a:fld>
            <a:endParaRPr kumimoji="0" lang="en-US" altLang="zh-TW" sz="2400" b="1">
              <a:solidFill>
                <a:srgbClr val="376092"/>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都會">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都會">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都會">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109</TotalTime>
  <Words>1959</Words>
  <Application>Microsoft Office PowerPoint</Application>
  <PresentationFormat>如螢幕大小 (4:3)</PresentationFormat>
  <Paragraphs>273</Paragraphs>
  <Slides>40</Slides>
  <Notes>39</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40</vt:i4>
      </vt:variant>
    </vt:vector>
  </HeadingPairs>
  <TitlesOfParts>
    <vt:vector size="42" baseType="lpstr">
      <vt:lpstr>都會</vt:lpstr>
      <vt:lpstr>Microsoft Equation 3.0</vt:lpstr>
      <vt:lpstr>第26章   儲蓄、投資與金融體系</vt:lpstr>
      <vt:lpstr>金融機構</vt:lpstr>
      <vt:lpstr>金融市場</vt:lpstr>
      <vt:lpstr>債券市場</vt:lpstr>
      <vt:lpstr>債券市場</vt:lpstr>
      <vt:lpstr>債券市場</vt:lpstr>
      <vt:lpstr>股票市場</vt:lpstr>
      <vt:lpstr>股票市場</vt:lpstr>
      <vt:lpstr>股票市場</vt:lpstr>
      <vt:lpstr>金融中介機構</vt:lpstr>
      <vt:lpstr>銀行</vt:lpstr>
      <vt:lpstr>銀行</vt:lpstr>
      <vt:lpstr>共同基金</vt:lpstr>
      <vt:lpstr>共同基金</vt:lpstr>
      <vt:lpstr>國民所得帳－儲蓄與投資</vt:lpstr>
      <vt:lpstr>國民所得帳－儲蓄與投資</vt:lpstr>
      <vt:lpstr>國民所得帳－儲蓄與投資</vt:lpstr>
      <vt:lpstr>國民所得帳－儲蓄與投資</vt:lpstr>
      <vt:lpstr>國民所得帳－儲蓄與投資</vt:lpstr>
      <vt:lpstr>國民所得帳－儲蓄與投資</vt:lpstr>
      <vt:lpstr>國民所得帳－儲蓄與投資</vt:lpstr>
      <vt:lpstr>國民所得帳－儲蓄與投資</vt:lpstr>
      <vt:lpstr>可貸資金市場</vt:lpstr>
      <vt:lpstr>可貸資金的供給與需求</vt:lpstr>
      <vt:lpstr>可貸資金的供給與需求</vt:lpstr>
      <vt:lpstr>可貸資金市場</vt:lpstr>
      <vt:lpstr>可貸資金的供給與需求</vt:lpstr>
      <vt:lpstr>可貸資金的供給與需求</vt:lpstr>
      <vt:lpstr>儲蓄誘因</vt:lpstr>
      <vt:lpstr>儲蓄誘因增加可貸資金供給</vt:lpstr>
      <vt:lpstr>儲蓄誘因</vt:lpstr>
      <vt:lpstr>投資誘因</vt:lpstr>
      <vt:lpstr>投資誘因增加可貸資金需求</vt:lpstr>
      <vt:lpstr>政策2：投資誘因</vt:lpstr>
      <vt:lpstr>政府預算赤字與剩餘</vt:lpstr>
      <vt:lpstr>政府預算赤字與剩餘</vt:lpstr>
      <vt:lpstr>政府預算赤字的影響</vt:lpstr>
      <vt:lpstr>政府預算赤字與剩餘</vt:lpstr>
      <vt:lpstr>政府預算赤字與剩餘</vt:lpstr>
      <vt:lpstr>政府預算赤字與剩餘</vt:lpstr>
    </vt:vector>
  </TitlesOfParts>
  <Company>STUT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第26章   儲蓄、投資與金融體系</dc:title>
  <dc:creator>STUT</dc:creator>
  <cp:lastModifiedBy>STUT</cp:lastModifiedBy>
  <cp:revision>12</cp:revision>
  <dcterms:created xsi:type="dcterms:W3CDTF">2011-05-13T04:27:02Z</dcterms:created>
  <dcterms:modified xsi:type="dcterms:W3CDTF">2011-05-13T06:16:12Z</dcterms:modified>
</cp:coreProperties>
</file>