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86" r:id="rId2"/>
    <p:sldId id="257" r:id="rId3"/>
    <p:sldId id="326" r:id="rId4"/>
    <p:sldId id="328" r:id="rId5"/>
    <p:sldId id="329" r:id="rId6"/>
    <p:sldId id="347" r:id="rId7"/>
    <p:sldId id="331" r:id="rId8"/>
    <p:sldId id="349" r:id="rId9"/>
    <p:sldId id="332" r:id="rId10"/>
    <p:sldId id="333" r:id="rId11"/>
    <p:sldId id="345" r:id="rId12"/>
    <p:sldId id="346" r:id="rId13"/>
    <p:sldId id="344" r:id="rId14"/>
    <p:sldId id="334" r:id="rId15"/>
    <p:sldId id="348" r:id="rId16"/>
    <p:sldId id="341" r:id="rId17"/>
    <p:sldId id="336" r:id="rId18"/>
    <p:sldId id="337" r:id="rId19"/>
    <p:sldId id="338" r:id="rId20"/>
    <p:sldId id="339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6AF1110-FB42-45BA-9C92-27932478C581}">
          <p14:sldIdLst>
            <p14:sldId id="286"/>
            <p14:sldId id="257"/>
            <p14:sldId id="326"/>
            <p14:sldId id="328"/>
            <p14:sldId id="329"/>
            <p14:sldId id="347"/>
            <p14:sldId id="331"/>
            <p14:sldId id="349"/>
            <p14:sldId id="332"/>
            <p14:sldId id="333"/>
            <p14:sldId id="345"/>
            <p14:sldId id="346"/>
            <p14:sldId id="344"/>
            <p14:sldId id="334"/>
          </p14:sldIdLst>
        </p14:section>
        <p14:section name="未命名的章節" id="{B018B19C-94D7-4FC7-B9DA-89DA7E5FC9C7}">
          <p14:sldIdLst>
            <p14:sldId id="348"/>
            <p14:sldId id="341"/>
            <p14:sldId id="336"/>
            <p14:sldId id="337"/>
            <p14:sldId id="338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61" d="100"/>
          <a:sy n="61" d="100"/>
        </p:scale>
        <p:origin x="-163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0FBD6-B389-4DF2-A458-2259E2F818A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34021F6-ED65-48E8-92E3-9578F1689514}">
      <dgm:prSet phldrT="[文字]" custT="1"/>
      <dgm:spPr/>
      <dgm:t>
        <a:bodyPr/>
        <a:lstStyle/>
        <a:p>
          <a:r>
            <a:rPr lang="zh-TW" altLang="en-US" sz="48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</a:t>
          </a:r>
          <a:endParaRPr lang="zh-TW" altLang="en-US" sz="48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B70D1-AAFE-4B58-AE1E-1CF49C1CC7E4}" type="parTrans" cxnId="{A9570E23-B367-4357-B3AD-39EADD768FAF}">
      <dgm:prSet/>
      <dgm:spPr/>
      <dgm:t>
        <a:bodyPr/>
        <a:lstStyle/>
        <a:p>
          <a:endParaRPr lang="zh-TW" altLang="en-US"/>
        </a:p>
      </dgm:t>
    </dgm:pt>
    <dgm:pt modelId="{39E75D29-A376-45E4-ACCE-FA06CE77B242}" type="sibTrans" cxnId="{A9570E23-B367-4357-B3AD-39EADD768FAF}">
      <dgm:prSet/>
      <dgm:spPr/>
      <dgm:t>
        <a:bodyPr/>
        <a:lstStyle/>
        <a:p>
          <a:endParaRPr lang="zh-TW" altLang="en-US"/>
        </a:p>
      </dgm:t>
    </dgm:pt>
    <dgm:pt modelId="{1C0F0A6A-280A-43CF-8D45-607E5491DAFC}">
      <dgm:prSet phldrT="[文字]" custT="1"/>
      <dgm:spPr/>
      <dgm:t>
        <a:bodyPr/>
        <a:lstStyle/>
        <a:p>
          <a:r>
            <a:rPr lang="zh-TW" altLang="en-US" sz="48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參訪</a:t>
          </a:r>
          <a:endParaRPr lang="zh-TW" altLang="en-US" sz="48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BE92CC-B063-4BAC-9478-ED951AB64788}" type="parTrans" cxnId="{7324EB93-8C47-4447-B4E6-8F5A55CEA580}">
      <dgm:prSet/>
      <dgm:spPr/>
      <dgm:t>
        <a:bodyPr/>
        <a:lstStyle/>
        <a:p>
          <a:endParaRPr lang="zh-TW" altLang="en-US"/>
        </a:p>
      </dgm:t>
    </dgm:pt>
    <dgm:pt modelId="{64761F8B-3EC5-495A-96FB-763D63F56693}" type="sibTrans" cxnId="{7324EB93-8C47-4447-B4E6-8F5A55CEA580}">
      <dgm:prSet/>
      <dgm:spPr/>
      <dgm:t>
        <a:bodyPr/>
        <a:lstStyle/>
        <a:p>
          <a:endParaRPr lang="zh-TW" altLang="en-US"/>
        </a:p>
      </dgm:t>
    </dgm:pt>
    <dgm:pt modelId="{38A06F8B-548D-40F1-8A7A-16B77832BBB6}">
      <dgm:prSet phldrT="[文字]" custT="1"/>
      <dgm:spPr/>
      <dgm:t>
        <a:bodyPr/>
        <a:lstStyle/>
        <a:p>
          <a:r>
            <a:rPr lang="zh-TW" altLang="en-US" sz="48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討論</a:t>
          </a:r>
          <a:endParaRPr lang="zh-TW" altLang="en-US" sz="48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44F270-A9AB-4DA2-A2E4-AC069F709460}" type="parTrans" cxnId="{BE072B4C-C56D-4086-A926-A310D921140F}">
      <dgm:prSet/>
      <dgm:spPr/>
      <dgm:t>
        <a:bodyPr/>
        <a:lstStyle/>
        <a:p>
          <a:endParaRPr lang="zh-TW" altLang="en-US"/>
        </a:p>
      </dgm:t>
    </dgm:pt>
    <dgm:pt modelId="{68E55C4A-FDD8-4DD8-9D44-403B09A05CB1}" type="sibTrans" cxnId="{BE072B4C-C56D-4086-A926-A310D921140F}">
      <dgm:prSet/>
      <dgm:spPr/>
      <dgm:t>
        <a:bodyPr/>
        <a:lstStyle/>
        <a:p>
          <a:endParaRPr lang="zh-TW" altLang="en-US"/>
        </a:p>
      </dgm:t>
    </dgm:pt>
    <dgm:pt modelId="{3DEF1B7F-6991-4F07-87D6-174ADB670181}" type="pres">
      <dgm:prSet presAssocID="{7BD0FBD6-B389-4DF2-A458-2259E2F818AA}" presName="compositeShape" presStyleCnt="0">
        <dgm:presLayoutVars>
          <dgm:chMax val="7"/>
          <dgm:dir/>
          <dgm:resizeHandles val="exact"/>
        </dgm:presLayoutVars>
      </dgm:prSet>
      <dgm:spPr/>
    </dgm:pt>
    <dgm:pt modelId="{9DFFE8EC-A884-463A-9A65-5082C181C95A}" type="pres">
      <dgm:prSet presAssocID="{534021F6-ED65-48E8-92E3-9578F1689514}" presName="circ1" presStyleLbl="vennNode1" presStyleIdx="0" presStyleCnt="3" custLinFactNeighborX="-314" custLinFactNeighborY="1061"/>
      <dgm:spPr/>
      <dgm:t>
        <a:bodyPr/>
        <a:lstStyle/>
        <a:p>
          <a:endParaRPr lang="zh-TW" altLang="en-US"/>
        </a:p>
      </dgm:t>
    </dgm:pt>
    <dgm:pt modelId="{51168DDC-7ACF-40CB-BCE1-6CA5479E11F8}" type="pres">
      <dgm:prSet presAssocID="{534021F6-ED65-48E8-92E3-9578F16895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184A0-FF25-4A91-B6C6-7292F8646FCA}" type="pres">
      <dgm:prSet presAssocID="{1C0F0A6A-280A-43CF-8D45-607E5491DAFC}" presName="circ2" presStyleLbl="vennNode1" presStyleIdx="1" presStyleCnt="3"/>
      <dgm:spPr/>
      <dgm:t>
        <a:bodyPr/>
        <a:lstStyle/>
        <a:p>
          <a:endParaRPr lang="zh-TW" altLang="en-US"/>
        </a:p>
      </dgm:t>
    </dgm:pt>
    <dgm:pt modelId="{5BCB3B94-6768-47CE-811D-412649B65E70}" type="pres">
      <dgm:prSet presAssocID="{1C0F0A6A-280A-43CF-8D45-607E5491DAF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98690D-3E20-4949-9E7D-07A450ECF473}" type="pres">
      <dgm:prSet presAssocID="{38A06F8B-548D-40F1-8A7A-16B77832BBB6}" presName="circ3" presStyleLbl="vennNode1" presStyleIdx="2" presStyleCnt="3"/>
      <dgm:spPr/>
      <dgm:t>
        <a:bodyPr/>
        <a:lstStyle/>
        <a:p>
          <a:endParaRPr lang="zh-TW" altLang="en-US"/>
        </a:p>
      </dgm:t>
    </dgm:pt>
    <dgm:pt modelId="{0779D9B6-4EA8-42F0-B549-564FCB45C14C}" type="pres">
      <dgm:prSet presAssocID="{38A06F8B-548D-40F1-8A7A-16B77832BBB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CA23263-DAD4-4DEC-8B49-D8F8E7856B42}" type="presOf" srcId="{1C0F0A6A-280A-43CF-8D45-607E5491DAFC}" destId="{5BCB3B94-6768-47CE-811D-412649B65E70}" srcOrd="1" destOrd="0" presId="urn:microsoft.com/office/officeart/2005/8/layout/venn1"/>
    <dgm:cxn modelId="{189CCF1A-89CF-48C8-BC91-B9C4B10CF16E}" type="presOf" srcId="{534021F6-ED65-48E8-92E3-9578F1689514}" destId="{51168DDC-7ACF-40CB-BCE1-6CA5479E11F8}" srcOrd="1" destOrd="0" presId="urn:microsoft.com/office/officeart/2005/8/layout/venn1"/>
    <dgm:cxn modelId="{BE072B4C-C56D-4086-A926-A310D921140F}" srcId="{7BD0FBD6-B389-4DF2-A458-2259E2F818AA}" destId="{38A06F8B-548D-40F1-8A7A-16B77832BBB6}" srcOrd="2" destOrd="0" parTransId="{9A44F270-A9AB-4DA2-A2E4-AC069F709460}" sibTransId="{68E55C4A-FDD8-4DD8-9D44-403B09A05CB1}"/>
    <dgm:cxn modelId="{CD5BFBC1-89B6-4AED-AC13-395121615337}" type="presOf" srcId="{1C0F0A6A-280A-43CF-8D45-607E5491DAFC}" destId="{A2D184A0-FF25-4A91-B6C6-7292F8646FCA}" srcOrd="0" destOrd="0" presId="urn:microsoft.com/office/officeart/2005/8/layout/venn1"/>
    <dgm:cxn modelId="{55AB1C12-C930-492E-A315-65511FE0FA8D}" type="presOf" srcId="{38A06F8B-548D-40F1-8A7A-16B77832BBB6}" destId="{6598690D-3E20-4949-9E7D-07A450ECF473}" srcOrd="0" destOrd="0" presId="urn:microsoft.com/office/officeart/2005/8/layout/venn1"/>
    <dgm:cxn modelId="{8F4DE164-495C-4953-AF07-F833A4E12C7F}" type="presOf" srcId="{7BD0FBD6-B389-4DF2-A458-2259E2F818AA}" destId="{3DEF1B7F-6991-4F07-87D6-174ADB670181}" srcOrd="0" destOrd="0" presId="urn:microsoft.com/office/officeart/2005/8/layout/venn1"/>
    <dgm:cxn modelId="{7324EB93-8C47-4447-B4E6-8F5A55CEA580}" srcId="{7BD0FBD6-B389-4DF2-A458-2259E2F818AA}" destId="{1C0F0A6A-280A-43CF-8D45-607E5491DAFC}" srcOrd="1" destOrd="0" parTransId="{F0BE92CC-B063-4BAC-9478-ED951AB64788}" sibTransId="{64761F8B-3EC5-495A-96FB-763D63F56693}"/>
    <dgm:cxn modelId="{266A7E9B-B225-45EF-80D4-3B3128DFAAB1}" type="presOf" srcId="{38A06F8B-548D-40F1-8A7A-16B77832BBB6}" destId="{0779D9B6-4EA8-42F0-B549-564FCB45C14C}" srcOrd="1" destOrd="0" presId="urn:microsoft.com/office/officeart/2005/8/layout/venn1"/>
    <dgm:cxn modelId="{A9570E23-B367-4357-B3AD-39EADD768FAF}" srcId="{7BD0FBD6-B389-4DF2-A458-2259E2F818AA}" destId="{534021F6-ED65-48E8-92E3-9578F1689514}" srcOrd="0" destOrd="0" parTransId="{FE8B70D1-AAFE-4B58-AE1E-1CF49C1CC7E4}" sibTransId="{39E75D29-A376-45E4-ACCE-FA06CE77B242}"/>
    <dgm:cxn modelId="{1573D179-8E3D-45E6-9458-1B5E2A5DB95E}" type="presOf" srcId="{534021F6-ED65-48E8-92E3-9578F1689514}" destId="{9DFFE8EC-A884-463A-9A65-5082C181C95A}" srcOrd="0" destOrd="0" presId="urn:microsoft.com/office/officeart/2005/8/layout/venn1"/>
    <dgm:cxn modelId="{D9E9C5CB-569F-4323-A85F-7833889D1DDB}" type="presParOf" srcId="{3DEF1B7F-6991-4F07-87D6-174ADB670181}" destId="{9DFFE8EC-A884-463A-9A65-5082C181C95A}" srcOrd="0" destOrd="0" presId="urn:microsoft.com/office/officeart/2005/8/layout/venn1"/>
    <dgm:cxn modelId="{242892C8-716B-448D-BA1A-AF48999F0A3A}" type="presParOf" srcId="{3DEF1B7F-6991-4F07-87D6-174ADB670181}" destId="{51168DDC-7ACF-40CB-BCE1-6CA5479E11F8}" srcOrd="1" destOrd="0" presId="urn:microsoft.com/office/officeart/2005/8/layout/venn1"/>
    <dgm:cxn modelId="{8DBF228B-C185-4B75-93F6-84919463789B}" type="presParOf" srcId="{3DEF1B7F-6991-4F07-87D6-174ADB670181}" destId="{A2D184A0-FF25-4A91-B6C6-7292F8646FCA}" srcOrd="2" destOrd="0" presId="urn:microsoft.com/office/officeart/2005/8/layout/venn1"/>
    <dgm:cxn modelId="{6FF6754A-06D0-4C46-AD8B-D4330067B2CD}" type="presParOf" srcId="{3DEF1B7F-6991-4F07-87D6-174ADB670181}" destId="{5BCB3B94-6768-47CE-811D-412649B65E70}" srcOrd="3" destOrd="0" presId="urn:microsoft.com/office/officeart/2005/8/layout/venn1"/>
    <dgm:cxn modelId="{AAA6BF4D-1C04-4960-A1BE-0EF582F99497}" type="presParOf" srcId="{3DEF1B7F-6991-4F07-87D6-174ADB670181}" destId="{6598690D-3E20-4949-9E7D-07A450ECF473}" srcOrd="4" destOrd="0" presId="urn:microsoft.com/office/officeart/2005/8/layout/venn1"/>
    <dgm:cxn modelId="{1AA21F13-E644-45F1-AC44-0BC227C924BD}" type="presParOf" srcId="{3DEF1B7F-6991-4F07-87D6-174ADB670181}" destId="{0779D9B6-4EA8-42F0-B549-564FCB45C14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FE8EC-A884-463A-9A65-5082C181C95A}">
      <dsp:nvSpPr>
        <dsp:cNvPr id="0" name=""/>
        <dsp:cNvSpPr/>
      </dsp:nvSpPr>
      <dsp:spPr>
        <a:xfrm>
          <a:off x="2016234" y="72000"/>
          <a:ext cx="2289854" cy="22898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</a:t>
          </a:r>
          <a:endParaRPr lang="zh-TW" altLang="en-US" sz="4800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1548" y="472725"/>
        <a:ext cx="1679226" cy="1030434"/>
      </dsp:txXfrm>
    </dsp:sp>
    <dsp:sp modelId="{A2D184A0-FF25-4A91-B6C6-7292F8646FCA}">
      <dsp:nvSpPr>
        <dsp:cNvPr id="0" name=""/>
        <dsp:cNvSpPr/>
      </dsp:nvSpPr>
      <dsp:spPr>
        <a:xfrm>
          <a:off x="2849680" y="1478864"/>
          <a:ext cx="2289854" cy="22898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參訪</a:t>
          </a:r>
          <a:endParaRPr lang="zh-TW" altLang="en-US" sz="4800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9994" y="2070410"/>
        <a:ext cx="1373912" cy="1259419"/>
      </dsp:txXfrm>
    </dsp:sp>
    <dsp:sp modelId="{6598690D-3E20-4949-9E7D-07A450ECF473}">
      <dsp:nvSpPr>
        <dsp:cNvPr id="0" name=""/>
        <dsp:cNvSpPr/>
      </dsp:nvSpPr>
      <dsp:spPr>
        <a:xfrm>
          <a:off x="1197169" y="1478864"/>
          <a:ext cx="2289854" cy="22898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討論</a:t>
          </a:r>
          <a:endParaRPr lang="zh-TW" altLang="en-US" sz="4800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2796" y="2070410"/>
        <a:ext cx="1373912" cy="1259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86FEE-E362-41E6-8130-DB1638821DA0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D44E5-1BF9-4BBB-AB03-90C6981191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952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F1C1D912-4989-4012-A384-D0EE983144B9}" type="slidenum">
              <a:rPr lang="en-US" altLang="zh-TW" smtClean="0"/>
              <a:pPr eaLnBrk="1" hangingPunct="1"/>
              <a:t>1</a:t>
            </a:fld>
            <a:endParaRPr lang="en-US" altLang="zh-TW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中心簡報範本\STUT PICTURE\未命名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61913"/>
            <a:ext cx="22923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5516563"/>
            <a:ext cx="10795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58038" y="539750"/>
            <a:ext cx="19446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60040" y="114476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45840" y="29005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42988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476625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58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92763"/>
            <a:ext cx="10318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39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92763"/>
            <a:ext cx="10318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43663" y="6408738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282949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6064" y="3645024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819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675313"/>
            <a:ext cx="9604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43663" y="6408738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0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5949950"/>
            <a:ext cx="7191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43663" y="6408738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10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11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0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675313"/>
            <a:ext cx="9604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43663" y="6408738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75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675313"/>
            <a:ext cx="9604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443663" y="6408738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400" smtClean="0">
                <a:solidFill>
                  <a:srgbClr val="FF0000"/>
                </a:solidFill>
                <a:latin typeface="華康龍門石碑"/>
                <a:ea typeface="華康龍門石碑"/>
                <a:cs typeface="新細明體" pitchFamily="18" charset="-120"/>
              </a:rPr>
              <a:t>通識</a:t>
            </a:r>
            <a:r>
              <a:rPr lang="zh-TW" altLang="en-US" sz="2400" smtClean="0">
                <a:solidFill>
                  <a:srgbClr val="7030A0"/>
                </a:solidFill>
                <a:latin typeface="華康龍門石碑"/>
                <a:ea typeface="華康龍門石碑"/>
                <a:cs typeface="新細明體" pitchFamily="18" charset="-120"/>
              </a:rPr>
              <a:t>教育</a:t>
            </a:r>
            <a:r>
              <a:rPr lang="zh-TW" altLang="en-US" sz="2400" smtClean="0">
                <a:solidFill>
                  <a:srgbClr val="FFC000"/>
                </a:solidFill>
                <a:latin typeface="華康龍門石碑"/>
                <a:ea typeface="華康龍門石碑"/>
                <a:cs typeface="新細明體" pitchFamily="18" charset="-120"/>
              </a:rPr>
              <a:t>中心</a:t>
            </a:r>
          </a:p>
          <a:p>
            <a:pPr eaLnBrk="1" hangingPunct="1">
              <a:defRPr/>
            </a:pPr>
            <a:endParaRPr lang="zh-TW" altLang="zh-TW" sz="2000" smtClean="0">
              <a:latin typeface="Arial" pitchFamily="34" charset="0"/>
              <a:ea typeface="華康龍門石碑"/>
              <a:cs typeface="新細明體" pitchFamily="18" charset="-120"/>
            </a:endParaRP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056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487988"/>
            <a:ext cx="9366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36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675313"/>
            <a:ext cx="9604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59248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04664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159227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08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中心簡報範本\STUT PICTURE\lion_STUlogo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5949950"/>
            <a:ext cx="7191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0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0AE8BA2E-0F2C-431E-B832-9C171843A79A}" type="datetimeFigureOut">
              <a:rPr lang="zh-TW" altLang="en-US" smtClean="0"/>
              <a:t>2014/5/25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9C2C20B7-6567-4D46-8C45-2F28859C2295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2" descr="C:\Users\Stut\Desktop\123.jpg"/>
          <p:cNvPicPr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 flipH="1">
            <a:off x="-108522" y="5808104"/>
            <a:ext cx="4896545" cy="11967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 descr="C:\Users\Stut\Desktop\123.jpg"/>
          <p:cNvPicPr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4499992" y="5808104"/>
            <a:ext cx="4752527" cy="11967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332656"/>
            <a:ext cx="7772400" cy="1080120"/>
          </a:xfrm>
        </p:spPr>
        <p:txBody>
          <a:bodyPr/>
          <a:lstStyle/>
          <a:p>
            <a:pPr marL="18288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zh-TW" altLang="en-US" sz="3200" dirty="0" smtClean="0"/>
              <a:t>     </a:t>
            </a:r>
            <a:r>
              <a:rPr lang="en-US" altLang="zh-TW" sz="2800" dirty="0" smtClean="0"/>
              <a:t>102.2</a:t>
            </a:r>
            <a:r>
              <a:rPr lang="zh-TW" altLang="en-US" sz="2800" dirty="0" smtClean="0"/>
              <a:t> </a:t>
            </a:r>
            <a:r>
              <a:rPr lang="zh-TW" altLang="en-US" sz="3200" dirty="0" smtClean="0"/>
              <a:t>讀書</a:t>
            </a:r>
            <a:r>
              <a:rPr lang="zh-TW" altLang="en-US" sz="3200" dirty="0"/>
              <a:t>會期末觀摩分享會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140968"/>
            <a:ext cx="7645400" cy="302433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zh-TW" altLang="en-US" sz="2000" b="1" dirty="0" smtClean="0">
                <a:solidFill>
                  <a:srgbClr val="99CC00"/>
                </a:solidFill>
                <a:latin typeface="新細明體" pitchFamily="18" charset="-120"/>
                <a:ea typeface="新細明體" pitchFamily="18" charset="-120"/>
              </a:rPr>
              <a:t> </a:t>
            </a:r>
            <a:endParaRPr lang="en-US" altLang="zh-TW" sz="2000" b="1" dirty="0" smtClean="0">
              <a:solidFill>
                <a:srgbClr val="99CC00"/>
              </a:solidFill>
              <a:latin typeface="新細明體" pitchFamily="18" charset="-120"/>
              <a:ea typeface="新細明體" pitchFamily="18" charset="-12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讀書會成員：</a:t>
            </a:r>
            <a:endParaRPr lang="en-US" altLang="zh-TW" sz="2400" b="1" dirty="0" smtClean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</a:pPr>
            <a:endParaRPr lang="zh-TW" altLang="en-US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碩企二甲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方雅萍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商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設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甲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林珈羽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企電三甲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李若華    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幼保三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甲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蘇家儀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工管四乙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黃鈺淼     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動畫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</a:rPr>
              <a:t>甲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陳慧鶯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</a:rPr>
              <a:t>　　　　　　　　　　　　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lnSpc>
                <a:spcPct val="8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      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l">
              <a:lnSpc>
                <a:spcPct val="80000"/>
              </a:lnSpc>
            </a:pP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    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708400" y="6381750"/>
            <a:ext cx="1828800" cy="365125"/>
          </a:xfrm>
        </p:spPr>
        <p:txBody>
          <a:bodyPr/>
          <a:lstStyle/>
          <a:p>
            <a:pPr>
              <a:defRPr/>
            </a:pPr>
            <a:fld id="{92037662-0832-4BFB-8566-BA4252F49724}" type="slidenum">
              <a:rPr lang="en-US" altLang="zh-TW" sz="1800"/>
              <a:pPr>
                <a:defRPr/>
              </a:pPr>
              <a:t>1</a:t>
            </a:fld>
            <a:endParaRPr lang="en-US" altLang="zh-TW" sz="1800" dirty="0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403350" y="1409700"/>
            <a:ext cx="67691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選讀書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籍</a:t>
            </a: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台南日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和，老房子小旅行</a:t>
            </a:r>
            <a:endParaRPr lang="en-US" altLang="zh-TW" sz="32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endParaRPr lang="en-US" altLang="zh-TW" sz="2400" b="1" dirty="0" smtClean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指導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老師：</a:t>
            </a:r>
            <a:r>
              <a:rPr lang="zh-TW" altLang="en-US" sz="2600" b="1" dirty="0">
                <a:latin typeface="標楷體" pitchFamily="65" charset="-120"/>
                <a:ea typeface="標楷體" pitchFamily="65" charset="-120"/>
              </a:rPr>
              <a:t>張秀惠</a:t>
            </a:r>
          </a:p>
        </p:txBody>
      </p:sp>
    </p:spTree>
    <p:extLst>
      <p:ext uri="{BB962C8B-B14F-4D97-AF65-F5344CB8AC3E}">
        <p14:creationId xmlns:p14="http://schemas.microsoft.com/office/powerpoint/2010/main" val="37849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ea typeface="標楷體" pitchFamily="65" charset="-120"/>
              </a:rPr>
              <a:t>衛屋茶事</a:t>
            </a:r>
            <a:r>
              <a:rPr lang="zh-TW" altLang="en-US" dirty="0" smtClean="0"/>
              <a:t> </a:t>
            </a:r>
          </a:p>
        </p:txBody>
      </p:sp>
      <p:pic>
        <p:nvPicPr>
          <p:cNvPr id="7172" name="Picture 4" descr="DSC00422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71438" y="3617913"/>
            <a:ext cx="5653087" cy="3181350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1268" name="Picture 5" descr="DSC00387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96081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DSC004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64" y="3068637"/>
            <a:ext cx="2555674" cy="143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DSC00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84313"/>
            <a:ext cx="25828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DSC004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3"/>
            <a:ext cx="2389984" cy="504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9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en-US" altLang="zh-TW" b="1" dirty="0">
                <a:solidFill>
                  <a:prstClr val="black"/>
                </a:solidFill>
              </a:rPr>
              <a:t>321</a:t>
            </a:r>
            <a:r>
              <a:rPr lang="zh-TW" altLang="en-US" b="1" dirty="0">
                <a:solidFill>
                  <a:prstClr val="black"/>
                </a:solidFill>
              </a:rPr>
              <a:t>巷</a:t>
            </a:r>
            <a:r>
              <a:rPr lang="zh-TW" altLang="en-US" b="1" dirty="0" smtClean="0">
                <a:solidFill>
                  <a:prstClr val="black"/>
                </a:solidFill>
              </a:rPr>
              <a:t>藝術聚落</a:t>
            </a:r>
            <a:r>
              <a:rPr lang="en-US" altLang="zh-TW" b="1" dirty="0" smtClean="0">
                <a:solidFill>
                  <a:prstClr val="black"/>
                </a:solidFill>
              </a:rPr>
              <a:t/>
            </a:r>
            <a:br>
              <a:rPr lang="en-US" altLang="zh-TW" b="1" dirty="0" smtClean="0">
                <a:solidFill>
                  <a:prstClr val="black"/>
                </a:solidFill>
              </a:rPr>
            </a:br>
            <a:r>
              <a:rPr lang="zh-TW" altLang="en-US" sz="3600" b="1" dirty="0" smtClean="0">
                <a:solidFill>
                  <a:srgbClr val="002060"/>
                </a:solidFill>
              </a:rPr>
              <a:t>（原日軍</a:t>
            </a:r>
            <a:r>
              <a:rPr lang="zh-TW" altLang="en-US" sz="3600" b="1" dirty="0">
                <a:solidFill>
                  <a:srgbClr val="002060"/>
                </a:solidFill>
              </a:rPr>
              <a:t>步兵第二聯隊官舍</a:t>
            </a:r>
            <a:r>
              <a:rPr lang="zh-TW" altLang="en-US" sz="3600" b="1" dirty="0" smtClean="0">
                <a:solidFill>
                  <a:srgbClr val="002060"/>
                </a:solidFill>
              </a:rPr>
              <a:t>群）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1520" y="1844824"/>
            <a:ext cx="8568952" cy="4392488"/>
          </a:xfrm>
        </p:spPr>
        <p:txBody>
          <a:bodyPr/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清朝</a:t>
            </a:r>
            <a:r>
              <a:rPr lang="zh-TW" altLang="en-US" sz="2800" dirty="0" smtClean="0"/>
              <a:t>：臺灣</a:t>
            </a:r>
            <a:r>
              <a:rPr lang="zh-TW" altLang="en-US" sz="2800" dirty="0"/>
              <a:t>府城總鎮衙署與左營的</a:t>
            </a:r>
            <a:r>
              <a:rPr lang="zh-TW" altLang="en-US" sz="2800" dirty="0" smtClean="0"/>
              <a:t>所在地</a:t>
            </a:r>
            <a:endParaRPr lang="en-US" altLang="zh-TW" sz="2800" dirty="0" smtClean="0"/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日</a:t>
            </a:r>
            <a:r>
              <a:rPr lang="zh-TW" altLang="en-US" sz="2800" dirty="0">
                <a:solidFill>
                  <a:srgbClr val="C00000"/>
                </a:solidFill>
              </a:rPr>
              <a:t>治</a:t>
            </a:r>
            <a:r>
              <a:rPr lang="zh-TW" altLang="en-US" sz="2800" dirty="0" smtClean="0">
                <a:solidFill>
                  <a:srgbClr val="C00000"/>
                </a:solidFill>
              </a:rPr>
              <a:t>時期</a:t>
            </a:r>
            <a:r>
              <a:rPr lang="zh-TW" altLang="en-US" sz="2800" dirty="0" smtClean="0"/>
              <a:t>：山砲</a:t>
            </a:r>
            <a:r>
              <a:rPr lang="zh-TW" altLang="en-US" sz="2800" dirty="0"/>
              <a:t>兵部隊與工</a:t>
            </a:r>
            <a:r>
              <a:rPr lang="zh-TW" altLang="en-US" sz="2800" dirty="0" smtClean="0"/>
              <a:t>兵營軍官宿舍</a:t>
            </a:r>
            <a:endParaRPr lang="zh-TW" altLang="en-US" sz="2800" dirty="0"/>
          </a:p>
          <a:p>
            <a:r>
              <a:rPr lang="zh-TW" altLang="en-US" sz="2800" dirty="0" smtClean="0">
                <a:solidFill>
                  <a:srgbClr val="C00000"/>
                </a:solidFill>
              </a:rPr>
              <a:t>二戰後</a:t>
            </a:r>
            <a:r>
              <a:rPr lang="zh-TW" altLang="en-US" sz="2800" dirty="0" smtClean="0"/>
              <a:t>：國軍軍工</a:t>
            </a:r>
            <a:r>
              <a:rPr lang="zh-TW" altLang="en-US" sz="2800" dirty="0"/>
              <a:t>配件</a:t>
            </a:r>
            <a:r>
              <a:rPr lang="zh-TW" altLang="en-US" sz="2800" dirty="0" smtClean="0"/>
              <a:t>廠，後改為臺</a:t>
            </a:r>
            <a:r>
              <a:rPr lang="zh-TW" altLang="en-US" sz="2800" dirty="0"/>
              <a:t>南高等工業學校（今國立成功大學）的教授</a:t>
            </a:r>
            <a:r>
              <a:rPr lang="zh-TW" altLang="en-US" sz="2800" dirty="0" smtClean="0"/>
              <a:t>宿舍。</a:t>
            </a:r>
            <a:endParaRPr lang="zh-TW" altLang="en-US" sz="2800" dirty="0"/>
          </a:p>
          <a:p>
            <a:r>
              <a:rPr lang="en-US" altLang="zh-TW" sz="2800" dirty="0" smtClean="0">
                <a:solidFill>
                  <a:srgbClr val="C00000"/>
                </a:solidFill>
              </a:rPr>
              <a:t>2012</a:t>
            </a:r>
            <a:r>
              <a:rPr lang="zh-TW" altLang="en-US" sz="2800" dirty="0"/>
              <a:t>年</a:t>
            </a:r>
            <a:r>
              <a:rPr lang="zh-TW" altLang="en-US" sz="2800" dirty="0" smtClean="0"/>
              <a:t>移交市政府管理，</a:t>
            </a:r>
            <a:r>
              <a:rPr lang="zh-TW" altLang="en-US" sz="2800" dirty="0"/>
              <a:t>一度閒置，後來臺南市文化局先將其中七間宿舍進行整理，讓藝術團隊</a:t>
            </a:r>
            <a:r>
              <a:rPr lang="zh-TW" altLang="en-US" sz="2800" dirty="0" smtClean="0"/>
              <a:t>進駐。</a:t>
            </a:r>
            <a:endParaRPr lang="en-US" altLang="zh-TW" sz="2800" dirty="0" smtClean="0"/>
          </a:p>
          <a:p>
            <a:r>
              <a:rPr lang="en-US" altLang="zh-TW" sz="2800" dirty="0" smtClean="0">
                <a:solidFill>
                  <a:srgbClr val="C00000"/>
                </a:solidFill>
              </a:rPr>
              <a:t>2013</a:t>
            </a:r>
            <a:r>
              <a:rPr lang="zh-TW" altLang="en-US" sz="2800" dirty="0"/>
              <a:t>年</a:t>
            </a:r>
            <a:r>
              <a:rPr lang="en-US" altLang="zh-TW" sz="2800" dirty="0"/>
              <a:t>3</a:t>
            </a:r>
            <a:r>
              <a:rPr lang="zh-TW" altLang="en-US" sz="2800" dirty="0"/>
              <a:t>月</a:t>
            </a:r>
            <a:r>
              <a:rPr lang="en-US" altLang="zh-TW" sz="2800" dirty="0"/>
              <a:t>23</a:t>
            </a:r>
            <a:r>
              <a:rPr lang="zh-TW" altLang="en-US" sz="2800" dirty="0" smtClean="0"/>
              <a:t>日掛牌</a:t>
            </a:r>
            <a:r>
              <a:rPr lang="zh-TW" altLang="en-US" sz="2800" dirty="0"/>
              <a:t>正式宣告「三二一巷藝術聚落</a:t>
            </a:r>
            <a:r>
              <a:rPr lang="zh-TW" altLang="en-US" sz="2800" dirty="0" smtClean="0"/>
              <a:t>」成立。</a:t>
            </a:r>
            <a:endParaRPr lang="zh-TW" altLang="en-US" sz="2800" dirty="0"/>
          </a:p>
          <a:p>
            <a:endParaRPr lang="zh-TW" altLang="en-US" sz="2400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46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prstClr val="black"/>
                </a:solidFill>
              </a:rPr>
              <a:t>321</a:t>
            </a:r>
            <a:r>
              <a:rPr lang="zh-TW" altLang="en-US" b="1" dirty="0">
                <a:solidFill>
                  <a:prstClr val="black"/>
                </a:solidFill>
              </a:rPr>
              <a:t>巷</a:t>
            </a:r>
            <a:r>
              <a:rPr lang="zh-TW" altLang="en-US" b="1" dirty="0" smtClean="0">
                <a:solidFill>
                  <a:prstClr val="black"/>
                </a:solidFill>
              </a:rPr>
              <a:t>藝術聚落</a:t>
            </a:r>
            <a:r>
              <a:rPr lang="zh-TW" altLang="en-US" dirty="0" smtClean="0">
                <a:solidFill>
                  <a:prstClr val="black"/>
                </a:solidFill>
              </a:rPr>
              <a:t> 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70" y="1772816"/>
            <a:ext cx="708512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7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4040188" cy="648072"/>
          </a:xfrm>
        </p:spPr>
        <p:txBody>
          <a:bodyPr/>
          <a:lstStyle/>
          <a:p>
            <a:r>
              <a:rPr lang="zh-TW" altLang="en-US" sz="2800" dirty="0" smtClean="0"/>
              <a:t>郭柏川故居、紀念館</a:t>
            </a:r>
            <a:endParaRPr lang="zh-TW" altLang="en-US" sz="2800" dirty="0"/>
          </a:p>
        </p:txBody>
      </p:sp>
      <p:pic>
        <p:nvPicPr>
          <p:cNvPr id="6146" name="Picture 2" descr="C:\Users\alice-stust\Dropbox\2.3讀書會\期末ppt\321-郭柏川台南故居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0200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7"/>
          <p:cNvSpPr>
            <a:spLocks noGrp="1"/>
          </p:cNvSpPr>
          <p:nvPr>
            <p:ph type="body" sz="quarter" idx="3"/>
          </p:nvPr>
        </p:nvSpPr>
        <p:spPr>
          <a:xfrm>
            <a:off x="4912036" y="476672"/>
            <a:ext cx="3774763" cy="936103"/>
          </a:xfrm>
        </p:spPr>
        <p:txBody>
          <a:bodyPr/>
          <a:lstStyle/>
          <a:p>
            <a:r>
              <a:rPr lang="zh-TW" altLang="en-US" sz="2800" dirty="0" smtClean="0"/>
              <a:t>處處小驚喜</a:t>
            </a:r>
            <a:endParaRPr lang="zh-TW" altLang="en-US" sz="2800" dirty="0"/>
          </a:p>
        </p:txBody>
      </p:sp>
      <p:pic>
        <p:nvPicPr>
          <p:cNvPr id="6147" name="Picture 3" descr="C:\Users\alice-stust\Dropbox\2.3讀書會\期末ppt\321-鳥巢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01" y="1564039"/>
            <a:ext cx="4251592" cy="23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lice-stust\Dropbox\2.3讀書會\期末ppt\321-蝸牛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94" y="4437112"/>
            <a:ext cx="4303799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lice-stust\Dropbox\2.3讀書會\期末ppt\321-松鼠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87" y="3933056"/>
            <a:ext cx="4131237" cy="23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/>
              <a:t>321</a:t>
            </a:r>
            <a:r>
              <a:rPr lang="zh-TW" altLang="en-US" sz="3600" b="1" dirty="0"/>
              <a:t>巷</a:t>
            </a:r>
            <a:r>
              <a:rPr lang="zh-TW" altLang="en-US" sz="3600" b="1" dirty="0" smtClean="0"/>
              <a:t>藝術聚落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~~</a:t>
            </a:r>
            <a:r>
              <a:rPr lang="zh-TW" altLang="en-US" sz="2400" b="1" dirty="0" smtClean="0">
                <a:solidFill>
                  <a:srgbClr val="7030A0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我們笑得好開心呀</a:t>
            </a:r>
            <a:r>
              <a:rPr lang="zh-TW" altLang="en-US" sz="2400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8196" name="Picture 4" descr="DSC004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456" y="1412775"/>
            <a:ext cx="8056984" cy="4531427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0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134</a:t>
            </a:r>
            <a:r>
              <a:rPr lang="zh-TW" altLang="en-US" b="1">
                <a:ea typeface="標楷體" pitchFamily="65" charset="-120"/>
              </a:rPr>
              <a:t>巷內的女巫</a:t>
            </a:r>
            <a:r>
              <a:rPr lang="zh-TW" altLang="en-US"/>
              <a:t> </a:t>
            </a:r>
          </a:p>
        </p:txBody>
      </p:sp>
      <p:pic>
        <p:nvPicPr>
          <p:cNvPr id="9220" name="Picture 4" descr="DSC004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6" y="1343934"/>
            <a:ext cx="4455828" cy="2506901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SC_04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93712"/>
            <a:ext cx="3528392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SC004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63" y="4444467"/>
            <a:ext cx="316865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SC004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6" y="4036843"/>
            <a:ext cx="4455828" cy="250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讀書會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番外篇</a:t>
            </a:r>
            <a:r>
              <a:rPr lang="zh-TW" altLang="en-US" b="1" dirty="0" smtClean="0"/>
              <a:t>～美術創作</a:t>
            </a:r>
            <a:endParaRPr lang="zh-TW" altLang="en-US" b="1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800" b="0" dirty="0" smtClean="0"/>
              <a:t>　林珈羽</a:t>
            </a:r>
            <a:endParaRPr lang="zh-TW" altLang="en-US" sz="2800" b="0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z="2800" b="0" dirty="0" smtClean="0"/>
              <a:t>　黃鈺淼</a:t>
            </a:r>
            <a:endParaRPr lang="zh-TW" altLang="en-US" sz="2800" b="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" y="2362022"/>
            <a:ext cx="4864547" cy="344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19" y="2315464"/>
            <a:ext cx="3359187" cy="36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ea typeface="標楷體" pitchFamily="65" charset="-120"/>
              </a:rPr>
              <a:t>心得</a:t>
            </a:r>
            <a:r>
              <a:rPr lang="zh-TW" altLang="en-US" b="1" smtClean="0"/>
              <a:t>．</a:t>
            </a:r>
            <a:r>
              <a:rPr lang="zh-TW" altLang="en-US" b="1" smtClean="0">
                <a:ea typeface="標楷體" pitchFamily="65" charset="-120"/>
              </a:rPr>
              <a:t>結論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600200"/>
            <a:ext cx="8507413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buSzPct val="70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2060"/>
                </a:solidFill>
                <a:ea typeface="標楷體" pitchFamily="65" charset="-120"/>
              </a:rPr>
              <a:t>老房子保存不易，歷史不是一天造成的。</a:t>
            </a:r>
          </a:p>
          <a:p>
            <a:pPr eaLnBrk="1" hangingPunct="1">
              <a:buSzPct val="70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2060"/>
                </a:solidFill>
                <a:ea typeface="標楷體" pitchFamily="65" charset="-120"/>
              </a:rPr>
              <a:t>觀賞老房子，珍惜它們當下的美。</a:t>
            </a:r>
            <a:endParaRPr lang="en-US" altLang="zh-TW" b="1" dirty="0" smtClean="0">
              <a:solidFill>
                <a:srgbClr val="002060"/>
              </a:solidFill>
              <a:ea typeface="標楷體" pitchFamily="65" charset="-120"/>
            </a:endParaRPr>
          </a:p>
          <a:p>
            <a:pPr eaLnBrk="1" hangingPunct="1">
              <a:buSzPct val="70000"/>
              <a:buFont typeface="Wingdings" pitchFamily="2" charset="2"/>
              <a:buChar char="u"/>
            </a:pPr>
            <a:r>
              <a:rPr lang="zh-TW" altLang="en-US" b="1" dirty="0">
                <a:solidFill>
                  <a:srgbClr val="002060"/>
                </a:solidFill>
              </a:rPr>
              <a:t>老</a:t>
            </a:r>
            <a:r>
              <a:rPr lang="zh-TW" altLang="en-US" b="1" dirty="0" smtClean="0">
                <a:solidFill>
                  <a:srgbClr val="002060"/>
                </a:solidFill>
              </a:rPr>
              <a:t>房子</a:t>
            </a:r>
            <a:r>
              <a:rPr lang="zh-TW" altLang="en-US" b="1" dirty="0" smtClean="0">
                <a:solidFill>
                  <a:srgbClr val="002060"/>
                </a:solidFill>
                <a:ea typeface="標楷體" pitchFamily="65" charset="-120"/>
              </a:rPr>
              <a:t>經過設計後另有韻味，可見設計者的用心。</a:t>
            </a:r>
          </a:p>
          <a:p>
            <a:pPr eaLnBrk="1" hangingPunct="1">
              <a:buSzPct val="70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2060"/>
                </a:solidFill>
                <a:ea typeface="標楷體" pitchFamily="65" charset="-120"/>
              </a:rPr>
              <a:t>經營老房子不容易，需要理念、資金、時間、勞力。長久維持更不容易。</a:t>
            </a:r>
          </a:p>
        </p:txBody>
      </p:sp>
    </p:spTree>
    <p:extLst>
      <p:ext uri="{BB962C8B-B14F-4D97-AF65-F5344CB8AC3E}">
        <p14:creationId xmlns:p14="http://schemas.microsoft.com/office/powerpoint/2010/main" val="38210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ea typeface="標楷體" pitchFamily="65" charset="-120"/>
              </a:rPr>
              <a:t>心得</a:t>
            </a:r>
            <a:r>
              <a:rPr lang="zh-TW" altLang="en-US" b="1" smtClean="0"/>
              <a:t>．</a:t>
            </a:r>
            <a:r>
              <a:rPr lang="zh-TW" altLang="en-US" b="1" smtClean="0">
                <a:ea typeface="標楷體" pitchFamily="65" charset="-120"/>
              </a:rPr>
              <a:t>結論</a:t>
            </a:r>
            <a:endParaRPr lang="zh-TW" altLang="en-US" smtClean="0"/>
          </a:p>
        </p:txBody>
      </p:sp>
      <p:sp>
        <p:nvSpPr>
          <p:cNvPr id="15363" name="內容版面配置區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4342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TW" sz="4400" b="1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一個城市中的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老房子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會有什麼樣的意義呢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algn="ctr" eaLnBrk="1" hangingPunct="1">
              <a:buFontTx/>
              <a:buNone/>
            </a:pPr>
            <a:endParaRPr lang="en-US" altLang="zh-TW" sz="44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98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ea typeface="標楷體" pitchFamily="65" charset="-120"/>
              </a:rPr>
              <a:t>心得</a:t>
            </a:r>
            <a:r>
              <a:rPr lang="zh-TW" altLang="en-US" b="1" smtClean="0"/>
              <a:t>．</a:t>
            </a:r>
            <a:r>
              <a:rPr lang="zh-TW" altLang="en-US" b="1" smtClean="0">
                <a:ea typeface="標楷體" pitchFamily="65" charset="-120"/>
              </a:rPr>
              <a:t>結論</a:t>
            </a:r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zh-TW" sz="4400" b="1" dirty="0" smtClean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在城市裡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新與舊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該如何找出一個平衡點呢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33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075240" cy="923702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altLang="zh-TW" sz="3600" dirty="0" smtClean="0">
                <a:solidFill>
                  <a:srgbClr val="C00000"/>
                </a:solidFill>
              </a:rPr>
              <a:t>《</a:t>
            </a:r>
            <a:r>
              <a:rPr lang="zh-TW" altLang="en-US" sz="3600" dirty="0" smtClean="0">
                <a:solidFill>
                  <a:srgbClr val="C00000"/>
                </a:solidFill>
              </a:rPr>
              <a:t>台南日和，老房子小旅行</a:t>
            </a:r>
            <a:r>
              <a:rPr lang="en-US" altLang="zh-TW" sz="3600" dirty="0" smtClean="0">
                <a:solidFill>
                  <a:srgbClr val="C00000"/>
                </a:solidFill>
              </a:rPr>
              <a:t>》</a:t>
            </a:r>
            <a:r>
              <a:rPr lang="zh-TW" altLang="en-US" sz="3600" dirty="0" smtClean="0"/>
              <a:t>內容簡介</a:t>
            </a:r>
            <a:endParaRPr lang="zh-TW" altLang="en-US" sz="3600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3419872" y="273050"/>
            <a:ext cx="5400600" cy="5853113"/>
          </a:xfrm>
          <a:prstGeom prst="rect">
            <a:avLst/>
          </a:prstGeom>
        </p:spPr>
        <p:txBody>
          <a:bodyPr/>
          <a:lstStyle/>
          <a:p>
            <a:pPr marL="44450" indent="0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zh-TW" altLang="en-US" sz="2400" dirty="0" smtClean="0"/>
              <a:t>　　</a:t>
            </a:r>
          </a:p>
        </p:txBody>
      </p:sp>
      <p:sp>
        <p:nvSpPr>
          <p:cNvPr id="2" name="文字版面配置區 1"/>
          <p:cNvSpPr>
            <a:spLocks noGrp="1"/>
          </p:cNvSpPr>
          <p:nvPr>
            <p:ph type="body" sz="half" idx="2"/>
          </p:nvPr>
        </p:nvSpPr>
        <p:spPr>
          <a:xfrm>
            <a:off x="3131840" y="1412776"/>
            <a:ext cx="5760640" cy="432048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2400" dirty="0"/>
              <a:t>本書蒐集</a:t>
            </a:r>
            <a:r>
              <a:rPr lang="en-US" altLang="zh-TW" sz="2400" dirty="0"/>
              <a:t>46</a:t>
            </a:r>
            <a:r>
              <a:rPr lang="zh-TW" altLang="en-US" sz="2400" dirty="0"/>
              <a:t>家以活化老房子空間為經營特色的店家，分成六大主題，逐一介紹經營者如何改造老舊空間，賦予老房子新生命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早晨</a:t>
            </a:r>
            <a:r>
              <a:rPr lang="zh-TW" altLang="en-US" sz="2400" b="1" dirty="0">
                <a:solidFill>
                  <a:schemeClr val="tx2"/>
                </a:solidFill>
              </a:rPr>
              <a:t>，從味蕾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開始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午後</a:t>
            </a:r>
            <a:r>
              <a:rPr lang="zh-TW" altLang="en-US" sz="2400" b="1" dirty="0">
                <a:solidFill>
                  <a:schemeClr val="tx2"/>
                </a:solidFill>
              </a:rPr>
              <a:t>，品茗慢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時光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饗宴</a:t>
            </a:r>
            <a:r>
              <a:rPr lang="zh-TW" altLang="en-US" sz="2400" b="1" dirty="0">
                <a:solidFill>
                  <a:schemeClr val="tx2"/>
                </a:solidFill>
              </a:rPr>
              <a:t>，以時光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佐餐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晚安</a:t>
            </a:r>
            <a:r>
              <a:rPr lang="zh-TW" altLang="en-US" sz="2400" b="1" dirty="0">
                <a:solidFill>
                  <a:schemeClr val="tx2"/>
                </a:solidFill>
              </a:rPr>
              <a:t>，入住歲月流光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中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夜</a:t>
            </a:r>
            <a:r>
              <a:rPr lang="zh-TW" altLang="en-US" sz="2400" b="1" dirty="0">
                <a:solidFill>
                  <a:srgbClr val="C00000"/>
                </a:solidFill>
              </a:rPr>
              <a:t>未央</a:t>
            </a:r>
            <a:r>
              <a:rPr lang="zh-TW" altLang="en-US" sz="2400" b="1" dirty="0">
                <a:solidFill>
                  <a:schemeClr val="tx2"/>
                </a:solidFill>
              </a:rPr>
              <a:t>，微醺星空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下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r>
              <a:rPr lang="zh-TW" altLang="en-US" sz="2400" b="1" dirty="0" smtClean="0">
                <a:solidFill>
                  <a:srgbClr val="C00000"/>
                </a:solidFill>
              </a:rPr>
              <a:t>  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＊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台南</a:t>
            </a:r>
            <a:r>
              <a:rPr lang="zh-TW" altLang="en-US" sz="2400" b="1" dirty="0">
                <a:solidFill>
                  <a:srgbClr val="C00000"/>
                </a:solidFill>
              </a:rPr>
              <a:t>文創</a:t>
            </a:r>
            <a:r>
              <a:rPr lang="zh-TW" altLang="en-US" sz="2400" b="1" dirty="0">
                <a:solidFill>
                  <a:schemeClr val="tx2"/>
                </a:solidFill>
              </a:rPr>
              <a:t>特別</a:t>
            </a:r>
            <a:r>
              <a:rPr lang="zh-TW" altLang="en-US" sz="2400" b="1" dirty="0" smtClean="0">
                <a:solidFill>
                  <a:schemeClr val="tx2"/>
                </a:solidFill>
              </a:rPr>
              <a:t>篇</a:t>
            </a:r>
            <a:endParaRPr lang="en-US" altLang="zh-TW" sz="2400" b="1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zh-TW" altLang="en-US" sz="2400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FBC7784A-DB1A-45BD-A08E-CEFF742FD020}" type="slidenum">
              <a:rPr lang="en-US" altLang="zh-TW" sz="1800"/>
              <a:pPr>
                <a:defRPr/>
              </a:pPr>
              <a:t>2</a:t>
            </a:fld>
            <a:endParaRPr lang="en-US" altLang="zh-TW" sz="1800" dirty="0"/>
          </a:p>
        </p:txBody>
      </p:sp>
      <p:pic>
        <p:nvPicPr>
          <p:cNvPr id="1027" name="Picture 3" descr="C:\Users\alice-stust\Dropbox\2.3讀書會\期末ppt\書籍封面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83568" y="5157192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/>
              <a:t>墨刻出版社</a:t>
            </a:r>
            <a:endParaRPr lang="zh-TW" altLang="en-US" sz="2000" b="1" dirty="0"/>
          </a:p>
          <a:p>
            <a:r>
              <a:rPr lang="en-US" altLang="zh-TW" sz="2000" b="1" dirty="0" smtClean="0"/>
              <a:t>2013.05</a:t>
            </a:r>
            <a:r>
              <a:rPr lang="zh-TW" altLang="en-US" sz="2000" b="1" dirty="0" smtClean="0"/>
              <a:t>出版</a:t>
            </a:r>
            <a:endParaRPr lang="en-US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1385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ea typeface="標楷體" pitchFamily="65" charset="-120"/>
              </a:rPr>
              <a:t>謝謝聆聽</a:t>
            </a:r>
            <a:endParaRPr lang="en-US" altLang="zh-TW" b="1" dirty="0" smtClean="0">
              <a:solidFill>
                <a:schemeClr val="accent1">
                  <a:lumMod val="75000"/>
                </a:schemeClr>
              </a:solidFill>
              <a:ea typeface="標楷體" pitchFamily="65" charset="-120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sz="6600" b="1" smtClean="0"/>
              <a:t>THE END</a:t>
            </a: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6372225" y="4508500"/>
            <a:ext cx="2089150" cy="1944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>
            <a:off x="7092950" y="4941888"/>
            <a:ext cx="0" cy="576262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7667625" y="4941888"/>
            <a:ext cx="0" cy="576262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5" name="Arc 13"/>
          <p:cNvSpPr>
            <a:spLocks/>
          </p:cNvSpPr>
          <p:nvPr/>
        </p:nvSpPr>
        <p:spPr bwMode="auto">
          <a:xfrm rot="-2644341" flipH="1" flipV="1">
            <a:off x="7019925" y="5516563"/>
            <a:ext cx="863600" cy="719137"/>
          </a:xfrm>
          <a:custGeom>
            <a:avLst/>
            <a:gdLst>
              <a:gd name="T0" fmla="*/ 0 w 21600"/>
              <a:gd name="T1" fmla="*/ 0 h 21600"/>
              <a:gd name="T2" fmla="*/ 863600 w 21600"/>
              <a:gd name="T3" fmla="*/ 719137 h 21600"/>
              <a:gd name="T4" fmla="*/ 0 w 21600"/>
              <a:gd name="T5" fmla="*/ 71913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8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>
                <a:solidFill>
                  <a:srgbClr val="C00000"/>
                </a:solidFill>
              </a:rPr>
              <a:t>讀書會進行方式</a:t>
            </a:r>
            <a:endParaRPr lang="zh-TW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43648627"/>
              </p:ext>
            </p:extLst>
          </p:nvPr>
        </p:nvGraphicFramePr>
        <p:xfrm>
          <a:off x="1547664" y="1628800"/>
          <a:ext cx="633670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內容版面配置區 3" descr="DSC0603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714375"/>
            <a:ext cx="7242175" cy="543083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71934" y="2357430"/>
            <a:ext cx="116249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zh-TW" altLang="en-US" sz="1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內容版面配置區 3" descr="DSC0603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095" y="611507"/>
            <a:ext cx="7242175" cy="54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吳園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_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公會堂</a:t>
            </a:r>
            <a:r>
              <a:rPr lang="zh-TW" altLang="en-US" dirty="0" smtClean="0"/>
              <a:t> </a:t>
            </a:r>
          </a:p>
        </p:txBody>
      </p:sp>
      <p:pic>
        <p:nvPicPr>
          <p:cNvPr id="7171" name="圖片 3" descr="DSC058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357313"/>
            <a:ext cx="39497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DSC058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658336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DSC058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357313"/>
            <a:ext cx="39497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 descr="DSC058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658336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ea typeface="標楷體" pitchFamily="65" charset="-120"/>
              </a:rPr>
              <a:t>十八卯茶屋</a:t>
            </a:r>
            <a:endParaRPr lang="zh-TW" altLang="en-US" smtClean="0"/>
          </a:p>
        </p:txBody>
      </p:sp>
      <p:pic>
        <p:nvPicPr>
          <p:cNvPr id="8195" name="內容版面配置區 3" descr="DSC0586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357313"/>
            <a:ext cx="3949700" cy="5267325"/>
          </a:xfrm>
          <a:prstGeom prst="rect">
            <a:avLst/>
          </a:prstGeom>
        </p:spPr>
      </p:pic>
      <p:pic>
        <p:nvPicPr>
          <p:cNvPr id="5" name="圖片 4" descr="DSC059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00188"/>
            <a:ext cx="658336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04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1500188"/>
            <a:ext cx="6827838" cy="4857750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7" name="圖片 6" descr="DSC058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57313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 descr="DSC0588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285875"/>
            <a:ext cx="39497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DSC0018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908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15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smtClean="0"/>
              <a:t>B.B Art</a:t>
            </a:r>
            <a:r>
              <a:rPr lang="en-US" altLang="zh-TW" smtClean="0"/>
              <a:t> </a:t>
            </a:r>
          </a:p>
        </p:txBody>
      </p:sp>
      <p:pic>
        <p:nvPicPr>
          <p:cNvPr id="9219" name="Picture 4" descr="DSC_0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7237"/>
          <a:stretch>
            <a:fillRect/>
          </a:stretch>
        </p:blipFill>
        <p:spPr bwMode="auto">
          <a:xfrm>
            <a:off x="352425" y="1527175"/>
            <a:ext cx="2424113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SC002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3860800"/>
            <a:ext cx="4895850" cy="2754313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5126" name="Picture 6" descr="DSC_03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628775"/>
            <a:ext cx="3689350" cy="2073275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0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草祭二手書店</a:t>
            </a:r>
            <a:endParaRPr lang="zh-TW" altLang="en-US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431719" cy="417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窄門咖啡</a:t>
            </a:r>
            <a:r>
              <a:rPr lang="zh-TW" altLang="en-US" dirty="0" smtClean="0"/>
              <a:t> </a:t>
            </a:r>
          </a:p>
        </p:txBody>
      </p:sp>
      <p:pic>
        <p:nvPicPr>
          <p:cNvPr id="10243" name="Picture 4" descr="DSC_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2874962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SC00298"/>
          <p:cNvPicPr>
            <a:picLocks noChangeAspect="1" noChangeArrowheads="1"/>
          </p:cNvPicPr>
          <p:nvPr/>
        </p:nvPicPr>
        <p:blipFill>
          <a:blip r:embed="rId3"/>
          <a:srcRect l="13501" r="27570"/>
          <a:stretch>
            <a:fillRect/>
          </a:stretch>
        </p:blipFill>
        <p:spPr bwMode="auto">
          <a:xfrm>
            <a:off x="684213" y="2060575"/>
            <a:ext cx="4824412" cy="4602163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8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1055</TotalTime>
  <Words>416</Words>
  <Application>Microsoft Office PowerPoint</Application>
  <PresentationFormat>如螢幕大小 (4:3)</PresentationFormat>
  <Paragraphs>70</Paragraphs>
  <Slides>20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佈景主題1</vt:lpstr>
      <vt:lpstr>     102.2 讀書會期末觀摩分享會</vt:lpstr>
      <vt:lpstr>《台南日和，老房子小旅行》內容簡介</vt:lpstr>
      <vt:lpstr>讀書會進行方式</vt:lpstr>
      <vt:lpstr>PowerPoint 簡報</vt:lpstr>
      <vt:lpstr>吳園_公會堂 </vt:lpstr>
      <vt:lpstr>十八卯茶屋</vt:lpstr>
      <vt:lpstr>B.B Art </vt:lpstr>
      <vt:lpstr>草祭二手書店</vt:lpstr>
      <vt:lpstr>窄門咖啡 </vt:lpstr>
      <vt:lpstr>衛屋茶事 </vt:lpstr>
      <vt:lpstr>321巷藝術聚落 （原日軍步兵第二聯隊官舍群）</vt:lpstr>
      <vt:lpstr>321巷藝術聚落 </vt:lpstr>
      <vt:lpstr>PowerPoint 簡報</vt:lpstr>
      <vt:lpstr>321巷藝術聚落~~我們笑得好開心呀 </vt:lpstr>
      <vt:lpstr>134巷內的女巫 </vt:lpstr>
      <vt:lpstr>讀書會番外篇～美術創作</vt:lpstr>
      <vt:lpstr>心得．結論</vt:lpstr>
      <vt:lpstr>心得．結論</vt:lpstr>
      <vt:lpstr>心得．結論</vt:lpstr>
      <vt:lpstr>謝謝聆聽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1002讀書會期末觀摩分享會</dc:title>
  <dc:creator>blue</dc:creator>
  <cp:lastModifiedBy>alice-stust</cp:lastModifiedBy>
  <cp:revision>68</cp:revision>
  <dcterms:created xsi:type="dcterms:W3CDTF">2012-05-16T07:50:25Z</dcterms:created>
  <dcterms:modified xsi:type="dcterms:W3CDTF">2014-05-25T15:01:50Z</dcterms:modified>
</cp:coreProperties>
</file>