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DECD3E-44F8-4C55-B77D-E08CFE3655B1}" type="datetimeFigureOut">
              <a:rPr lang="zh-TW" altLang="en-US" smtClean="0"/>
              <a:t>2014/5/7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BC0C5D-3A3B-4413-826D-D2BB45535D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zpp0Qs3Rr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7784" y="2276872"/>
            <a:ext cx="4464496" cy="1222375"/>
          </a:xfrm>
        </p:spPr>
        <p:txBody>
          <a:bodyPr>
            <a:noAutofit/>
          </a:bodyPr>
          <a:lstStyle/>
          <a:p>
            <a:r>
              <a:rPr lang="zh-TW" altLang="en-US" sz="6000" b="1" smtClean="0"/>
              <a:t>投籃機女孩</a:t>
            </a:r>
            <a:endParaRPr lang="zh-TW" altLang="en-US" sz="6000" b="1"/>
          </a:p>
        </p:txBody>
      </p:sp>
      <p:sp>
        <p:nvSpPr>
          <p:cNvPr id="4" name="矩形 3"/>
          <p:cNvSpPr/>
          <p:nvPr/>
        </p:nvSpPr>
        <p:spPr>
          <a:xfrm>
            <a:off x="3177087" y="708406"/>
            <a:ext cx="2877711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zh-TW" altLang="en-US" sz="7000" b="1">
                <a:solidFill>
                  <a:prstClr val="black"/>
                </a:solidFill>
              </a:rPr>
              <a:t>第一組</a:t>
            </a:r>
            <a:endParaRPr lang="zh-TW" altLang="en-US" sz="7000" b="1">
              <a:solidFill>
                <a:prstClr val="black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86842" y="3789040"/>
            <a:ext cx="8458200" cy="2016224"/>
          </a:xfrm>
        </p:spPr>
        <p:txBody>
          <a:bodyPr/>
          <a:lstStyle/>
          <a:p>
            <a:r>
              <a:rPr lang="zh-TW" altLang="en-US" smtClean="0"/>
              <a:t>組名</a:t>
            </a:r>
            <a:r>
              <a:rPr lang="en-US" altLang="zh-TW" smtClean="0"/>
              <a:t>:</a:t>
            </a:r>
            <a:r>
              <a:rPr lang="zh-TW" altLang="en-US" smtClean="0"/>
              <a:t>馬英九天天吃狗屎</a:t>
            </a:r>
            <a:endParaRPr lang="en-US" altLang="zh-TW" smtClean="0"/>
          </a:p>
          <a:p>
            <a:r>
              <a:rPr lang="zh-TW" altLang="en-US" smtClean="0"/>
              <a:t>組長</a:t>
            </a:r>
            <a:r>
              <a:rPr lang="en-US" altLang="zh-TW" smtClean="0"/>
              <a:t>:</a:t>
            </a:r>
            <a:r>
              <a:rPr lang="zh-TW" altLang="en-US" smtClean="0"/>
              <a:t>陳威凱</a:t>
            </a:r>
            <a:endParaRPr lang="en-US" altLang="zh-TW" smtClean="0"/>
          </a:p>
          <a:p>
            <a:r>
              <a:rPr lang="zh-TW" altLang="en-US" smtClean="0"/>
              <a:t>組員</a:t>
            </a:r>
            <a:r>
              <a:rPr lang="en-US" altLang="zh-TW" smtClean="0"/>
              <a:t>:</a:t>
            </a:r>
            <a:r>
              <a:rPr lang="zh-TW" altLang="en-US" smtClean="0"/>
              <a:t>王敬智</a:t>
            </a:r>
            <a:r>
              <a:rPr lang="en-US" altLang="zh-TW" smtClean="0"/>
              <a:t>--</a:t>
            </a:r>
            <a:r>
              <a:rPr lang="zh-TW" altLang="en-US" smtClean="0"/>
              <a:t>梁譽騰</a:t>
            </a:r>
            <a:r>
              <a:rPr lang="en-US" altLang="zh-TW" smtClean="0"/>
              <a:t>--</a:t>
            </a:r>
            <a:r>
              <a:rPr lang="zh-TW" altLang="en-US" smtClean="0"/>
              <a:t>楊純瑜</a:t>
            </a:r>
            <a:r>
              <a:rPr lang="en-US" altLang="zh-TW" smtClean="0"/>
              <a:t>—</a:t>
            </a:r>
            <a:r>
              <a:rPr lang="zh-TW" altLang="en-US" smtClean="0"/>
              <a:t>周克靜</a:t>
            </a:r>
            <a:r>
              <a:rPr lang="en-US" altLang="zh-TW" smtClean="0"/>
              <a:t>—</a:t>
            </a:r>
            <a:r>
              <a:rPr lang="zh-TW" altLang="en-US" smtClean="0"/>
              <a:t>王亭云</a:t>
            </a:r>
            <a:endParaRPr lang="zh-TW" altLang="en-US"/>
          </a:p>
        </p:txBody>
      </p:sp>
      <p:pic>
        <p:nvPicPr>
          <p:cNvPr id="1027" name="Picture 3" descr="C:\Users\敬智\AppData\Local\Microsoft\Windows\Temporary Internet Files\Content.IE5\Q33QN5H1\MC9002418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56992"/>
            <a:ext cx="233301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r>
              <a:rPr lang="zh-TW" altLang="en-US" smtClean="0"/>
              <a:t>目錄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mtClean="0"/>
              <a:t>作者介紹</a:t>
            </a:r>
            <a:r>
              <a:rPr lang="en-US" altLang="zh-TW" smtClean="0"/>
              <a:t>…………………………..…3</a:t>
            </a:r>
          </a:p>
          <a:p>
            <a:endParaRPr lang="en-US" altLang="zh-TW" smtClean="0"/>
          </a:p>
          <a:p>
            <a:r>
              <a:rPr lang="zh-TW" altLang="en-US"/>
              <a:t>課文</a:t>
            </a:r>
            <a:r>
              <a:rPr lang="zh-TW" altLang="en-US" smtClean="0"/>
              <a:t>內容</a:t>
            </a:r>
            <a:r>
              <a:rPr lang="en-US" altLang="zh-TW" smtClean="0"/>
              <a:t>…………………………………4</a:t>
            </a:r>
            <a:endParaRPr lang="en-US" altLang="zh-TW"/>
          </a:p>
          <a:p>
            <a:pPr marL="0" indent="0">
              <a:buNone/>
            </a:pPr>
            <a:endParaRPr lang="en-US" altLang="zh-TW" smtClean="0"/>
          </a:p>
          <a:p>
            <a:r>
              <a:rPr lang="zh-TW" altLang="en-US" smtClean="0"/>
              <a:t>相關報導</a:t>
            </a:r>
            <a:r>
              <a:rPr lang="en-US" altLang="zh-TW" smtClean="0"/>
              <a:t>……………………………………7</a:t>
            </a:r>
            <a:endParaRPr lang="en-US" altLang="zh-TW"/>
          </a:p>
          <a:p>
            <a:pPr marL="0" indent="0">
              <a:buNone/>
            </a:pPr>
            <a:endParaRPr lang="en-US" altLang="zh-TW" smtClean="0"/>
          </a:p>
          <a:p>
            <a:r>
              <a:rPr lang="zh-TW" altLang="en-US" smtClean="0"/>
              <a:t>反思</a:t>
            </a:r>
            <a:r>
              <a:rPr lang="en-US" altLang="zh-TW" smtClean="0"/>
              <a:t>………………………………………..……..8</a:t>
            </a:r>
            <a:endParaRPr lang="en-US" altLang="zh-TW"/>
          </a:p>
          <a:p>
            <a:endParaRPr lang="en-US" altLang="zh-TW" smtClean="0"/>
          </a:p>
          <a:p>
            <a:endParaRPr lang="zh-TW" altLang="en-US"/>
          </a:p>
        </p:txBody>
      </p:sp>
      <p:pic>
        <p:nvPicPr>
          <p:cNvPr id="3074" name="Picture 2" descr="C:\Users\敬智\AppData\Local\Microsoft\Windows\Temporary Internet Files\Content.IE5\MQDCSE9T\MC900441625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24744"/>
            <a:ext cx="168027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22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zh-TW" altLang="en-US" smtClean="0"/>
              <a:t>作者介紹</a:t>
            </a:r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661" y="1293816"/>
            <a:ext cx="2520280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946714"/>
            <a:ext cx="3484899" cy="2323266"/>
          </a:xfrm>
          <a:prstGeom prst="rect">
            <a:avLst/>
          </a:prstGeom>
        </p:spPr>
      </p:pic>
      <p:sp>
        <p:nvSpPr>
          <p:cNvPr id="6" name="內容版面配置區 2"/>
          <p:cNvSpPr txBox="1">
            <a:spLocks/>
          </p:cNvSpPr>
          <p:nvPr/>
        </p:nvSpPr>
        <p:spPr>
          <a:xfrm>
            <a:off x="179512" y="1356319"/>
            <a:ext cx="6048672" cy="491555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zh-TW" altLang="en-US" sz="25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駱以軍</a:t>
            </a:r>
            <a:endParaRPr lang="en-US" altLang="zh-TW" sz="25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r>
              <a:rPr lang="en-US" altLang="zh-TW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1967</a:t>
            </a:r>
            <a:r>
              <a:rPr lang="zh-TW" altLang="en-US" sz="23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23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23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3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29</a:t>
            </a:r>
            <a:r>
              <a:rPr lang="zh-TW" altLang="en-US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zh-TW" altLang="en-US" sz="23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出生</a:t>
            </a:r>
            <a:r>
              <a:rPr lang="zh-TW" altLang="en-US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於台北市</a:t>
            </a:r>
            <a:endParaRPr lang="en-US" altLang="zh-TW" sz="230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國立台北藝術大學戲劇研究所藝術碩士（</a:t>
            </a:r>
            <a:r>
              <a:rPr lang="en-US" altLang="zh-TW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M.F.A.</a:t>
            </a:r>
            <a:r>
              <a:rPr lang="zh-TW" altLang="en-US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zh-TW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作品包括小說、詩、散文及文學評論</a:t>
            </a: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TW" sz="230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zh-TW" sz="230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曾獲多項重要華文文學奬</a:t>
            </a:r>
            <a:endParaRPr lang="zh-TW" altLang="en-US" sz="23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-3-</a:t>
            </a:r>
          </a:p>
        </p:txBody>
      </p:sp>
    </p:spTree>
    <p:extLst>
      <p:ext uri="{BB962C8B-B14F-4D97-AF65-F5344CB8AC3E}">
        <p14:creationId xmlns:p14="http://schemas.microsoft.com/office/powerpoint/2010/main" val="394764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zh-TW" altLang="en-US" smtClean="0"/>
              <a:t>投籃機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mtClean="0"/>
              <a:t>作者</a:t>
            </a:r>
            <a:endParaRPr lang="en-US" altLang="zh-TW" smtClean="0"/>
          </a:p>
          <a:p>
            <a:pPr marL="0" indent="0">
              <a:buNone/>
            </a:pPr>
            <a:r>
              <a:rPr lang="en-US" altLang="zh-TW" smtClean="0"/>
              <a:t>23</a:t>
            </a:r>
            <a:r>
              <a:rPr lang="zh-TW" altLang="en-US" smtClean="0"/>
              <a:t>分              太差勁了</a:t>
            </a:r>
            <a:endParaRPr lang="en-US" altLang="zh-TW" smtClean="0"/>
          </a:p>
          <a:p>
            <a:pPr marL="0" indent="0">
              <a:buNone/>
            </a:pPr>
            <a:r>
              <a:rPr lang="en-US" altLang="zh-TW" smtClean="0"/>
              <a:t>130</a:t>
            </a:r>
            <a:r>
              <a:rPr lang="zh-TW" altLang="en-US" smtClean="0"/>
              <a:t>分             你真是灌籃高手</a:t>
            </a:r>
            <a:endParaRPr lang="en-US" altLang="zh-TW" smtClean="0"/>
          </a:p>
          <a:p>
            <a:pPr marL="0" indent="0">
              <a:buNone/>
            </a:pPr>
            <a:r>
              <a:rPr lang="en-US" altLang="zh-TW" smtClean="0"/>
              <a:t>148</a:t>
            </a:r>
            <a:r>
              <a:rPr lang="zh-TW" altLang="en-US" smtClean="0"/>
              <a:t>分             被小學</a:t>
            </a:r>
            <a:r>
              <a:rPr lang="zh-TW" altLang="en-US"/>
              <a:t>生擠開</a:t>
            </a:r>
          </a:p>
          <a:p>
            <a:pPr marL="0" indent="0">
              <a:buNone/>
            </a:pPr>
            <a:endParaRPr lang="en-US" altLang="zh-TW" smtClean="0"/>
          </a:p>
          <a:p>
            <a:pPr marL="0" indent="0">
              <a:buNone/>
            </a:pPr>
            <a:r>
              <a:rPr lang="zh-TW" altLang="en-US"/>
              <a:t>小學生、上班族、拿著菜籃的歐巴桑</a:t>
            </a:r>
            <a:endParaRPr lang="en-US" altLang="zh-TW"/>
          </a:p>
          <a:p>
            <a:pPr marL="0" indent="0">
              <a:buNone/>
            </a:pPr>
            <a:r>
              <a:rPr lang="en-US" altLang="zh-TW"/>
              <a:t>289</a:t>
            </a:r>
            <a:r>
              <a:rPr lang="zh-TW" altLang="en-US"/>
              <a:t>分、</a:t>
            </a:r>
            <a:r>
              <a:rPr lang="en-US" altLang="zh-TW"/>
              <a:t>314</a:t>
            </a:r>
            <a:r>
              <a:rPr lang="zh-TW" altLang="en-US"/>
              <a:t>分、</a:t>
            </a:r>
            <a:r>
              <a:rPr lang="en-US" altLang="zh-TW"/>
              <a:t>302</a:t>
            </a:r>
            <a:r>
              <a:rPr lang="zh-TW" altLang="en-US"/>
              <a:t>分、</a:t>
            </a:r>
            <a:r>
              <a:rPr lang="en-US" altLang="zh-TW"/>
              <a:t>294</a:t>
            </a:r>
            <a:r>
              <a:rPr lang="zh-TW" altLang="en-US"/>
              <a:t>分</a:t>
            </a:r>
            <a:r>
              <a:rPr lang="zh-TW" altLang="en-US"/>
              <a:t>、</a:t>
            </a:r>
            <a:r>
              <a:rPr lang="en-US" altLang="zh-TW" smtClean="0"/>
              <a:t>321</a:t>
            </a:r>
            <a:r>
              <a:rPr lang="zh-TW" altLang="en-US" smtClean="0"/>
              <a:t>分</a:t>
            </a:r>
            <a:endParaRPr lang="en-US" altLang="zh-TW"/>
          </a:p>
          <a:p>
            <a:pPr marL="0" indent="0">
              <a:buNone/>
            </a:pPr>
            <a:endParaRPr lang="en-US" altLang="zh-TW"/>
          </a:p>
        </p:txBody>
      </p:sp>
      <p:sp>
        <p:nvSpPr>
          <p:cNvPr id="4" name="向右箭號 3"/>
          <p:cNvSpPr/>
          <p:nvPr/>
        </p:nvSpPr>
        <p:spPr>
          <a:xfrm>
            <a:off x="1403648" y="2312369"/>
            <a:ext cx="11521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/>
          <p:cNvSpPr/>
          <p:nvPr/>
        </p:nvSpPr>
        <p:spPr>
          <a:xfrm>
            <a:off x="1617305" y="2886134"/>
            <a:ext cx="11521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1547664" y="3392489"/>
            <a:ext cx="11521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0" name="Picture 2" descr="C:\Users\敬智\AppData\Local\Microsoft\Windows\Temporary Internet Files\Content.IE5\L2BMCJD1\MC90021217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08404"/>
            <a:ext cx="2094188" cy="229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字方塊 7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-4-</a:t>
            </a:r>
          </a:p>
        </p:txBody>
      </p:sp>
    </p:spTree>
    <p:extLst>
      <p:ext uri="{BB962C8B-B14F-4D97-AF65-F5344CB8AC3E}">
        <p14:creationId xmlns:p14="http://schemas.microsoft.com/office/powerpoint/2010/main" val="283201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r>
              <a:rPr lang="zh-TW" altLang="en-US" smtClean="0"/>
              <a:t>女孩的出現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/>
              <a:t>二十來歲的印尼女孩，身形矮小單薄，畏怯地在人群中</a:t>
            </a:r>
            <a:r>
              <a:rPr lang="zh-TW" altLang="en-US"/>
              <a:t>排隊</a:t>
            </a:r>
            <a:r>
              <a:rPr lang="zh-TW" altLang="en-US" smtClean="0"/>
              <a:t>，當輪</a:t>
            </a:r>
            <a:r>
              <a:rPr lang="zh-TW" altLang="en-US"/>
              <a:t>到她投籃時，旁人皆靜默</a:t>
            </a:r>
            <a:r>
              <a:rPr lang="zh-TW" altLang="en-US"/>
              <a:t>下來</a:t>
            </a:r>
            <a:r>
              <a:rPr lang="zh-TW" altLang="en-US" smtClean="0"/>
              <a:t>。</a:t>
            </a:r>
            <a:endParaRPr lang="en-US" altLang="zh-TW" smtClean="0"/>
          </a:p>
          <a:p>
            <a:pPr marL="0" indent="0">
              <a:buNone/>
            </a:pPr>
            <a:endParaRPr lang="en-US" altLang="zh-TW"/>
          </a:p>
          <a:p>
            <a:pPr marL="0" indent="0">
              <a:buNone/>
            </a:pPr>
            <a:r>
              <a:rPr lang="zh-TW" altLang="en-US" smtClean="0"/>
              <a:t> 得了</a:t>
            </a:r>
            <a:endParaRPr lang="en-US" altLang="zh-TW"/>
          </a:p>
          <a:p>
            <a:pPr marL="0" indent="0" algn="ctr">
              <a:buNone/>
            </a:pPr>
            <a:r>
              <a:rPr lang="en-US" altLang="zh-TW" sz="16500" b="1" smtClean="0">
                <a:solidFill>
                  <a:srgbClr val="FF0000"/>
                </a:solidFill>
              </a:rPr>
              <a:t>450</a:t>
            </a:r>
            <a:r>
              <a:rPr lang="zh-TW" altLang="en-US" sz="16500" b="1" smtClean="0">
                <a:solidFill>
                  <a:srgbClr val="FF0000"/>
                </a:solidFill>
              </a:rPr>
              <a:t>分</a:t>
            </a:r>
            <a:endParaRPr lang="zh-TW" altLang="en-US" sz="16500" b="1">
              <a:solidFill>
                <a:srgbClr val="FF0000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-5-</a:t>
            </a:r>
          </a:p>
        </p:txBody>
      </p:sp>
    </p:spTree>
    <p:extLst>
      <p:ext uri="{BB962C8B-B14F-4D97-AF65-F5344CB8AC3E}">
        <p14:creationId xmlns:p14="http://schemas.microsoft.com/office/powerpoint/2010/main" val="282744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900">
                <a:solidFill>
                  <a:schemeClr val="tx1"/>
                </a:solidFill>
              </a:rPr>
              <a:t>「我族」和「異族」</a:t>
            </a:r>
            <a:r>
              <a:rPr lang="zh-TW" altLang="en-US"/>
              <a:t/>
            </a:r>
            <a:br>
              <a:rPr lang="zh-TW" altLang="en-US"/>
            </a:b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smtClean="0">
                <a:solidFill>
                  <a:schemeClr val="tx1"/>
                </a:solidFill>
              </a:rPr>
              <a:t>無法改變龐大</a:t>
            </a:r>
            <a:r>
              <a:rPr lang="zh-TW" altLang="en-US" sz="2800">
                <a:solidFill>
                  <a:schemeClr val="tx1"/>
                </a:solidFill>
              </a:rPr>
              <a:t>「我</a:t>
            </a:r>
            <a:r>
              <a:rPr lang="zh-TW" altLang="en-US" sz="2800">
                <a:solidFill>
                  <a:schemeClr val="tx1"/>
                </a:solidFill>
              </a:rPr>
              <a:t>族</a:t>
            </a:r>
            <a:r>
              <a:rPr lang="zh-TW" altLang="en-US" sz="2800" smtClean="0">
                <a:solidFill>
                  <a:schemeClr val="tx1"/>
                </a:solidFill>
              </a:rPr>
              <a:t>」對落單的、流落他鄉的</a:t>
            </a:r>
            <a:r>
              <a:rPr lang="zh-TW" altLang="en-US" sz="2800">
                <a:solidFill>
                  <a:schemeClr val="tx1"/>
                </a:solidFill>
              </a:rPr>
              <a:t>「</a:t>
            </a:r>
            <a:r>
              <a:rPr lang="zh-TW" altLang="en-US" sz="2800">
                <a:solidFill>
                  <a:schemeClr val="tx1"/>
                </a:solidFill>
              </a:rPr>
              <a:t>異族</a:t>
            </a:r>
            <a:r>
              <a:rPr lang="zh-TW" altLang="en-US" sz="2800">
                <a:solidFill>
                  <a:schemeClr val="tx1"/>
                </a:solidFill>
              </a:rPr>
              <a:t>」之冷漠、缺乏理解與同情</a:t>
            </a:r>
            <a:r>
              <a:rPr lang="zh-TW" altLang="en-US" sz="2800">
                <a:solidFill>
                  <a:schemeClr val="tx1"/>
                </a:solidFill>
              </a:rPr>
              <a:t>之印象</a:t>
            </a:r>
            <a:r>
              <a:rPr lang="zh-TW" altLang="en-US" sz="2800" smtClean="0">
                <a:solidFill>
                  <a:schemeClr val="tx1"/>
                </a:solidFill>
              </a:rPr>
              <a:t>。</a:t>
            </a:r>
            <a:endParaRPr lang="en-US" altLang="zh-TW" sz="2800" smtClean="0">
              <a:solidFill>
                <a:schemeClr val="tx1"/>
              </a:solidFill>
            </a:endParaRPr>
          </a:p>
          <a:p>
            <a:endParaRPr lang="en-US" altLang="zh-TW" sz="2800">
              <a:solidFill>
                <a:schemeClr val="tx1"/>
              </a:solidFill>
            </a:endParaRPr>
          </a:p>
          <a:p>
            <a:r>
              <a:rPr lang="zh-TW" altLang="en-US" sz="2800">
                <a:solidFill>
                  <a:schemeClr val="tx1"/>
                </a:solidFill>
              </a:rPr>
              <a:t>由於印傭和越傭語言</a:t>
            </a:r>
            <a:r>
              <a:rPr lang="zh-TW" altLang="en-US" sz="2800">
                <a:solidFill>
                  <a:schemeClr val="tx1"/>
                </a:solidFill>
              </a:rPr>
              <a:t>不通</a:t>
            </a:r>
            <a:r>
              <a:rPr lang="zh-TW" altLang="en-US" sz="2800">
                <a:solidFill>
                  <a:schemeClr val="tx1"/>
                </a:solidFill>
              </a:rPr>
              <a:t>，加上被整個版面有關大選和公投的洶湧新聞</a:t>
            </a:r>
            <a:r>
              <a:rPr lang="zh-TW" altLang="en-US" sz="2800">
                <a:solidFill>
                  <a:schemeClr val="tx1"/>
                </a:solidFill>
              </a:rPr>
              <a:t>給淹沒</a:t>
            </a:r>
            <a:r>
              <a:rPr lang="zh-TW" altLang="en-US" sz="2800">
                <a:solidFill>
                  <a:schemeClr val="tx1"/>
                </a:solidFill>
              </a:rPr>
              <a:t>，而被</a:t>
            </a:r>
            <a:r>
              <a:rPr lang="zh-TW" altLang="en-US" sz="2800">
                <a:solidFill>
                  <a:schemeClr val="tx1"/>
                </a:solidFill>
              </a:rPr>
              <a:t>忽略</a:t>
            </a:r>
            <a:r>
              <a:rPr lang="zh-TW" altLang="en-US" sz="2800" smtClean="0">
                <a:solidFill>
                  <a:schemeClr val="tx1"/>
                </a:solidFill>
              </a:rPr>
              <a:t>。</a:t>
            </a:r>
            <a:endParaRPr lang="en-US" altLang="zh-TW" sz="2800" smtClean="0">
              <a:solidFill>
                <a:schemeClr val="tx1"/>
              </a:solidFill>
            </a:endParaRPr>
          </a:p>
          <a:p>
            <a:endParaRPr lang="zh-TW" altLang="en-US" sz="2800"/>
          </a:p>
          <a:p>
            <a:r>
              <a:rPr lang="zh-TW" altLang="en-US" sz="28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仲介公司教導並暗示雇主，自我想像成「奴隸主」，為了控管方便而對   外勞實施一些非條文的規定。</a:t>
            </a:r>
            <a:endParaRPr lang="en-US" altLang="zh-TW" sz="280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mtClean="0">
              <a:solidFill>
                <a:schemeClr val="tx1"/>
              </a:solidFill>
            </a:endParaRPr>
          </a:p>
          <a:p>
            <a:endParaRPr lang="en-US" altLang="zh-TW" smtClean="0">
              <a:solidFill>
                <a:schemeClr val="tx1"/>
              </a:solidFill>
            </a:endParaRPr>
          </a:p>
          <a:p>
            <a:endParaRPr lang="en-US" altLang="zh-TW">
              <a:solidFill>
                <a:schemeClr val="tx1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-6-</a:t>
            </a:r>
          </a:p>
        </p:txBody>
      </p:sp>
    </p:spTree>
    <p:extLst>
      <p:ext uri="{BB962C8B-B14F-4D97-AF65-F5344CB8AC3E}">
        <p14:creationId xmlns:p14="http://schemas.microsoft.com/office/powerpoint/2010/main" val="158274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r>
              <a:rPr lang="zh-TW" altLang="en-US" smtClean="0"/>
              <a:t>相關報導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TW" altLang="en-US" sz="3300"/>
              <a:t>這一家四代同堂的大家庭就有三代都和外傭有過性關係，</a:t>
            </a:r>
            <a:r>
              <a:rPr lang="en-US" altLang="zh-TW" sz="3300"/>
              <a:t>30</a:t>
            </a:r>
            <a:r>
              <a:rPr lang="zh-TW" altLang="en-US" sz="3300"/>
              <a:t>幾歲的印籍外傭三不五時遭到老翁性侵並恐嚇，老翁的兒子也如法炮製，甚至丟</a:t>
            </a:r>
            <a:r>
              <a:rPr lang="en-US" altLang="zh-TW" sz="3300"/>
              <a:t>500</a:t>
            </a:r>
            <a:r>
              <a:rPr lang="zh-TW" altLang="en-US" sz="3300"/>
              <a:t>塊錢當成交易費用。最誇張的是，連</a:t>
            </a:r>
            <a:r>
              <a:rPr lang="en-US" altLang="zh-TW" sz="3300"/>
              <a:t>16</a:t>
            </a:r>
            <a:r>
              <a:rPr lang="zh-TW" altLang="en-US" sz="3300"/>
              <a:t>歲的孫子也對外傭伸狼爪，一年來，這名外傭就被性侵高達</a:t>
            </a:r>
            <a:r>
              <a:rPr lang="en-US" altLang="zh-TW" sz="3300"/>
              <a:t>81</a:t>
            </a:r>
            <a:r>
              <a:rPr lang="zh-TW" altLang="en-US" sz="3300"/>
              <a:t>次。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zh-TW" altLang="en-US" sz="3300"/>
              <a:t>外傭忍了一年，直到東窗事發，胡姓父子還辯稱都是外傭主動示好，甚至反咬外翁傭缺錢花用才會自願。不過經過官司審理，法官判胡姓父子各</a:t>
            </a:r>
            <a:r>
              <a:rPr lang="en-US" altLang="zh-TW" sz="3300"/>
              <a:t>10</a:t>
            </a:r>
            <a:r>
              <a:rPr lang="zh-TW" altLang="en-US" sz="3300"/>
              <a:t>年和</a:t>
            </a:r>
            <a:r>
              <a:rPr lang="en-US" altLang="zh-TW" sz="3300"/>
              <a:t>9</a:t>
            </a:r>
            <a:r>
              <a:rPr lang="zh-TW" altLang="en-US" sz="3300"/>
              <a:t>年刑期，</a:t>
            </a:r>
            <a:r>
              <a:rPr lang="zh-TW" altLang="en-US" sz="3300"/>
              <a:t>繩之以法</a:t>
            </a:r>
            <a:r>
              <a:rPr lang="zh-TW" altLang="en-US" sz="3300" smtClean="0"/>
              <a:t>。</a:t>
            </a:r>
            <a:endParaRPr lang="en-US" altLang="zh-TW" sz="3300">
              <a:hlinkClick r:id="rId2"/>
            </a:endParaRPr>
          </a:p>
          <a:p>
            <a:pPr marL="0" indent="0">
              <a:buNone/>
            </a:pPr>
            <a:endParaRPr lang="en-US" altLang="zh-TW" smtClean="0">
              <a:hlinkClick r:id="rId2"/>
            </a:endParaRPr>
          </a:p>
          <a:p>
            <a:pPr marL="0" indent="0">
              <a:buNone/>
            </a:pPr>
            <a:r>
              <a:rPr lang="zh-TW" altLang="en-US" smtClean="0">
                <a:solidFill>
                  <a:srgbClr val="C00000"/>
                </a:solidFill>
                <a:hlinkClick r:id="rId2"/>
              </a:rPr>
              <a:t>祖孫</a:t>
            </a:r>
            <a:r>
              <a:rPr lang="en-US" altLang="zh-TW" smtClean="0">
                <a:solidFill>
                  <a:srgbClr val="C00000"/>
                </a:solidFill>
                <a:hlinkClick r:id="rId2"/>
              </a:rPr>
              <a:t>3</a:t>
            </a:r>
            <a:r>
              <a:rPr lang="zh-TW" altLang="en-US" smtClean="0">
                <a:solidFill>
                  <a:srgbClr val="C00000"/>
                </a:solidFill>
                <a:hlinkClick r:id="rId2"/>
              </a:rPr>
              <a:t>代性侵外傭 </a:t>
            </a:r>
            <a:r>
              <a:rPr lang="en-US" altLang="zh-TW" smtClean="0">
                <a:solidFill>
                  <a:srgbClr val="C00000"/>
                </a:solidFill>
                <a:hlinkClick r:id="rId2"/>
              </a:rPr>
              <a:t>1</a:t>
            </a:r>
            <a:r>
              <a:rPr lang="zh-TW" altLang="en-US" smtClean="0">
                <a:solidFill>
                  <a:srgbClr val="C00000"/>
                </a:solidFill>
                <a:hlinkClick r:id="rId2"/>
              </a:rPr>
              <a:t>年犯案竟</a:t>
            </a:r>
            <a:r>
              <a:rPr lang="en-US" altLang="zh-TW" smtClean="0">
                <a:solidFill>
                  <a:srgbClr val="C00000"/>
                </a:solidFill>
                <a:hlinkClick r:id="rId2"/>
              </a:rPr>
              <a:t>81</a:t>
            </a:r>
            <a:r>
              <a:rPr lang="zh-TW" altLang="en-US" smtClean="0">
                <a:solidFill>
                  <a:srgbClr val="C00000"/>
                </a:solidFill>
                <a:hlinkClick r:id="rId2"/>
              </a:rPr>
              <a:t>次</a:t>
            </a:r>
            <a:endParaRPr lang="zh-TW" altLang="en-US">
              <a:solidFill>
                <a:srgbClr val="C00000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-7-</a:t>
            </a:r>
          </a:p>
        </p:txBody>
      </p:sp>
    </p:spTree>
    <p:extLst>
      <p:ext uri="{BB962C8B-B14F-4D97-AF65-F5344CB8AC3E}">
        <p14:creationId xmlns:p14="http://schemas.microsoft.com/office/powerpoint/2010/main" val="300517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zh-TW" altLang="en-US" smtClean="0"/>
              <a:t>反思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其實我們大學只是離開自己居住縣市就時常感到無比的思念了，更何況異族離開他鄉到千里外之遙遠，他們不笨，他們為了賺錢離開故鄉，已經是很偉大很有想法的事了，不是外傭就好欺負，他們也是有人才的，就像投籃機女孩，而我們多點人像主角那樣大聲為他叫好，不知道該有多好。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4139952" y="62718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mtClean="0"/>
              <a:t>-8-</a:t>
            </a:r>
          </a:p>
        </p:txBody>
      </p:sp>
    </p:spTree>
    <p:extLst>
      <p:ext uri="{BB962C8B-B14F-4D97-AF65-F5344CB8AC3E}">
        <p14:creationId xmlns:p14="http://schemas.microsoft.com/office/powerpoint/2010/main" val="26259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2564904"/>
            <a:ext cx="8686800" cy="351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10000" b="1" smtClean="0"/>
              <a:t>謝謝大家</a:t>
            </a:r>
            <a:endParaRPr lang="zh-TW" altLang="en-US" sz="10000" b="1"/>
          </a:p>
        </p:txBody>
      </p:sp>
    </p:spTree>
    <p:extLst>
      <p:ext uri="{BB962C8B-B14F-4D97-AF65-F5344CB8AC3E}">
        <p14:creationId xmlns:p14="http://schemas.microsoft.com/office/powerpoint/2010/main" val="315256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163</TotalTime>
  <Words>518</Words>
  <Application>Microsoft Office PowerPoint</Application>
  <PresentationFormat>如螢幕大小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旅程</vt:lpstr>
      <vt:lpstr>投籃機女孩</vt:lpstr>
      <vt:lpstr>目錄</vt:lpstr>
      <vt:lpstr>作者介紹</vt:lpstr>
      <vt:lpstr>投籃機</vt:lpstr>
      <vt:lpstr>女孩的出現</vt:lpstr>
      <vt:lpstr>「我族」和「異族」 </vt:lpstr>
      <vt:lpstr>相關報導</vt:lpstr>
      <vt:lpstr>反思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王敬智</dc:creator>
  <cp:lastModifiedBy>王敬智</cp:lastModifiedBy>
  <cp:revision>13</cp:revision>
  <dcterms:created xsi:type="dcterms:W3CDTF">2014-05-07T06:26:07Z</dcterms:created>
  <dcterms:modified xsi:type="dcterms:W3CDTF">2014-05-07T09:10:05Z</dcterms:modified>
</cp:coreProperties>
</file>