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95ABC-FBDD-470F-B160-F7F780EABE21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585D-8795-4882-BF6B-DECEF08B722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瑪亞斯比</a:t>
            </a:r>
            <a:r>
              <a:rPr lang="en-US" altLang="zh-TW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戰祭</a:t>
            </a:r>
            <a:r>
              <a:rPr lang="en-US" altLang="zh-TW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﹚                          </a:t>
            </a:r>
            <a:r>
              <a:rPr lang="en-US" altLang="zh-TW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2012.2.17</a:t>
            </a:r>
            <a:r>
              <a:rPr lang="en-US" altLang="zh-TW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1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以前族人舉行瑪亞斯比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en-US" altLang="zh-TW" sz="22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Mayasvi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的時間不固定，可以不舉行，也可以一年好幾次。這要由部落長老在小米收穫祭時商議，通常在某些情況下會舉行，譬如：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勇士凱旋歸來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敵首放神樹旁，瑪亞斯比之後，才放入敵首籠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</a:p>
          <a:p>
            <a:pPr>
              <a:buNone/>
            </a:pP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男子集會所（</a:t>
            </a:r>
            <a:r>
              <a:rPr lang="en-US" altLang="zh-TW" sz="1400" b="1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kuba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）需要修建或重建，像是漏水、腐朽或屋頂上的神花長不好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不祥之兆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﹚…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buNone/>
            </a:pP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有人生病或不順利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農作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小米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大豐收。</a:t>
            </a:r>
            <a:endParaRPr lang="en-US" altLang="zh-TW" sz="1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目前瑪亞斯比的祭典儀式一年一度，由達邦、特富野兩個大社輪流擔任。舉行的時間，大約是在每年的二月，舊曆年過後。所祭的神祇，有戰神</a:t>
            </a:r>
            <a:r>
              <a:rPr lang="en-US" altLang="zh-TW" sz="15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5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或稱軍神</a:t>
            </a:r>
            <a:r>
              <a:rPr lang="en-US" altLang="zh-TW" sz="15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、司命神</a:t>
            </a:r>
            <a:r>
              <a:rPr lang="en-US" altLang="zh-TW" sz="15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5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聽命於戰神</a:t>
            </a:r>
            <a:r>
              <a:rPr lang="en-US" altLang="zh-TW" sz="15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。另有口碑認為瑪亞斯比也向哈莫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en-US" altLang="zh-TW" sz="22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Hamo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天神、家神、祖靈及敵靈等。瑪亞斯比的祭儀，分成四大段落：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9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9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預備活動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整理</a:t>
            </a:r>
            <a:r>
              <a:rPr lang="en-US" altLang="zh-TW" sz="1400" b="1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kuba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內的聖物修建屋頂、婦女準備祭品、男子將通往獵區路徑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出征之路除草。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</a:p>
          <a:p>
            <a:pPr>
              <a:buNone/>
            </a:pP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正式祭典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著盛裝、持聖火至廣場、刺殺乳豬、砍神樹、唱迎神曲、團結祭、男嬰初登會所禮、</a:t>
            </a:r>
            <a:endParaRPr lang="en-US" altLang="zh-TW" sz="1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唸凱旋誦文、唱送神曲、唱戰歌、再唱送神曲、路祭、家祭、男子成年禮。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     </a:t>
            </a:r>
          </a:p>
          <a:p>
            <a:pPr>
              <a:buNone/>
            </a:pP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歌舞祭  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族人歌舞頌讚戰神及祖先的英勇作為，為期三天兩夜。族人在祭歌中，學習長幼之序、</a:t>
            </a:r>
            <a:endParaRPr lang="en-US" altLang="zh-TW" sz="14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歷史文化、社會倫理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</a:p>
          <a:p>
            <a:pPr>
              <a:buNone/>
            </a:pP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結束祭  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最後一天夜前，再唱迎神曲和送神曲，而後將廣場火堆熄滅，祭典正市式結束。</a:t>
            </a: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 </a:t>
            </a:r>
          </a:p>
          <a:p>
            <a:pPr>
              <a:buNone/>
            </a:pPr>
            <a:r>
              <a:rPr lang="en-US" altLang="zh-TW" sz="1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308226" name="Picture 2" descr="C:\Documents and Settings\Administrator\My Documents\My Pictures\img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227" t="43112"/>
          <a:stretch>
            <a:fillRect/>
          </a:stretch>
        </p:blipFill>
        <p:spPr bwMode="auto">
          <a:xfrm>
            <a:off x="3357554" y="0"/>
            <a:ext cx="2379442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istrator\My Documents\My Pictures\img322.jpg"/>
          <p:cNvPicPr>
            <a:picLocks noChangeAspect="1" noChangeArrowheads="1"/>
          </p:cNvPicPr>
          <p:nvPr/>
        </p:nvPicPr>
        <p:blipFill>
          <a:blip r:embed="rId3" cstate="print"/>
          <a:srcRect l="20465" t="61697" r="36190" b="-1980"/>
          <a:stretch>
            <a:fillRect/>
          </a:stretch>
        </p:blipFill>
        <p:spPr bwMode="auto">
          <a:xfrm>
            <a:off x="357158" y="3358382"/>
            <a:ext cx="5572164" cy="366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Administrator\My Documents\My Pictures\img321.jpg"/>
          <p:cNvPicPr>
            <a:picLocks noChangeAspect="1" noChangeArrowheads="1"/>
          </p:cNvPicPr>
          <p:nvPr/>
        </p:nvPicPr>
        <p:blipFill>
          <a:blip r:embed="rId4" cstate="print"/>
          <a:srcRect l="69903" t="43112"/>
          <a:stretch>
            <a:fillRect/>
          </a:stretch>
        </p:blipFill>
        <p:spPr bwMode="auto">
          <a:xfrm>
            <a:off x="6429388" y="0"/>
            <a:ext cx="2405349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istrator\My Documents\My Pictures\img321.jpg"/>
          <p:cNvPicPr>
            <a:picLocks noChangeAspect="1" noChangeArrowheads="1"/>
          </p:cNvPicPr>
          <p:nvPr/>
        </p:nvPicPr>
        <p:blipFill>
          <a:blip r:embed="rId5" cstate="print"/>
          <a:srcRect l="38345" t="44483" r="32097"/>
          <a:stretch>
            <a:fillRect/>
          </a:stretch>
        </p:blipFill>
        <p:spPr bwMode="auto">
          <a:xfrm>
            <a:off x="6215074" y="3357562"/>
            <a:ext cx="263569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Administrator\My Documents\My Pictures\img323.jpg"/>
          <p:cNvPicPr>
            <a:picLocks noChangeAspect="1" noChangeArrowheads="1"/>
          </p:cNvPicPr>
          <p:nvPr/>
        </p:nvPicPr>
        <p:blipFill>
          <a:blip r:embed="rId6" cstate="print"/>
          <a:srcRect l="69903" t="43264"/>
          <a:stretch>
            <a:fillRect/>
          </a:stretch>
        </p:blipFill>
        <p:spPr bwMode="auto">
          <a:xfrm>
            <a:off x="357158" y="0"/>
            <a:ext cx="2357454" cy="314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達娜依谷高山河川保育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達娜伊谷是曾文溪上游一條支流的溪谷。在高正勝村長的時候，開始了達娜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伊谷的河川復育工作。高正勝原本一名是基督教傳教員，為了鯝魚他要當村長。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二十幾年前，他從別的地方撈魚苗放入達娜伊谷，</a:t>
            </a:r>
            <a:r>
              <a:rPr lang="en-US" sz="18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剛開始村落的人並不認同。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但在他不斷的努力之下，河川保育委員會終於在山美社區成立了，不只將各氏族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的傳統漁場獻出來，而且還組成了河川巡邏隊。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   </a:t>
            </a: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達娜伊谷保育的不只是鯝魚而已，還有裡面的野生動物、植物，整個達娜伊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谷。在達娜伊谷只要放一些飼料，就有成百上千的鯝魚會游過來。這裡每天有好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幾班的巡邏人員，夜間也有，特別防範夜間盜捕鯝魚或飛鼠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。在別的地方可以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捕捉，但是在達娜伊谷就是不行。達娜伊谷生機重現、寧靜、瀰漫著靈氣，已成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為高山河川復育成功的典範。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sz="1800" dirty="0" smtClean="0">
                <a:latin typeface="標楷體" pitchFamily="65" charset="-120"/>
                <a:ea typeface="標楷體" pitchFamily="65" charset="-120"/>
              </a:rPr>
              <a:t>      </a:t>
            </a:r>
          </a:p>
          <a:p>
            <a:pPr>
              <a:buNone/>
            </a:pPr>
            <a:r>
              <a:rPr lang="en-US" sz="1800" dirty="0" smtClean="0">
                <a:latin typeface="標楷體" pitchFamily="65" charset="-120"/>
                <a:ea typeface="標楷體" pitchFamily="65" charset="-120"/>
              </a:rPr>
              <a:t>       2009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年的莫拉克風災重創達娜伊谷，無情的暴雨摧毀一切，鯝魚從此消失在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溪谷之中。族人一度也認為牠們再也不會回來了，直到最近，在碎石堆的深潭中，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發現了那熟悉的身影，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http://www.godsdirectcontact.org.tw/ch/news/206/images/ahrimg032.jpg"/>
          <p:cNvPicPr/>
          <p:nvPr/>
        </p:nvPicPr>
        <p:blipFill>
          <a:blip r:embed="rId2"/>
          <a:srcRect l="11492" t="14998" r="65120" b="47994"/>
          <a:stretch>
            <a:fillRect/>
          </a:stretch>
        </p:blipFill>
        <p:spPr bwMode="auto">
          <a:xfrm>
            <a:off x="4714876" y="0"/>
            <a:ext cx="135729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istrator\My Documents\My Pictures\img318.jpg"/>
          <p:cNvPicPr>
            <a:picLocks noChangeAspect="1" noChangeArrowheads="1"/>
          </p:cNvPicPr>
          <p:nvPr/>
        </p:nvPicPr>
        <p:blipFill>
          <a:blip r:embed="rId3" cstate="print"/>
          <a:srcRect l="61888" b="60587"/>
          <a:stretch>
            <a:fillRect/>
          </a:stretch>
        </p:blipFill>
        <p:spPr bwMode="auto">
          <a:xfrm>
            <a:off x="6643702" y="0"/>
            <a:ext cx="1266246" cy="185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381954" name="Picture 2" descr="C:\Documents and Settings\Administrator\My Documents\My Pictures\img3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65" t="62307" r="36621" b="305"/>
          <a:stretch>
            <a:fillRect/>
          </a:stretch>
        </p:blipFill>
        <p:spPr bwMode="auto">
          <a:xfrm>
            <a:off x="0" y="1000108"/>
            <a:ext cx="9188566" cy="5660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鄒族的河川使用與傳統捕魚法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在鄒族的傳統文化中，河川的上中下游是分別屬於不同的氏族，各氏族所分配到的漁場，附帶有維護管理的責任。分配的方式，是依土地離河川的遠近，或以先來後到為序。至於較小的山澗小溪，那就要看小溪兩岸是誰家，這段溪就是這家的，假如兩岸有不同的人家，那就由兩岸人家共用這段溪了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鄒族古老的捕魚法，有叉魚法、垂釣法、魚樑法、涸溪法、網撈法、掃地法、筌魚法、毒魚法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。毒魚法，用的是一種叫魚藤的植物的根敲碎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毒魚精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，和在水中。以前如果要毒魚，在上游的會通知中下游的，我們那一天要毒魚了。放毒魚精到河水裡面，魚會受不了的跳出來往下游去，一路上要用撈的用叉的，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用各種的方法抓。不是簡單的事，很難的，魚跳的很快，要跟著河水跑著抓，還要在石頭上跳來跳去的。這樣捕魚，魚會跳到中下游，那樣等捕抓到時，也要分給中下游的。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毒魚精不會讓魚死掉，只是昏昏的，過一陣子毒魚精的時效過了，魚就會醒來。其實，毒魚精是有解藥的。如果你的區域不要毒魚，就用地瓜咬碎放到水裡，魚就會醒來。鄒族人是很有生活智慧的，產卵期不捕抓，不是只有魚，其他動物也一樣，這時母的或有孕的不可以捕抓。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阿里山鄒族傳說分享</a:t>
            </a:r>
            <a:r>
              <a:rPr lang="en-US" altLang="zh-TW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﹙〈</a:t>
            </a:r>
            <a:r>
              <a:rPr lang="zh-TW" alt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鄒的勇士與鄭家軍</a:t>
            </a:r>
            <a:r>
              <a:rPr lang="en-US" altLang="zh-TW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〉﹚</a:t>
            </a:r>
            <a:endParaRPr lang="zh-TW" alt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zh-TW" altLang="en-US" sz="2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9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在鄭成功時代</a:t>
            </a:r>
            <a:r>
              <a:rPr lang="en-US" altLang="zh-TW" sz="2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有一次說是有事要叫鄒的將軍（征帥）去台南商議事情。然而鄭軍暗中卻偷偷的沿著曾文溪上來阿里山想要滅社。在鄭軍到達部落的前一天，軍隊在野外紮營過夜，鄭軍一千人，睡覺時有人說夢話洩漏了軍機，被在附近探查的鄒聽到了。</a:t>
            </a:r>
            <a:endParaRPr lang="en-US" altLang="zh-TW" sz="29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5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buNone/>
            </a:pPr>
            <a:endParaRPr lang="en-US" altLang="zh-TW" sz="15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情況緊急，大家開始商量要怎麼辦？</a:t>
            </a:r>
            <a:r>
              <a:rPr lang="en-US" altLang="zh-TW" sz="2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鄒有三十名壯丁，開始備戰。鄒的女人一大清晨就來到鄭軍營地，幫忙拔營、背槍</a:t>
            </a:r>
            <a:r>
              <a:rPr lang="en-US" altLang="zh-TW" sz="2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。鄒用了美人計！在過曾文溪時，背槍的鄒的女人故意將裙子高高的撩起來， 鄭軍看得目瞪口呆，沒有注意到這時候她們正把槍管浸壓到水裡，一千支槍都不能用了。</a:t>
            </a:r>
            <a:endParaRPr lang="en-US" altLang="zh-TW" sz="29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3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3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3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鄒的女人背著槍走在鄭軍的前面，走到快接近鄒的男人躲藏的地方，鄒的男人丟石子作暗號，叫她們趕快跑。她們把槍丟下，拼命的跑，鄭軍知道不太對勁了，拿起槍要射擊，但是槍都不能用了。最後鄭軍被鄒的男人殺光，只剩下兩名，鄒把這兩名鄭軍背對背雙手合綁在一起，放下山去報訊。要讓鄭方知道派來滅社的軍隊都被我們鄒的壯丁殺了。這兩名鄭軍像螃蟹走路一樣，橫著走下山，後來在途中都被鄒的將軍殺死了。</a:t>
            </a:r>
            <a:endParaRPr lang="en-US" altLang="zh-TW" sz="29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3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3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36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原來鄒的將軍依約前往台南，卻被鄭軍用雀榕樹的樹皮綑綁點火，丟棄在曠野中想要把他燒死。鄭方估計他必死無疑，而先行離開。他卻憑著天生的神力掙脫了綑綁。 </a:t>
            </a:r>
            <a:endParaRPr lang="en-US" altLang="zh-TW" sz="1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知道中計了（調虎離山）！他想山上的鄒大概都被殺死了。他氣急敗壞地趕快要跑回山上看看，沿著曾文溪一口氣往阿里山上跑</a:t>
            </a:r>
            <a:r>
              <a:rPr lang="en-US" altLang="zh-TW" sz="1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。在路上正好遇到螃蟹走路的兩名鄭軍，他看了很生氣，拔刀就把這兩名鄭軍給殺了。再繼續跑</a:t>
            </a:r>
            <a:r>
              <a:rPr lang="en-US" altLang="zh-TW" sz="1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，一路上看到很多激烈戰鬥過的痕跡，很擔心自己的孩子們（鄒的壯丁）是不是都已經死了。</a:t>
            </a:r>
            <a:endParaRPr lang="en-US" altLang="zh-TW" sz="1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8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後來走到一處溪流</a:t>
            </a:r>
            <a:r>
              <a:rPr lang="en-US" altLang="zh-TW" sz="1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，看到溪水非常非常的混濁，這時他才鬆了一口氣，以他的經驗判斷這樣的混濁，不是那鄒的三十個孩子所造成的，應該是人數眾多的鄭軍在倉惶逃竄時造成的。等回到山上，果然看到孩子們真的都還好好的。</a:t>
            </a:r>
            <a:endParaRPr lang="zh-TW" altLang="en-U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1611</Words>
  <Application>Microsoft Office PowerPoint</Application>
  <PresentationFormat>如螢幕大小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    瑪亞斯比﹙戰祭﹚                          2012.2.17      </vt:lpstr>
      <vt:lpstr> </vt:lpstr>
      <vt:lpstr>達娜依谷高山河川保育</vt:lpstr>
      <vt:lpstr> </vt:lpstr>
      <vt:lpstr>鄒族的河川使用與傳統捕魚法</vt:lpstr>
      <vt:lpstr>阿里山鄒族傳說分享﹙〈鄒的勇士與鄭家軍〉﹚</vt:lpstr>
      <vt:lpstr> 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瑪亞斯比﹙戰祭﹚                          2012.2.17      </dc:title>
  <dc:creator>JCT-MEM</dc:creator>
  <cp:lastModifiedBy>JCT-MEM</cp:lastModifiedBy>
  <cp:revision>1</cp:revision>
  <dcterms:created xsi:type="dcterms:W3CDTF">2012-05-29T12:30:36Z</dcterms:created>
  <dcterms:modified xsi:type="dcterms:W3CDTF">2012-05-29T12:33:44Z</dcterms:modified>
</cp:coreProperties>
</file>