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64" r:id="rId13"/>
    <p:sldId id="265" r:id="rId14"/>
    <p:sldId id="266" r:id="rId15"/>
    <p:sldId id="27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FA8869-EB7D-4C74-8242-1CEA220CD089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2DE892-D71D-4E50-98A2-B75C3EA8DD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772400" cy="965969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以適當科技與風險評估</a:t>
            </a: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</a:rPr>
              <a:t>來看太陽能發電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　　班級：自控三乙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　　姓名：宮大晉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　　學號：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49812017</a:t>
            </a:r>
          </a:p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　　老師：林聰益　老師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圖片 4" descr="594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6120680" cy="3186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圖片（三）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6625" name="Picture 1" descr="圖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56084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適當科技的角度看國內的太陽能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000" dirty="0" smtClean="0"/>
              <a:t> </a:t>
            </a:r>
            <a:r>
              <a:rPr lang="zh-TW" altLang="zh-TW" sz="2000" b="1" dirty="0" smtClean="0">
                <a:latin typeface="+mn-ea"/>
              </a:rPr>
              <a:t>臺灣為處亞熱帶，太陽能資源豐富，也因此代給大家一個深切</a:t>
            </a:r>
            <a:endParaRPr lang="en-US" altLang="zh-TW" sz="2000" b="1" dirty="0" smtClean="0">
              <a:latin typeface="+mn-ea"/>
            </a:endParaRPr>
          </a:p>
          <a:p>
            <a:pPr>
              <a:buNone/>
            </a:pPr>
            <a:r>
              <a:rPr lang="zh-TW" altLang="en-US" sz="2000" b="1" dirty="0" smtClean="0">
                <a:latin typeface="+mn-ea"/>
              </a:rPr>
              <a:t>     </a:t>
            </a:r>
            <a:r>
              <a:rPr lang="zh-TW" altLang="zh-TW" sz="2000" b="1" dirty="0" smtClean="0">
                <a:latin typeface="+mn-ea"/>
              </a:rPr>
              <a:t>的期望，但臺灣地小人稠缺乏足夠的土地，所以要改變台灣的</a:t>
            </a:r>
            <a:endParaRPr lang="en-US" altLang="zh-TW" sz="2000" b="1" dirty="0" smtClean="0">
              <a:latin typeface="+mn-ea"/>
            </a:endParaRPr>
          </a:p>
          <a:p>
            <a:pPr>
              <a:buNone/>
            </a:pPr>
            <a:r>
              <a:rPr lang="zh-TW" altLang="en-US" sz="2000" b="1" dirty="0" smtClean="0">
                <a:latin typeface="+mn-ea"/>
              </a:rPr>
              <a:t>     </a:t>
            </a:r>
            <a:r>
              <a:rPr lang="zh-TW" altLang="zh-TW" sz="2000" b="1" dirty="0" smtClean="0">
                <a:latin typeface="+mn-ea"/>
              </a:rPr>
              <a:t>太陽能環境，就需要長期的政策配合，除了積極研發新技術外，</a:t>
            </a:r>
            <a:endParaRPr lang="en-US" altLang="zh-TW" sz="2000" b="1" dirty="0" smtClean="0">
              <a:latin typeface="+mn-ea"/>
            </a:endParaRPr>
          </a:p>
          <a:p>
            <a:pPr>
              <a:buNone/>
            </a:pPr>
            <a:r>
              <a:rPr lang="zh-TW" altLang="en-US" sz="2000" b="1" dirty="0" smtClean="0">
                <a:latin typeface="+mn-ea"/>
              </a:rPr>
              <a:t>     </a:t>
            </a:r>
            <a:r>
              <a:rPr lang="zh-TW" altLang="zh-TW" sz="2000" b="1" dirty="0" smtClean="0">
                <a:latin typeface="+mn-ea"/>
              </a:rPr>
              <a:t>還要能讓太陽能設備與建築物結合，增加太陽能的吸收面積，</a:t>
            </a:r>
            <a:endParaRPr lang="en-US" altLang="zh-TW" sz="2000" b="1" dirty="0" smtClean="0">
              <a:latin typeface="+mn-ea"/>
            </a:endParaRPr>
          </a:p>
          <a:p>
            <a:pPr>
              <a:buNone/>
            </a:pPr>
            <a:r>
              <a:rPr lang="zh-TW" altLang="en-US" sz="2000" b="1" dirty="0" smtClean="0">
                <a:latin typeface="+mn-ea"/>
              </a:rPr>
              <a:t>     </a:t>
            </a:r>
            <a:r>
              <a:rPr lang="zh-TW" altLang="zh-TW" sz="2000" b="1" dirty="0" smtClean="0">
                <a:latin typeface="+mn-ea"/>
              </a:rPr>
              <a:t>此外都市計劃應該朝向低樓層建築和分散式小鄉鎮發展。</a:t>
            </a:r>
            <a:endParaRPr lang="en-US" altLang="zh-TW" sz="2000" b="1" dirty="0" smtClean="0">
              <a:latin typeface="+mn-ea"/>
            </a:endParaRPr>
          </a:p>
          <a:p>
            <a:pPr>
              <a:buNone/>
            </a:pPr>
            <a:endParaRPr lang="zh-TW" altLang="zh-TW" sz="2000" b="1" dirty="0" smtClean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51" name="Picture 3" descr="1257469386_1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3528392" cy="288032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53" name="Picture 5" descr="圖片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45024"/>
            <a:ext cx="414218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太陽能發電系統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的</a:t>
            </a:r>
            <a:r>
              <a:rPr lang="zh-TW" altLang="zh-TW" sz="40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風險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評估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b="1" dirty="0" smtClean="0">
                <a:solidFill>
                  <a:srgbClr val="0070C0"/>
                </a:solidFill>
              </a:rPr>
              <a:t>投資風險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：</a:t>
            </a:r>
            <a:r>
              <a:rPr lang="en-US" altLang="zh-TW" sz="28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zh-TW" altLang="en-US" dirty="0" smtClean="0"/>
              <a:t>　</a:t>
            </a:r>
            <a:r>
              <a:rPr lang="zh-TW" altLang="zh-TW" b="1" dirty="0" smtClean="0"/>
              <a:t>陽光，是可以預測且是免費的。但是，對系統模組的長期性能和可靠性等其它因素還了解的很少，很難進行預測。這些因素增加了對太陽能發電廠投資相關風險的認識，因此需要其比傳統設備具有更高的投資報酬率。</a:t>
            </a:r>
          </a:p>
          <a:p>
            <a:r>
              <a:rPr lang="zh-TW" altLang="zh-TW" sz="2800" b="1" dirty="0" smtClean="0">
                <a:solidFill>
                  <a:srgbClr val="0070C0"/>
                </a:solidFill>
              </a:rPr>
              <a:t>污染風險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：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b="1" dirty="0" smtClean="0"/>
              <a:t>　</a:t>
            </a:r>
            <a:r>
              <a:rPr lang="zh-TW" altLang="zh-TW" b="1" dirty="0" smtClean="0"/>
              <a:t>太陽能光電板被裝置完成使用時，並不會有環境汙染物排，出進而影響大眾健康，但這並不表示太陽光電是完全無污染的。在整體製造過程中，太陽光電產業主要的風險來自於晶圓清洗、蝕刻、蒸鍍等製程中所產生的廢水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所謂適當科技？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sz="2800" b="1" dirty="0" smtClean="0">
                <a:latin typeface="+mn-ea"/>
              </a:rPr>
              <a:t> </a:t>
            </a:r>
            <a:r>
              <a:rPr lang="zh-TW" altLang="zh-TW" sz="2800" b="1" dirty="0" smtClean="0">
                <a:latin typeface="+mn-ea"/>
              </a:rPr>
              <a:t>適當科技就是要在對的時間，對的地點</a:t>
            </a:r>
            <a:endParaRPr lang="en-US" altLang="zh-TW" sz="2800" b="1" dirty="0" smtClean="0">
              <a:latin typeface="+mn-ea"/>
            </a:endParaRPr>
          </a:p>
          <a:p>
            <a:pPr>
              <a:buNone/>
            </a:pPr>
            <a:r>
              <a:rPr lang="zh-TW" altLang="en-US" sz="2800" b="1" dirty="0" smtClean="0">
                <a:latin typeface="+mn-ea"/>
              </a:rPr>
              <a:t>    </a:t>
            </a:r>
            <a:r>
              <a:rPr lang="zh-TW" altLang="zh-TW" sz="2800" b="1" dirty="0" smtClean="0">
                <a:latin typeface="+mn-ea"/>
              </a:rPr>
              <a:t>所發生</a:t>
            </a:r>
            <a:r>
              <a:rPr lang="zh-TW" altLang="en-US" sz="2800" b="1" dirty="0" smtClean="0">
                <a:latin typeface="+mn-ea"/>
              </a:rPr>
              <a:t>的，</a:t>
            </a:r>
            <a:r>
              <a:rPr lang="zh-TW" altLang="zh-TW" sz="2800" b="1" dirty="0" smtClean="0">
                <a:latin typeface="+mn-ea"/>
              </a:rPr>
              <a:t>然後用比較適合的方式處理</a:t>
            </a:r>
            <a:r>
              <a:rPr lang="zh-TW" altLang="en-US" sz="2800" b="1" dirty="0" smtClean="0">
                <a:latin typeface="+mn-ea"/>
              </a:rPr>
              <a:t>。</a:t>
            </a:r>
            <a:endParaRPr lang="zh-TW" altLang="zh-TW" sz="2800" dirty="0" smtClean="0">
              <a:latin typeface="+mn-ea"/>
            </a:endParaRPr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適當科技發展的成功主要條件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sz="2800" b="1" dirty="0" smtClean="0"/>
          </a:p>
          <a:p>
            <a:r>
              <a:rPr lang="zh-TW" altLang="zh-TW" sz="2200" b="1" dirty="0" smtClean="0">
                <a:latin typeface="+mn-ea"/>
              </a:rPr>
              <a:t>發展替代能源的成功條件有一大半是政府需要能力的，雖</a:t>
            </a:r>
            <a:endParaRPr lang="en-US" altLang="zh-TW" sz="2200" b="1" dirty="0" smtClean="0">
              <a:latin typeface="+mn-ea"/>
            </a:endParaRPr>
          </a:p>
          <a:p>
            <a:pPr>
              <a:buNone/>
            </a:pPr>
            <a:r>
              <a:rPr lang="en-US" altLang="zh-TW" sz="2200" b="1" dirty="0" smtClean="0">
                <a:latin typeface="+mn-ea"/>
              </a:rPr>
              <a:t>    </a:t>
            </a:r>
            <a:r>
              <a:rPr lang="zh-TW" altLang="zh-TW" sz="2200" b="1" dirty="0" smtClean="0">
                <a:latin typeface="+mn-ea"/>
              </a:rPr>
              <a:t>然現在的科技非常發達，已經能把太陽能和風能設備跟住</a:t>
            </a:r>
            <a:endParaRPr lang="en-US" altLang="zh-TW" sz="2200" b="1" dirty="0" smtClean="0">
              <a:latin typeface="+mn-ea"/>
            </a:endParaRPr>
          </a:p>
          <a:p>
            <a:pPr>
              <a:buNone/>
            </a:pPr>
            <a:r>
              <a:rPr lang="en-US" altLang="zh-TW" sz="2200" b="1" dirty="0" smtClean="0">
                <a:latin typeface="+mn-ea"/>
              </a:rPr>
              <a:t>    </a:t>
            </a:r>
            <a:r>
              <a:rPr lang="zh-TW" altLang="zh-TW" sz="2200" b="1" dirty="0" smtClean="0">
                <a:latin typeface="+mn-ea"/>
              </a:rPr>
              <a:t>家做結合，但這些設備的價格並不是一般老百姓所能承擔，</a:t>
            </a:r>
            <a:endParaRPr lang="en-US" altLang="zh-TW" sz="2200" b="1" dirty="0" smtClean="0">
              <a:latin typeface="+mn-ea"/>
            </a:endParaRPr>
          </a:p>
          <a:p>
            <a:pPr>
              <a:buNone/>
            </a:pPr>
            <a:r>
              <a:rPr lang="en-US" altLang="zh-TW" sz="2200" b="1" dirty="0" smtClean="0">
                <a:latin typeface="+mn-ea"/>
              </a:rPr>
              <a:t>    </a:t>
            </a:r>
            <a:r>
              <a:rPr lang="zh-TW" altLang="zh-TW" sz="2200" b="1" dirty="0" smtClean="0">
                <a:latin typeface="+mn-ea"/>
              </a:rPr>
              <a:t>所以如果這個國家想讓替代能源普及化的話，就需要有完</a:t>
            </a:r>
            <a:endParaRPr lang="en-US" altLang="zh-TW" sz="2200" b="1" dirty="0" smtClean="0">
              <a:latin typeface="+mn-ea"/>
            </a:endParaRPr>
          </a:p>
          <a:p>
            <a:pPr>
              <a:buNone/>
            </a:pPr>
            <a:r>
              <a:rPr lang="en-US" altLang="zh-TW" sz="2200" b="1" dirty="0" smtClean="0">
                <a:latin typeface="+mn-ea"/>
              </a:rPr>
              <a:t>    </a:t>
            </a:r>
            <a:r>
              <a:rPr lang="zh-TW" altLang="zh-TW" sz="2200" b="1" dirty="0" smtClean="0">
                <a:latin typeface="+mn-ea"/>
              </a:rPr>
              <a:t>整的計畫推動，而需要考慮的就會有地形、能源是否足夠</a:t>
            </a:r>
            <a:endParaRPr lang="en-US" altLang="zh-TW" sz="2200" b="1" dirty="0" smtClean="0">
              <a:latin typeface="+mn-ea"/>
            </a:endParaRPr>
          </a:p>
          <a:p>
            <a:pPr>
              <a:buNone/>
            </a:pPr>
            <a:r>
              <a:rPr lang="en-US" altLang="zh-TW" sz="2200" b="1" dirty="0" smtClean="0">
                <a:latin typeface="+mn-ea"/>
              </a:rPr>
              <a:t>   </a:t>
            </a:r>
            <a:r>
              <a:rPr lang="zh-TW" altLang="zh-TW" sz="2200" b="1" dirty="0" smtClean="0">
                <a:latin typeface="+mn-ea"/>
              </a:rPr>
              <a:t>、金費上的運用等等的各種因素，或者也可以藉由國外發</a:t>
            </a:r>
            <a:endParaRPr lang="en-US" altLang="zh-TW" sz="2200" b="1" dirty="0" smtClean="0">
              <a:latin typeface="+mn-ea"/>
            </a:endParaRPr>
          </a:p>
          <a:p>
            <a:pPr>
              <a:buNone/>
            </a:pPr>
            <a:r>
              <a:rPr lang="en-US" altLang="zh-TW" sz="2200" b="1" dirty="0" smtClean="0">
                <a:latin typeface="+mn-ea"/>
              </a:rPr>
              <a:t>    </a:t>
            </a:r>
            <a:r>
              <a:rPr lang="zh-TW" altLang="zh-TW" sz="2200" b="1" dirty="0" smtClean="0">
                <a:latin typeface="+mn-ea"/>
              </a:rPr>
              <a:t>展成功的案例為借鏡，與國外技術上的交流或共同討論，</a:t>
            </a:r>
            <a:endParaRPr lang="en-US" altLang="zh-TW" sz="2200" b="1" dirty="0" smtClean="0">
              <a:latin typeface="+mn-ea"/>
            </a:endParaRPr>
          </a:p>
          <a:p>
            <a:pPr>
              <a:buNone/>
            </a:pPr>
            <a:r>
              <a:rPr lang="en-US" altLang="zh-TW" sz="2200" b="1" dirty="0" smtClean="0">
                <a:latin typeface="+mn-ea"/>
              </a:rPr>
              <a:t>    </a:t>
            </a:r>
            <a:r>
              <a:rPr lang="zh-TW" altLang="zh-TW" sz="2200" b="1" dirty="0" smtClean="0">
                <a:latin typeface="+mn-ea"/>
              </a:rPr>
              <a:t>這樣也能讓技術更為純熟，已達到成本降低或效率提升等</a:t>
            </a:r>
            <a:endParaRPr lang="en-US" altLang="zh-TW" sz="2200" b="1" dirty="0" smtClean="0">
              <a:latin typeface="+mn-ea"/>
            </a:endParaRPr>
          </a:p>
          <a:p>
            <a:pPr>
              <a:buNone/>
            </a:pPr>
            <a:r>
              <a:rPr lang="en-US" altLang="zh-TW" sz="2200" b="1" dirty="0" smtClean="0">
                <a:latin typeface="+mn-ea"/>
              </a:rPr>
              <a:t>    </a:t>
            </a:r>
            <a:r>
              <a:rPr lang="zh-TW" altLang="zh-TW" sz="2200" b="1" dirty="0" smtClean="0">
                <a:latin typeface="+mn-ea"/>
              </a:rPr>
              <a:t>好處。</a:t>
            </a:r>
          </a:p>
          <a:p>
            <a:pPr>
              <a:buNone/>
            </a:pPr>
            <a:r>
              <a:rPr lang="en-US" altLang="zh-TW" sz="2200" b="1" dirty="0" smtClean="0">
                <a:latin typeface="+mn-ea"/>
              </a:rPr>
              <a:t> </a:t>
            </a:r>
            <a:endParaRPr lang="zh-TW" altLang="zh-TW" sz="2200" b="1" dirty="0" smtClean="0">
              <a:latin typeface="+mn-ea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859216" cy="621330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6">
              <a:buNone/>
            </a:pPr>
            <a:endParaRPr lang="en-US" altLang="zh-TW" sz="7200" b="1" u="sng" spc="3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6">
              <a:buNone/>
            </a:pPr>
            <a:r>
              <a:rPr lang="zh-TW" altLang="en-US" sz="7200" b="1" u="sng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謝謝觀賞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 fontScale="90000"/>
          </a:bodyPr>
          <a:lstStyle/>
          <a:p>
            <a:r>
              <a:rPr lang="zh-TW" altLang="zh-TW" sz="4400" b="1" dirty="0" smtClean="0">
                <a:solidFill>
                  <a:schemeClr val="accent3">
                    <a:lumMod val="75000"/>
                  </a:schemeClr>
                </a:solidFill>
                <a:latin typeface="+mn-ea"/>
                <a:ea typeface="+mn-ea"/>
              </a:rPr>
              <a:t>目錄</a:t>
            </a:r>
            <a:r>
              <a:rPr lang="zh-TW" altLang="en-US" sz="4400" b="1" dirty="0" smtClean="0">
                <a:solidFill>
                  <a:schemeClr val="accent3">
                    <a:lumMod val="75000"/>
                  </a:schemeClr>
                </a:solidFill>
                <a:latin typeface="+mn-ea"/>
                <a:ea typeface="+mn-ea"/>
              </a:rPr>
              <a:t>：</a:t>
            </a:r>
            <a:r>
              <a:rPr lang="zh-TW" altLang="zh-TW" b="1" dirty="0" smtClean="0">
                <a:latin typeface="+mn-ea"/>
                <a:ea typeface="+mn-ea"/>
              </a:rPr>
              <a:t/>
            </a:r>
            <a:br>
              <a:rPr lang="zh-TW" altLang="zh-TW" b="1" dirty="0" smtClean="0">
                <a:latin typeface="+mn-ea"/>
                <a:ea typeface="+mn-ea"/>
              </a:rPr>
            </a:b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4873752"/>
          </a:xfrm>
        </p:spPr>
        <p:txBody>
          <a:bodyPr>
            <a:normAutofit/>
          </a:bodyPr>
          <a:lstStyle/>
          <a:p>
            <a:pPr lvl="0"/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何謂適當科技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適當科技的基本概念</a:t>
            </a:r>
          </a:p>
          <a:p>
            <a:pPr lvl="0"/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為什麼要發展太陽能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太陽能光電的發展歷程</a:t>
            </a:r>
          </a:p>
          <a:p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適當科技的角度看國外的太陽能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適當科技的角度看國內的太陽能</a:t>
            </a:r>
            <a:endParaRPr lang="zh-TW" altLang="zh-TW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太陽能</a:t>
            </a:r>
            <a:r>
              <a:rPr lang="zh-TW" altLang="zh-TW" sz="2800" b="1" smtClean="0">
                <a:solidFill>
                  <a:schemeClr val="accent2">
                    <a:lumMod val="50000"/>
                  </a:schemeClr>
                </a:solidFill>
              </a:rPr>
              <a:t>發電系統</a:t>
            </a:r>
            <a:r>
              <a:rPr lang="zh-TW" altLang="en-US" sz="2800" b="1" smtClean="0">
                <a:solidFill>
                  <a:schemeClr val="accent2">
                    <a:lumMod val="50000"/>
                  </a:schemeClr>
                </a:solidFill>
              </a:rPr>
              <a:t>的</a:t>
            </a:r>
            <a:r>
              <a:rPr lang="zh-TW" altLang="zh-TW" sz="2800" b="1" smtClean="0">
                <a:solidFill>
                  <a:schemeClr val="accent2">
                    <a:lumMod val="50000"/>
                  </a:schemeClr>
                </a:solidFill>
              </a:rPr>
              <a:t>風險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評估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所謂適當科技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適當科技發展的成功主要條件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zh-TW" altLang="zh-TW" sz="44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何謂適當科技</a:t>
            </a:r>
            <a:r>
              <a:rPr lang="zh-TW" altLang="en-US" sz="44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？</a:t>
            </a:r>
            <a: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Autofit/>
          </a:bodyPr>
          <a:lstStyle/>
          <a:p>
            <a:r>
              <a:rPr lang="zh-TW" altLang="zh-TW" sz="1800" b="1" dirty="0" smtClean="0">
                <a:latin typeface="+mn-ea"/>
              </a:rPr>
              <a:t>適當科技概念擘始於</a:t>
            </a:r>
            <a:r>
              <a:rPr lang="en-US" altLang="zh-TW" sz="1800" b="1" dirty="0" smtClean="0">
                <a:latin typeface="+mn-ea"/>
              </a:rPr>
              <a:t>1960-70 </a:t>
            </a:r>
            <a:r>
              <a:rPr lang="zh-TW" altLang="zh-TW" sz="1800" b="1" dirty="0" smtClean="0">
                <a:latin typeface="+mn-ea"/>
              </a:rPr>
              <a:t>年代，起源於歐美國家針對現代工業科技帶來的壓迫所提出之批判與反思。包括「適當科技」、「中級科技」或者「替代科技」等概念，大致都認為百年以來的經濟、科技與工業進展已將人類帶往歧途。適當科技的定義最早源自英國經濟學家</a:t>
            </a:r>
            <a:r>
              <a:rPr lang="en-US" altLang="zh-TW" sz="1800" b="1" dirty="0" smtClean="0">
                <a:latin typeface="+mn-ea"/>
              </a:rPr>
              <a:t>E. F. Schumacher</a:t>
            </a:r>
            <a:r>
              <a:rPr lang="zh-TW" altLang="zh-TW" sz="1800" b="1" dirty="0" smtClean="0">
                <a:latin typeface="+mn-ea"/>
              </a:rPr>
              <a:t>（</a:t>
            </a:r>
            <a:r>
              <a:rPr lang="en-US" altLang="zh-TW" sz="1800" b="1" dirty="0" smtClean="0">
                <a:latin typeface="+mn-ea"/>
              </a:rPr>
              <a:t>1973</a:t>
            </a:r>
            <a:r>
              <a:rPr lang="zh-TW" altLang="zh-TW" sz="1800" b="1" dirty="0" smtClean="0">
                <a:latin typeface="+mn-ea"/>
              </a:rPr>
              <a:t>）提出的「中級科技」概念：簡單、小量、低成本、非暴力。</a:t>
            </a:r>
            <a:endParaRPr lang="en-US" altLang="zh-TW" sz="1800" b="1" dirty="0" smtClean="0">
              <a:latin typeface="+mn-ea"/>
            </a:endParaRPr>
          </a:p>
          <a:p>
            <a:r>
              <a:rPr lang="zh-TW" altLang="zh-TW" sz="1800" b="1" dirty="0" smtClean="0">
                <a:latin typeface="+mn-ea"/>
              </a:rPr>
              <a:t>在</a:t>
            </a:r>
            <a:r>
              <a:rPr lang="en-US" altLang="zh-TW" sz="1800" b="1" dirty="0" smtClean="0">
                <a:latin typeface="+mn-ea"/>
              </a:rPr>
              <a:t>1970 </a:t>
            </a:r>
            <a:r>
              <a:rPr lang="zh-TW" altLang="zh-TW" sz="1800" b="1" dirty="0" smtClean="0">
                <a:latin typeface="+mn-ea"/>
              </a:rPr>
              <a:t>年代能源危機與環保反核運動的影響下，許多歐美學者將太陽能視為一種合宜的替代性能源選擇。例如：</a:t>
            </a:r>
            <a:r>
              <a:rPr lang="en-US" altLang="zh-TW" sz="1800" b="1" dirty="0" smtClean="0">
                <a:latin typeface="+mn-ea"/>
              </a:rPr>
              <a:t>Denis Hayes(1977)</a:t>
            </a:r>
            <a:r>
              <a:rPr lang="zh-TW" altLang="zh-TW" sz="1800" b="1" dirty="0" smtClean="0">
                <a:latin typeface="+mn-ea"/>
              </a:rPr>
              <a:t>呼應「適當科技」的主張提出：「分散式的太陽能比集中式的能源技術更能與社會公平、自由與多元文化的價值觀相契合」</a:t>
            </a:r>
            <a:r>
              <a:rPr lang="en-US" altLang="zh-TW" sz="1800" b="1" dirty="0" smtClean="0">
                <a:latin typeface="+mn-ea"/>
              </a:rPr>
              <a:t>3</a:t>
            </a:r>
            <a:r>
              <a:rPr lang="zh-TW" altLang="zh-TW" sz="1800" b="1" dirty="0" smtClean="0">
                <a:latin typeface="+mn-ea"/>
              </a:rPr>
              <a:t>。</a:t>
            </a:r>
            <a:r>
              <a:rPr lang="en-US" altLang="zh-TW" sz="1800" b="1" dirty="0" smtClean="0">
                <a:latin typeface="+mn-ea"/>
              </a:rPr>
              <a:t>Robert Argue(1978)</a:t>
            </a:r>
            <a:r>
              <a:rPr lang="zh-TW" altLang="zh-TW" sz="1800" b="1" dirty="0" smtClean="0">
                <a:latin typeface="+mn-ea"/>
              </a:rPr>
              <a:t>也提出，太陽能在技術面向與政治面向都能產生分權效果。</a:t>
            </a:r>
            <a:endParaRPr lang="en-US" altLang="zh-TW" sz="1800" b="1" dirty="0" smtClean="0">
              <a:latin typeface="+mn-ea"/>
            </a:endParaRPr>
          </a:p>
          <a:p>
            <a:r>
              <a:rPr lang="en-US" altLang="zh-TW" sz="1800" b="1" dirty="0" err="1" smtClean="0">
                <a:latin typeface="+mn-ea"/>
              </a:rPr>
              <a:t>Lovins</a:t>
            </a:r>
            <a:r>
              <a:rPr lang="zh-TW" altLang="zh-TW" sz="1800" b="1" dirty="0" smtClean="0">
                <a:latin typeface="+mn-ea"/>
              </a:rPr>
              <a:t>（</a:t>
            </a:r>
            <a:r>
              <a:rPr lang="en-US" altLang="zh-TW" sz="1800" b="1" dirty="0" smtClean="0">
                <a:latin typeface="+mn-ea"/>
              </a:rPr>
              <a:t>1977</a:t>
            </a:r>
            <a:r>
              <a:rPr lang="zh-TW" altLang="zh-TW" sz="1800" b="1" dirty="0" smtClean="0">
                <a:latin typeface="+mn-ea"/>
              </a:rPr>
              <a:t>）則將太陽能定位為一種</a:t>
            </a:r>
            <a:r>
              <a:rPr lang="en-US" altLang="zh-TW" sz="1800" b="1" dirty="0" smtClean="0">
                <a:latin typeface="+mn-ea"/>
              </a:rPr>
              <a:t>Soft Technology</a:t>
            </a:r>
            <a:r>
              <a:rPr lang="zh-TW" altLang="zh-TW" sz="1800" b="1" dirty="0" smtClean="0">
                <a:latin typeface="+mn-ea"/>
              </a:rPr>
              <a:t>，因其具有不虞匱乏、因地制宜、平易近人、大小適中且貼近使用者，可免除昂貴的輸配電路及不必要的能源損耗等特性，因此相對於核能這種</a:t>
            </a:r>
            <a:r>
              <a:rPr lang="en-US" altLang="zh-TW" sz="1800" b="1" dirty="0" smtClean="0">
                <a:latin typeface="+mn-ea"/>
              </a:rPr>
              <a:t>Hard Technology </a:t>
            </a:r>
            <a:r>
              <a:rPr lang="zh-TW" altLang="zh-TW" sz="1800" b="1" dirty="0" smtClean="0">
                <a:latin typeface="+mn-ea"/>
              </a:rPr>
              <a:t>是較佳的選擇。基本上，這些太陽能的支持者均主張，相較於使用燃媒、石油與核能為基礎的電力建設，太陽能技術更能與一種民主、平等的社會相容。以此觀之，太陽能的優勢不僅在於環保與民主的價值，更涉及到其背後所搭配的社會與政治制度抉擇。</a:t>
            </a:r>
          </a:p>
          <a:p>
            <a:endParaRPr lang="en-US" altLang="zh-TW" sz="28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適當科技的基本概念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zh-TW" altLang="zh-TW" dirty="0" smtClean="0"/>
          </a:p>
          <a:p>
            <a:r>
              <a:rPr lang="zh-TW" altLang="zh-TW" b="1" dirty="0" smtClean="0">
                <a:latin typeface="+mj-ea"/>
                <a:ea typeface="+mj-ea"/>
              </a:rPr>
              <a:t>「適當科技」的基本概念提供我們科技抉擇與評估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b="1" dirty="0" smtClean="0">
                <a:latin typeface="+mj-ea"/>
                <a:ea typeface="+mj-ea"/>
              </a:rPr>
              <a:t>　 </a:t>
            </a:r>
            <a:r>
              <a:rPr lang="zh-TW" altLang="zh-TW" b="1" dirty="0" smtClean="0">
                <a:latin typeface="+mj-ea"/>
                <a:ea typeface="+mj-ea"/>
              </a:rPr>
              <a:t>時的參考：</a:t>
            </a:r>
            <a:r>
              <a:rPr lang="en-US" altLang="zh-TW" b="1" dirty="0" smtClean="0">
                <a:latin typeface="+mj-ea"/>
                <a:ea typeface="+mj-ea"/>
              </a:rPr>
              <a:t> </a:t>
            </a:r>
            <a:endParaRPr lang="zh-TW" altLang="zh-TW" b="1" dirty="0" smtClean="0">
              <a:latin typeface="+mj-ea"/>
              <a:ea typeface="+mj-ea"/>
            </a:endParaRPr>
          </a:p>
          <a:p>
            <a:r>
              <a:rPr lang="en-US" altLang="zh-TW" b="1" dirty="0" smtClean="0">
                <a:latin typeface="+mj-ea"/>
                <a:ea typeface="+mj-ea"/>
              </a:rPr>
              <a:t> </a:t>
            </a:r>
            <a:r>
              <a:rPr lang="zh-TW" altLang="zh-TW" b="1" dirty="0" smtClean="0">
                <a:latin typeface="+mj-ea"/>
                <a:ea typeface="+mj-ea"/>
              </a:rPr>
              <a:t>生產材料層面：使用可再生能源與可回收原料、最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b="1" dirty="0" smtClean="0">
                <a:latin typeface="+mj-ea"/>
                <a:ea typeface="+mj-ea"/>
              </a:rPr>
              <a:t>    </a:t>
            </a:r>
            <a:r>
              <a:rPr lang="zh-TW" altLang="zh-TW" b="1" dirty="0" smtClean="0">
                <a:latin typeface="+mj-ea"/>
                <a:ea typeface="+mj-ea"/>
              </a:rPr>
              <a:t>小環境影響、發揮地方資源的最大效用、節省能源。</a:t>
            </a:r>
          </a:p>
          <a:p>
            <a:r>
              <a:rPr lang="en-US" altLang="zh-TW" b="1" dirty="0" smtClean="0">
                <a:latin typeface="+mj-ea"/>
                <a:ea typeface="+mj-ea"/>
              </a:rPr>
              <a:t> </a:t>
            </a:r>
            <a:r>
              <a:rPr lang="zh-TW" altLang="zh-TW" b="1" dirty="0" smtClean="0">
                <a:latin typeface="+mj-ea"/>
                <a:ea typeface="+mj-ea"/>
              </a:rPr>
              <a:t>生產模式層面：低成本，勞動力密集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zh-TW" b="1" dirty="0" smtClean="0">
                <a:latin typeface="+mj-ea"/>
                <a:ea typeface="+mj-ea"/>
              </a:rPr>
              <a:t>非資本密集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zh-TW" altLang="zh-TW" b="1" dirty="0" smtClean="0">
                <a:latin typeface="+mj-ea"/>
                <a:ea typeface="+mj-ea"/>
              </a:rPr>
              <a:t>、</a:t>
            </a:r>
            <a:r>
              <a:rPr lang="zh-TW" altLang="en-US" b="1" dirty="0" smtClean="0">
                <a:latin typeface="+mj-ea"/>
                <a:ea typeface="+mj-ea"/>
              </a:rPr>
              <a:t> 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b="1" dirty="0" smtClean="0">
                <a:latin typeface="+mj-ea"/>
                <a:ea typeface="+mj-ea"/>
              </a:rPr>
              <a:t>　 </a:t>
            </a:r>
            <a:r>
              <a:rPr lang="zh-TW" altLang="zh-TW" b="1" dirty="0" smtClean="0">
                <a:latin typeface="+mj-ea"/>
                <a:ea typeface="+mj-ea"/>
              </a:rPr>
              <a:t>小規模、使用者或勞工能夠參與。</a:t>
            </a:r>
          </a:p>
          <a:p>
            <a:r>
              <a:rPr lang="en-US" altLang="zh-TW" b="1" dirty="0" smtClean="0">
                <a:latin typeface="+mj-ea"/>
                <a:ea typeface="+mj-ea"/>
              </a:rPr>
              <a:t> </a:t>
            </a:r>
            <a:r>
              <a:rPr lang="zh-TW" altLang="zh-TW" b="1" dirty="0" smtClean="0">
                <a:latin typeface="+mj-ea"/>
                <a:ea typeface="+mj-ea"/>
              </a:rPr>
              <a:t>應用層面：重視與地方環境及文化情境相互融合，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b="1" dirty="0" smtClean="0">
                <a:latin typeface="+mj-ea"/>
                <a:ea typeface="+mj-ea"/>
              </a:rPr>
              <a:t>     </a:t>
            </a:r>
            <a:r>
              <a:rPr lang="zh-TW" altLang="zh-TW" b="1" dirty="0" smtClean="0">
                <a:latin typeface="+mj-ea"/>
                <a:ea typeface="+mj-ea"/>
              </a:rPr>
              <a:t>融入而非凌駕於社區之上。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為什麼要發展太陽能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？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b="1" dirty="0" smtClean="0"/>
              <a:t>(</a:t>
            </a:r>
            <a:r>
              <a:rPr lang="zh-TW" altLang="zh-TW" b="1" dirty="0" smtClean="0"/>
              <a:t>一</a:t>
            </a:r>
            <a:r>
              <a:rPr lang="en-US" altLang="zh-TW" b="1" dirty="0" smtClean="0"/>
              <a:t>) </a:t>
            </a:r>
            <a:r>
              <a:rPr lang="zh-TW" altLang="zh-TW" b="1" dirty="0" smtClean="0"/>
              <a:t>能源耗竭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</a:t>
            </a:r>
            <a:endParaRPr lang="zh-TW" altLang="zh-TW" dirty="0" smtClean="0"/>
          </a:p>
          <a:p>
            <a:pPr>
              <a:buNone/>
            </a:pPr>
            <a:r>
              <a:rPr lang="zh-TW" altLang="en-US" dirty="0" smtClean="0"/>
              <a:t>　</a:t>
            </a:r>
            <a:r>
              <a:rPr lang="zh-TW" altLang="zh-TW" b="1" dirty="0" smtClean="0"/>
              <a:t>隨著科技的進步</a:t>
            </a:r>
            <a:r>
              <a:rPr lang="en-US" altLang="zh-TW" b="1" dirty="0" smtClean="0"/>
              <a:t>,</a:t>
            </a:r>
            <a:r>
              <a:rPr lang="zh-TW" altLang="zh-TW" b="1" dirty="0" smtClean="0"/>
              <a:t>各行各業的蓬勃發展，人類現代便捷的生活才得以維持，在不斷追求提高生活品質的過程中</a:t>
            </a:r>
            <a:r>
              <a:rPr lang="zh-TW" altLang="en-US" b="1" dirty="0" smtClean="0"/>
              <a:t>，</a:t>
            </a:r>
            <a:r>
              <a:rPr lang="zh-TW" altLang="zh-TW" b="1" dirty="0" smtClean="0"/>
              <a:t>地球的資源不斷被消耗</a:t>
            </a:r>
            <a:r>
              <a:rPr lang="zh-TW" altLang="en-US" b="1" dirty="0" smtClean="0"/>
              <a:t>，</a:t>
            </a:r>
            <a:r>
              <a:rPr lang="zh-TW" altLang="zh-TW" b="1" dirty="0" smtClean="0"/>
              <a:t>其中石油作為與人類密不可分的主要能源</a:t>
            </a:r>
            <a:r>
              <a:rPr lang="en-US" altLang="zh-TW" b="1" dirty="0" smtClean="0"/>
              <a:t>,</a:t>
            </a:r>
            <a:r>
              <a:rPr lang="zh-TW" altLang="zh-TW" b="1" dirty="0" smtClean="0"/>
              <a:t>也將面臨漸漸短缺的危機</a:t>
            </a:r>
            <a:r>
              <a:rPr lang="zh-TW" altLang="en-US" b="1" dirty="0" smtClean="0"/>
              <a:t>，</a:t>
            </a:r>
            <a:r>
              <a:rPr lang="zh-TW" altLang="zh-TW" b="1" dirty="0" smtClean="0"/>
              <a:t>雖然斷斷續續仍有少量新油田被發現</a:t>
            </a:r>
            <a:r>
              <a:rPr lang="zh-TW" altLang="en-US" b="1" dirty="0" smtClean="0"/>
              <a:t>，</a:t>
            </a:r>
            <a:r>
              <a:rPr lang="zh-TW" altLang="zh-TW" b="1" dirty="0" smtClean="0"/>
              <a:t>但是未來終有耗竭的一天，屆時，人類的生活必將遭受重大衝擊，所以尋找新的替代能源是必須的</a:t>
            </a:r>
            <a:r>
              <a:rPr lang="zh-TW" altLang="zh-TW" dirty="0" smtClean="0"/>
              <a:t>。</a:t>
            </a:r>
          </a:p>
          <a:p>
            <a:r>
              <a:rPr lang="en-US" altLang="zh-TW" b="1" dirty="0" smtClean="0"/>
              <a:t>(</a:t>
            </a:r>
            <a:r>
              <a:rPr lang="zh-TW" altLang="zh-TW" b="1" dirty="0" smtClean="0"/>
              <a:t>二</a:t>
            </a:r>
            <a:r>
              <a:rPr lang="en-US" altLang="zh-TW" b="1" dirty="0" smtClean="0"/>
              <a:t>) </a:t>
            </a:r>
            <a:r>
              <a:rPr lang="zh-TW" altLang="zh-TW" b="1" dirty="0" smtClean="0"/>
              <a:t>綠色能源</a:t>
            </a:r>
            <a:r>
              <a:rPr lang="en-US" altLang="zh-TW" b="1" dirty="0" smtClean="0"/>
              <a:t>:</a:t>
            </a:r>
            <a:endParaRPr lang="zh-TW" altLang="zh-TW" dirty="0" smtClean="0"/>
          </a:p>
          <a:p>
            <a:pPr>
              <a:buNone/>
            </a:pPr>
            <a:r>
              <a:rPr lang="zh-TW" altLang="en-US" dirty="0" smtClean="0"/>
              <a:t>　</a:t>
            </a:r>
            <a:r>
              <a:rPr lang="zh-TW" altLang="zh-TW" b="1" dirty="0" smtClean="0"/>
              <a:t>工業的發展與其他人類的活動，往往為地球帶來負擔，也造成許多污染</a:t>
            </a:r>
            <a:r>
              <a:rPr lang="zh-TW" altLang="en-US" b="1" dirty="0" smtClean="0"/>
              <a:t>，</a:t>
            </a:r>
            <a:r>
              <a:rPr lang="zh-TW" altLang="zh-TW" b="1" dirty="0" smtClean="0"/>
              <a:t>甚至影響到人類的生存環境，因而環保議題開始受到重視</a:t>
            </a:r>
            <a:r>
              <a:rPr lang="zh-TW" altLang="en-US" b="1" dirty="0" smtClean="0"/>
              <a:t>，</a:t>
            </a:r>
            <a:r>
              <a:rPr lang="zh-TW" altLang="zh-TW" b="1" dirty="0" smtClean="0"/>
              <a:t>綠色工業也成必然的趨勢，而能源的使用上，太陽能就能符合無污染的要求。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太陽能光電的發展歷程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各國對太陽能發電的真正重視緣起於</a:t>
            </a:r>
            <a:r>
              <a:rPr lang="en-US" altLang="zh-TW" sz="2200" b="1" dirty="0" smtClean="0">
                <a:latin typeface="+mj-ea"/>
                <a:ea typeface="+mj-ea"/>
              </a:rPr>
              <a:t>1970</a:t>
            </a:r>
            <a:r>
              <a:rPr lang="zh-TW" altLang="zh-TW" sz="2200" b="1" dirty="0" smtClean="0">
                <a:latin typeface="+mj-ea"/>
                <a:ea typeface="+mj-ea"/>
              </a:rPr>
              <a:t>年代能源危機。在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此之前，最早的太陽電池是在</a:t>
            </a:r>
            <a:r>
              <a:rPr lang="en-US" altLang="zh-TW" sz="2200" b="1" dirty="0" smtClean="0">
                <a:latin typeface="+mj-ea"/>
                <a:ea typeface="+mj-ea"/>
              </a:rPr>
              <a:t>1954</a:t>
            </a:r>
            <a:r>
              <a:rPr lang="zh-TW" altLang="zh-TW" sz="2200" b="1" dirty="0" smtClean="0">
                <a:latin typeface="+mj-ea"/>
                <a:ea typeface="+mj-ea"/>
              </a:rPr>
              <a:t>年由美國貝爾實驗室所製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造，但效率太低且造價過高使得當時太陽電池的應用範圍極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受限制，僅用於少數偏遠地區通訊系統以及太空衛星計劃當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中。</a:t>
            </a:r>
            <a:r>
              <a:rPr lang="en-US" altLang="zh-TW" sz="2200" b="1" dirty="0" smtClean="0">
                <a:latin typeface="+mj-ea"/>
                <a:ea typeface="+mj-ea"/>
              </a:rPr>
              <a:t>1970</a:t>
            </a:r>
            <a:r>
              <a:rPr lang="zh-TW" altLang="zh-TW" sz="2200" b="1" dirty="0" smtClean="0">
                <a:latin typeface="+mj-ea"/>
                <a:ea typeface="+mj-ea"/>
              </a:rPr>
              <a:t>年代的石油禁運問題導致世界各國逐步意識到石化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能源有隨時匱乏的危險，因而重新評估各種替代性能源開發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的必要性。對於太陽能的研究討論也隨之蓬勃盛起。然而，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隨著石油危機落幕，許多國家對於再生能源的研究發展投注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也逐漸擱置。直到</a:t>
            </a:r>
            <a:r>
              <a:rPr lang="en-US" altLang="zh-TW" sz="2200" b="1" dirty="0" smtClean="0">
                <a:latin typeface="+mj-ea"/>
                <a:ea typeface="+mj-ea"/>
              </a:rPr>
              <a:t>1990 </a:t>
            </a:r>
            <a:r>
              <a:rPr lang="zh-TW" altLang="zh-TW" sz="2200" b="1" dirty="0" smtClean="0">
                <a:latin typeface="+mj-ea"/>
                <a:ea typeface="+mj-ea"/>
              </a:rPr>
              <a:t>年期間，才又在全球暖化議題的推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200" b="1" dirty="0" smtClean="0">
                <a:latin typeface="+mj-ea"/>
                <a:ea typeface="+mj-ea"/>
              </a:rPr>
              <a:t>波助瀾下重新引起各國政府重視並且積極推動各種再生能源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200" b="1" dirty="0" smtClean="0">
                <a:latin typeface="+mj-ea"/>
                <a:ea typeface="+mj-ea"/>
              </a:rPr>
              <a:t>(</a:t>
            </a:r>
            <a:r>
              <a:rPr lang="zh-TW" altLang="zh-TW" sz="2200" b="1" dirty="0" smtClean="0">
                <a:latin typeface="+mj-ea"/>
                <a:ea typeface="+mj-ea"/>
              </a:rPr>
              <a:t>包括風能、太陽光電等</a:t>
            </a:r>
            <a:r>
              <a:rPr lang="en-US" altLang="zh-TW" sz="2200" b="1" dirty="0" smtClean="0">
                <a:latin typeface="+mj-ea"/>
                <a:ea typeface="+mj-ea"/>
              </a:rPr>
              <a:t>) </a:t>
            </a:r>
            <a:r>
              <a:rPr lang="zh-TW" altLang="zh-TW" sz="2200" b="1" dirty="0" smtClean="0">
                <a:latin typeface="+mj-ea"/>
                <a:ea typeface="+mj-ea"/>
              </a:rPr>
              <a:t>的民生推廣方案。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適當科技的角度看國外的太陽能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+mn-ea"/>
              </a:rPr>
              <a:t>以美國為例、美國擁有豐富的太陽能資源，單單在西南部至少就有</a:t>
            </a:r>
            <a:r>
              <a:rPr lang="en-US" altLang="zh-TW" sz="2800" b="1" dirty="0" smtClean="0">
                <a:latin typeface="+mn-ea"/>
              </a:rPr>
              <a:t>64</a:t>
            </a:r>
            <a:r>
              <a:rPr lang="zh-TW" altLang="zh-TW" sz="2800" b="1" dirty="0" smtClean="0">
                <a:latin typeface="+mn-ea"/>
              </a:rPr>
              <a:t>萬平方公里的土地適合建造太陽能發電廠，每年可接收超過</a:t>
            </a:r>
            <a:r>
              <a:rPr lang="en-US" altLang="zh-TW" sz="2800" b="1" dirty="0" smtClean="0">
                <a:latin typeface="+mn-ea"/>
              </a:rPr>
              <a:t>4500</a:t>
            </a:r>
            <a:r>
              <a:rPr lang="zh-TW" altLang="zh-TW" sz="2800" b="1" dirty="0" smtClean="0">
                <a:latin typeface="+mn-ea"/>
              </a:rPr>
              <a:t>千兆單位熱量，只要將其中</a:t>
            </a:r>
            <a:r>
              <a:rPr lang="en-US" altLang="zh-TW" sz="2800" b="1" dirty="0" smtClean="0">
                <a:latin typeface="+mn-ea"/>
              </a:rPr>
              <a:t>2.5</a:t>
            </a:r>
            <a:r>
              <a:rPr lang="zh-TW" altLang="zh-TW" sz="2800" b="1" dirty="0" smtClean="0">
                <a:latin typeface="+mn-ea"/>
              </a:rPr>
              <a:t>％的輻射能轉換成電力就相當與美國在</a:t>
            </a:r>
            <a:r>
              <a:rPr lang="en-US" altLang="zh-TW" sz="2800" b="1" dirty="0" smtClean="0">
                <a:latin typeface="+mn-ea"/>
              </a:rPr>
              <a:t>2006</a:t>
            </a:r>
            <a:r>
              <a:rPr lang="zh-TW" altLang="zh-TW" sz="2800" b="1" dirty="0" smtClean="0">
                <a:latin typeface="+mn-ea"/>
              </a:rPr>
              <a:t>年的總用電量。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zh-TW" sz="2800" b="1" dirty="0" smtClean="0"/>
              <a:t>所以美國將計畫在</a:t>
            </a:r>
            <a:r>
              <a:rPr lang="en-US" altLang="zh-TW" sz="2800" b="1" dirty="0" smtClean="0"/>
              <a:t>2050</a:t>
            </a:r>
            <a:r>
              <a:rPr lang="zh-TW" altLang="zh-TW" sz="2800" b="1" dirty="0" smtClean="0"/>
              <a:t>年前用太陽能發電滿足美國</a:t>
            </a:r>
            <a:r>
              <a:rPr lang="en-US" altLang="zh-TW" sz="2800" b="1" dirty="0" smtClean="0"/>
              <a:t>69</a:t>
            </a:r>
            <a:r>
              <a:rPr lang="zh-TW" altLang="zh-TW" sz="2800" b="1" dirty="0" smtClean="0"/>
              <a:t>％與</a:t>
            </a:r>
            <a:r>
              <a:rPr lang="en-US" altLang="zh-TW" sz="2800" b="1" dirty="0" smtClean="0"/>
              <a:t>35</a:t>
            </a:r>
            <a:r>
              <a:rPr lang="zh-TW" altLang="zh-TW" sz="2800" b="1" dirty="0" smtClean="0"/>
              <a:t>％的總能源需求</a:t>
            </a:r>
            <a:r>
              <a:rPr lang="en-US" altLang="zh-TW" sz="2800" b="1" dirty="0" smtClean="0"/>
              <a:t>(</a:t>
            </a:r>
            <a:r>
              <a:rPr lang="zh-TW" altLang="zh-TW" sz="2800" b="1" dirty="0" smtClean="0"/>
              <a:t>包含運輸</a:t>
            </a:r>
            <a:r>
              <a:rPr lang="en-US" altLang="zh-TW" sz="2800" b="1" dirty="0" smtClean="0"/>
              <a:t>)</a:t>
            </a:r>
            <a:endParaRPr lang="zh-TW" altLang="zh-TW" sz="2800" b="1" dirty="0" smtClean="0">
              <a:latin typeface="+mn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圖片（一）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4577" name="Picture 1" descr="圖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488832" cy="496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圖片（二）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5601" name="Picture 1" descr="圖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556792"/>
            <a:ext cx="748339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958</Words>
  <Application>Microsoft Office PowerPoint</Application>
  <PresentationFormat>如螢幕大小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壁窗</vt:lpstr>
      <vt:lpstr>以適當科技與風險評估 來看太陽能發電</vt:lpstr>
      <vt:lpstr>目錄： </vt:lpstr>
      <vt:lpstr>何謂適當科技？ </vt:lpstr>
      <vt:lpstr>適當科技的基本概念</vt:lpstr>
      <vt:lpstr>為什麼要發展太陽能？</vt:lpstr>
      <vt:lpstr>太陽能光電的發展歷程</vt:lpstr>
      <vt:lpstr>適當科技的角度看國外的太陽能</vt:lpstr>
      <vt:lpstr>圖片（一）</vt:lpstr>
      <vt:lpstr>圖片（二）</vt:lpstr>
      <vt:lpstr>圖片（三）</vt:lpstr>
      <vt:lpstr>適當科技的角度看國內的太陽能</vt:lpstr>
      <vt:lpstr>太陽能發電系統的風險評估</vt:lpstr>
      <vt:lpstr>所謂適當科技？</vt:lpstr>
      <vt:lpstr>適當科技發展的成功主要條件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以適當科技與風險評估 來看太陽能發電</dc:title>
  <dc:creator>user</dc:creator>
  <cp:lastModifiedBy>user</cp:lastModifiedBy>
  <cp:revision>12</cp:revision>
  <dcterms:created xsi:type="dcterms:W3CDTF">2012-06-04T12:34:13Z</dcterms:created>
  <dcterms:modified xsi:type="dcterms:W3CDTF">2012-06-04T14:22:44Z</dcterms:modified>
</cp:coreProperties>
</file>