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261" r:id="rId4"/>
    <p:sldId id="262" r:id="rId5"/>
    <p:sldId id="263" r:id="rId6"/>
    <p:sldId id="264" r:id="rId7"/>
    <p:sldId id="265" r:id="rId8"/>
    <p:sldId id="266" r:id="rId9"/>
    <p:sldId id="257" r:id="rId10"/>
    <p:sldId id="337" r:id="rId11"/>
    <p:sldId id="298" r:id="rId12"/>
    <p:sldId id="338" r:id="rId13"/>
    <p:sldId id="326" r:id="rId14"/>
    <p:sldId id="335" r:id="rId15"/>
    <p:sldId id="305" r:id="rId16"/>
    <p:sldId id="306" r:id="rId17"/>
    <p:sldId id="307" r:id="rId18"/>
    <p:sldId id="308" r:id="rId19"/>
    <p:sldId id="310" r:id="rId20"/>
    <p:sldId id="342" r:id="rId21"/>
    <p:sldId id="339" r:id="rId22"/>
    <p:sldId id="346" r:id="rId23"/>
    <p:sldId id="344" r:id="rId24"/>
    <p:sldId id="345" r:id="rId25"/>
    <p:sldId id="347" r:id="rId26"/>
    <p:sldId id="348" r:id="rId27"/>
    <p:sldId id="349" r:id="rId28"/>
    <p:sldId id="343" r:id="rId29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1DA0E11-E126-43BF-AECA-D078CA408F88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2E5AA14-98B6-4D61-B09F-14827A3AAA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77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3EB2D-AFFD-4C8A-A33C-1FD00FE04D43}" type="datetimeFigureOut">
              <a:rPr lang="zh-TW" altLang="en-US" smtClean="0"/>
              <a:pPr/>
              <a:t>2012/10/8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4AD0C-F46B-47FE-9DDD-14C1E144ABF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35222;&#30693;&#35258;&#35347;&#32244;2.ppt" TargetMode="External"/><Relationship Id="rId2" Type="http://schemas.openxmlformats.org/officeDocument/2006/relationships/hyperlink" Target="&#35222;&#30693;&#35258;&#35347;&#32244;1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&#35222;&#30693;&#35258;&#35347;&#32244;3.pp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344739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視知覺過程</a:t>
            </a:r>
            <a:r>
              <a:rPr lang="en-US" altLang="zh-TW" dirty="0" smtClean="0"/>
              <a:t>—</a:t>
            </a:r>
            <a:r>
              <a:rPr lang="zh-TW" altLang="en-US" sz="2800" dirty="0" smtClean="0"/>
              <a:t>多重意義衍生</a:t>
            </a:r>
            <a:endParaRPr lang="zh-TW" altLang="en-US" sz="2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714380"/>
          </a:xfrm>
        </p:spPr>
        <p:txBody>
          <a:bodyPr>
            <a:normAutofit/>
          </a:bodyPr>
          <a:lstStyle/>
          <a:p>
            <a:r>
              <a:rPr lang="en-US" altLang="zh-TW" sz="1800" dirty="0" smtClean="0"/>
              <a:t>@</a:t>
            </a:r>
            <a:r>
              <a:rPr lang="zh-TW" altLang="en-US" sz="1800" dirty="0" smtClean="0"/>
              <a:t>賴孟玲</a:t>
            </a:r>
            <a:endParaRPr lang="zh-TW" altLang="en-US" sz="1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14282" y="214290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視覺</a:t>
            </a:r>
            <a:r>
              <a:rPr lang="zh-TW" altLang="en-US" dirty="0" smtClean="0"/>
              <a:t>心理學</a:t>
            </a:r>
            <a:r>
              <a:rPr lang="en-US" altLang="zh-TW" dirty="0" smtClean="0"/>
              <a:t>02</a:t>
            </a:r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560" y="838200"/>
            <a:ext cx="834194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3188" indent="-103188">
              <a:lnSpc>
                <a:spcPct val="150000"/>
              </a:lnSpc>
            </a:pPr>
            <a:r>
              <a:rPr lang="zh-TW" altLang="en-US" b="1" dirty="0">
                <a:solidFill>
                  <a:srgbClr val="990000"/>
                </a:solidFill>
                <a:latin typeface="細明體" pitchFamily="49" charset="-120"/>
                <a:ea typeface="細明體" pitchFamily="49" charset="-120"/>
              </a:rPr>
              <a:t>用大腦和眼睛看：視覺的動態特質</a:t>
            </a:r>
          </a:p>
          <a:p>
            <a:pPr marL="103188" indent="-103188">
              <a:lnSpc>
                <a:spcPct val="150000"/>
              </a:lnSpc>
              <a:buFontTx/>
              <a:buChar char="•"/>
            </a:pPr>
            <a:r>
              <a:rPr lang="zh-TW" altLang="en-US" dirty="0"/>
              <a:t>沒有思考能力的動物無法看到由光線所反射出的物體，</a:t>
            </a:r>
            <a:r>
              <a:rPr lang="zh-TW" altLang="en-US" dirty="0">
                <a:solidFill>
                  <a:srgbClr val="990000"/>
                </a:solidFill>
              </a:rPr>
              <a:t>有大腦才能理解</a:t>
            </a:r>
            <a:r>
              <a:rPr lang="zh-TW" altLang="en-US" dirty="0"/>
              <a:t>由光線所反射出的物體。</a:t>
            </a:r>
          </a:p>
          <a:p>
            <a:pPr marL="103188" indent="-103188">
              <a:lnSpc>
                <a:spcPct val="150000"/>
              </a:lnSpc>
              <a:buFontTx/>
              <a:buChar char="•"/>
            </a:pPr>
            <a:r>
              <a:rPr lang="zh-TW" altLang="en-US" dirty="0"/>
              <a:t>光是看到紅燈就停下來，可說是一件複雜又神奇的事情。</a:t>
            </a:r>
          </a:p>
          <a:p>
            <a:pPr marL="103188" indent="-103188">
              <a:lnSpc>
                <a:spcPct val="150000"/>
              </a:lnSpc>
            </a:pPr>
            <a:endParaRPr lang="zh-TW" altLang="en-US" dirty="0"/>
          </a:p>
          <a:p>
            <a:pPr marL="103188" indent="-103188">
              <a:lnSpc>
                <a:spcPct val="150000"/>
              </a:lnSpc>
            </a:pPr>
            <a:r>
              <a:rPr lang="zh-TW" altLang="en-US" b="1" dirty="0">
                <a:solidFill>
                  <a:srgbClr val="990000"/>
                </a:solidFill>
              </a:rPr>
              <a:t>視覺的物理層面</a:t>
            </a:r>
          </a:p>
          <a:p>
            <a:pPr marL="103188" indent="-103188">
              <a:lnSpc>
                <a:spcPct val="150000"/>
              </a:lnSpc>
            </a:pPr>
            <a:r>
              <a:rPr lang="zh-TW" altLang="en-US" dirty="0">
                <a:solidFill>
                  <a:srgbClr val="990000"/>
                </a:solidFill>
              </a:rPr>
              <a:t>訊息處理模式（輸送帶模式）</a:t>
            </a:r>
            <a:r>
              <a:rPr lang="zh-TW" altLang="en-US" dirty="0"/>
              <a:t>：</a:t>
            </a:r>
          </a:p>
          <a:p>
            <a:pPr marL="103188" indent="-103188">
              <a:lnSpc>
                <a:spcPct val="150000"/>
              </a:lnSpc>
              <a:buFontTx/>
              <a:buChar char="•"/>
            </a:pPr>
            <a:r>
              <a:rPr lang="zh-TW" altLang="en-US" dirty="0"/>
              <a:t>物理能量→眼睛→視皮質→相關皮質</a:t>
            </a:r>
          </a:p>
          <a:p>
            <a:pPr marL="103188" indent="-103188">
              <a:lnSpc>
                <a:spcPct val="150000"/>
              </a:lnSpc>
              <a:buFontTx/>
              <a:buChar char="•"/>
            </a:pPr>
            <a:r>
              <a:rPr lang="zh-TW" altLang="en-US" dirty="0"/>
              <a:t>大腦做的活動比光學更匪夷所思</a:t>
            </a:r>
          </a:p>
          <a:p>
            <a:pPr marL="103188" indent="-103188">
              <a:lnSpc>
                <a:spcPct val="150000"/>
              </a:lnSpc>
            </a:pPr>
            <a:endParaRPr lang="en-US" altLang="zh-TW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015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n-US" altLang="zh-TW" sz="3600" b="1">
              <a:solidFill>
                <a:srgbClr val="9900FF"/>
              </a:solidFill>
              <a:ea typeface="標楷體" pitchFamily="65" charset="-120"/>
            </a:endParaRPr>
          </a:p>
          <a:p>
            <a:r>
              <a:rPr lang="zh-TW" altLang="en-US" sz="2600" b="1">
                <a:ea typeface="標楷體" pitchFamily="65" charset="-120"/>
              </a:rPr>
              <a:t>身體和腦之間雙向溝通</a:t>
            </a:r>
          </a:p>
          <a:p>
            <a:endParaRPr lang="zh-TW" altLang="en-US" sz="2600" b="1">
              <a:ea typeface="標楷體" pitchFamily="65" charset="-120"/>
            </a:endParaRPr>
          </a:p>
          <a:p>
            <a:pPr>
              <a:buFontTx/>
              <a:buNone/>
            </a:pPr>
            <a:endParaRPr lang="zh-TW" altLang="en-US" sz="2600">
              <a:ea typeface="標楷體" pitchFamily="65" charset="-120"/>
            </a:endParaRPr>
          </a:p>
          <a:p>
            <a:endParaRPr lang="zh-TW" altLang="en-US" sz="2600" b="1">
              <a:ea typeface="標楷體" pitchFamily="65" charset="-120"/>
            </a:endParaRPr>
          </a:p>
          <a:p>
            <a:r>
              <a:rPr lang="zh-TW" altLang="en-US" sz="2600" b="1">
                <a:ea typeface="標楷體" pitchFamily="65" charset="-120"/>
              </a:rPr>
              <a:t>反射動作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38200" y="2430475"/>
            <a:ext cx="1752600" cy="406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眼睛看到紅燈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2667000" y="2446350"/>
            <a:ext cx="457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200400" y="2420950"/>
            <a:ext cx="990600" cy="406400"/>
          </a:xfrm>
          <a:prstGeom prst="rect">
            <a:avLst/>
          </a:prstGeom>
          <a:solidFill>
            <a:srgbClr val="FFFFCC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視神經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5638800" y="2446350"/>
            <a:ext cx="457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040" name="AutoShape 8"/>
          <p:cNvSpPr>
            <a:spLocks noChangeArrowheads="1"/>
          </p:cNvSpPr>
          <p:nvPr/>
        </p:nvSpPr>
        <p:spPr bwMode="auto">
          <a:xfrm>
            <a:off x="7010400" y="2446350"/>
            <a:ext cx="457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4267200" y="2446350"/>
            <a:ext cx="457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4800600" y="2446350"/>
            <a:ext cx="762000" cy="406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大腦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6172200" y="2446350"/>
            <a:ext cx="762000" cy="406400"/>
          </a:xfrm>
          <a:prstGeom prst="rect">
            <a:avLst/>
          </a:prstGeom>
          <a:solidFill>
            <a:srgbClr val="CCCCFF"/>
          </a:solidFill>
          <a:ln w="9525">
            <a:solidFill>
              <a:srgbClr val="99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脊髓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7543800" y="2446350"/>
            <a:ext cx="1219200" cy="406400"/>
          </a:xfrm>
          <a:prstGeom prst="rect">
            <a:avLst/>
          </a:prstGeom>
          <a:solidFill>
            <a:srgbClr val="FFCCCC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腳踩煞車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838200" y="4351350"/>
            <a:ext cx="1219200" cy="406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踩到釘子</a:t>
            </a:r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auto">
          <a:xfrm>
            <a:off x="3733800" y="4376750"/>
            <a:ext cx="457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047" name="AutoShape 15"/>
          <p:cNvSpPr>
            <a:spLocks noChangeArrowheads="1"/>
          </p:cNvSpPr>
          <p:nvPr/>
        </p:nvSpPr>
        <p:spPr bwMode="auto">
          <a:xfrm>
            <a:off x="2209800" y="4376750"/>
            <a:ext cx="457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2819400" y="4351350"/>
            <a:ext cx="838200" cy="406400"/>
          </a:xfrm>
          <a:prstGeom prst="rect">
            <a:avLst/>
          </a:prstGeom>
          <a:solidFill>
            <a:srgbClr val="FFFFCC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脊髓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4343400" y="4351350"/>
            <a:ext cx="990600" cy="406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腳抽回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D:\淑珠\漫畫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28802"/>
            <a:ext cx="3508375" cy="2581275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99060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zh-TW" altLang="en-US" sz="4000" b="1" dirty="0" smtClean="0">
                <a:solidFill>
                  <a:schemeClr val="accent2"/>
                </a:solidFill>
                <a:latin typeface="Arial Black" pitchFamily="34" charset="0"/>
                <a:ea typeface="標楷體" pitchFamily="65" charset="-120"/>
              </a:rPr>
              <a:t>感覺的基本特徵</a:t>
            </a:r>
            <a:r>
              <a:rPr lang="zh-TW" altLang="en-US" sz="4000" b="1" dirty="0">
                <a:solidFill>
                  <a:schemeClr val="accent2"/>
                </a:solidFill>
                <a:latin typeface="Arial Black" pitchFamily="34" charset="0"/>
                <a:ea typeface="標楷體" pitchFamily="65" charset="-120"/>
              </a:rPr>
              <a:t/>
            </a:r>
            <a:br>
              <a:rPr lang="zh-TW" altLang="en-US" sz="4000" b="1" dirty="0">
                <a:solidFill>
                  <a:schemeClr val="accent2"/>
                </a:solidFill>
                <a:latin typeface="Arial Black" pitchFamily="34" charset="0"/>
                <a:ea typeface="標楷體" pitchFamily="65" charset="-120"/>
              </a:rPr>
            </a:br>
            <a:endParaRPr lang="zh-TW" altLang="en-US" sz="4000" b="1" dirty="0">
              <a:solidFill>
                <a:schemeClr val="accent2"/>
              </a:solidFill>
              <a:latin typeface="Arial Black" pitchFamily="34" charset="0"/>
              <a:ea typeface="標楷體" pitchFamily="65" charset="-12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4724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92100" indent="-292100">
              <a:lnSpc>
                <a:spcPct val="145000"/>
              </a:lnSpc>
              <a:spcBef>
                <a:spcPct val="35000"/>
              </a:spcBef>
              <a:buFont typeface="Wingdings" pitchFamily="2" charset="2"/>
              <a:buChar char="Ø"/>
            </a:pPr>
            <a:r>
              <a:rPr lang="zh-TW" altLang="en-US" sz="2600" b="1" dirty="0" smtClean="0">
                <a:solidFill>
                  <a:srgbClr val="FF3399"/>
                </a:solidFill>
                <a:ea typeface="標楷體" pitchFamily="65" charset="-120"/>
              </a:rPr>
              <a:t>絕對</a:t>
            </a:r>
            <a:r>
              <a:rPr lang="zh-TW" altLang="en-US" sz="2600" b="1" dirty="0">
                <a:solidFill>
                  <a:srgbClr val="FF3399"/>
                </a:solidFill>
                <a:ea typeface="標楷體" pitchFamily="65" charset="-120"/>
              </a:rPr>
              <a:t>閾</a:t>
            </a:r>
            <a:r>
              <a:rPr lang="zh-TW" altLang="en-US" sz="2600" b="1" dirty="0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：刺激必須達到某種強度才能引起感器衝動。</a:t>
            </a:r>
          </a:p>
          <a:p>
            <a:pPr marL="292100" indent="-292100">
              <a:lnSpc>
                <a:spcPct val="145000"/>
              </a:lnSpc>
              <a:spcBef>
                <a:spcPct val="35000"/>
              </a:spcBef>
              <a:buFont typeface="Wingdings" pitchFamily="2" charset="2"/>
              <a:buChar char="Ø"/>
            </a:pPr>
            <a:r>
              <a:rPr lang="zh-TW" altLang="en-US" sz="2600" b="1" dirty="0">
                <a:solidFill>
                  <a:srgbClr val="FF3399"/>
                </a:solidFill>
                <a:ea typeface="標楷體" pitchFamily="65" charset="-120"/>
              </a:rPr>
              <a:t>差異閾</a:t>
            </a:r>
            <a:r>
              <a:rPr lang="zh-TW" altLang="en-US" sz="2600" b="1" dirty="0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：不同刺激必須達到某種程度差異才能察覺不同。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38200" y="4643446"/>
            <a:ext cx="807085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92100" indent="-292100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zh-TW" altLang="en-US" sz="2600" b="1" dirty="0">
                <a:solidFill>
                  <a:srgbClr val="FF3399"/>
                </a:solidFill>
                <a:ea typeface="標楷體" pitchFamily="65" charset="-120"/>
              </a:rPr>
              <a:t>感覺的適應</a:t>
            </a:r>
            <a:r>
              <a:rPr lang="zh-TW" altLang="en-US" sz="2600" b="1" dirty="0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：感器接受刺激太久，其敏感度會改變。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調整大小 PICT3287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85800"/>
            <a:ext cx="84010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9552" y="836712"/>
            <a:ext cx="799288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3188" indent="-103188">
              <a:lnSpc>
                <a:spcPct val="150000"/>
              </a:lnSpc>
            </a:pPr>
            <a:r>
              <a:rPr lang="zh-TW" altLang="en-US" b="1" dirty="0">
                <a:solidFill>
                  <a:srgbClr val="990000"/>
                </a:solidFill>
              </a:rPr>
              <a:t>視神經</a:t>
            </a:r>
          </a:p>
          <a:p>
            <a:pPr marL="103188" indent="-103188">
              <a:lnSpc>
                <a:spcPct val="150000"/>
              </a:lnSpc>
              <a:buFontTx/>
              <a:buChar char="•"/>
            </a:pPr>
            <a:r>
              <a:rPr lang="zh-TW" altLang="en-US" dirty="0"/>
              <a:t>視神經是一束軸突</a:t>
            </a:r>
            <a:r>
              <a:rPr lang="en-US" altLang="zh-TW" dirty="0"/>
              <a:t>(</a:t>
            </a:r>
            <a:r>
              <a:rPr lang="zh-TW" altLang="en-US" dirty="0"/>
              <a:t>神經細胞上的長纖維），他穿過是網膜將資訊輸送到大腦，是神經通過網膜的地方沒有感光器（盲點，在中心窩下面）。</a:t>
            </a:r>
          </a:p>
          <a:p>
            <a:pPr marL="103188" indent="-103188">
              <a:lnSpc>
                <a:spcPct val="150000"/>
              </a:lnSpc>
              <a:buFontTx/>
              <a:buChar char="•"/>
            </a:pPr>
            <a:r>
              <a:rPr lang="zh-TW" altLang="en-US" dirty="0"/>
              <a:t>盲點測試，當正方形消失的時候，直線卻仍是連續的，這表示我們似乎正在自動填充某些缺失的資訊。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773034" y="2740968"/>
            <a:ext cx="1455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hlinkClick r:id="rId2" action="ppaction://hlinkpres?slideindex=1&amp;slidetitle="/>
              </a:rPr>
              <a:t>眼睛的運動</a:t>
            </a:r>
            <a:r>
              <a:rPr lang="en-US" altLang="zh-TW" dirty="0" smtClean="0">
                <a:hlinkClick r:id="rId2" action="ppaction://hlinkpres?slideindex=1&amp;slidetitle="/>
              </a:rPr>
              <a:t>1</a:t>
            </a:r>
            <a:endParaRPr lang="en-US" altLang="zh-TW" dirty="0" smtClean="0"/>
          </a:p>
          <a:p>
            <a:r>
              <a:rPr lang="zh-TW" altLang="en-US" dirty="0" smtClean="0">
                <a:hlinkClick r:id="rId3" action="ppaction://hlinkpres?slideindex=1&amp;slidetitle="/>
              </a:rPr>
              <a:t>眼睛的運動</a:t>
            </a:r>
            <a:r>
              <a:rPr lang="en-US" altLang="zh-TW" dirty="0" smtClean="0">
                <a:hlinkClick r:id="rId3" action="ppaction://hlinkpres?slideindex=1&amp;slidetitle="/>
              </a:rPr>
              <a:t>2</a:t>
            </a:r>
            <a:endParaRPr lang="en-US" altLang="zh-TW" dirty="0" smtClean="0"/>
          </a:p>
          <a:p>
            <a:r>
              <a:rPr lang="zh-TW" altLang="en-US" dirty="0" smtClean="0">
                <a:hlinkClick r:id="rId4" action="ppaction://hlinkpres?slideindex=1&amp;slidetitle="/>
              </a:rPr>
              <a:t>眼睛的運動</a:t>
            </a:r>
            <a:r>
              <a:rPr lang="en-US" altLang="zh-TW" dirty="0" smtClean="0">
                <a:hlinkClick r:id="rId4" action="ppaction://hlinkpres?slideindex=1&amp;slidetitle="/>
              </a:rPr>
              <a:t>3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1031" descr="D:\淑珠\黑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2874963" cy="3810000"/>
          </a:xfrm>
          <a:prstGeom prst="rect">
            <a:avLst/>
          </a:prstGeom>
          <a:noFill/>
        </p:spPr>
      </p:pic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057400"/>
            <a:ext cx="8077200" cy="2819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292100">
              <a:lnSpc>
                <a:spcPct val="120000"/>
              </a:lnSpc>
              <a:buFontTx/>
              <a:buNone/>
            </a:pPr>
            <a:endParaRPr lang="en-US" altLang="zh-TW" sz="2600" b="1">
              <a:latin typeface="標楷體" pitchFamily="65" charset="-120"/>
              <a:ea typeface="標楷體" pitchFamily="65" charset="-120"/>
            </a:endParaRPr>
          </a:p>
          <a:p>
            <a:pPr marL="0" indent="2921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適應</a:t>
            </a:r>
            <a:endParaRPr lang="zh-TW" altLang="en-US" sz="2800" b="1">
              <a:latin typeface="標楷體" pitchFamily="65" charset="-120"/>
              <a:ea typeface="標楷體" pitchFamily="65" charset="-120"/>
            </a:endParaRPr>
          </a:p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例如暗適應。</a:t>
            </a:r>
          </a:p>
          <a:p>
            <a:pPr marL="0" indent="2921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色盲</a:t>
            </a:r>
          </a:p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不能分辨紅、綠、藍。</a:t>
            </a:r>
          </a:p>
          <a:p>
            <a:pPr marL="0" indent="2921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後像與顏色對比</a:t>
            </a:r>
            <a:endParaRPr lang="zh-TW" altLang="en-US" sz="2800" b="1">
              <a:latin typeface="標楷體" pitchFamily="65" charset="-120"/>
              <a:ea typeface="標楷體" pitchFamily="65" charset="-120"/>
            </a:endParaRPr>
          </a:p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後像即視覺暫留。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知覺感受</a:t>
            </a:r>
            <a:endParaRPr lang="zh-TW" alt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447800"/>
            <a:ext cx="69342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endParaRPr lang="en-US" altLang="zh-TW" sz="2600" b="1">
              <a:latin typeface="標楷體" pitchFamily="65" charset="-120"/>
              <a:ea typeface="標楷體" pitchFamily="65" charset="-120"/>
            </a:endParaRPr>
          </a:p>
          <a:p>
            <a:pPr marL="0" indent="2921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音調</a:t>
            </a:r>
            <a:endParaRPr lang="zh-TW" altLang="en-US" sz="2800" b="1">
              <a:latin typeface="標楷體" pitchFamily="65" charset="-120"/>
              <a:ea typeface="標楷體" pitchFamily="65" charset="-120"/>
            </a:endParaRPr>
          </a:p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聲音高低。頻率越高，聲音越高。</a:t>
            </a:r>
          </a:p>
          <a:p>
            <a:pPr marL="0" indent="2921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音強</a:t>
            </a:r>
            <a:endParaRPr lang="zh-TW" altLang="en-US" sz="2800" b="1">
              <a:latin typeface="標楷體" pitchFamily="65" charset="-120"/>
              <a:ea typeface="標楷體" pitchFamily="65" charset="-120"/>
            </a:endParaRPr>
          </a:p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聲音大小。振幅越大，聲音越大。</a:t>
            </a:r>
          </a:p>
          <a:p>
            <a:pPr marL="0" indent="292100">
              <a:lnSpc>
                <a:spcPct val="120000"/>
              </a:lnSpc>
              <a:buFont typeface="Wingdings" pitchFamily="2" charset="2"/>
              <a:buChar char="Ø"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音色</a:t>
            </a:r>
            <a:r>
              <a:rPr lang="en-US" altLang="zh-TW" sz="2800" b="1">
                <a:solidFill>
                  <a:srgbClr val="FF3399"/>
                </a:solidFill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音質</a:t>
            </a:r>
            <a:r>
              <a:rPr lang="en-US" altLang="zh-TW" sz="2800" b="1">
                <a:solidFill>
                  <a:srgbClr val="FF3399"/>
                </a:solidFill>
                <a:ea typeface="標楷體" pitchFamily="65" charset="-120"/>
              </a:rPr>
              <a:t>)</a:t>
            </a:r>
          </a:p>
          <a:p>
            <a:pPr marL="0" indent="292100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聲音的純度。複雜度越低，聲音越純。</a:t>
            </a:r>
            <a:endParaRPr lang="zh-TW" altLang="en-US" sz="2800" b="1">
              <a:solidFill>
                <a:srgbClr val="5F5F5F"/>
              </a:solidFill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085850" y="99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>
                <a:solidFill>
                  <a:srgbClr val="CC3300"/>
                </a:solidFill>
                <a:ea typeface="標楷體" pitchFamily="65" charset="-120"/>
              </a:rPr>
              <a:t>聽覺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99060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4000" b="1">
                <a:solidFill>
                  <a:srgbClr val="CC3300"/>
                </a:solidFill>
                <a:ea typeface="標楷體" pitchFamily="65" charset="-120"/>
              </a:rPr>
              <a:t>其他感覺</a:t>
            </a:r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057400"/>
            <a:ext cx="4800600" cy="2362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20000"/>
              </a:lnSpc>
              <a:buFontTx/>
              <a:buNone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嗅覺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zh-TW" altLang="en-US" sz="28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具彈性，絕對閾因刺激時間持續的長短而變化。</a:t>
            </a:r>
            <a:r>
              <a:rPr lang="zh-TW" altLang="en-US" sz="28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味覺</a:t>
            </a:r>
          </a:p>
        </p:txBody>
      </p:sp>
      <p:pic>
        <p:nvPicPr>
          <p:cNvPr id="49161" name="Picture 1033" descr="D:\淑珠\漫畫3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38600" cy="2436813"/>
          </a:xfrm>
          <a:prstGeom prst="rect">
            <a:avLst/>
          </a:prstGeom>
          <a:noFill/>
        </p:spPr>
      </p:pic>
      <p:sp>
        <p:nvSpPr>
          <p:cNvPr id="49162" name="Rectangle 1034"/>
          <p:cNvSpPr>
            <a:spLocks noChangeArrowheads="1"/>
          </p:cNvSpPr>
          <p:nvPr/>
        </p:nvSpPr>
        <p:spPr bwMode="auto">
          <a:xfrm>
            <a:off x="1143000" y="4416425"/>
            <a:ext cx="75438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en-US" sz="26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感受器為味蕾，</a:t>
            </a:r>
            <a:r>
              <a:rPr lang="zh-TW" altLang="en-US" sz="2600" b="1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只有液體</a:t>
            </a:r>
            <a:r>
              <a:rPr lang="zh-TW" altLang="en-US" sz="26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才能引起味蕾的反應。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en-US" sz="2800" b="1">
                <a:solidFill>
                  <a:srgbClr val="FF3399"/>
                </a:solidFill>
                <a:ea typeface="標楷體" pitchFamily="65" charset="-120"/>
              </a:rPr>
              <a:t>膚覺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en-US" sz="2600" b="1">
                <a:solidFill>
                  <a:srgbClr val="5F5F5F"/>
                </a:solidFill>
                <a:latin typeface="標楷體" pitchFamily="65" charset="-120"/>
                <a:ea typeface="標楷體" pitchFamily="65" charset="-120"/>
              </a:rPr>
              <a:t>冷、熱、痛、觸覺等。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6848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zh-TW" altLang="en-US" sz="4000" b="1">
                <a:solidFill>
                  <a:schemeClr val="accent2"/>
                </a:solidFill>
                <a:latin typeface="Arial Black" pitchFamily="34" charset="0"/>
                <a:ea typeface="標楷體" pitchFamily="65" charset="-120"/>
              </a:rPr>
              <a:t>知覺的歷程</a:t>
            </a:r>
            <a:br>
              <a:rPr lang="zh-TW" altLang="en-US" sz="4000" b="1">
                <a:solidFill>
                  <a:schemeClr val="accent2"/>
                </a:solidFill>
                <a:latin typeface="Arial Black" pitchFamily="34" charset="0"/>
                <a:ea typeface="標楷體" pitchFamily="65" charset="-120"/>
              </a:rPr>
            </a:br>
            <a:endParaRPr lang="zh-TW" altLang="en-US" sz="4000" b="1">
              <a:solidFill>
                <a:schemeClr val="accent2"/>
              </a:solidFill>
              <a:latin typeface="Arial Black" pitchFamily="34" charset="0"/>
              <a:ea typeface="標楷體" pitchFamily="65" charset="-12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984250" y="1498873"/>
            <a:ext cx="80073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TW" altLang="en-US" sz="2800" b="1">
                <a:solidFill>
                  <a:srgbClr val="5F5F5F"/>
                </a:solidFill>
                <a:ea typeface="標楷體" pitchFamily="65" charset="-120"/>
              </a:rPr>
              <a:t>將感覺器官所傳來的訊息，加以分析解釋的歷程。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475" y="2204864"/>
            <a:ext cx="8297863" cy="430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371600"/>
            <a:ext cx="54102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FF3399"/>
                </a:solidFill>
                <a:ea typeface="標楷體" pitchFamily="65" charset="-120"/>
              </a:rPr>
              <a:t>時間知覺</a:t>
            </a:r>
            <a:r>
              <a:rPr lang="en-US" altLang="zh-TW" sz="2800" b="1" dirty="0">
                <a:solidFill>
                  <a:srgbClr val="FF3399"/>
                </a:solidFill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FF3399"/>
                </a:solidFill>
                <a:ea typeface="標楷體" pitchFamily="65" charset="-120"/>
              </a:rPr>
              <a:t>時間感</a:t>
            </a:r>
            <a:r>
              <a:rPr lang="en-US" altLang="zh-TW" sz="2800" b="1" dirty="0">
                <a:solidFill>
                  <a:srgbClr val="FF3399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altLang="zh-TW" sz="2600" b="1" dirty="0">
                <a:ea typeface="標楷體" pitchFamily="65" charset="-120"/>
              </a:rPr>
              <a:t>    </a:t>
            </a:r>
            <a:r>
              <a:rPr lang="zh-TW" altLang="en-US" sz="2600" b="1" dirty="0">
                <a:solidFill>
                  <a:srgbClr val="5F5F5F"/>
                </a:solidFill>
                <a:ea typeface="標楷體" pitchFamily="65" charset="-120"/>
              </a:rPr>
              <a:t>對時間長短快慢變化的知覺</a:t>
            </a:r>
            <a:r>
              <a:rPr lang="zh-TW" altLang="en-US" sz="2600" b="1" dirty="0" smtClean="0">
                <a:solidFill>
                  <a:srgbClr val="5F5F5F"/>
                </a:solidFill>
                <a:ea typeface="標楷體" pitchFamily="65" charset="-120"/>
              </a:rPr>
              <a:t>。</a:t>
            </a:r>
            <a:endParaRPr lang="en-US" altLang="zh-TW" sz="2600" b="1" dirty="0" smtClean="0">
              <a:solidFill>
                <a:srgbClr val="5F5F5F"/>
              </a:solidFill>
              <a:ea typeface="標楷體" pitchFamily="65" charset="-120"/>
            </a:endParaRP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endParaRPr lang="zh-TW" altLang="en-US" sz="2600" b="1" dirty="0">
              <a:solidFill>
                <a:srgbClr val="5F5F5F"/>
              </a:solidFill>
              <a:ea typeface="標楷體" pitchFamily="65" charset="-12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FF3399"/>
                </a:solidFill>
                <a:ea typeface="標楷體" pitchFamily="65" charset="-120"/>
              </a:rPr>
              <a:t>錯覺</a:t>
            </a:r>
          </a:p>
          <a:p>
            <a:pPr>
              <a:lnSpc>
                <a:spcPct val="125000"/>
              </a:lnSpc>
              <a:buClr>
                <a:srgbClr val="9900FF"/>
              </a:buClr>
              <a:buFont typeface="Wingdings" pitchFamily="2" charset="2"/>
              <a:buChar char="ü"/>
            </a:pPr>
            <a:r>
              <a:rPr lang="zh-TW" altLang="en-US" sz="2600" b="1" dirty="0">
                <a:solidFill>
                  <a:srgbClr val="9900FF"/>
                </a:solidFill>
                <a:ea typeface="標楷體" pitchFamily="65" charset="-120"/>
              </a:rPr>
              <a:t>穋萊爾氏錯覺 </a:t>
            </a:r>
          </a:p>
          <a:p>
            <a:pPr>
              <a:lnSpc>
                <a:spcPct val="125000"/>
              </a:lnSpc>
              <a:buClr>
                <a:srgbClr val="9900FF"/>
              </a:buClr>
              <a:buFont typeface="Wingdings" pitchFamily="2" charset="2"/>
              <a:buNone/>
            </a:pPr>
            <a:r>
              <a:rPr lang="zh-TW" altLang="en-US" sz="2600" b="1" dirty="0">
                <a:ea typeface="標楷體" pitchFamily="65" charset="-120"/>
              </a:rPr>
              <a:t>    </a:t>
            </a:r>
            <a:r>
              <a:rPr lang="zh-TW" altLang="en-US" sz="2600" b="1" dirty="0">
                <a:solidFill>
                  <a:srgbClr val="5F5F5F"/>
                </a:solidFill>
                <a:ea typeface="標楷體" pitchFamily="65" charset="-120"/>
              </a:rPr>
              <a:t>相等二線看起來不等是箭頭影響。</a:t>
            </a:r>
          </a:p>
          <a:p>
            <a:pPr>
              <a:lnSpc>
                <a:spcPct val="125000"/>
              </a:lnSpc>
              <a:buClr>
                <a:srgbClr val="9900FF"/>
              </a:buClr>
              <a:buFont typeface="Wingdings" pitchFamily="2" charset="2"/>
              <a:buChar char="ü"/>
            </a:pPr>
            <a:r>
              <a:rPr lang="zh-TW" altLang="en-US" sz="2600" b="1" dirty="0">
                <a:solidFill>
                  <a:srgbClr val="9900FF"/>
                </a:solidFill>
                <a:ea typeface="標楷體" pitchFamily="65" charset="-120"/>
              </a:rPr>
              <a:t>龐索錯覺</a:t>
            </a:r>
          </a:p>
          <a:p>
            <a:pPr>
              <a:lnSpc>
                <a:spcPct val="125000"/>
              </a:lnSpc>
              <a:buClr>
                <a:srgbClr val="9900FF"/>
              </a:buClr>
              <a:buFont typeface="Wingdings" pitchFamily="2" charset="2"/>
              <a:buNone/>
            </a:pPr>
            <a:r>
              <a:rPr lang="zh-TW" altLang="en-US" sz="2600" b="1" dirty="0">
                <a:ea typeface="標楷體" pitchFamily="65" charset="-120"/>
              </a:rPr>
              <a:t>    </a:t>
            </a:r>
            <a:r>
              <a:rPr lang="zh-TW" altLang="en-US" sz="2600" b="1" dirty="0">
                <a:solidFill>
                  <a:srgbClr val="5F5F5F"/>
                </a:solidFill>
                <a:ea typeface="標楷體" pitchFamily="65" charset="-120"/>
              </a:rPr>
              <a:t>相等兩線看起來不等是透視影響。</a:t>
            </a:r>
          </a:p>
        </p:txBody>
      </p:sp>
      <p:pic>
        <p:nvPicPr>
          <p:cNvPr id="51209" name="Picture 9" descr="D:\淑珠\C3-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2013"/>
            <a:ext cx="2590800" cy="782637"/>
          </a:xfrm>
          <a:prstGeom prst="rect">
            <a:avLst/>
          </a:prstGeom>
          <a:noFill/>
        </p:spPr>
      </p:pic>
      <p:pic>
        <p:nvPicPr>
          <p:cNvPr id="51210" name="Picture 10" descr="D:\淑珠\C3-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78213"/>
            <a:ext cx="1981200" cy="193198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66800"/>
          </a:xfrm>
        </p:spPr>
        <p:txBody>
          <a:bodyPr/>
          <a:lstStyle/>
          <a:p>
            <a:r>
              <a:rPr lang="zh-TW" altLang="en-US" dirty="0" smtClean="0"/>
              <a:t>視知覺的發展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73664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德國哲學家康德</a:t>
            </a:r>
            <a:r>
              <a:rPr lang="en-US" altLang="zh-TW" sz="2800" dirty="0" smtClean="0"/>
              <a:t>(I. Kant, 1724-1804)</a:t>
            </a:r>
            <a:r>
              <a:rPr lang="zh-TW" altLang="en-US" sz="2800" dirty="0" smtClean="0"/>
              <a:t>提出先天論，主張人類的認知能力來自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遺傳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英國哲學家洛克</a:t>
            </a:r>
            <a:r>
              <a:rPr lang="en-US" altLang="zh-TW" sz="2800" dirty="0" smtClean="0"/>
              <a:t>(John Locke, 1632-1704)</a:t>
            </a:r>
            <a:r>
              <a:rPr lang="zh-TW" altLang="en-US" sz="2800" dirty="0" smtClean="0"/>
              <a:t>提出經驗論，主張人類的空間知覺能力，是經由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後天學習</a:t>
            </a:r>
            <a:r>
              <a:rPr lang="zh-TW" altLang="en-US" sz="2800" dirty="0" smtClean="0"/>
              <a:t>歷程而獲得</a:t>
            </a:r>
            <a:endParaRPr lang="en-US" altLang="zh-TW" sz="2800" dirty="0" smtClean="0"/>
          </a:p>
          <a:p>
            <a:r>
              <a:rPr lang="zh-TW" altLang="en-US" sz="2800" dirty="0" smtClean="0"/>
              <a:t>現代認知心理學家大多採用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互動論</a:t>
            </a:r>
            <a:r>
              <a:rPr lang="zh-TW" altLang="en-US" sz="2800" dirty="0" smtClean="0"/>
              <a:t>，認為嬰兒出生不久就具有基本知覺能力，但對於複雜事物的知覺，就需要經由學習歷程來獲得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視</a:t>
            </a:r>
            <a:r>
              <a:rPr lang="zh-TW" altLang="en-US" dirty="0" smtClean="0"/>
              <a:t>知覺的影響</a:t>
            </a:r>
            <a:endParaRPr lang="en-US" altLang="zh-TW" dirty="0" smtClean="0"/>
          </a:p>
          <a:p>
            <a:r>
              <a:rPr lang="zh-TW" altLang="en-US" dirty="0" smtClean="0"/>
              <a:t>大腦的知覺影響</a:t>
            </a:r>
            <a:r>
              <a:rPr lang="en-US" altLang="zh-TW" dirty="0" smtClean="0"/>
              <a:t>(</a:t>
            </a:r>
            <a:r>
              <a:rPr lang="zh-TW" altLang="en-US" dirty="0" smtClean="0"/>
              <a:t>環境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既存圖形印象的影響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2381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為什麼會看到？</a:t>
            </a:r>
            <a:r>
              <a:rPr lang="zh-TW" altLang="en-US" dirty="0"/>
              <a:t>聖</a:t>
            </a:r>
            <a:r>
              <a:rPr lang="zh-TW" altLang="en-US" dirty="0" smtClean="0"/>
              <a:t>杯</a:t>
            </a:r>
            <a:r>
              <a:rPr lang="en-US" altLang="zh-TW" dirty="0" smtClean="0"/>
              <a:t>/</a:t>
            </a:r>
            <a:r>
              <a:rPr lang="zh-TW" altLang="en-US" dirty="0" smtClean="0"/>
              <a:t>人臉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8965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68863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44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user\Desktop\HorsingA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1989"/>
            <a:ext cx="597666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83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968552" cy="550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952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712" y="836712"/>
            <a:ext cx="5286375" cy="530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966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483945" cy="58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27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3257"/>
            <a:ext cx="513479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659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104" y="307849"/>
            <a:ext cx="3178696" cy="3337176"/>
          </a:xfrm>
        </p:spPr>
        <p:txBody>
          <a:bodyPr/>
          <a:lstStyle/>
          <a:p>
            <a:r>
              <a:rPr lang="zh-TW" altLang="en-US" dirty="0" smtClean="0"/>
              <a:t>作業題目：</a:t>
            </a:r>
            <a:endParaRPr lang="en-US" altLang="zh-TW" dirty="0" smtClean="0"/>
          </a:p>
          <a:p>
            <a:r>
              <a:rPr lang="zh-TW" altLang="en-US" dirty="0" smtClean="0"/>
              <a:t>找一張圖片將他修改成其中有另一圖形的圖。</a:t>
            </a:r>
            <a:endParaRPr lang="en-US" altLang="zh-TW" dirty="0" smtClean="0"/>
          </a:p>
          <a:p>
            <a:r>
              <a:rPr lang="zh-TW" altLang="en-US" dirty="0" smtClean="0"/>
              <a:t>規格：</a:t>
            </a:r>
            <a:r>
              <a:rPr lang="en-US" altLang="zh-TW" dirty="0" smtClean="0"/>
              <a:t>A4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7848"/>
            <a:ext cx="4608512" cy="621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084168" y="3645024"/>
            <a:ext cx="2304256" cy="30243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660232" y="3789040"/>
            <a:ext cx="122413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原圖</a:t>
            </a:r>
          </a:p>
        </p:txBody>
      </p:sp>
      <p:sp>
        <p:nvSpPr>
          <p:cNvPr id="7" name="矩形 6"/>
          <p:cNvSpPr/>
          <p:nvPr/>
        </p:nvSpPr>
        <p:spPr>
          <a:xfrm>
            <a:off x="6660232" y="5157192"/>
            <a:ext cx="122413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修改圖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6732240" y="6453336"/>
            <a:ext cx="1630761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 smtClean="0"/>
              <a:t>班級、學號、姓名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9710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18487" cy="2578100"/>
          </a:xfrm>
        </p:spPr>
        <p:txBody>
          <a:bodyPr/>
          <a:lstStyle/>
          <a:p>
            <a:r>
              <a:rPr lang="zh-TW" altLang="en-US" sz="2800">
                <a:ea typeface="新細明體" pitchFamily="18" charset="-120"/>
              </a:rPr>
              <a:t>近看圖片，左邊是生氣的臉，而右邊是平靜的臉。</a:t>
            </a:r>
            <a:br>
              <a:rPr lang="zh-TW" altLang="en-US" sz="2800">
                <a:ea typeface="新細明體" pitchFamily="18" charset="-120"/>
              </a:rPr>
            </a:br>
            <a:r>
              <a:rPr lang="zh-TW" altLang="en-US" sz="2800">
                <a:ea typeface="新細明體" pitchFamily="18" charset="-120"/>
              </a:rPr>
              <a:t>往後走</a:t>
            </a:r>
            <a:r>
              <a:rPr lang="en-US" altLang="zh-TW" sz="2800">
                <a:ea typeface="新細明體" pitchFamily="18" charset="-120"/>
              </a:rPr>
              <a:t>3~5</a:t>
            </a:r>
            <a:r>
              <a:rPr lang="zh-TW" altLang="en-US" sz="2800">
                <a:ea typeface="新細明體" pitchFamily="18" charset="-120"/>
              </a:rPr>
              <a:t>步，突然間他們交換位置了</a:t>
            </a:r>
            <a:r>
              <a:rPr lang="en-US" altLang="zh-TW" sz="2800">
                <a:ea typeface="新細明體" pitchFamily="18" charset="-120"/>
              </a:rPr>
              <a:t>!!  </a:t>
            </a:r>
            <a:r>
              <a:rPr lang="zh-TW" altLang="en-US" sz="2800">
                <a:ea typeface="新細明體" pitchFamily="18" charset="-120"/>
              </a:rPr>
              <a:t>這個幻覺圖片由</a:t>
            </a:r>
            <a:r>
              <a:rPr lang="en-US" altLang="zh-TW" sz="2800">
                <a:ea typeface="新細明體" pitchFamily="18" charset="-120"/>
              </a:rPr>
              <a:t>Glasgow</a:t>
            </a:r>
            <a:r>
              <a:rPr lang="zh-TW" altLang="en-US" sz="2800">
                <a:ea typeface="新細明體" pitchFamily="18" charset="-120"/>
              </a:rPr>
              <a:t>大學的</a:t>
            </a:r>
            <a:r>
              <a:rPr lang="en-US" altLang="zh-TW" sz="2800">
                <a:ea typeface="新細明體" pitchFamily="18" charset="-120"/>
              </a:rPr>
              <a:t>Phillippe G.Schyns and Aude Oliva </a:t>
            </a:r>
            <a:r>
              <a:rPr lang="zh-TW" altLang="en-US" sz="2800">
                <a:ea typeface="新細明體" pitchFamily="18" charset="-120"/>
              </a:rPr>
              <a:t>所設計。</a:t>
            </a:r>
            <a:br>
              <a:rPr lang="zh-TW" altLang="en-US" sz="2800">
                <a:ea typeface="新細明體" pitchFamily="18" charset="-120"/>
              </a:rPr>
            </a:br>
            <a:r>
              <a:rPr lang="zh-TW" altLang="en-US" sz="2800">
                <a:ea typeface="新細明體" pitchFamily="18" charset="-120"/>
              </a:rPr>
              <a:t>由此證明，我們可能從來沒看到事情的真正面貌</a:t>
            </a:r>
            <a:r>
              <a:rPr lang="en-US" altLang="zh-TW" sz="2800">
                <a:ea typeface="新細明體" pitchFamily="18" charset="-120"/>
              </a:rPr>
              <a:t>....</a:t>
            </a:r>
            <a:endParaRPr lang="zh-TW" altLang="en-US" sz="2800">
              <a:ea typeface="新細明體" pitchFamily="18" charset="-120"/>
            </a:endParaRPr>
          </a:p>
        </p:txBody>
      </p:sp>
      <p:sp>
        <p:nvSpPr>
          <p:cNvPr id="46085" name="AutoShape 5" descr="pic0728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7" name="AutoShape 7" descr="pic07285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9" name="AutoShape 9" descr="pic07285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91" name="AutoShape 11" descr="pic0728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pic>
        <p:nvPicPr>
          <p:cNvPr id="46092" name="Picture 12" descr="pic072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84538"/>
            <a:ext cx="63500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狮子在哪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3038"/>
            <a:ext cx="7202488" cy="6534150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021519" y="476250"/>
            <a:ext cx="800219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dirty="0">
                <a:ea typeface="隶书" pitchFamily="49" charset="-122"/>
              </a:rPr>
              <a:t>能否</a:t>
            </a:r>
            <a:r>
              <a:rPr lang="zh-CN" altLang="en-US" sz="4000" dirty="0" smtClean="0">
                <a:ea typeface="隶书" pitchFamily="49" charset="-122"/>
              </a:rPr>
              <a:t>看</a:t>
            </a:r>
            <a:r>
              <a:rPr lang="zh-TW" altLang="en-US" sz="4000" dirty="0" smtClean="0">
                <a:ea typeface="隶书" pitchFamily="49" charset="-122"/>
              </a:rPr>
              <a:t>見獅</a:t>
            </a:r>
            <a:r>
              <a:rPr lang="zh-CN" altLang="en-US" sz="4000" dirty="0" smtClean="0">
                <a:ea typeface="隶书" pitchFamily="49" charset="-122"/>
              </a:rPr>
              <a:t>子</a:t>
            </a:r>
            <a:r>
              <a:rPr lang="zh-CN" altLang="en-US" sz="4000" dirty="0">
                <a:ea typeface="隶书" pitchFamily="49" charset="-122"/>
              </a:rPr>
              <a:t>在</a:t>
            </a:r>
            <a:r>
              <a:rPr lang="zh-CN" altLang="en-US" sz="4000" dirty="0" smtClean="0">
                <a:ea typeface="隶书" pitchFamily="49" charset="-122"/>
              </a:rPr>
              <a:t>哪</a:t>
            </a:r>
            <a:r>
              <a:rPr lang="zh-TW" altLang="en-US" sz="4000" dirty="0" smtClean="0">
                <a:ea typeface="隶书" pitchFamily="49" charset="-122"/>
              </a:rPr>
              <a:t>裡</a:t>
            </a:r>
            <a:r>
              <a:rPr lang="zh-CN" altLang="en-US" sz="4000" dirty="0" smtClean="0">
                <a:ea typeface="隶书" pitchFamily="49" charset="-122"/>
              </a:rPr>
              <a:t>？</a:t>
            </a:r>
            <a:endParaRPr lang="zh-CN" altLang="en-US" sz="4000" dirty="0"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据说能看见9张脸的智商有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759450" cy="6858000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6966" y="785794"/>
            <a:ext cx="141577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ea typeface="隶书" pitchFamily="49" charset="-122"/>
              </a:rPr>
              <a:t>          ----</a:t>
            </a:r>
            <a:r>
              <a:rPr lang="zh-CN" altLang="en-US" sz="3200" dirty="0">
                <a:ea typeface="隶书" pitchFamily="49" charset="-122"/>
              </a:rPr>
              <a:t>你能看到</a:t>
            </a:r>
            <a:r>
              <a:rPr lang="zh-CN" altLang="en-US" sz="3200" dirty="0" smtClean="0">
                <a:ea typeface="隶书" pitchFamily="49" charset="-122"/>
              </a:rPr>
              <a:t>多少</a:t>
            </a:r>
            <a:r>
              <a:rPr lang="zh-TW" altLang="en-US" sz="3200" dirty="0" smtClean="0">
                <a:ea typeface="隶书" pitchFamily="49" charset="-122"/>
              </a:rPr>
              <a:t>張臉</a:t>
            </a:r>
            <a:r>
              <a:rPr lang="zh-CN" altLang="en-US" sz="3200" dirty="0" smtClean="0">
                <a:ea typeface="隶书" pitchFamily="49" charset="-122"/>
              </a:rPr>
              <a:t>？</a:t>
            </a:r>
            <a:endParaRPr lang="zh-CN" altLang="en-US" sz="3200" dirty="0">
              <a:ea typeface="隶书" pitchFamily="49" charset="-122"/>
            </a:endParaRPr>
          </a:p>
          <a:p>
            <a:pPr>
              <a:spcBef>
                <a:spcPct val="50000"/>
              </a:spcBef>
            </a:pPr>
            <a:r>
              <a:rPr lang="zh-TW" altLang="en-US" sz="3200" dirty="0" smtClean="0">
                <a:ea typeface="隶书" pitchFamily="49" charset="-122"/>
              </a:rPr>
              <a:t>畫中畫</a:t>
            </a:r>
            <a:endParaRPr lang="zh-CN" altLang="en-US" sz="3200" dirty="0">
              <a:ea typeface="隶书" pitchFamily="49" charset="-122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43834" y="571480"/>
            <a:ext cx="1169551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ea typeface="隶书" pitchFamily="49" charset="-122"/>
              </a:rPr>
              <a:t>       </a:t>
            </a:r>
            <a:r>
              <a:rPr lang="zh-TW" altLang="en-US" sz="3200" dirty="0" smtClean="0">
                <a:ea typeface="隶书" pitchFamily="49" charset="-122"/>
              </a:rPr>
              <a:t>據說能看見</a:t>
            </a:r>
            <a:r>
              <a:rPr lang="en-US" altLang="zh-TW" sz="3200" dirty="0" smtClean="0">
                <a:ea typeface="隶书" pitchFamily="49" charset="-122"/>
              </a:rPr>
              <a:t>9</a:t>
            </a:r>
            <a:r>
              <a:rPr lang="zh-TW" altLang="en-US" sz="3200" dirty="0" smtClean="0">
                <a:ea typeface="隶书" pitchFamily="49" charset="-122"/>
              </a:rPr>
              <a:t>張臉</a:t>
            </a:r>
            <a:r>
              <a:rPr lang="zh-CN" altLang="en-US" sz="3200" dirty="0" smtClean="0">
                <a:ea typeface="隶书" pitchFamily="49" charset="-122"/>
              </a:rPr>
              <a:t>的</a:t>
            </a:r>
            <a:r>
              <a:rPr lang="zh-CN" altLang="en-US" sz="3200" dirty="0">
                <a:ea typeface="隶书" pitchFamily="49" charset="-122"/>
              </a:rPr>
              <a:t>人智商有一百八十分</a:t>
            </a:r>
            <a:r>
              <a:rPr lang="zh-CN" altLang="en-US" sz="3200" dirty="0" smtClean="0">
                <a:ea typeface="隶书" pitchFamily="49" charset="-122"/>
              </a:rPr>
              <a:t>。</a:t>
            </a:r>
            <a:endParaRPr lang="zh-CN" altLang="en-US" sz="3200" dirty="0"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能看见3个女人的就是色鬼 ，测试一下你是不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723681" y="620713"/>
            <a:ext cx="116955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能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看</a:t>
            </a:r>
            <a:r>
              <a:rPr lang="zh-TW" altLang="en-US" sz="3200" dirty="0" smtClean="0">
                <a:latin typeface="隶书" pitchFamily="49" charset="-122"/>
                <a:ea typeface="隶书" pitchFamily="49" charset="-122"/>
              </a:rPr>
              <a:t>見</a:t>
            </a:r>
            <a:r>
              <a:rPr lang="en-US" altLang="zh-TW" sz="3200" dirty="0" smtClean="0">
                <a:latin typeface="隶书" pitchFamily="49" charset="-122"/>
                <a:ea typeface="隶书" pitchFamily="49" charset="-122"/>
              </a:rPr>
              <a:t>3</a:t>
            </a:r>
            <a:r>
              <a:rPr lang="zh-TW" altLang="en-US" sz="3200" dirty="0" smtClean="0">
                <a:latin typeface="隶书" pitchFamily="49" charset="-122"/>
                <a:ea typeface="隶书" pitchFamily="49" charset="-122"/>
              </a:rPr>
              <a:t>個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女人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的就是色鬼 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，</a:t>
            </a:r>
            <a:r>
              <a:rPr lang="zh-TW" altLang="en-US" sz="3200" dirty="0" smtClean="0">
                <a:latin typeface="隶书" pitchFamily="49" charset="-122"/>
                <a:ea typeface="隶书" pitchFamily="49" charset="-122"/>
              </a:rPr>
              <a:t>測試</a:t>
            </a:r>
            <a:r>
              <a:rPr lang="zh-CN" altLang="en-US" sz="3200" dirty="0" smtClean="0">
                <a:latin typeface="隶书" pitchFamily="49" charset="-122"/>
                <a:ea typeface="隶书" pitchFamily="49" charset="-122"/>
              </a:rPr>
              <a:t>一下</a:t>
            </a:r>
            <a:r>
              <a:rPr lang="zh-CN" altLang="en-US" sz="3200" dirty="0">
                <a:latin typeface="隶书" pitchFamily="49" charset="-122"/>
                <a:ea typeface="隶书" pitchFamily="49" charset="-122"/>
              </a:rPr>
              <a:t>你是不是？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这些横线．．．到底平行不平行啊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5354637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051050" y="5949950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dirty="0" smtClean="0">
                <a:ea typeface="隶书" pitchFamily="49" charset="-122"/>
              </a:rPr>
              <a:t>這</a:t>
            </a:r>
            <a:r>
              <a:rPr lang="zh-CN" altLang="en-US" sz="3200" dirty="0" smtClean="0">
                <a:ea typeface="隶书" pitchFamily="49" charset="-122"/>
              </a:rPr>
              <a:t>些</a:t>
            </a:r>
            <a:r>
              <a:rPr lang="zh-TW" altLang="en-US" sz="3200" dirty="0" smtClean="0">
                <a:ea typeface="隶书" pitchFamily="49" charset="-122"/>
              </a:rPr>
              <a:t>橫線</a:t>
            </a:r>
            <a:r>
              <a:rPr lang="zh-CN" altLang="en-US" sz="3200" dirty="0" smtClean="0">
                <a:ea typeface="隶书" pitchFamily="49" charset="-122"/>
              </a:rPr>
              <a:t>是不是</a:t>
            </a:r>
            <a:r>
              <a:rPr lang="zh-CN" altLang="en-US" sz="3200" dirty="0">
                <a:ea typeface="隶书" pitchFamily="49" charset="-122"/>
              </a:rPr>
              <a:t>平行的？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画中画-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063"/>
            <a:ext cx="8424862" cy="6565900"/>
          </a:xfrm>
          <a:prstGeom prst="rect">
            <a:avLst/>
          </a:prstGeom>
          <a:noFill/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9330" y="188913"/>
            <a:ext cx="67710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ea typeface="隶书" pitchFamily="49" charset="-122"/>
              </a:rPr>
              <a:t>看到</a:t>
            </a:r>
            <a:r>
              <a:rPr lang="zh-CN" altLang="en-US" sz="3200" dirty="0" smtClean="0">
                <a:ea typeface="隶书" pitchFamily="49" charset="-122"/>
              </a:rPr>
              <a:t>多少</a:t>
            </a:r>
            <a:r>
              <a:rPr lang="zh-TW" altLang="en-US" sz="3200" dirty="0" smtClean="0">
                <a:ea typeface="隶书" pitchFamily="49" charset="-122"/>
              </a:rPr>
              <a:t>張臉</a:t>
            </a:r>
            <a:r>
              <a:rPr lang="zh-CN" altLang="en-US" sz="3200" dirty="0" smtClean="0">
                <a:ea typeface="隶书" pitchFamily="49" charset="-122"/>
              </a:rPr>
              <a:t>？</a:t>
            </a:r>
            <a:endParaRPr lang="zh-CN" altLang="en-US" sz="3200" dirty="0"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42910" y="785794"/>
            <a:ext cx="278608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990000"/>
                </a:solidFill>
                <a:latin typeface="細明體" pitchFamily="49" charset="-120"/>
                <a:ea typeface="細明體" pitchFamily="49" charset="-120"/>
              </a:rPr>
              <a:t>用大腦和眼睛看：視覺的動態特質</a:t>
            </a:r>
          </a:p>
          <a:p>
            <a:pPr>
              <a:lnSpc>
                <a:spcPct val="150000"/>
              </a:lnSpc>
            </a:pPr>
            <a:endParaRPr lang="en-US" altLang="zh-TW" sz="2000" dirty="0" smtClean="0">
              <a:latin typeface="細明體" pitchFamily="49" charset="-120"/>
              <a:ea typeface="細明體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細明體" pitchFamily="49" charset="-120"/>
                <a:ea typeface="細明體" pitchFamily="49" charset="-120"/>
              </a:rPr>
              <a:t>要</a:t>
            </a:r>
            <a:r>
              <a:rPr lang="zh-TW" altLang="en-US" sz="2000" dirty="0">
                <a:latin typeface="細明體" pitchFamily="49" charset="-120"/>
                <a:ea typeface="細明體" pitchFamily="49" charset="-120"/>
              </a:rPr>
              <a:t>產生視覺必須具備以下兩個要件，就是</a:t>
            </a:r>
            <a:r>
              <a:rPr lang="zh-TW" altLang="en-US" sz="2000" dirty="0">
                <a:solidFill>
                  <a:srgbClr val="990000"/>
                </a:solidFill>
                <a:latin typeface="細明體" pitchFamily="49" charset="-120"/>
                <a:ea typeface="細明體" pitchFamily="49" charset="-120"/>
              </a:rPr>
              <a:t>透過眼睛的視覺刺激以及大腦對於感受信號的解釋</a:t>
            </a:r>
            <a:r>
              <a:rPr lang="zh-TW" altLang="en-US" sz="2000" dirty="0">
                <a:latin typeface="細明體" pitchFamily="49" charset="-120"/>
                <a:ea typeface="細明體" pitchFamily="49" charset="-120"/>
              </a:rPr>
              <a:t>，我們才能真正看到東西。</a:t>
            </a:r>
          </a:p>
        </p:txBody>
      </p:sp>
      <p:pic>
        <p:nvPicPr>
          <p:cNvPr id="5" name="Picture 3" descr="chp_hexagon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7200"/>
            <a:ext cx="46688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57450" y="6276975"/>
            <a:ext cx="668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600" dirty="0"/>
              <a:t>這張圖片的千變萬化展現了</a:t>
            </a:r>
            <a:r>
              <a:rPr lang="zh-TW" altLang="en-US" sz="1600" dirty="0">
                <a:solidFill>
                  <a:srgbClr val="990000"/>
                </a:solidFill>
              </a:rPr>
              <a:t>大腦不斷地試著組織從視覺系統輸入的訊息</a:t>
            </a:r>
            <a:r>
              <a:rPr lang="zh-TW" altLang="en-US" sz="1600" dirty="0"/>
              <a:t>。</a:t>
            </a:r>
          </a:p>
          <a:p>
            <a:endParaRPr lang="en-US" altLang="zh-TW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701</Words>
  <Application>Microsoft Office PowerPoint</Application>
  <PresentationFormat>如螢幕大小 (4:3)</PresentationFormat>
  <Paragraphs>94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視知覺過程—多重意義衍生</vt:lpstr>
      <vt:lpstr>視知覺的發展</vt:lpstr>
      <vt:lpstr>近看圖片，左邊是生氣的臉，而右邊是平靜的臉。 往後走3~5步，突然間他們交換位置了!!  這個幻覺圖片由Glasgow大學的Phillippe G.Schyns and Aude Oliva 所設計。 由此證明，我們可能從來沒看到事情的真正面貌....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感覺的基本特徵 </vt:lpstr>
      <vt:lpstr>PowerPoint 簡報</vt:lpstr>
      <vt:lpstr>PowerPoint 簡報</vt:lpstr>
      <vt:lpstr>知覺感受</vt:lpstr>
      <vt:lpstr>PowerPoint 簡報</vt:lpstr>
      <vt:lpstr>其他感覺</vt:lpstr>
      <vt:lpstr>知覺的歷程 </vt:lpstr>
      <vt:lpstr>PowerPoint 簡報</vt:lpstr>
      <vt:lpstr>PowerPoint 簡報</vt:lpstr>
      <vt:lpstr>為什麼會看到？聖杯/人臉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大腦的審美能力</dc:title>
  <dc:creator>xpw</dc:creator>
  <cp:lastModifiedBy>user</cp:lastModifiedBy>
  <cp:revision>37</cp:revision>
  <dcterms:created xsi:type="dcterms:W3CDTF">2011-09-22T21:39:10Z</dcterms:created>
  <dcterms:modified xsi:type="dcterms:W3CDTF">2012-10-08T02:04:27Z</dcterms:modified>
</cp:coreProperties>
</file>