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2" r:id="rId5"/>
    <p:sldId id="261" r:id="rId6"/>
    <p:sldId id="260" r:id="rId7"/>
    <p:sldId id="259" r:id="rId8"/>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086600" cy="1470025"/>
          </a:xfrm>
        </p:spPr>
        <p:txBody>
          <a:bodyPr/>
          <a:lstStyle>
            <a:lvl1pPr algn="r">
              <a:defRPr>
                <a:solidFill>
                  <a:schemeClr val="tx1"/>
                </a:solidFill>
              </a:defRPr>
            </a:lvl1pPr>
          </a:lstStyle>
          <a:p>
            <a:r>
              <a:rPr lang="zh-TW" altLang="en-US" smtClean="0"/>
              <a:t>按一下以編輯母片標題樣式</a:t>
            </a:r>
            <a:endParaRPr/>
          </a:p>
        </p:txBody>
      </p:sp>
      <p:sp>
        <p:nvSpPr>
          <p:cNvPr id="3" name="Subtitle 2"/>
          <p:cNvSpPr>
            <a:spLocks noGrp="1"/>
          </p:cNvSpPr>
          <p:nvPr>
            <p:ph type="subTitle" idx="1"/>
          </p:nvPr>
        </p:nvSpPr>
        <p:spPr>
          <a:xfrm>
            <a:off x="3352800" y="2946400"/>
            <a:ext cx="4432300" cy="1752600"/>
          </a:xfrm>
        </p:spPr>
        <p:txBody>
          <a:bodyPr anchor="ctr" anchorCtr="0">
            <a:normAutofit/>
            <a:scene3d>
              <a:camera prst="orthographicFront"/>
              <a:lightRig rig="threePt" dir="t"/>
            </a:scene3d>
            <a:sp3d extrusionH="25400"/>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a:p>
        </p:txBody>
      </p:sp>
      <p:sp>
        <p:nvSpPr>
          <p:cNvPr id="4" name="Date Placeholder 3"/>
          <p:cNvSpPr>
            <a:spLocks noGrp="1"/>
          </p:cNvSpPr>
          <p:nvPr>
            <p:ph type="dt" sz="half" idx="10"/>
          </p:nvPr>
        </p:nvSpPr>
        <p:spPr>
          <a:xfrm>
            <a:off x="6477000" y="6521824"/>
            <a:ext cx="2133600" cy="259976"/>
          </a:xfrm>
        </p:spPr>
        <p:txBody>
          <a:bodyPr/>
          <a:lstStyle>
            <a:lvl1pPr algn="r">
              <a:defRPr/>
            </a:lvl1pPr>
          </a:lstStyle>
          <a:p>
            <a:fld id="{DF235439-C961-4BC2-8E7C-2DC019FB03B2}" type="datetimeFigureOut">
              <a:rPr lang="zh-TW" altLang="en-US" smtClean="0"/>
              <a:t>2012/5/25</a:t>
            </a:fld>
            <a:endParaRPr lang="zh-TW" altLang="en-US"/>
          </a:p>
        </p:txBody>
      </p:sp>
      <p:sp>
        <p:nvSpPr>
          <p:cNvPr id="5" name="Footer Placeholder 4"/>
          <p:cNvSpPr>
            <a:spLocks noGrp="1"/>
          </p:cNvSpPr>
          <p:nvPr>
            <p:ph type="ftr" sz="quarter" idx="11"/>
          </p:nvPr>
        </p:nvSpPr>
        <p:spPr>
          <a:xfrm>
            <a:off x="3124200" y="6521824"/>
            <a:ext cx="2895600" cy="259976"/>
          </a:xfrm>
        </p:spPr>
        <p:txBody>
          <a:bodyPr/>
          <a:lstStyle/>
          <a:p>
            <a:endParaRPr lang="zh-TW" altLang="en-US"/>
          </a:p>
        </p:txBody>
      </p:sp>
      <p:sp>
        <p:nvSpPr>
          <p:cNvPr id="6" name="Slide Number Placeholder 5"/>
          <p:cNvSpPr>
            <a:spLocks noGrp="1"/>
          </p:cNvSpPr>
          <p:nvPr>
            <p:ph type="sldNum" sz="quarter" idx="12"/>
          </p:nvPr>
        </p:nvSpPr>
        <p:spPr>
          <a:xfrm>
            <a:off x="8534400" y="6293224"/>
            <a:ext cx="609600" cy="259976"/>
          </a:xfrm>
        </p:spPr>
        <p:txBody>
          <a:bodyPr/>
          <a:lstStyle>
            <a:lvl1pPr algn="ctr">
              <a:defRPr/>
            </a:lvl1pPr>
          </a:lstStyle>
          <a:p>
            <a:fld id="{27E835FB-4EF8-46D7-B89C-65D3175525FC}" type="slidenum">
              <a:rPr lang="zh-TW" altLang="en-US" smtClean="0"/>
              <a:t>‹#›</a:t>
            </a:fld>
            <a:endParaRPr lang="zh-TW" altLang="en-US"/>
          </a:p>
        </p:txBody>
      </p:sp>
      <p:grpSp>
        <p:nvGrpSpPr>
          <p:cNvPr id="7" name="Group 6"/>
          <p:cNvGrpSpPr/>
          <p:nvPr/>
        </p:nvGrpSpPr>
        <p:grpSpPr>
          <a:xfrm>
            <a:off x="685798" y="0"/>
            <a:ext cx="8001004" cy="7950200"/>
            <a:chOff x="685798" y="0"/>
            <a:chExt cx="8001004" cy="7950200"/>
          </a:xfrm>
        </p:grpSpPr>
        <p:sp>
          <p:nvSpPr>
            <p:cNvPr id="8" name="Pie 7"/>
            <p:cNvSpPr/>
            <p:nvPr/>
          </p:nvSpPr>
          <p:spPr>
            <a:xfrm flipH="1" flipV="1">
              <a:off x="1257300" y="5778500"/>
              <a:ext cx="2171700" cy="2171700"/>
            </a:xfrm>
            <a:prstGeom prst="pie">
              <a:avLst>
                <a:gd name="adj1" fmla="val 0"/>
                <a:gd name="adj2" fmla="val 10800000"/>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nvGrpSpPr>
            <p:cNvPr id="9" name="Group 52"/>
            <p:cNvGrpSpPr/>
            <p:nvPr/>
          </p:nvGrpSpPr>
          <p:grpSpPr>
            <a:xfrm>
              <a:off x="685798" y="0"/>
              <a:ext cx="8001004" cy="6855714"/>
              <a:chOff x="685798" y="0"/>
              <a:chExt cx="8001004" cy="6855714"/>
            </a:xfrm>
          </p:grpSpPr>
          <p:sp>
            <p:nvSpPr>
              <p:cNvPr id="10" name="Freeform 9"/>
              <p:cNvSpPr/>
              <p:nvPr/>
            </p:nvSpPr>
            <p:spPr>
              <a:xfrm>
                <a:off x="685798" y="5880101"/>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2590800" y="51816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838200" y="57912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2362200" y="59436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56261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1981200" y="53340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943100" y="5562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7" name="Oval 16"/>
              <p:cNvSpPr/>
              <p:nvPr/>
            </p:nvSpPr>
            <p:spPr>
              <a:xfrm>
                <a:off x="2362200" y="50292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3009900" y="44196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2971800" y="46482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0" name="Oval 19"/>
              <p:cNvSpPr/>
              <p:nvPr/>
            </p:nvSpPr>
            <p:spPr>
              <a:xfrm>
                <a:off x="3314700" y="47244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619500" y="50292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2" name="Oval 21"/>
              <p:cNvSpPr/>
              <p:nvPr/>
            </p:nvSpPr>
            <p:spPr>
              <a:xfrm>
                <a:off x="13843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3" name="Oval 22"/>
              <p:cNvSpPr/>
              <p:nvPr/>
            </p:nvSpPr>
            <p:spPr>
              <a:xfrm>
                <a:off x="3505200" y="52578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4" name="Oval 23"/>
              <p:cNvSpPr/>
              <p:nvPr/>
            </p:nvSpPr>
            <p:spPr>
              <a:xfrm>
                <a:off x="1295400" y="56642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5" name="Oval 24"/>
              <p:cNvSpPr/>
              <p:nvPr/>
            </p:nvSpPr>
            <p:spPr>
              <a:xfrm>
                <a:off x="1447800" y="55118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a:off x="16002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a:off x="3352800" y="5943600"/>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8" name="Freeform 27"/>
              <p:cNvSpPr/>
              <p:nvPr/>
            </p:nvSpPr>
            <p:spPr>
              <a:xfrm flipV="1">
                <a:off x="5486400" y="0"/>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9" name="Oval 28"/>
              <p:cNvSpPr/>
              <p:nvPr/>
            </p:nvSpPr>
            <p:spPr>
              <a:xfrm flipV="1">
                <a:off x="7391402" y="759714"/>
                <a:ext cx="914400" cy="9144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0" name="Oval 29"/>
              <p:cNvSpPr/>
              <p:nvPr/>
            </p:nvSpPr>
            <p:spPr>
              <a:xfrm flipV="1">
                <a:off x="5638802" y="6073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1" name="Oval 30"/>
              <p:cNvSpPr/>
              <p:nvPr/>
            </p:nvSpPr>
            <p:spPr>
              <a:xfrm flipV="1">
                <a:off x="7162802" y="1501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2" name="Oval 31"/>
              <p:cNvSpPr/>
              <p:nvPr/>
            </p:nvSpPr>
            <p:spPr>
              <a:xfrm flipV="1">
                <a:off x="6477002" y="7724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3" name="Oval 32"/>
              <p:cNvSpPr/>
              <p:nvPr/>
            </p:nvSpPr>
            <p:spPr>
              <a:xfrm flipV="1">
                <a:off x="6781802" y="11661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4" name="Oval 33"/>
              <p:cNvSpPr/>
              <p:nvPr/>
            </p:nvSpPr>
            <p:spPr>
              <a:xfrm flipV="1">
                <a:off x="6743702" y="8613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flipV="1">
                <a:off x="7162802" y="10645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6" name="Oval 35"/>
              <p:cNvSpPr/>
              <p:nvPr/>
            </p:nvSpPr>
            <p:spPr>
              <a:xfrm flipV="1">
                <a:off x="7810502" y="20805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flipV="1">
                <a:off x="7772402" y="17757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8" name="Oval 37"/>
              <p:cNvSpPr/>
              <p:nvPr/>
            </p:nvSpPr>
            <p:spPr>
              <a:xfrm flipV="1">
                <a:off x="8115302" y="1928114"/>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9" name="Oval 38"/>
              <p:cNvSpPr/>
              <p:nvPr/>
            </p:nvSpPr>
            <p:spPr>
              <a:xfrm flipV="1">
                <a:off x="8420102" y="16233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0" name="Oval 39"/>
              <p:cNvSpPr/>
              <p:nvPr/>
            </p:nvSpPr>
            <p:spPr>
              <a:xfrm flipV="1">
                <a:off x="61849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1" name="Oval 40"/>
              <p:cNvSpPr/>
              <p:nvPr/>
            </p:nvSpPr>
            <p:spPr>
              <a:xfrm flipV="1">
                <a:off x="8305802" y="13947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2" name="Oval 41"/>
              <p:cNvSpPr/>
              <p:nvPr/>
            </p:nvSpPr>
            <p:spPr>
              <a:xfrm flipV="1">
                <a:off x="6096002" y="10645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3" name="Oval 42"/>
              <p:cNvSpPr/>
              <p:nvPr/>
            </p:nvSpPr>
            <p:spPr>
              <a:xfrm flipV="1">
                <a:off x="6248402" y="12169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4" name="Oval 43"/>
              <p:cNvSpPr/>
              <p:nvPr/>
            </p:nvSpPr>
            <p:spPr>
              <a:xfrm flipV="1">
                <a:off x="64008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5" name="Oval 44"/>
              <p:cNvSpPr/>
              <p:nvPr/>
            </p:nvSpPr>
            <p:spPr>
              <a:xfrm flipV="1">
                <a:off x="8153402" y="378714"/>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grpSp>
      <p:sp>
        <p:nvSpPr>
          <p:cNvPr id="46" name="Oval 45"/>
          <p:cNvSpPr/>
          <p:nvPr/>
        </p:nvSpPr>
        <p:spPr>
          <a:xfrm>
            <a:off x="86360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7" name="Oval 46"/>
          <p:cNvSpPr/>
          <p:nvPr/>
        </p:nvSpPr>
        <p:spPr>
          <a:xfrm>
            <a:off x="8788400" y="6589059"/>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48" name="Oval 47"/>
          <p:cNvSpPr/>
          <p:nvPr/>
        </p:nvSpPr>
        <p:spPr>
          <a:xfrm>
            <a:off x="89408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2 Pictures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zh-TW" altLang="en-US" smtClean="0"/>
              <a:t>按一下以編輯母片標題樣式</a:t>
            </a:r>
            <a:endParaRPr/>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27E835FB-4EF8-46D7-B89C-65D3175525FC}" type="slidenum">
              <a:rPr lang="zh-TW" altLang="en-US" smtClean="0"/>
              <a:t>‹#›</a:t>
            </a:fld>
            <a:endParaRPr lang="zh-TW" alt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4" name="Picture Placeholder 2"/>
          <p:cNvSpPr>
            <a:spLocks noGrp="1"/>
          </p:cNvSpPr>
          <p:nvPr>
            <p:ph type="pic" idx="1"/>
          </p:nvPr>
        </p:nvSpPr>
        <p:spPr>
          <a:xfrm>
            <a:off x="5638800" y="838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a:p>
        </p:txBody>
      </p:sp>
      <p:sp>
        <p:nvSpPr>
          <p:cNvPr id="25"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3 Pictures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zh-TW" altLang="en-US" smtClean="0"/>
              <a:t>按一下以編輯母片標題樣式</a:t>
            </a:r>
            <a:endParaRPr/>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27E835FB-4EF8-46D7-B89C-65D3175525FC}" type="slidenum">
              <a:rPr lang="zh-TW" altLang="en-US" smtClean="0"/>
              <a:t>‹#›</a:t>
            </a:fld>
            <a:endParaRPr lang="zh-TW" altLang="en-US"/>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2" name="Picture Placeholder 2"/>
          <p:cNvSpPr>
            <a:spLocks noGrp="1"/>
          </p:cNvSpPr>
          <p:nvPr>
            <p:ph type="pic" idx="1"/>
          </p:nvPr>
        </p:nvSpPr>
        <p:spPr>
          <a:xfrm>
            <a:off x="5715000" y="76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a:p>
        </p:txBody>
      </p:sp>
      <p:sp>
        <p:nvSpPr>
          <p:cNvPr id="23"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a:p>
        </p:txBody>
      </p:sp>
      <p:sp>
        <p:nvSpPr>
          <p:cNvPr id="24" name="Picture Placeholder 2"/>
          <p:cNvSpPr>
            <a:spLocks noGrp="1"/>
          </p:cNvSpPr>
          <p:nvPr>
            <p:ph type="pic" idx="14"/>
          </p:nvPr>
        </p:nvSpPr>
        <p:spPr>
          <a:xfrm>
            <a:off x="2667000" y="3810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標題及直排文字">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a:p>
        </p:txBody>
      </p:sp>
      <p:sp>
        <p:nvSpPr>
          <p:cNvPr id="4" name="Date Placeholder 3"/>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27E835FB-4EF8-46D7-B89C-65D3175525FC}"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a:p>
        </p:txBody>
      </p:sp>
      <p:sp>
        <p:nvSpPr>
          <p:cNvPr id="3" name="Vertical Text Placeholder 2"/>
          <p:cNvSpPr>
            <a:spLocks noGrp="1"/>
          </p:cNvSpPr>
          <p:nvPr>
            <p:ph type="body" orient="vert" idx="1"/>
          </p:nvPr>
        </p:nvSpPr>
        <p:spPr>
          <a:xfrm>
            <a:off x="6096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a:p>
        </p:txBody>
      </p:sp>
      <p:sp>
        <p:nvSpPr>
          <p:cNvPr id="4" name="Date Placeholder 3"/>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27E835FB-4EF8-46D7-B89C-65D3175525F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a:p>
        </p:txBody>
      </p:sp>
      <p:sp>
        <p:nvSpPr>
          <p:cNvPr id="4" name="Date Placeholder 3"/>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27E835FB-4EF8-46D7-B89C-65D3175525FC}"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27E835FB-4EF8-46D7-B89C-65D3175525FC}" type="slidenum">
              <a:rPr lang="zh-TW" altLang="en-US" smtClean="0"/>
              <a:t>‹#›</a:t>
            </a:fld>
            <a:endParaRPr lang="zh-TW" altLang="en-US"/>
          </a:p>
        </p:txBody>
      </p:sp>
      <p:grpSp>
        <p:nvGrpSpPr>
          <p:cNvPr id="7" name="Group 6"/>
          <p:cNvGrpSpPr/>
          <p:nvPr/>
        </p:nvGrpSpPr>
        <p:grpSpPr>
          <a:xfrm>
            <a:off x="4592782" y="2133600"/>
            <a:ext cx="3865418" cy="4172197"/>
            <a:chOff x="0" y="0"/>
            <a:chExt cx="1600200" cy="17272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3" name="Group 32"/>
          <p:cNvGrpSpPr/>
          <p:nvPr/>
        </p:nvGrpSpPr>
        <p:grpSpPr>
          <a:xfrm>
            <a:off x="609600" y="990600"/>
            <a:ext cx="1179761" cy="1356814"/>
            <a:chOff x="266700" y="914400"/>
            <a:chExt cx="1179761" cy="1356814"/>
          </a:xfrm>
        </p:grpSpPr>
        <p:sp>
          <p:nvSpPr>
            <p:cNvPr id="23" name="Oval 22"/>
            <p:cNvSpPr/>
            <p:nvPr/>
          </p:nvSpPr>
          <p:spPr>
            <a:xfrm>
              <a:off x="555812" y="1380565"/>
              <a:ext cx="890649" cy="8906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6" name="Oval 25"/>
            <p:cNvSpPr/>
            <p:nvPr/>
          </p:nvSpPr>
          <p:spPr>
            <a:xfrm flipV="1">
              <a:off x="304800" y="12192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7" name="Oval 26"/>
            <p:cNvSpPr/>
            <p:nvPr/>
          </p:nvSpPr>
          <p:spPr>
            <a:xfrm flipV="1">
              <a:off x="266700" y="914400"/>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8" name="Oval 27"/>
            <p:cNvSpPr/>
            <p:nvPr/>
          </p:nvSpPr>
          <p:spPr>
            <a:xfrm flipV="1">
              <a:off x="609600" y="1066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3" name="Text Placeholder 2"/>
          <p:cNvSpPr>
            <a:spLocks noGrp="1"/>
          </p:cNvSpPr>
          <p:nvPr>
            <p:ph type="body" idx="1"/>
          </p:nvPr>
        </p:nvSpPr>
        <p:spPr>
          <a:xfrm>
            <a:off x="4724400" y="2590800"/>
            <a:ext cx="1905000" cy="1905000"/>
          </a:xfrm>
          <a:prstGeom prst="ellipse">
            <a:avLst/>
          </a:prstGeom>
          <a:solidFill>
            <a:schemeClr val="tx2"/>
          </a:solidFill>
        </p:spPr>
        <p:txBody>
          <a:bodyPr anchor="ctr" anchorCtr="0">
            <a:normAutofit/>
          </a:bodyPr>
          <a:lstStyle>
            <a:lvl1pPr marL="0" indent="0" algn="ctr">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2" name="Title 1"/>
          <p:cNvSpPr>
            <a:spLocks noGrp="1"/>
          </p:cNvSpPr>
          <p:nvPr>
            <p:ph type="title"/>
          </p:nvPr>
        </p:nvSpPr>
        <p:spPr>
          <a:xfrm>
            <a:off x="1295400" y="1143000"/>
            <a:ext cx="7086600" cy="1472184"/>
          </a:xfrm>
        </p:spPr>
        <p:txBody>
          <a:bodyPr anchor="ctr" anchorCtr="0">
            <a:normAutofit/>
          </a:bodyPr>
          <a:lstStyle>
            <a:lvl1pPr algn="l">
              <a:defRPr sz="3600" b="0" cap="none" baseline="0"/>
            </a:lvl1pPr>
          </a:lstStyle>
          <a:p>
            <a:r>
              <a:rPr lang="zh-TW" altLang="en-US" smtClean="0"/>
              <a:t>按一下以編輯母片標題樣式</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a:p>
        </p:txBody>
      </p:sp>
      <p:sp>
        <p:nvSpPr>
          <p:cNvPr id="5" name="Date Placeholder 4"/>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27E835FB-4EF8-46D7-B89C-65D3175525FC}" type="slidenum">
              <a:rPr lang="zh-TW" altLang="en-US" smtClean="0"/>
              <a:t>‹#›</a:t>
            </a:fld>
            <a:endParaRPr lang="zh-TW" altLang="en-US"/>
          </a:p>
        </p:txBody>
      </p:sp>
      <p:sp>
        <p:nvSpPr>
          <p:cNvPr id="2" name="Title 1"/>
          <p:cNvSpPr>
            <a:spLocks noGrp="1"/>
          </p:cNvSpPr>
          <p:nvPr>
            <p:ph type="title"/>
          </p:nvPr>
        </p:nvSpPr>
        <p:spPr>
          <a:xfrm>
            <a:off x="1447800" y="609600"/>
            <a:ext cx="6629400" cy="1143000"/>
          </a:xfrm>
        </p:spPr>
        <p:txBody>
          <a:bodyPr/>
          <a:lstStyle/>
          <a:p>
            <a:r>
              <a:rPr lang="zh-TW" altLang="en-US" smtClean="0"/>
              <a:t>按一下以編輯母片標題樣式</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a:p>
        </p:txBody>
      </p:sp>
      <p:sp>
        <p:nvSpPr>
          <p:cNvPr id="3" name="Text Placeholder 2"/>
          <p:cNvSpPr>
            <a:spLocks noGrp="1"/>
          </p:cNvSpPr>
          <p:nvPr>
            <p:ph type="body" idx="1"/>
          </p:nvPr>
        </p:nvSpPr>
        <p:spPr>
          <a:xfrm rot="16200000">
            <a:off x="-870003" y="31472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Content Placeholder 3"/>
          <p:cNvSpPr>
            <a:spLocks noGrp="1"/>
          </p:cNvSpPr>
          <p:nvPr>
            <p:ph sz="half" idx="2"/>
          </p:nvPr>
        </p:nvSpPr>
        <p:spPr>
          <a:xfrm>
            <a:off x="1066800" y="1755648"/>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a:p>
        </p:txBody>
      </p:sp>
      <p:sp>
        <p:nvSpPr>
          <p:cNvPr id="5" name="Text Placeholder 4"/>
          <p:cNvSpPr>
            <a:spLocks noGrp="1"/>
          </p:cNvSpPr>
          <p:nvPr>
            <p:ph type="body" sz="quarter" idx="3"/>
          </p:nvPr>
        </p:nvSpPr>
        <p:spPr>
          <a:xfrm rot="16200000">
            <a:off x="3259278" y="37568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Content Placeholder 5"/>
          <p:cNvSpPr>
            <a:spLocks noGrp="1"/>
          </p:cNvSpPr>
          <p:nvPr>
            <p:ph sz="quarter" idx="4"/>
          </p:nvPr>
        </p:nvSpPr>
        <p:spPr>
          <a:xfrm>
            <a:off x="5181600" y="2359152"/>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a:p>
        </p:txBody>
      </p:sp>
      <p:sp>
        <p:nvSpPr>
          <p:cNvPr id="7" name="Date Placeholder 6"/>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27E835FB-4EF8-46D7-B89C-65D3175525FC}"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a:p>
        </p:txBody>
      </p:sp>
      <p:sp>
        <p:nvSpPr>
          <p:cNvPr id="3" name="Date Placeholder 2"/>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27E835FB-4EF8-46D7-B89C-65D3175525FC}"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Ref idx="1003">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27E835FB-4EF8-46D7-B89C-65D3175525FC}"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4048"/>
            <a:ext cx="2130552" cy="3044952"/>
          </a:xfrm>
          <a:noFill/>
          <a:ln>
            <a:noFill/>
          </a:ln>
          <a:scene3d>
            <a:camera prst="orthographicFront"/>
            <a:lightRig rig="threePt" dir="t"/>
          </a:scene3d>
          <a:sp3d>
            <a:bevelT w="12700" h="12700"/>
          </a:sp3d>
        </p:spPr>
        <p:txBody>
          <a:bodyPr vert="horz" lIns="91440" tIns="45720" rIns="91440" bIns="45720" rtlCol="0" anchor="b">
            <a:noAutofit/>
            <a:scene3d>
              <a:camera prst="orthographicFront"/>
              <a:lightRig rig="threePt" dir="t"/>
            </a:scene3d>
            <a:sp3d extrusionH="25400">
              <a:bevelT w="12700" h="12700"/>
              <a:extrusionClr>
                <a:schemeClr val="bg1">
                  <a:lumMod val="10000"/>
                  <a:lumOff val="90000"/>
                </a:schemeClr>
              </a:extrusionClr>
            </a:sp3d>
          </a:bodyPr>
          <a:lstStyle>
            <a:lvl1pPr algn="l" defTabSz="914400" rtl="0" eaLnBrk="1" latinLnBrk="0" hangingPunct="1">
              <a:spcBef>
                <a:spcPct val="0"/>
              </a:spcBef>
              <a:buNone/>
              <a:defRPr sz="4000" kern="1200" spc="200" baseline="0">
                <a:solidFill>
                  <a:schemeClr val="tx1"/>
                </a:solidFill>
                <a:effectLst/>
                <a:latin typeface="+mj-lt"/>
                <a:ea typeface="+mj-ea"/>
                <a:cs typeface="+mj-cs"/>
              </a:defRPr>
            </a:lvl1pPr>
          </a:lstStyle>
          <a:p>
            <a:r>
              <a:rPr lang="zh-TW" altLang="en-US" smtClean="0"/>
              <a:t>按一下以編輯母片標題樣式</a:t>
            </a:r>
            <a:endParaRPr/>
          </a:p>
        </p:txBody>
      </p:sp>
      <p:sp>
        <p:nvSpPr>
          <p:cNvPr id="5" name="Date Placeholder 4"/>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27E835FB-4EF8-46D7-B89C-65D3175525FC}" type="slidenum">
              <a:rPr lang="zh-TW" altLang="en-US" smtClean="0"/>
              <a:t>‹#›</a:t>
            </a:fld>
            <a:endParaRPr lang="zh-TW" altLang="en-US"/>
          </a:p>
        </p:txBody>
      </p:sp>
      <p:grpSp>
        <p:nvGrpSpPr>
          <p:cNvPr id="8" name="Group 22"/>
          <p:cNvGrpSpPr/>
          <p:nvPr/>
        </p:nvGrpSpPr>
        <p:grpSpPr>
          <a:xfrm>
            <a:off x="4695702" y="2133600"/>
            <a:ext cx="4448298" cy="4018808"/>
            <a:chOff x="4695702" y="2133600"/>
            <a:chExt cx="4448298" cy="4018808"/>
          </a:xfrm>
        </p:grpSpPr>
        <p:sp>
          <p:nvSpPr>
            <p:cNvPr id="10" name="Oval 9"/>
            <p:cNvSpPr/>
            <p:nvPr/>
          </p:nvSpPr>
          <p:spPr>
            <a:xfrm>
              <a:off x="4695702" y="5048003"/>
              <a:ext cx="1104405" cy="1104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7065818" y="4572000"/>
              <a:ext cx="858982" cy="85898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5339938" y="489461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3" name="Oval 12"/>
            <p:cNvSpPr/>
            <p:nvPr/>
          </p:nvSpPr>
          <p:spPr>
            <a:xfrm>
              <a:off x="6693725" y="3048000"/>
              <a:ext cx="1840675" cy="184067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7916883" y="2133600"/>
              <a:ext cx="858982" cy="85898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Oval 14"/>
            <p:cNvSpPr/>
            <p:nvPr/>
          </p:nvSpPr>
          <p:spPr>
            <a:xfrm>
              <a:off x="7824849" y="268580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8653153" y="2869870"/>
              <a:ext cx="490847" cy="4908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8" name="Oval 17"/>
            <p:cNvSpPr/>
            <p:nvPr/>
          </p:nvSpPr>
          <p:spPr>
            <a:xfrm>
              <a:off x="6552210"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6781800" y="5562600"/>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6705600" y="5181600"/>
              <a:ext cx="306779" cy="30677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2" name="Oval 21"/>
            <p:cNvSpPr/>
            <p:nvPr/>
          </p:nvSpPr>
          <p:spPr>
            <a:xfrm>
              <a:off x="7073735"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Content Placeholder 2"/>
          <p:cNvSpPr>
            <a:spLocks noGrp="1"/>
          </p:cNvSpPr>
          <p:nvPr>
            <p:ph idx="1"/>
          </p:nvPr>
        </p:nvSpPr>
        <p:spPr>
          <a:xfrm>
            <a:off x="2895600" y="927847"/>
            <a:ext cx="4114800" cy="4114800"/>
          </a:xfr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vert="horz" lIns="45720" tIns="91440" rIns="45720" bIns="45720" rtlCol="0" anchor="t" anchorCtr="0">
            <a:normAutofit/>
            <a:scene3d>
              <a:camera prst="orthographicFront"/>
              <a:lightRig rig="threePt" dir="t"/>
            </a:scene3d>
            <a:sp3d extrusionH="25400"/>
          </a:bodyPr>
          <a:lstStyle>
            <a:lvl1pPr marL="228600" indent="-228600" algn="l" defTabSz="914400" rtl="0" eaLnBrk="1" latinLnBrk="0" hangingPunct="1">
              <a:spcBef>
                <a:spcPts val="1800"/>
              </a:spcBef>
              <a:buFont typeface="Wingdings" pitchFamily="2" charset="2"/>
              <a:buChar char="l"/>
              <a:defRPr sz="1800" kern="1200">
                <a:solidFill>
                  <a:schemeClr val="lt1"/>
                </a:solidFill>
                <a:latin typeface="+mn-lt"/>
                <a:ea typeface="+mn-ea"/>
                <a:cs typeface="+mn-cs"/>
              </a:defRPr>
            </a:lvl1pPr>
            <a:lvl2pPr marL="51117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2pPr>
            <a:lvl3pPr marL="80645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3pPr>
            <a:lvl4pPr marL="108902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4pPr>
            <a:lvl5pPr marL="137160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a:p>
        </p:txBody>
      </p:sp>
      <p:sp>
        <p:nvSpPr>
          <p:cNvPr id="25" name="Oval 24"/>
          <p:cNvSpPr/>
          <p:nvPr/>
        </p:nvSpPr>
        <p:spPr>
          <a:xfrm>
            <a:off x="3886200" y="5638800"/>
            <a:ext cx="304800" cy="304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4" name="Text Placeholder 3"/>
          <p:cNvSpPr>
            <a:spLocks noGrp="1"/>
          </p:cNvSpPr>
          <p:nvPr>
            <p:ph type="body" sz="half" idx="2"/>
          </p:nvPr>
        </p:nvSpPr>
        <p:spPr>
          <a:xfrm>
            <a:off x="457199" y="4645152"/>
            <a:ext cx="2514600" cy="1600200"/>
          </a:xfrm>
          <a:solidFill>
            <a:schemeClr val="tx2">
              <a:alpha val="20000"/>
            </a:schemeClr>
          </a:solidFill>
          <a:ln>
            <a:noFill/>
          </a:ln>
        </p:spPr>
        <p:txBody>
          <a:bodyPr vert="horz" lIns="0" tIns="45720" rIns="0" bIns="45720" rtlCol="0" anchor="t" anchorCtr="0">
            <a:normAutofit/>
            <a:scene3d>
              <a:camera prst="orthographicFront"/>
              <a:lightRig rig="threePt" dir="t"/>
            </a:scene3d>
            <a:sp3d extrusionH="25400"/>
          </a:bodyPr>
          <a:lstStyle>
            <a:lvl1pPr marL="0" indent="0" algn="ctr">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1800"/>
              </a:spcBef>
              <a:buFont typeface="Wingdings" pitchFamily="2" charset="2"/>
              <a:buNone/>
            </a:pPr>
            <a:r>
              <a:rPr lang="zh-TW" altLang="en-US" smtClean="0"/>
              <a:t>按一下以編輯母片文字樣式</a:t>
            </a:r>
          </a:p>
        </p:txBody>
      </p:sp>
      <p:sp>
        <p:nvSpPr>
          <p:cNvPr id="26" name="Oval 25"/>
          <p:cNvSpPr/>
          <p:nvPr/>
        </p:nvSpPr>
        <p:spPr>
          <a:xfrm>
            <a:off x="3319153" y="5147953"/>
            <a:ext cx="186047" cy="186047"/>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4" name="Oval 23"/>
          <p:cNvSpPr/>
          <p:nvPr/>
        </p:nvSpPr>
        <p:spPr>
          <a:xfrm>
            <a:off x="3225024" y="5103129"/>
            <a:ext cx="186047" cy="1860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zh-TW" altLang="en-US" smtClean="0"/>
              <a:t>按一下以編輯母片標題樣式</a:t>
            </a:r>
            <a:endParaRPr/>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DF235439-C961-4BC2-8E7C-2DC019FB03B2}" type="datetimeFigureOut">
              <a:rPr lang="zh-TW" altLang="en-US" smtClean="0"/>
              <a:t>2012/5/25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27E835FB-4EF8-46D7-B89C-65D3175525FC}" type="slidenum">
              <a:rPr lang="zh-TW" altLang="en-US" smtClean="0"/>
              <a:t>‹#›</a:t>
            </a:fld>
            <a:endParaRPr lang="zh-TW" altLang="en-US"/>
          </a:p>
        </p:txBody>
      </p:sp>
      <p:grpSp>
        <p:nvGrpSpPr>
          <p:cNvPr id="22"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Picture Placeholder 2"/>
          <p:cNvSpPr>
            <a:spLocks noGrp="1"/>
          </p:cNvSpPr>
          <p:nvPr>
            <p:ph type="pic" idx="1"/>
          </p:nvPr>
        </p:nvSpPr>
        <p:spPr>
          <a:xfrm>
            <a:off x="2514600" y="685800"/>
            <a:ext cx="4572000" cy="45720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609600"/>
            <a:ext cx="6629400" cy="1143000"/>
          </a:xfrm>
          <a:prstGeom prst="rect">
            <a:avLst/>
          </a:prstGeom>
        </p:spPr>
        <p:txBody>
          <a:bodyPr vert="horz" lIns="91440" tIns="45720" rIns="91440" bIns="45720" rtlCol="0" anchor="ctr">
            <a:normAutofit/>
            <a:scene3d>
              <a:camera prst="orthographicFront"/>
              <a:lightRig rig="threePt" dir="t"/>
            </a:scene3d>
            <a:sp3d extrusionH="25400">
              <a:bevelT w="12700" h="12700"/>
              <a:extrusionClr>
                <a:schemeClr val="bg1">
                  <a:lumMod val="10000"/>
                  <a:lumOff val="90000"/>
                </a:schemeClr>
              </a:extrusionClr>
            </a:sp3d>
          </a:bodyPr>
          <a:lstStyle/>
          <a:p>
            <a:r>
              <a:rPr lang="zh-TW" altLang="en-US" smtClean="0"/>
              <a:t>按一下以編輯母片標題樣式</a:t>
            </a:r>
            <a:endParaRPr/>
          </a:p>
        </p:txBody>
      </p:sp>
      <p:sp>
        <p:nvSpPr>
          <p:cNvPr id="3" name="Text Placeholder 2"/>
          <p:cNvSpPr>
            <a:spLocks noGrp="1"/>
          </p:cNvSpPr>
          <p:nvPr>
            <p:ph type="body" idx="1"/>
          </p:nvPr>
        </p:nvSpPr>
        <p:spPr>
          <a:xfrm>
            <a:off x="1447800" y="1901952"/>
            <a:ext cx="6629400" cy="4224528"/>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a:p>
        </p:txBody>
      </p:sp>
      <p:sp>
        <p:nvSpPr>
          <p:cNvPr id="4" name="Date Placeholder 3"/>
          <p:cNvSpPr>
            <a:spLocks noGrp="1"/>
          </p:cNvSpPr>
          <p:nvPr>
            <p:ph type="dt" sz="half" idx="2"/>
          </p:nvPr>
        </p:nvSpPr>
        <p:spPr>
          <a:xfrm>
            <a:off x="457200" y="6521824"/>
            <a:ext cx="2133600" cy="259976"/>
          </a:xfrm>
          <a:prstGeom prst="rect">
            <a:avLst/>
          </a:prstGeom>
        </p:spPr>
        <p:txBody>
          <a:bodyPr vert="horz" lIns="91440" tIns="45720" rIns="91440" bIns="45720" rtlCol="0" anchor="ctr"/>
          <a:lstStyle>
            <a:lvl1pPr algn="l">
              <a:defRPr sz="1100">
                <a:solidFill>
                  <a:schemeClr val="tx1">
                    <a:tint val="75000"/>
                  </a:schemeClr>
                </a:solidFill>
              </a:defRPr>
            </a:lvl1pPr>
          </a:lstStyle>
          <a:p>
            <a:fld id="{DF235439-C961-4BC2-8E7C-2DC019FB03B2}" type="datetimeFigureOut">
              <a:rPr lang="zh-TW" altLang="en-US" smtClean="0"/>
              <a:t>2012/5/25</a:t>
            </a:fld>
            <a:endParaRPr lang="zh-TW" altLang="en-US"/>
          </a:p>
        </p:txBody>
      </p:sp>
      <p:sp>
        <p:nvSpPr>
          <p:cNvPr id="5" name="Footer Placeholder 4"/>
          <p:cNvSpPr>
            <a:spLocks noGrp="1"/>
          </p:cNvSpPr>
          <p:nvPr>
            <p:ph type="ftr" sz="quarter" idx="3"/>
          </p:nvPr>
        </p:nvSpPr>
        <p:spPr>
          <a:xfrm>
            <a:off x="3124200" y="6521824"/>
            <a:ext cx="2895600" cy="259976"/>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553200" y="6521824"/>
            <a:ext cx="2133600" cy="259976"/>
          </a:xfrm>
          <a:prstGeom prst="rect">
            <a:avLst/>
          </a:prstGeom>
        </p:spPr>
        <p:txBody>
          <a:bodyPr vert="horz" lIns="91440" tIns="45720" rIns="91440" bIns="45720" rtlCol="0" anchor="ctr"/>
          <a:lstStyle>
            <a:lvl1pPr algn="r">
              <a:defRPr sz="1100">
                <a:solidFill>
                  <a:schemeClr val="tx1">
                    <a:tint val="75000"/>
                  </a:schemeClr>
                </a:solidFill>
              </a:defRPr>
            </a:lvl1pPr>
          </a:lstStyle>
          <a:p>
            <a:fld id="{27E835FB-4EF8-46D7-B89C-65D3175525FC}" type="slidenum">
              <a:rPr lang="zh-TW" altLang="en-US" smtClean="0"/>
              <a:t>‹#›</a:t>
            </a:fld>
            <a:endParaRPr lang="zh-TW" altLang="en-US"/>
          </a:p>
        </p:txBody>
      </p:sp>
      <p:sp>
        <p:nvSpPr>
          <p:cNvPr id="59" name="Oval 58"/>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2" name="Oval 61"/>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3" name="Oval 62"/>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4" name="Oval 63"/>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5" name="Oval 64"/>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6" name="Oval 65"/>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67" name="Oval 66"/>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8" name="Oval 67"/>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69" name="Oval 68"/>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0" name="Oval 69"/>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1" name="Oval 70"/>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2" name="Oval 71"/>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3" name="Oval 72"/>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74" name="Oval 73"/>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77" name="Oval 76"/>
          <p:cNvSpPr/>
          <p:nvPr/>
        </p:nvSpPr>
        <p:spPr>
          <a:xfrm rot="6197586" flipV="1">
            <a:off x="7932464" y="5568366"/>
            <a:ext cx="914400" cy="914400"/>
          </a:xfrm>
          <a:prstGeom prst="ellipse">
            <a:avLst/>
          </a:prstGeom>
          <a:solidFill>
            <a:schemeClr val="tx2">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0" name="Oval 79"/>
          <p:cNvSpPr/>
          <p:nvPr/>
        </p:nvSpPr>
        <p:spPr>
          <a:xfrm rot="6197586" flipV="1">
            <a:off x="8633992" y="473423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1" name="Oval 80"/>
          <p:cNvSpPr/>
          <p:nvPr/>
        </p:nvSpPr>
        <p:spPr>
          <a:xfrm rot="6197586" flipV="1">
            <a:off x="8292676" y="495338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2" name="Oval 81"/>
          <p:cNvSpPr/>
          <p:nvPr/>
        </p:nvSpPr>
        <p:spPr>
          <a:xfrm rot="6197586" flipV="1">
            <a:off x="8514131" y="4976607"/>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3" name="Oval 82"/>
          <p:cNvSpPr/>
          <p:nvPr/>
        </p:nvSpPr>
        <p:spPr>
          <a:xfrm rot="6197586" flipV="1">
            <a:off x="7856272" y="5295370"/>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4" name="Oval 83"/>
          <p:cNvSpPr/>
          <p:nvPr/>
        </p:nvSpPr>
        <p:spPr>
          <a:xfrm rot="6197586" flipV="1">
            <a:off x="199818" y="5914818"/>
            <a:ext cx="216774" cy="21677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5" name="Oval 84"/>
          <p:cNvSpPr/>
          <p:nvPr/>
        </p:nvSpPr>
        <p:spPr>
          <a:xfrm rot="6197586" flipV="1">
            <a:off x="7387699" y="576749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6" name="Oval 85"/>
          <p:cNvSpPr/>
          <p:nvPr/>
        </p:nvSpPr>
        <p:spPr>
          <a:xfrm rot="6197586" flipV="1">
            <a:off x="7412357" y="6095509"/>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87" name="Oval 86"/>
          <p:cNvSpPr/>
          <p:nvPr/>
        </p:nvSpPr>
        <p:spPr>
          <a:xfrm rot="6197586" flipV="1">
            <a:off x="7638907" y="6462226"/>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8" name="Oval 87"/>
          <p:cNvSpPr/>
          <p:nvPr/>
        </p:nvSpPr>
        <p:spPr>
          <a:xfrm rot="6197586" flipV="1">
            <a:off x="8607584" y="43843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9" name="Oval 88"/>
          <p:cNvSpPr/>
          <p:nvPr/>
        </p:nvSpPr>
        <p:spPr>
          <a:xfrm rot="6197586" flipV="1">
            <a:off x="7887663" y="6403551"/>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0" name="Oval 89"/>
          <p:cNvSpPr/>
          <p:nvPr/>
        </p:nvSpPr>
        <p:spPr>
          <a:xfrm rot="6197586" flipV="1">
            <a:off x="8801061" y="433866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1" name="Oval 90"/>
          <p:cNvSpPr/>
          <p:nvPr/>
        </p:nvSpPr>
        <p:spPr>
          <a:xfrm rot="6197586" flipV="1">
            <a:off x="8617702" y="445193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2" name="Oval 91"/>
          <p:cNvSpPr/>
          <p:nvPr/>
        </p:nvSpPr>
        <p:spPr>
          <a:xfrm rot="6197586" flipV="1">
            <a:off x="8557941" y="459441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5" name="Oval 94"/>
          <p:cNvSpPr/>
          <p:nvPr/>
        </p:nvSpPr>
        <p:spPr>
          <a:xfrm rot="6197586" flipV="1">
            <a:off x="243115" y="6241508"/>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6" name="Oval 95"/>
          <p:cNvSpPr/>
          <p:nvPr/>
        </p:nvSpPr>
        <p:spPr>
          <a:xfrm rot="6197586" flipV="1">
            <a:off x="436592" y="6195872"/>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7" name="Oval 96"/>
          <p:cNvSpPr/>
          <p:nvPr/>
        </p:nvSpPr>
        <p:spPr>
          <a:xfrm rot="6197586" flipV="1">
            <a:off x="253233" y="6309147"/>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8" name="Oval 97"/>
          <p:cNvSpPr/>
          <p:nvPr/>
        </p:nvSpPr>
        <p:spPr>
          <a:xfrm rot="6197586" flipV="1">
            <a:off x="193472" y="645162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spc="200" baseline="0">
          <a:solidFill>
            <a:schemeClr val="tx1"/>
          </a:solidFill>
          <a:effectLst/>
          <a:latin typeface="+mj-lt"/>
          <a:ea typeface="+mj-ea"/>
          <a:cs typeface="+mj-cs"/>
        </a:defRPr>
      </a:lvl1pPr>
    </p:titleStyle>
    <p:bodyStyle>
      <a:lvl1pPr marL="228600" indent="-228600" algn="l" defTabSz="914400" rtl="0" eaLnBrk="1" latinLnBrk="0" hangingPunct="1">
        <a:spcBef>
          <a:spcPts val="18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1pPr>
      <a:lvl2pPr marL="514350"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2pPr>
      <a:lvl3pPr marL="806450" indent="-228600" algn="l" defTabSz="914400" rtl="0" eaLnBrk="1" latinLnBrk="0" hangingPunct="1">
        <a:spcBef>
          <a:spcPts val="10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3pPr>
      <a:lvl4pPr marL="1089025"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4pPr>
      <a:lvl5pPr marL="1371600" indent="-228600" algn="l" defTabSz="914400" rtl="0" eaLnBrk="1" latinLnBrk="0" hangingPunct="1">
        <a:spcBef>
          <a:spcPts val="1000"/>
        </a:spcBef>
        <a:buFont typeface="Wingdings" pitchFamily="2" charset="2"/>
        <a:buChar char="l"/>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標題 1"/>
          <p:cNvSpPr>
            <a:spLocks noGrp="1"/>
          </p:cNvSpPr>
          <p:nvPr>
            <p:ph type="ctrTitle"/>
          </p:nvPr>
        </p:nvSpPr>
        <p:spPr>
          <a:xfrm>
            <a:off x="395536" y="188640"/>
            <a:ext cx="8496944" cy="1512168"/>
          </a:xfrm>
        </p:spPr>
        <p:txBody>
          <a:bodyPr>
            <a:normAutofit/>
          </a:bodyPr>
          <a:lstStyle/>
          <a:p>
            <a:pPr algn="ctr"/>
            <a:r>
              <a:rPr lang="zh-TW" altLang="en-US" sz="7200" dirty="0" smtClean="0">
                <a:solidFill>
                  <a:schemeClr val="bg1">
                    <a:lumMod val="95000"/>
                    <a:lumOff val="5000"/>
                  </a:schemeClr>
                </a:solidFill>
                <a:latin typeface="標楷體" pitchFamily="65" charset="-120"/>
                <a:ea typeface="標楷體" pitchFamily="65" charset="-120"/>
              </a:rPr>
              <a:t>資訊與社會</a:t>
            </a:r>
            <a:endParaRPr lang="zh-TW" altLang="en-US" sz="7200" dirty="0">
              <a:solidFill>
                <a:schemeClr val="bg1">
                  <a:lumMod val="95000"/>
                  <a:lumOff val="5000"/>
                </a:schemeClr>
              </a:solidFill>
              <a:latin typeface="標楷體" pitchFamily="65" charset="-120"/>
              <a:ea typeface="標楷體" pitchFamily="65" charset="-120"/>
            </a:endParaRPr>
          </a:p>
        </p:txBody>
      </p:sp>
      <p:sp>
        <p:nvSpPr>
          <p:cNvPr id="5" name="文字方塊 4"/>
          <p:cNvSpPr txBox="1"/>
          <p:nvPr/>
        </p:nvSpPr>
        <p:spPr>
          <a:xfrm>
            <a:off x="971600" y="2060848"/>
            <a:ext cx="7776864" cy="3724096"/>
          </a:xfrm>
          <a:prstGeom prst="rect">
            <a:avLst/>
          </a:prstGeom>
          <a:noFill/>
        </p:spPr>
        <p:txBody>
          <a:bodyPr wrap="square" rtlCol="0">
            <a:spAutoFit/>
          </a:bodyPr>
          <a:lstStyle/>
          <a:p>
            <a:pPr algn="ctr"/>
            <a:r>
              <a:rPr lang="zh-TW" altLang="en-US" sz="3200" b="1" dirty="0" smtClean="0">
                <a:solidFill>
                  <a:schemeClr val="bg1">
                    <a:lumMod val="95000"/>
                    <a:lumOff val="5000"/>
                  </a:schemeClr>
                </a:solidFill>
                <a:latin typeface="標楷體" pitchFamily="65" charset="-120"/>
                <a:ea typeface="標楷體" pitchFamily="65" charset="-120"/>
              </a:rPr>
              <a:t>指導老師：李育強</a:t>
            </a:r>
            <a:endParaRPr lang="en-US" altLang="zh-TW" sz="3200" b="1" dirty="0">
              <a:solidFill>
                <a:schemeClr val="bg1">
                  <a:lumMod val="95000"/>
                  <a:lumOff val="5000"/>
                </a:schemeClr>
              </a:solidFill>
              <a:latin typeface="標楷體" pitchFamily="65" charset="-120"/>
              <a:ea typeface="標楷體" pitchFamily="65" charset="-120"/>
            </a:endParaRPr>
          </a:p>
          <a:p>
            <a:pPr algn="r"/>
            <a:endParaRPr lang="en-US" altLang="zh-TW" sz="2400" b="1" dirty="0" smtClean="0">
              <a:solidFill>
                <a:schemeClr val="bg1">
                  <a:lumMod val="95000"/>
                  <a:lumOff val="5000"/>
                </a:schemeClr>
              </a:solidFill>
              <a:latin typeface="標楷體" pitchFamily="65" charset="-120"/>
              <a:ea typeface="標楷體" pitchFamily="65" charset="-120"/>
            </a:endParaRPr>
          </a:p>
          <a:p>
            <a:pPr algn="r"/>
            <a:r>
              <a:rPr lang="zh-TW" altLang="en-US" sz="2000" dirty="0" smtClean="0">
                <a:solidFill>
                  <a:schemeClr val="bg1">
                    <a:lumMod val="95000"/>
                    <a:lumOff val="5000"/>
                  </a:schemeClr>
                </a:solidFill>
                <a:latin typeface="標楷體" pitchFamily="65" charset="-120"/>
                <a:ea typeface="標楷體" pitchFamily="65" charset="-120"/>
              </a:rPr>
              <a:t>組員：饒展榕</a:t>
            </a:r>
            <a:endParaRPr lang="en-US" altLang="zh-TW" sz="2000" dirty="0" smtClean="0">
              <a:solidFill>
                <a:schemeClr val="bg1">
                  <a:lumMod val="95000"/>
                  <a:lumOff val="5000"/>
                </a:schemeClr>
              </a:solidFill>
              <a:latin typeface="標楷體" pitchFamily="65" charset="-120"/>
              <a:ea typeface="標楷體" pitchFamily="65" charset="-120"/>
            </a:endParaRPr>
          </a:p>
          <a:p>
            <a:pPr algn="r"/>
            <a:r>
              <a:rPr lang="zh-TW" altLang="en-US" sz="2000" dirty="0" smtClean="0">
                <a:solidFill>
                  <a:schemeClr val="bg1">
                    <a:lumMod val="95000"/>
                    <a:lumOff val="5000"/>
                  </a:schemeClr>
                </a:solidFill>
                <a:latin typeface="標楷體" pitchFamily="65" charset="-120"/>
                <a:ea typeface="標楷體" pitchFamily="65" charset="-120"/>
              </a:rPr>
              <a:t>陳冠文</a:t>
            </a:r>
            <a:r>
              <a:rPr lang="en-US" altLang="zh-TW" sz="2000" dirty="0" smtClean="0">
                <a:solidFill>
                  <a:schemeClr val="bg1">
                    <a:lumMod val="95000"/>
                    <a:lumOff val="5000"/>
                  </a:schemeClr>
                </a:solidFill>
                <a:latin typeface="標楷體" pitchFamily="65" charset="-120"/>
                <a:ea typeface="標楷體" pitchFamily="65" charset="-120"/>
              </a:rPr>
              <a:t> </a:t>
            </a:r>
          </a:p>
          <a:p>
            <a:pPr algn="r"/>
            <a:r>
              <a:rPr lang="zh-TW" altLang="en-US" sz="2000" dirty="0" smtClean="0">
                <a:solidFill>
                  <a:schemeClr val="bg1">
                    <a:lumMod val="95000"/>
                    <a:lumOff val="5000"/>
                  </a:schemeClr>
                </a:solidFill>
                <a:latin typeface="標楷體" pitchFamily="65" charset="-120"/>
                <a:ea typeface="標楷體" pitchFamily="65" charset="-120"/>
              </a:rPr>
              <a:t>葉錦誠</a:t>
            </a:r>
            <a:endParaRPr lang="en-US" altLang="zh-TW" sz="2000" dirty="0" smtClean="0">
              <a:solidFill>
                <a:schemeClr val="bg1">
                  <a:lumMod val="95000"/>
                  <a:lumOff val="5000"/>
                </a:schemeClr>
              </a:solidFill>
              <a:latin typeface="標楷體" pitchFamily="65" charset="-120"/>
              <a:ea typeface="標楷體" pitchFamily="65" charset="-120"/>
            </a:endParaRPr>
          </a:p>
          <a:p>
            <a:pPr algn="r"/>
            <a:r>
              <a:rPr lang="zh-TW" altLang="en-US" sz="2000" dirty="0" smtClean="0">
                <a:solidFill>
                  <a:schemeClr val="bg1">
                    <a:lumMod val="95000"/>
                    <a:lumOff val="5000"/>
                  </a:schemeClr>
                </a:solidFill>
                <a:latin typeface="標楷體" pitchFamily="65" charset="-120"/>
                <a:ea typeface="標楷體" pitchFamily="65" charset="-120"/>
              </a:rPr>
              <a:t>蔡育龍</a:t>
            </a:r>
            <a:r>
              <a:rPr lang="en-US" altLang="zh-TW" sz="2000" dirty="0" smtClean="0">
                <a:solidFill>
                  <a:schemeClr val="bg1">
                    <a:lumMod val="95000"/>
                    <a:lumOff val="5000"/>
                  </a:schemeClr>
                </a:solidFill>
                <a:latin typeface="標楷體" pitchFamily="65" charset="-120"/>
                <a:ea typeface="標楷體" pitchFamily="65" charset="-120"/>
              </a:rPr>
              <a:t> </a:t>
            </a:r>
          </a:p>
          <a:p>
            <a:pPr algn="r"/>
            <a:r>
              <a:rPr lang="zh-TW" altLang="en-US" sz="2000" dirty="0" smtClean="0">
                <a:solidFill>
                  <a:schemeClr val="bg1">
                    <a:lumMod val="95000"/>
                    <a:lumOff val="5000"/>
                  </a:schemeClr>
                </a:solidFill>
                <a:latin typeface="標楷體" pitchFamily="65" charset="-120"/>
                <a:ea typeface="標楷體" pitchFamily="65" charset="-120"/>
              </a:rPr>
              <a:t>王敬旻</a:t>
            </a:r>
            <a:endParaRPr lang="en-US" altLang="zh-TW" sz="2000" dirty="0" smtClean="0">
              <a:solidFill>
                <a:schemeClr val="bg1">
                  <a:lumMod val="95000"/>
                  <a:lumOff val="5000"/>
                </a:schemeClr>
              </a:solidFill>
              <a:latin typeface="標楷體" pitchFamily="65" charset="-120"/>
              <a:ea typeface="標楷體" pitchFamily="65" charset="-120"/>
            </a:endParaRPr>
          </a:p>
          <a:p>
            <a:pPr algn="r"/>
            <a:r>
              <a:rPr lang="zh-TW" altLang="en-US" sz="2000" dirty="0" smtClean="0">
                <a:solidFill>
                  <a:schemeClr val="bg1">
                    <a:lumMod val="95000"/>
                    <a:lumOff val="5000"/>
                  </a:schemeClr>
                </a:solidFill>
                <a:latin typeface="標楷體" pitchFamily="65" charset="-120"/>
                <a:ea typeface="標楷體" pitchFamily="65" charset="-120"/>
              </a:rPr>
              <a:t>王思翔</a:t>
            </a:r>
            <a:endParaRPr lang="en-US" altLang="zh-TW" sz="2000" dirty="0" smtClean="0">
              <a:solidFill>
                <a:schemeClr val="bg1">
                  <a:lumMod val="95000"/>
                  <a:lumOff val="5000"/>
                </a:schemeClr>
              </a:solidFill>
              <a:latin typeface="標楷體" pitchFamily="65" charset="-120"/>
              <a:ea typeface="標楷體" pitchFamily="65" charset="-120"/>
            </a:endParaRPr>
          </a:p>
          <a:p>
            <a:pPr algn="r"/>
            <a:r>
              <a:rPr lang="zh-TW" altLang="en-US" sz="2000" dirty="0" smtClean="0">
                <a:solidFill>
                  <a:schemeClr val="bg1">
                    <a:lumMod val="95000"/>
                    <a:lumOff val="5000"/>
                  </a:schemeClr>
                </a:solidFill>
                <a:latin typeface="標楷體" pitchFamily="65" charset="-120"/>
                <a:ea typeface="標楷體" pitchFamily="65" charset="-120"/>
              </a:rPr>
              <a:t>童耀民</a:t>
            </a:r>
            <a:endParaRPr lang="en-US" altLang="zh-TW" sz="2000" dirty="0" smtClean="0">
              <a:solidFill>
                <a:schemeClr val="bg1">
                  <a:lumMod val="95000"/>
                  <a:lumOff val="5000"/>
                </a:schemeClr>
              </a:solidFill>
              <a:latin typeface="標楷體" pitchFamily="65" charset="-120"/>
              <a:ea typeface="標楷體" pitchFamily="65" charset="-120"/>
            </a:endParaRPr>
          </a:p>
          <a:p>
            <a:pPr algn="r"/>
            <a:r>
              <a:rPr lang="zh-TW" altLang="en-US" sz="2000" dirty="0" smtClean="0">
                <a:solidFill>
                  <a:schemeClr val="bg1">
                    <a:lumMod val="95000"/>
                    <a:lumOff val="5000"/>
                  </a:schemeClr>
                </a:solidFill>
                <a:latin typeface="標楷體" pitchFamily="65" charset="-120"/>
                <a:ea typeface="標楷體" pitchFamily="65" charset="-120"/>
              </a:rPr>
              <a:t>林學彥</a:t>
            </a:r>
          </a:p>
          <a:p>
            <a:pPr algn="ctr"/>
            <a:endParaRPr lang="zh-TW" alt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標題 1"/>
          <p:cNvSpPr>
            <a:spLocks noGrp="1"/>
          </p:cNvSpPr>
          <p:nvPr>
            <p:ph type="ctrTitle"/>
          </p:nvPr>
        </p:nvSpPr>
        <p:spPr>
          <a:xfrm>
            <a:off x="395536" y="0"/>
            <a:ext cx="8496944" cy="1584176"/>
          </a:xfrm>
        </p:spPr>
        <p:txBody>
          <a:bodyPr>
            <a:normAutofit/>
          </a:bodyPr>
          <a:lstStyle/>
          <a:p>
            <a:pPr algn="ctr"/>
            <a:r>
              <a:rPr lang="en-US" altLang="zh-TW" sz="5400" dirty="0" smtClean="0">
                <a:solidFill>
                  <a:schemeClr val="bg1">
                    <a:lumMod val="95000"/>
                    <a:lumOff val="5000"/>
                  </a:schemeClr>
                </a:solidFill>
                <a:latin typeface="標楷體" pitchFamily="65" charset="-120"/>
                <a:ea typeface="標楷體" pitchFamily="65" charset="-120"/>
              </a:rPr>
              <a:t>1.</a:t>
            </a:r>
            <a:r>
              <a:rPr lang="zh-TW" altLang="en-US" sz="5400" dirty="0" smtClean="0">
                <a:solidFill>
                  <a:schemeClr val="bg1">
                    <a:lumMod val="95000"/>
                    <a:lumOff val="5000"/>
                  </a:schemeClr>
                </a:solidFill>
                <a:latin typeface="標楷體" pitchFamily="65" charset="-120"/>
                <a:ea typeface="標楷體" pitchFamily="65" charset="-120"/>
              </a:rPr>
              <a:t>影片觀後感想</a:t>
            </a:r>
            <a:endParaRPr lang="zh-TW" altLang="en-US" sz="5400" dirty="0">
              <a:solidFill>
                <a:schemeClr val="bg1">
                  <a:lumMod val="95000"/>
                  <a:lumOff val="5000"/>
                </a:schemeClr>
              </a:solidFill>
              <a:latin typeface="標楷體" pitchFamily="65" charset="-120"/>
              <a:ea typeface="標楷體" pitchFamily="65" charset="-120"/>
            </a:endParaRPr>
          </a:p>
        </p:txBody>
      </p:sp>
      <p:sp>
        <p:nvSpPr>
          <p:cNvPr id="5" name="文字方塊 4"/>
          <p:cNvSpPr txBox="1"/>
          <p:nvPr/>
        </p:nvSpPr>
        <p:spPr>
          <a:xfrm>
            <a:off x="179512" y="1412776"/>
            <a:ext cx="8712968" cy="5262979"/>
          </a:xfrm>
          <a:prstGeom prst="rect">
            <a:avLst/>
          </a:prstGeom>
          <a:noFill/>
        </p:spPr>
        <p:txBody>
          <a:bodyPr wrap="square" rtlCol="0">
            <a:spAutoFit/>
          </a:bodyPr>
          <a:lstStyle/>
          <a:p>
            <a:pPr>
              <a:buFont typeface="Wingdings" pitchFamily="2" charset="2"/>
              <a:buChar char="l"/>
            </a:pPr>
            <a:r>
              <a:rPr lang="zh-TW" altLang="en-US" sz="2400" dirty="0">
                <a:solidFill>
                  <a:schemeClr val="bg1">
                    <a:lumMod val="95000"/>
                    <a:lumOff val="5000"/>
                  </a:schemeClr>
                </a:solidFill>
                <a:latin typeface="標楷體" pitchFamily="65" charset="-120"/>
                <a:ea typeface="標楷體" pitchFamily="65" charset="-120"/>
              </a:rPr>
              <a:t>如果以後我們的生活可以指藉由一片玻璃就能做到你想做的事，那對我們生活的幫助真的非常大，雖然說影片中的事物現在都還在實驗階段，能夠真實體驗到的人並不多，不過我真的希望這些對我們來說只有電影裡才會出現的科技以後真的能夠全球普及化</a:t>
            </a:r>
            <a:r>
              <a:rPr lang="zh-TW" altLang="en-US" sz="2400" dirty="0" smtClean="0">
                <a:solidFill>
                  <a:schemeClr val="bg1">
                    <a:lumMod val="95000"/>
                    <a:lumOff val="5000"/>
                  </a:schemeClr>
                </a:solidFill>
                <a:latin typeface="標楷體" pitchFamily="65" charset="-120"/>
                <a:ea typeface="標楷體" pitchFamily="65" charset="-120"/>
              </a:rPr>
              <a:t>。</a:t>
            </a:r>
            <a:endParaRPr lang="en-US" altLang="zh-TW" sz="2400" dirty="0" smtClean="0">
              <a:solidFill>
                <a:schemeClr val="bg1">
                  <a:lumMod val="95000"/>
                  <a:lumOff val="5000"/>
                </a:schemeClr>
              </a:solidFill>
              <a:latin typeface="標楷體" pitchFamily="65" charset="-120"/>
              <a:ea typeface="標楷體" pitchFamily="65" charset="-120"/>
            </a:endParaRPr>
          </a:p>
          <a:p>
            <a:pPr>
              <a:buFont typeface="Wingdings" pitchFamily="2" charset="2"/>
              <a:buChar char="l"/>
            </a:pPr>
            <a:r>
              <a:rPr lang="zh-TW" altLang="en-US" sz="2400" dirty="0" smtClean="0">
                <a:solidFill>
                  <a:schemeClr val="bg1">
                    <a:lumMod val="95000"/>
                    <a:lumOff val="5000"/>
                  </a:schemeClr>
                </a:solidFill>
                <a:latin typeface="標楷體" pitchFamily="65" charset="-120"/>
                <a:ea typeface="標楷體" pitchFamily="65" charset="-120"/>
              </a:rPr>
              <a:t>少</a:t>
            </a:r>
            <a:r>
              <a:rPr lang="zh-TW" altLang="en-US" sz="2400" dirty="0">
                <a:solidFill>
                  <a:schemeClr val="bg1">
                    <a:lumMod val="95000"/>
                    <a:lumOff val="5000"/>
                  </a:schemeClr>
                </a:solidFill>
                <a:latin typeface="標楷體" pitchFamily="65" charset="-120"/>
                <a:ea typeface="標楷體" pitchFamily="65" charset="-120"/>
              </a:rPr>
              <a:t>了電路板這類東西，光靠玻璃就可以造就一切。可是這恐怕要在未來好久好久之後才有可能實現，畢竟太多東西太理想化了</a:t>
            </a:r>
            <a:r>
              <a:rPr lang="zh-TW" altLang="en-US" sz="2400" dirty="0" smtClean="0">
                <a:solidFill>
                  <a:schemeClr val="bg1">
                    <a:lumMod val="95000"/>
                    <a:lumOff val="5000"/>
                  </a:schemeClr>
                </a:solidFill>
                <a:latin typeface="標楷體" pitchFamily="65" charset="-120"/>
                <a:ea typeface="標楷體" pitchFamily="65" charset="-120"/>
              </a:rPr>
              <a:t>。</a:t>
            </a:r>
            <a:endParaRPr lang="en-US" altLang="zh-TW" sz="2400" dirty="0" smtClean="0">
              <a:solidFill>
                <a:schemeClr val="bg1">
                  <a:lumMod val="95000"/>
                  <a:lumOff val="5000"/>
                </a:schemeClr>
              </a:solidFill>
              <a:latin typeface="標楷體" pitchFamily="65" charset="-120"/>
              <a:ea typeface="標楷體" pitchFamily="65" charset="-120"/>
            </a:endParaRPr>
          </a:p>
          <a:p>
            <a:pPr>
              <a:buFont typeface="Wingdings" pitchFamily="2" charset="2"/>
              <a:buChar char="l"/>
            </a:pPr>
            <a:r>
              <a:rPr lang="zh-TW" altLang="en-US" sz="2400" dirty="0" smtClean="0">
                <a:solidFill>
                  <a:schemeClr val="bg1">
                    <a:lumMod val="95000"/>
                    <a:lumOff val="5000"/>
                  </a:schemeClr>
                </a:solidFill>
                <a:latin typeface="標楷體" pitchFamily="65" charset="-120"/>
                <a:ea typeface="標楷體" pitchFamily="65" charset="-120"/>
              </a:rPr>
              <a:t>科技</a:t>
            </a:r>
            <a:r>
              <a:rPr lang="zh-TW" altLang="en-US" sz="2400" dirty="0">
                <a:solidFill>
                  <a:schemeClr val="bg1">
                    <a:lumMod val="95000"/>
                    <a:lumOff val="5000"/>
                  </a:schemeClr>
                </a:solidFill>
                <a:latin typeface="標楷體" pitchFamily="65" charset="-120"/>
                <a:ea typeface="標楷體" pitchFamily="65" charset="-120"/>
              </a:rPr>
              <a:t>隨著時間不斷的進步，未來只需一片玻璃便可以做到這麼多的事情，感覺我們看的科幻電影裡面那些未來科技，真的都有可能會一一實現</a:t>
            </a:r>
            <a:r>
              <a:rPr lang="zh-TW" altLang="en-US" sz="2400" dirty="0" smtClean="0">
                <a:solidFill>
                  <a:schemeClr val="bg1">
                    <a:lumMod val="95000"/>
                    <a:lumOff val="5000"/>
                  </a:schemeClr>
                </a:solidFill>
                <a:latin typeface="標楷體" pitchFamily="65" charset="-120"/>
                <a:ea typeface="標楷體" pitchFamily="65" charset="-120"/>
              </a:rPr>
              <a:t>。</a:t>
            </a:r>
            <a:endParaRPr lang="en-US" altLang="zh-TW" sz="2400" dirty="0" smtClean="0">
              <a:solidFill>
                <a:schemeClr val="bg1">
                  <a:lumMod val="95000"/>
                  <a:lumOff val="5000"/>
                </a:schemeClr>
              </a:solidFill>
              <a:latin typeface="標楷體" pitchFamily="65" charset="-120"/>
              <a:ea typeface="標楷體" pitchFamily="65" charset="-120"/>
            </a:endParaRPr>
          </a:p>
          <a:p>
            <a:pPr>
              <a:buFont typeface="Wingdings" pitchFamily="2" charset="2"/>
              <a:buChar char="l"/>
            </a:pPr>
            <a:r>
              <a:rPr lang="zh-TW" altLang="en-US" sz="2400" dirty="0" smtClean="0">
                <a:solidFill>
                  <a:schemeClr val="bg1">
                    <a:lumMod val="95000"/>
                    <a:lumOff val="5000"/>
                  </a:schemeClr>
                </a:solidFill>
                <a:latin typeface="標楷體" pitchFamily="65" charset="-120"/>
                <a:ea typeface="標楷體" pitchFamily="65" charset="-120"/>
              </a:rPr>
              <a:t>覺得</a:t>
            </a:r>
            <a:r>
              <a:rPr lang="zh-TW" altLang="en-US" sz="2400" dirty="0">
                <a:solidFill>
                  <a:schemeClr val="bg1">
                    <a:lumMod val="95000"/>
                    <a:lumOff val="5000"/>
                  </a:schemeClr>
                </a:solidFill>
                <a:latin typeface="標楷體" pitchFamily="65" charset="-120"/>
                <a:ea typeface="標楷體" pitchFamily="65" charset="-120"/>
              </a:rPr>
              <a:t>如果真的要辦到這樣子 雖然不是不可能 但是總覺得五年裡面還是無法完成 只是當生活在那些空間的時候 不知道人與人的交流 是不是會更遙遠</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標題 1"/>
          <p:cNvSpPr>
            <a:spLocks noGrp="1"/>
          </p:cNvSpPr>
          <p:nvPr>
            <p:ph type="ctrTitle"/>
          </p:nvPr>
        </p:nvSpPr>
        <p:spPr>
          <a:xfrm>
            <a:off x="395536" y="188640"/>
            <a:ext cx="8748464" cy="1470025"/>
          </a:xfrm>
        </p:spPr>
        <p:txBody>
          <a:bodyPr>
            <a:normAutofit/>
          </a:bodyPr>
          <a:lstStyle/>
          <a:p>
            <a:pPr algn="ctr"/>
            <a:r>
              <a:rPr lang="en-US" altLang="zh-TW" sz="4400" dirty="0" smtClean="0">
                <a:solidFill>
                  <a:schemeClr val="bg1">
                    <a:lumMod val="95000"/>
                    <a:lumOff val="5000"/>
                  </a:schemeClr>
                </a:solidFill>
                <a:latin typeface="標楷體" pitchFamily="65" charset="-120"/>
                <a:ea typeface="標楷體" pitchFamily="65" charset="-120"/>
              </a:rPr>
              <a:t>1.</a:t>
            </a:r>
            <a:r>
              <a:rPr lang="zh-TW" altLang="en-US" sz="4400" dirty="0" smtClean="0">
                <a:solidFill>
                  <a:schemeClr val="bg1">
                    <a:lumMod val="95000"/>
                    <a:lumOff val="5000"/>
                  </a:schemeClr>
                </a:solidFill>
                <a:latin typeface="標楷體" pitchFamily="65" charset="-120"/>
                <a:ea typeface="標楷體" pitchFamily="65" charset="-120"/>
              </a:rPr>
              <a:t>影片觀後</a:t>
            </a:r>
            <a:r>
              <a:rPr lang="zh-TW" altLang="en-US" sz="4400" dirty="0" smtClean="0">
                <a:solidFill>
                  <a:schemeClr val="bg1">
                    <a:lumMod val="95000"/>
                    <a:lumOff val="5000"/>
                  </a:schemeClr>
                </a:solidFill>
                <a:latin typeface="標楷體" pitchFamily="65" charset="-120"/>
                <a:ea typeface="標楷體" pitchFamily="65" charset="-120"/>
              </a:rPr>
              <a:t>感想綜合心得</a:t>
            </a:r>
            <a:endParaRPr lang="zh-TW" altLang="en-US" sz="4400" dirty="0"/>
          </a:p>
        </p:txBody>
      </p:sp>
      <p:sp>
        <p:nvSpPr>
          <p:cNvPr id="6" name="文字方塊 5"/>
          <p:cNvSpPr txBox="1"/>
          <p:nvPr/>
        </p:nvSpPr>
        <p:spPr>
          <a:xfrm>
            <a:off x="683568" y="2348880"/>
            <a:ext cx="8064896" cy="3539430"/>
          </a:xfrm>
          <a:prstGeom prst="rect">
            <a:avLst/>
          </a:prstGeom>
          <a:noFill/>
        </p:spPr>
        <p:txBody>
          <a:bodyPr wrap="square" rtlCol="0">
            <a:spAutoFit/>
          </a:bodyPr>
          <a:lstStyle/>
          <a:p>
            <a:r>
              <a:rPr lang="zh-TW" altLang="en-US" sz="3200" dirty="0" smtClean="0">
                <a:solidFill>
                  <a:schemeClr val="bg1">
                    <a:lumMod val="95000"/>
                    <a:lumOff val="5000"/>
                  </a:schemeClr>
                </a:solidFill>
                <a:latin typeface="標楷體" pitchFamily="65" charset="-120"/>
                <a:ea typeface="標楷體" pitchFamily="65" charset="-120"/>
              </a:rPr>
              <a:t>現在科技越來越發達，許多理想並不是不無可能，就像影片內的玻璃理想概念，雖然太過於理想化，有些人會覺得難以去實現，但是也有人覺得只要有足夠的時間去創造其實未來幾年就會真正出現，但是唯一不變的事情就是這些趨近更發達的科技會讓人類的生活更加進步。</a:t>
            </a:r>
            <a:endParaRPr lang="zh-TW" altLang="en-US" sz="3200" dirty="0">
              <a:solidFill>
                <a:schemeClr val="bg1">
                  <a:lumMod val="95000"/>
                  <a:lumOff val="5000"/>
                </a:schemeClr>
              </a:solidFill>
              <a:latin typeface="標楷體" pitchFamily="65" charset="-120"/>
              <a:ea typeface="標楷體" pitchFamily="65" charset="-12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標題 1"/>
          <p:cNvSpPr>
            <a:spLocks noGrp="1"/>
          </p:cNvSpPr>
          <p:nvPr>
            <p:ph type="ctrTitle"/>
          </p:nvPr>
        </p:nvSpPr>
        <p:spPr>
          <a:xfrm>
            <a:off x="0" y="-315416"/>
            <a:ext cx="9144000" cy="2780928"/>
          </a:xfrm>
        </p:spPr>
        <p:txBody>
          <a:bodyPr>
            <a:noAutofit/>
          </a:bodyPr>
          <a:lstStyle/>
          <a:p>
            <a:pPr algn="l"/>
            <a:r>
              <a:rPr lang="en-US" altLang="zh-TW" sz="2800" dirty="0" smtClean="0">
                <a:solidFill>
                  <a:schemeClr val="bg1">
                    <a:lumMod val="95000"/>
                    <a:lumOff val="5000"/>
                  </a:schemeClr>
                </a:solidFill>
                <a:latin typeface="標楷體" pitchFamily="65" charset="-120"/>
                <a:ea typeface="標楷體" pitchFamily="65" charset="-120"/>
              </a:rPr>
              <a:t>4.</a:t>
            </a:r>
            <a:r>
              <a:rPr lang="zh-TW" altLang="en-US" sz="2800" dirty="0" smtClean="0">
                <a:solidFill>
                  <a:schemeClr val="bg1">
                    <a:lumMod val="95000"/>
                    <a:lumOff val="5000"/>
                  </a:schemeClr>
                </a:solidFill>
                <a:latin typeface="標楷體" pitchFamily="65" charset="-120"/>
                <a:ea typeface="標楷體" pitchFamily="65" charset="-120"/>
              </a:rPr>
              <a:t>海綿</a:t>
            </a:r>
            <a:r>
              <a:rPr lang="zh-TW" altLang="en-US" sz="2800" dirty="0" smtClean="0">
                <a:solidFill>
                  <a:schemeClr val="bg1">
                    <a:lumMod val="95000"/>
                    <a:lumOff val="5000"/>
                  </a:schemeClr>
                </a:solidFill>
                <a:latin typeface="標楷體" pitchFamily="65" charset="-120"/>
                <a:ea typeface="標楷體" pitchFamily="65" charset="-120"/>
              </a:rPr>
              <a:t>寶寶與蠟筆小新有時都出現不雅用語與不雅畫面，但是無厘頭的搞笑也得到很多小朋友的喜愛</a:t>
            </a:r>
            <a:r>
              <a:rPr lang="zh-TW" altLang="en-US" sz="2800" dirty="0" smtClean="0">
                <a:solidFill>
                  <a:schemeClr val="bg1">
                    <a:lumMod val="95000"/>
                    <a:lumOff val="5000"/>
                  </a:schemeClr>
                </a:solidFill>
                <a:latin typeface="標楷體" pitchFamily="65" charset="-120"/>
                <a:ea typeface="標楷體" pitchFamily="65" charset="-120"/>
              </a:rPr>
              <a:t>，</a:t>
            </a:r>
            <a:r>
              <a:rPr lang="en-US" altLang="zh-TW" sz="2800" dirty="0" smtClean="0">
                <a:solidFill>
                  <a:schemeClr val="bg1">
                    <a:lumMod val="95000"/>
                    <a:lumOff val="5000"/>
                  </a:schemeClr>
                </a:solidFill>
                <a:latin typeface="標楷體" pitchFamily="65" charset="-120"/>
                <a:ea typeface="標楷體" pitchFamily="65" charset="-120"/>
              </a:rPr>
              <a:t/>
            </a:r>
            <a:br>
              <a:rPr lang="en-US" altLang="zh-TW" sz="2800" dirty="0" smtClean="0">
                <a:solidFill>
                  <a:schemeClr val="bg1">
                    <a:lumMod val="95000"/>
                    <a:lumOff val="5000"/>
                  </a:schemeClr>
                </a:solidFill>
                <a:latin typeface="標楷體" pitchFamily="65" charset="-120"/>
                <a:ea typeface="標楷體" pitchFamily="65" charset="-120"/>
              </a:rPr>
            </a:br>
            <a:r>
              <a:rPr lang="zh-TW" altLang="en-US" sz="2800" dirty="0" smtClean="0">
                <a:solidFill>
                  <a:schemeClr val="bg1">
                    <a:lumMod val="95000"/>
                    <a:lumOff val="5000"/>
                  </a:schemeClr>
                </a:solidFill>
                <a:latin typeface="標楷體" pitchFamily="65" charset="-120"/>
                <a:ea typeface="標楷體" pitchFamily="65" charset="-120"/>
              </a:rPr>
              <a:t>如果</a:t>
            </a:r>
            <a:r>
              <a:rPr lang="zh-TW" altLang="en-US" sz="2800" dirty="0" smtClean="0">
                <a:solidFill>
                  <a:schemeClr val="bg1">
                    <a:lumMod val="95000"/>
                    <a:lumOff val="5000"/>
                  </a:schemeClr>
                </a:solidFill>
                <a:latin typeface="標楷體" pitchFamily="65" charset="-120"/>
                <a:ea typeface="標楷體" pitchFamily="65" charset="-120"/>
              </a:rPr>
              <a:t>將這些動畫通通規範為保護級或者輔導級</a:t>
            </a:r>
            <a:r>
              <a:rPr lang="zh-TW" altLang="en-US" sz="2800" dirty="0" smtClean="0">
                <a:solidFill>
                  <a:schemeClr val="bg1">
                    <a:lumMod val="95000"/>
                    <a:lumOff val="5000"/>
                  </a:schemeClr>
                </a:solidFill>
                <a:latin typeface="標楷體" pitchFamily="65" charset="-120"/>
                <a:ea typeface="標楷體" pitchFamily="65" charset="-120"/>
              </a:rPr>
              <a:t>小組有何看法？</a:t>
            </a:r>
            <a:endParaRPr lang="zh-TW" altLang="en-US" sz="2800" dirty="0">
              <a:solidFill>
                <a:schemeClr val="bg1">
                  <a:lumMod val="95000"/>
                  <a:lumOff val="5000"/>
                </a:schemeClr>
              </a:solidFill>
              <a:latin typeface="標楷體" pitchFamily="65" charset="-120"/>
              <a:ea typeface="標楷體" pitchFamily="65" charset="-120"/>
            </a:endParaRPr>
          </a:p>
        </p:txBody>
      </p:sp>
      <p:sp>
        <p:nvSpPr>
          <p:cNvPr id="4" name="文字方塊 3"/>
          <p:cNvSpPr txBox="1"/>
          <p:nvPr/>
        </p:nvSpPr>
        <p:spPr>
          <a:xfrm>
            <a:off x="0" y="2060848"/>
            <a:ext cx="9144000" cy="5724644"/>
          </a:xfrm>
          <a:prstGeom prst="rect">
            <a:avLst/>
          </a:prstGeom>
          <a:noFill/>
        </p:spPr>
        <p:txBody>
          <a:bodyPr wrap="square" rtlCol="0">
            <a:spAutoFit/>
          </a:bodyPr>
          <a:lstStyle/>
          <a:p>
            <a:pPr>
              <a:buFont typeface="Wingdings" pitchFamily="2" charset="2"/>
              <a:buChar char="l"/>
            </a:pPr>
            <a:r>
              <a:rPr lang="zh-TW" altLang="en-US" sz="2200" dirty="0" smtClean="0">
                <a:solidFill>
                  <a:schemeClr val="bg1">
                    <a:lumMod val="95000"/>
                    <a:lumOff val="5000"/>
                  </a:schemeClr>
                </a:solidFill>
                <a:latin typeface="標楷體" pitchFamily="65" charset="-120"/>
                <a:ea typeface="標楷體" pitchFamily="65" charset="-120"/>
              </a:rPr>
              <a:t>如果</a:t>
            </a:r>
            <a:r>
              <a:rPr lang="zh-TW" altLang="en-US" sz="2200" dirty="0">
                <a:solidFill>
                  <a:schemeClr val="bg1">
                    <a:lumMod val="95000"/>
                    <a:lumOff val="5000"/>
                  </a:schemeClr>
                </a:solidFill>
                <a:latin typeface="標楷體" pitchFamily="65" charset="-120"/>
                <a:ea typeface="標楷體" pitchFamily="65" charset="-120"/>
              </a:rPr>
              <a:t>說就</a:t>
            </a:r>
            <a:r>
              <a:rPr lang="zh-TW" altLang="en-US" sz="2200" dirty="0" smtClean="0">
                <a:solidFill>
                  <a:schemeClr val="bg1">
                    <a:lumMod val="95000"/>
                    <a:lumOff val="5000"/>
                  </a:schemeClr>
                </a:solidFill>
                <a:latin typeface="標楷體" pitchFamily="65" charset="-120"/>
                <a:ea typeface="標楷體" pitchFamily="65" charset="-120"/>
              </a:rPr>
              <a:t>這樣分級</a:t>
            </a:r>
            <a:r>
              <a:rPr lang="zh-TW" altLang="en-US" sz="2200" dirty="0">
                <a:solidFill>
                  <a:schemeClr val="bg1">
                    <a:lumMod val="95000"/>
                    <a:lumOff val="5000"/>
                  </a:schemeClr>
                </a:solidFill>
                <a:latin typeface="標楷體" pitchFamily="65" charset="-120"/>
                <a:ea typeface="標楷體" pitchFamily="65" charset="-120"/>
              </a:rPr>
              <a:t>化，就會造成有些小孩就無法觀看，這樣或許會對小孩子的心理造成某些影響</a:t>
            </a:r>
            <a:r>
              <a:rPr lang="zh-TW" altLang="en-US" sz="2200" dirty="0" smtClean="0">
                <a:solidFill>
                  <a:schemeClr val="bg1">
                    <a:lumMod val="95000"/>
                    <a:lumOff val="5000"/>
                  </a:schemeClr>
                </a:solidFill>
                <a:latin typeface="標楷體" pitchFamily="65" charset="-120"/>
                <a:ea typeface="標楷體" pitchFamily="65" charset="-120"/>
              </a:rPr>
              <a:t>。只要</a:t>
            </a:r>
            <a:r>
              <a:rPr lang="zh-TW" altLang="en-US" sz="2200" dirty="0">
                <a:solidFill>
                  <a:schemeClr val="bg1">
                    <a:lumMod val="95000"/>
                    <a:lumOff val="5000"/>
                  </a:schemeClr>
                </a:solidFill>
                <a:latin typeface="標楷體" pitchFamily="65" charset="-120"/>
                <a:ea typeface="標楷體" pitchFamily="65" charset="-120"/>
              </a:rPr>
              <a:t>小孩看的時候能有大人在旁邊陪伴，適時教導小孩哪些是好的哪些是不好的，這樣就不會讓小孩長大以後會出現偏差行為</a:t>
            </a:r>
            <a:r>
              <a:rPr lang="zh-TW" altLang="en-US" sz="2200" dirty="0" smtClean="0">
                <a:solidFill>
                  <a:schemeClr val="bg1">
                    <a:lumMod val="95000"/>
                    <a:lumOff val="5000"/>
                  </a:schemeClr>
                </a:solidFill>
                <a:latin typeface="標楷體" pitchFamily="65" charset="-120"/>
                <a:ea typeface="標楷體" pitchFamily="65" charset="-120"/>
              </a:rPr>
              <a:t>。</a:t>
            </a:r>
            <a:endParaRPr lang="en-US" altLang="zh-TW" sz="2200" dirty="0" smtClean="0">
              <a:solidFill>
                <a:schemeClr val="bg1">
                  <a:lumMod val="95000"/>
                  <a:lumOff val="5000"/>
                </a:schemeClr>
              </a:solidFill>
              <a:latin typeface="標楷體" pitchFamily="65" charset="-120"/>
              <a:ea typeface="標楷體" pitchFamily="65" charset="-120"/>
            </a:endParaRPr>
          </a:p>
          <a:p>
            <a:pPr>
              <a:buFont typeface="Wingdings" pitchFamily="2" charset="2"/>
              <a:buChar char="l"/>
            </a:pPr>
            <a:r>
              <a:rPr lang="zh-TW" altLang="en-US" sz="2200" dirty="0">
                <a:solidFill>
                  <a:schemeClr val="bg1">
                    <a:lumMod val="95000"/>
                    <a:lumOff val="5000"/>
                  </a:schemeClr>
                </a:solidFill>
                <a:latin typeface="標楷體" pitchFamily="65" charset="-120"/>
                <a:ea typeface="標楷體" pitchFamily="65" charset="-120"/>
              </a:rPr>
              <a:t>蠟筆小新的確很</a:t>
            </a:r>
            <a:r>
              <a:rPr lang="zh-TW" altLang="en-US" sz="2200" dirty="0" smtClean="0">
                <a:solidFill>
                  <a:schemeClr val="bg1">
                    <a:lumMod val="95000"/>
                    <a:lumOff val="5000"/>
                  </a:schemeClr>
                </a:solidFill>
                <a:latin typeface="標楷體" pitchFamily="65" charset="-120"/>
                <a:ea typeface="標楷體" pitchFamily="65" charset="-120"/>
              </a:rPr>
              <a:t>不好 對</a:t>
            </a:r>
            <a:r>
              <a:rPr lang="zh-TW" altLang="en-US" sz="2200" dirty="0">
                <a:solidFill>
                  <a:schemeClr val="bg1">
                    <a:lumMod val="95000"/>
                    <a:lumOff val="5000"/>
                  </a:schemeClr>
                </a:solidFill>
                <a:latin typeface="標楷體" pitchFamily="65" charset="-120"/>
                <a:ea typeface="標楷體" pitchFamily="65" charset="-120"/>
              </a:rPr>
              <a:t>小孩發展</a:t>
            </a:r>
            <a:r>
              <a:rPr lang="zh-TW" altLang="en-US" sz="2200" dirty="0" smtClean="0">
                <a:solidFill>
                  <a:schemeClr val="bg1">
                    <a:lumMod val="95000"/>
                    <a:lumOff val="5000"/>
                  </a:schemeClr>
                </a:solidFill>
                <a:latin typeface="標楷體" pitchFamily="65" charset="-120"/>
                <a:ea typeface="標楷體" pitchFamily="65" charset="-120"/>
              </a:rPr>
              <a:t>有問題，這</a:t>
            </a:r>
            <a:r>
              <a:rPr lang="zh-TW" altLang="en-US" sz="2200" dirty="0">
                <a:solidFill>
                  <a:schemeClr val="bg1">
                    <a:lumMod val="95000"/>
                    <a:lumOff val="5000"/>
                  </a:schemeClr>
                </a:solidFill>
                <a:latin typeface="標楷體" pitchFamily="65" charset="-120"/>
                <a:ea typeface="標楷體" pitchFamily="65" charset="-120"/>
              </a:rPr>
              <a:t>該分級但分級就會造成觀眾群的問題，反之海棉寶寶只是</a:t>
            </a:r>
            <a:r>
              <a:rPr lang="zh-TW" altLang="en-US" sz="2200" dirty="0" smtClean="0">
                <a:solidFill>
                  <a:schemeClr val="bg1">
                    <a:lumMod val="95000"/>
                    <a:lumOff val="5000"/>
                  </a:schemeClr>
                </a:solidFill>
                <a:latin typeface="標楷體" pitchFamily="65" charset="-120"/>
                <a:ea typeface="標楷體" pitchFamily="65" charset="-120"/>
              </a:rPr>
              <a:t>無厘頭，不如</a:t>
            </a:r>
            <a:r>
              <a:rPr lang="zh-TW" altLang="en-US" sz="2200" dirty="0">
                <a:solidFill>
                  <a:schemeClr val="bg1">
                    <a:lumMod val="95000"/>
                    <a:lumOff val="5000"/>
                  </a:schemeClr>
                </a:solidFill>
                <a:latin typeface="標楷體" pitchFamily="65" charset="-120"/>
                <a:ea typeface="標楷體" pitchFamily="65" charset="-120"/>
              </a:rPr>
              <a:t>去規範動漫</a:t>
            </a:r>
            <a:r>
              <a:rPr lang="zh-TW" altLang="en-US" sz="2200" dirty="0" smtClean="0">
                <a:solidFill>
                  <a:schemeClr val="bg1">
                    <a:lumMod val="95000"/>
                    <a:lumOff val="5000"/>
                  </a:schemeClr>
                </a:solidFill>
                <a:latin typeface="標楷體" pitchFamily="65" charset="-120"/>
                <a:ea typeface="標楷體" pitchFamily="65" charset="-120"/>
              </a:rPr>
              <a:t>家，如</a:t>
            </a:r>
            <a:r>
              <a:rPr lang="zh-TW" altLang="en-US" sz="2200" dirty="0">
                <a:solidFill>
                  <a:schemeClr val="bg1">
                    <a:lumMod val="95000"/>
                    <a:lumOff val="5000"/>
                  </a:schemeClr>
                </a:solidFill>
                <a:latin typeface="標楷體" pitchFamily="65" charset="-120"/>
                <a:ea typeface="標楷體" pitchFamily="65" charset="-120"/>
              </a:rPr>
              <a:t>無法勸說那只好停</a:t>
            </a:r>
            <a:r>
              <a:rPr lang="zh-TW" altLang="en-US" sz="2200" dirty="0" smtClean="0">
                <a:solidFill>
                  <a:schemeClr val="bg1">
                    <a:lumMod val="95000"/>
                    <a:lumOff val="5000"/>
                  </a:schemeClr>
                </a:solidFill>
                <a:latin typeface="標楷體" pitchFamily="65" charset="-120"/>
                <a:ea typeface="標楷體" pitchFamily="65" charset="-120"/>
              </a:rPr>
              <a:t>播，畢竟</a:t>
            </a:r>
            <a:r>
              <a:rPr lang="zh-TW" altLang="en-US" sz="2200" dirty="0">
                <a:solidFill>
                  <a:schemeClr val="bg1">
                    <a:lumMod val="95000"/>
                    <a:lumOff val="5000"/>
                  </a:schemeClr>
                </a:solidFill>
                <a:latin typeface="標楷體" pitchFamily="65" charset="-120"/>
                <a:ea typeface="標楷體" pitchFamily="65" charset="-120"/>
              </a:rPr>
              <a:t>小孩小時後黃金期很重要</a:t>
            </a:r>
            <a:r>
              <a:rPr lang="zh-TW" altLang="en-US" sz="2200" dirty="0" smtClean="0">
                <a:solidFill>
                  <a:schemeClr val="bg1">
                    <a:lumMod val="95000"/>
                    <a:lumOff val="5000"/>
                  </a:schemeClr>
                </a:solidFill>
                <a:latin typeface="標楷體" pitchFamily="65" charset="-120"/>
                <a:ea typeface="標楷體" pitchFamily="65" charset="-120"/>
              </a:rPr>
              <a:t>。</a:t>
            </a:r>
            <a:endParaRPr lang="en-US" altLang="zh-TW" sz="2200" dirty="0" smtClean="0">
              <a:solidFill>
                <a:schemeClr val="bg1">
                  <a:lumMod val="95000"/>
                  <a:lumOff val="5000"/>
                </a:schemeClr>
              </a:solidFill>
              <a:latin typeface="標楷體" pitchFamily="65" charset="-120"/>
              <a:ea typeface="標楷體" pitchFamily="65" charset="-120"/>
            </a:endParaRPr>
          </a:p>
          <a:p>
            <a:pPr>
              <a:buFont typeface="Wingdings" pitchFamily="2" charset="2"/>
              <a:buChar char="l"/>
            </a:pPr>
            <a:r>
              <a:rPr lang="zh-TW" altLang="en-US" sz="2200" dirty="0">
                <a:solidFill>
                  <a:schemeClr val="bg1">
                    <a:lumMod val="95000"/>
                    <a:lumOff val="5000"/>
                  </a:schemeClr>
                </a:solidFill>
                <a:latin typeface="標楷體" pitchFamily="65" charset="-120"/>
                <a:ea typeface="標楷體" pitchFamily="65" charset="-120"/>
              </a:rPr>
              <a:t>現在的卡通種類很多元化，與其施行分級制不如做好教育，很多保護級輔導級更甚至是限制級的也是有一堆小孩子看，但現在有專門給兒童看的卡通頻道，的確應該把部分過度暴力性暗示的卡通從這些兒童看的頻道移除</a:t>
            </a:r>
            <a:r>
              <a:rPr lang="zh-TW" altLang="en-US" sz="2200" dirty="0" smtClean="0">
                <a:solidFill>
                  <a:schemeClr val="bg1">
                    <a:lumMod val="95000"/>
                    <a:lumOff val="5000"/>
                  </a:schemeClr>
                </a:solidFill>
                <a:latin typeface="標楷體" pitchFamily="65" charset="-120"/>
                <a:ea typeface="標楷體" pitchFamily="65" charset="-120"/>
              </a:rPr>
              <a:t>。</a:t>
            </a:r>
            <a:endParaRPr lang="en-US" altLang="zh-TW" sz="2200" dirty="0">
              <a:solidFill>
                <a:schemeClr val="bg1">
                  <a:lumMod val="95000"/>
                  <a:lumOff val="5000"/>
                </a:schemeClr>
              </a:solidFill>
              <a:latin typeface="標楷體" pitchFamily="65" charset="-120"/>
              <a:ea typeface="標楷體" pitchFamily="65" charset="-120"/>
            </a:endParaRPr>
          </a:p>
          <a:p>
            <a:pPr>
              <a:buFont typeface="Wingdings" pitchFamily="2" charset="2"/>
              <a:buChar char="l"/>
            </a:pPr>
            <a:r>
              <a:rPr lang="zh-TW" altLang="en-US" sz="2200" dirty="0" smtClean="0">
                <a:solidFill>
                  <a:schemeClr val="bg1">
                    <a:lumMod val="95000"/>
                    <a:lumOff val="5000"/>
                  </a:schemeClr>
                </a:solidFill>
                <a:latin typeface="標楷體" pitchFamily="65" charset="-120"/>
                <a:ea typeface="標楷體" pitchFamily="65" charset="-120"/>
              </a:rPr>
              <a:t>小孩子</a:t>
            </a:r>
            <a:r>
              <a:rPr lang="zh-TW" altLang="en-US" sz="2200" dirty="0">
                <a:solidFill>
                  <a:schemeClr val="bg1">
                    <a:lumMod val="95000"/>
                    <a:lumOff val="5000"/>
                  </a:schemeClr>
                </a:solidFill>
                <a:latin typeface="標楷體" pitchFamily="65" charset="-120"/>
                <a:ea typeface="標楷體" pitchFamily="65" charset="-120"/>
              </a:rPr>
              <a:t>看那些我倒是覺得沒有什麼差別 我個人倒是覺得台灣的制度有問題 不然從美國日本引進的卡通 為什麼他們的小孩就可以不受影響</a:t>
            </a:r>
          </a:p>
          <a:p>
            <a:r>
              <a:rPr lang="zh-TW" altLang="en-US" sz="2000" dirty="0">
                <a:solidFill>
                  <a:schemeClr val="bg1">
                    <a:lumMod val="95000"/>
                    <a:lumOff val="5000"/>
                  </a:schemeClr>
                </a:solidFill>
                <a:latin typeface="標楷體" pitchFamily="65" charset="-120"/>
                <a:ea typeface="標楷體" pitchFamily="65" charset="-120"/>
              </a:rPr>
              <a:t/>
            </a:r>
            <a:br>
              <a:rPr lang="zh-TW" altLang="en-US" sz="2000" dirty="0">
                <a:solidFill>
                  <a:schemeClr val="bg1">
                    <a:lumMod val="95000"/>
                    <a:lumOff val="5000"/>
                  </a:schemeClr>
                </a:solidFill>
                <a:latin typeface="標楷體" pitchFamily="65" charset="-120"/>
                <a:ea typeface="標楷體" pitchFamily="65" charset="-120"/>
              </a:rPr>
            </a:br>
            <a:endParaRPr lang="zh-TW" altLang="en-US" sz="2000" dirty="0">
              <a:solidFill>
                <a:schemeClr val="bg1">
                  <a:lumMod val="95000"/>
                  <a:lumOff val="5000"/>
                </a:schemeClr>
              </a:solidFill>
              <a:latin typeface="標楷體" pitchFamily="65" charset="-120"/>
              <a:ea typeface="標楷體" pitchFamily="65" charset="-120"/>
            </a:endParaRPr>
          </a:p>
          <a:p>
            <a:r>
              <a:rPr lang="zh-TW" altLang="en-US" sz="2000" dirty="0">
                <a:solidFill>
                  <a:schemeClr val="bg1">
                    <a:lumMod val="95000"/>
                    <a:lumOff val="5000"/>
                  </a:schemeClr>
                </a:solidFill>
                <a:latin typeface="標楷體" pitchFamily="65" charset="-120"/>
                <a:ea typeface="標楷體" pitchFamily="65" charset="-120"/>
              </a:rPr>
              <a:t/>
            </a:r>
            <a:br>
              <a:rPr lang="zh-TW" altLang="en-US" sz="2000" dirty="0">
                <a:solidFill>
                  <a:schemeClr val="bg1">
                    <a:lumMod val="95000"/>
                    <a:lumOff val="5000"/>
                  </a:schemeClr>
                </a:solidFill>
                <a:latin typeface="標楷體" pitchFamily="65" charset="-120"/>
                <a:ea typeface="標楷體" pitchFamily="65" charset="-120"/>
              </a:rPr>
            </a:br>
            <a:endParaRPr lang="en-US" altLang="zh-TW" sz="2000" dirty="0" smtClean="0">
              <a:solidFill>
                <a:schemeClr val="bg1">
                  <a:lumMod val="95000"/>
                  <a:lumOff val="5000"/>
                </a:schemeClr>
              </a:solidFill>
              <a:latin typeface="標楷體" pitchFamily="65" charset="-120"/>
              <a:ea typeface="標楷體" pitchFamily="65" charset="-12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標題 1"/>
          <p:cNvSpPr>
            <a:spLocks noGrp="1"/>
          </p:cNvSpPr>
          <p:nvPr>
            <p:ph type="ctrTitle"/>
          </p:nvPr>
        </p:nvSpPr>
        <p:spPr>
          <a:xfrm>
            <a:off x="395536" y="188640"/>
            <a:ext cx="8748464" cy="1470025"/>
          </a:xfrm>
        </p:spPr>
        <p:txBody>
          <a:bodyPr>
            <a:normAutofit/>
          </a:bodyPr>
          <a:lstStyle/>
          <a:p>
            <a:pPr algn="ctr"/>
            <a:r>
              <a:rPr lang="en-US" altLang="zh-TW" sz="4400" dirty="0" smtClean="0">
                <a:solidFill>
                  <a:schemeClr val="bg1">
                    <a:lumMod val="95000"/>
                    <a:lumOff val="5000"/>
                  </a:schemeClr>
                </a:solidFill>
                <a:latin typeface="標楷體" pitchFamily="65" charset="-120"/>
                <a:ea typeface="標楷體" pitchFamily="65" charset="-120"/>
              </a:rPr>
              <a:t>4.</a:t>
            </a:r>
            <a:r>
              <a:rPr lang="zh-TW" altLang="en-US" sz="4400" dirty="0" smtClean="0">
                <a:solidFill>
                  <a:schemeClr val="bg1">
                    <a:lumMod val="95000"/>
                    <a:lumOff val="5000"/>
                  </a:schemeClr>
                </a:solidFill>
                <a:latin typeface="標楷體" pitchFamily="65" charset="-120"/>
                <a:ea typeface="標楷體" pitchFamily="65" charset="-120"/>
              </a:rPr>
              <a:t>綜合心得</a:t>
            </a:r>
            <a:endParaRPr lang="zh-TW" altLang="en-US" sz="4400" dirty="0">
              <a:solidFill>
                <a:schemeClr val="bg1">
                  <a:lumMod val="95000"/>
                  <a:lumOff val="5000"/>
                </a:schemeClr>
              </a:solidFill>
              <a:latin typeface="標楷體" pitchFamily="65" charset="-120"/>
              <a:ea typeface="標楷體" pitchFamily="65" charset="-120"/>
            </a:endParaRPr>
          </a:p>
        </p:txBody>
      </p:sp>
      <p:sp>
        <p:nvSpPr>
          <p:cNvPr id="4" name="文字方塊 3"/>
          <p:cNvSpPr txBox="1"/>
          <p:nvPr/>
        </p:nvSpPr>
        <p:spPr>
          <a:xfrm>
            <a:off x="0" y="1628800"/>
            <a:ext cx="9144000" cy="4832092"/>
          </a:xfrm>
          <a:prstGeom prst="rect">
            <a:avLst/>
          </a:prstGeom>
          <a:noFill/>
        </p:spPr>
        <p:txBody>
          <a:bodyPr wrap="square" rtlCol="0">
            <a:spAutoFit/>
          </a:bodyPr>
          <a:lstStyle/>
          <a:p>
            <a:r>
              <a:rPr lang="zh-TW" altLang="en-US" sz="2800" dirty="0" smtClean="0">
                <a:solidFill>
                  <a:schemeClr val="bg1">
                    <a:lumMod val="95000"/>
                    <a:lumOff val="5000"/>
                  </a:schemeClr>
                </a:solidFill>
                <a:latin typeface="標楷體" pitchFamily="65" charset="-120"/>
                <a:ea typeface="標楷體" pitchFamily="65" charset="-120"/>
              </a:rPr>
              <a:t>現在的卡通十分多元化，雖然內容包含一些不宜兒童來觀賞的情節，但是家長的反應也相當不同，有些家長認為該讓孩子在無憂無慮的環境中成長不會影響，有些家長認為小孩子是學習相當重要的一個環節不宜讓孩子去學習這些習性，雖然家長的反應各有不同，但是小孩子的成長仍然是最重要的，除了能讓政府去針對電視頻道做分級或者將節目移到較深夜來做撥出，但家長仍然可以針對自己的孩子來做斟酌事實的給予其觀賞，畢竟卡通還是針對孩子來設計的，不給小孩看也很不合理，另外在任何新的卡通節目開撥之前可以先做過審核，避免開撥後才有影響孩子成長的問題發生。</a:t>
            </a:r>
            <a:endParaRPr lang="zh-TW" altLang="en-US" sz="2800" dirty="0">
              <a:solidFill>
                <a:schemeClr val="bg1">
                  <a:lumMod val="95000"/>
                  <a:lumOff val="5000"/>
                </a:schemeClr>
              </a:solidFill>
              <a:latin typeface="標楷體" pitchFamily="65" charset="-120"/>
              <a:ea typeface="標楷體" pitchFamily="65"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標題 1"/>
          <p:cNvSpPr>
            <a:spLocks noGrp="1"/>
          </p:cNvSpPr>
          <p:nvPr>
            <p:ph type="ctrTitle"/>
          </p:nvPr>
        </p:nvSpPr>
        <p:spPr>
          <a:xfrm>
            <a:off x="0" y="188640"/>
            <a:ext cx="9144000" cy="1470025"/>
          </a:xfrm>
        </p:spPr>
        <p:txBody>
          <a:bodyPr>
            <a:normAutofit fontScale="90000"/>
          </a:bodyPr>
          <a:lstStyle/>
          <a:p>
            <a:pPr algn="l"/>
            <a:r>
              <a:rPr lang="en-US" altLang="zh-TW" dirty="0" smtClean="0">
                <a:solidFill>
                  <a:schemeClr val="bg1">
                    <a:lumMod val="95000"/>
                    <a:lumOff val="5000"/>
                  </a:schemeClr>
                </a:solidFill>
                <a:latin typeface="標楷體" pitchFamily="65" charset="-120"/>
                <a:ea typeface="標楷體" pitchFamily="65" charset="-120"/>
              </a:rPr>
              <a:t>9.</a:t>
            </a:r>
            <a:r>
              <a:rPr lang="zh-TW" altLang="en-US" dirty="0" smtClean="0">
                <a:solidFill>
                  <a:schemeClr val="bg1">
                    <a:lumMod val="95000"/>
                    <a:lumOff val="5000"/>
                  </a:schemeClr>
                </a:solidFill>
                <a:latin typeface="標楷體" pitchFamily="65" charset="-120"/>
                <a:ea typeface="標楷體" pitchFamily="65" charset="-120"/>
              </a:rPr>
              <a:t>請</a:t>
            </a:r>
            <a:r>
              <a:rPr lang="zh-TW" altLang="en-US" dirty="0" smtClean="0">
                <a:solidFill>
                  <a:schemeClr val="bg1">
                    <a:lumMod val="95000"/>
                    <a:lumOff val="5000"/>
                  </a:schemeClr>
                </a:solidFill>
                <a:latin typeface="標楷體" pitchFamily="65" charset="-120"/>
                <a:ea typeface="標楷體" pitchFamily="65" charset="-120"/>
              </a:rPr>
              <a:t>針對小</a:t>
            </a:r>
            <a:r>
              <a:rPr lang="zh-TW" altLang="en-US" dirty="0" smtClean="0">
                <a:solidFill>
                  <a:schemeClr val="bg1">
                    <a:lumMod val="95000"/>
                    <a:lumOff val="5000"/>
                  </a:schemeClr>
                </a:solidFill>
                <a:latin typeface="標楷體" pitchFamily="65" charset="-120"/>
                <a:ea typeface="標楷體" pitchFamily="65" charset="-120"/>
              </a:rPr>
              <a:t>檔案電表</a:t>
            </a:r>
            <a:r>
              <a:rPr lang="zh-TW" altLang="en-US" dirty="0" smtClean="0">
                <a:solidFill>
                  <a:schemeClr val="bg1">
                    <a:lumMod val="95000"/>
                    <a:lumOff val="5000"/>
                  </a:schemeClr>
                </a:solidFill>
                <a:latin typeface="標楷體" pitchFamily="65" charset="-120"/>
                <a:ea typeface="標楷體" pitchFamily="65" charset="-120"/>
              </a:rPr>
              <a:t>抄錄外</a:t>
            </a:r>
            <a:r>
              <a:rPr lang="zh-TW" altLang="en-US" dirty="0" smtClean="0">
                <a:solidFill>
                  <a:schemeClr val="bg1">
                    <a:lumMod val="95000"/>
                    <a:lumOff val="5000"/>
                  </a:schemeClr>
                </a:solidFill>
                <a:latin typeface="標楷體" pitchFamily="65" charset="-120"/>
                <a:ea typeface="標楷體" pitchFamily="65" charset="-120"/>
              </a:rPr>
              <a:t>包每年</a:t>
            </a:r>
            <a:r>
              <a:rPr lang="zh-TW" altLang="en-US" dirty="0" smtClean="0">
                <a:solidFill>
                  <a:schemeClr val="bg1">
                    <a:lumMod val="95000"/>
                    <a:lumOff val="5000"/>
                  </a:schemeClr>
                </a:solidFill>
                <a:latin typeface="標楷體" pitchFamily="65" charset="-120"/>
                <a:ea typeface="標楷體" pitchFamily="65" charset="-120"/>
              </a:rPr>
              <a:t>花掉</a:t>
            </a:r>
            <a:r>
              <a:rPr lang="en-US" altLang="zh-TW" dirty="0" smtClean="0">
                <a:solidFill>
                  <a:schemeClr val="bg1">
                    <a:lumMod val="95000"/>
                    <a:lumOff val="5000"/>
                  </a:schemeClr>
                </a:solidFill>
                <a:latin typeface="標楷體" pitchFamily="65" charset="-120"/>
                <a:ea typeface="標楷體" pitchFamily="65" charset="-120"/>
              </a:rPr>
              <a:t>4.5</a:t>
            </a:r>
            <a:r>
              <a:rPr lang="zh-TW" altLang="en-US" dirty="0" smtClean="0">
                <a:solidFill>
                  <a:schemeClr val="bg1">
                    <a:lumMod val="95000"/>
                    <a:lumOff val="5000"/>
                  </a:schemeClr>
                </a:solidFill>
                <a:latin typeface="標楷體" pitchFamily="65" charset="-120"/>
                <a:ea typeface="標楷體" pitchFamily="65" charset="-120"/>
              </a:rPr>
              <a:t>億這則新聞構思一個資訊工程系的解決方法。</a:t>
            </a:r>
            <a:endParaRPr lang="zh-TW" altLang="en-US" dirty="0">
              <a:solidFill>
                <a:schemeClr val="bg1">
                  <a:lumMod val="95000"/>
                  <a:lumOff val="5000"/>
                </a:schemeClr>
              </a:solidFill>
              <a:latin typeface="標楷體" pitchFamily="65" charset="-120"/>
              <a:ea typeface="標楷體" pitchFamily="65" charset="-120"/>
            </a:endParaRPr>
          </a:p>
        </p:txBody>
      </p:sp>
      <p:sp>
        <p:nvSpPr>
          <p:cNvPr id="4" name="文字方塊 3"/>
          <p:cNvSpPr txBox="1"/>
          <p:nvPr/>
        </p:nvSpPr>
        <p:spPr>
          <a:xfrm>
            <a:off x="179512" y="1595021"/>
            <a:ext cx="8964488" cy="5262979"/>
          </a:xfrm>
          <a:prstGeom prst="rect">
            <a:avLst/>
          </a:prstGeom>
          <a:noFill/>
        </p:spPr>
        <p:txBody>
          <a:bodyPr wrap="square" rtlCol="0">
            <a:spAutoFit/>
          </a:bodyPr>
          <a:lstStyle/>
          <a:p>
            <a:pPr>
              <a:buFont typeface="Wingdings" pitchFamily="2" charset="2"/>
              <a:buChar char="l"/>
            </a:pPr>
            <a:r>
              <a:rPr lang="zh-TW" altLang="en-US" sz="2400" dirty="0">
                <a:solidFill>
                  <a:schemeClr val="bg1">
                    <a:lumMod val="95000"/>
                    <a:lumOff val="5000"/>
                  </a:schemeClr>
                </a:solidFill>
                <a:latin typeface="標楷體" pitchFamily="65" charset="-120"/>
                <a:ea typeface="標楷體" pitchFamily="65" charset="-120"/>
              </a:rPr>
              <a:t>或許台電</a:t>
            </a:r>
            <a:r>
              <a:rPr lang="zh-TW" altLang="en-US" sz="2400" dirty="0" smtClean="0">
                <a:solidFill>
                  <a:schemeClr val="bg1">
                    <a:lumMod val="95000"/>
                    <a:lumOff val="5000"/>
                  </a:schemeClr>
                </a:solidFill>
                <a:latin typeface="標楷體" pitchFamily="65" charset="-120"/>
                <a:ea typeface="標楷體" pitchFamily="65" charset="-120"/>
              </a:rPr>
              <a:t>可以每</a:t>
            </a:r>
            <a:r>
              <a:rPr lang="zh-TW" altLang="en-US" sz="2400" dirty="0">
                <a:solidFill>
                  <a:schemeClr val="bg1">
                    <a:lumMod val="95000"/>
                    <a:lumOff val="5000"/>
                  </a:schemeClr>
                </a:solidFill>
                <a:latin typeface="標楷體" pitchFamily="65" charset="-120"/>
                <a:ea typeface="標楷體" pitchFamily="65" charset="-120"/>
              </a:rPr>
              <a:t>家電表都用電腦控制記錄每家用電，這樣就不用每年都花那些抄表費用，或許這項建議全台做起來的費用可能會超過</a:t>
            </a:r>
            <a:r>
              <a:rPr lang="en-US" altLang="zh-TW" sz="2400" dirty="0">
                <a:solidFill>
                  <a:schemeClr val="bg1">
                    <a:lumMod val="95000"/>
                    <a:lumOff val="5000"/>
                  </a:schemeClr>
                </a:solidFill>
                <a:latin typeface="標楷體" pitchFamily="65" charset="-120"/>
                <a:ea typeface="標楷體" pitchFamily="65" charset="-120"/>
              </a:rPr>
              <a:t>4.5</a:t>
            </a:r>
            <a:r>
              <a:rPr lang="zh-TW" altLang="en-US" sz="2400" dirty="0">
                <a:solidFill>
                  <a:schemeClr val="bg1">
                    <a:lumMod val="95000"/>
                    <a:lumOff val="5000"/>
                  </a:schemeClr>
                </a:solidFill>
                <a:latin typeface="標楷體" pitchFamily="65" charset="-120"/>
                <a:ea typeface="標楷體" pitchFamily="65" charset="-120"/>
              </a:rPr>
              <a:t>億元，不過我相信做好之後過了幾年之後就能夠回本</a:t>
            </a:r>
            <a:r>
              <a:rPr lang="zh-TW" altLang="en-US" sz="2400" dirty="0" smtClean="0">
                <a:solidFill>
                  <a:schemeClr val="bg1">
                    <a:lumMod val="95000"/>
                    <a:lumOff val="5000"/>
                  </a:schemeClr>
                </a:solidFill>
                <a:latin typeface="標楷體" pitchFamily="65" charset="-120"/>
                <a:ea typeface="標楷體" pitchFamily="65" charset="-120"/>
              </a:rPr>
              <a:t>。</a:t>
            </a:r>
            <a:endParaRPr lang="en-US" altLang="zh-TW" sz="2400" dirty="0" smtClean="0">
              <a:solidFill>
                <a:schemeClr val="bg1">
                  <a:lumMod val="95000"/>
                  <a:lumOff val="5000"/>
                </a:schemeClr>
              </a:solidFill>
              <a:latin typeface="標楷體" pitchFamily="65" charset="-120"/>
              <a:ea typeface="標楷體" pitchFamily="65" charset="-120"/>
            </a:endParaRPr>
          </a:p>
          <a:p>
            <a:pPr>
              <a:buFont typeface="Wingdings" pitchFamily="2" charset="2"/>
              <a:buChar char="l"/>
            </a:pPr>
            <a:r>
              <a:rPr lang="zh-TW" altLang="en-US" sz="2400" dirty="0">
                <a:solidFill>
                  <a:schemeClr val="bg1">
                    <a:lumMod val="95000"/>
                    <a:lumOff val="5000"/>
                  </a:schemeClr>
                </a:solidFill>
                <a:latin typeface="標楷體" pitchFamily="65" charset="-120"/>
                <a:ea typeface="標楷體" pitchFamily="65" charset="-120"/>
              </a:rPr>
              <a:t>把電表結合網路整合</a:t>
            </a:r>
            <a:r>
              <a:rPr lang="en-US" altLang="zh-TW" sz="2400" dirty="0">
                <a:solidFill>
                  <a:schemeClr val="bg1">
                    <a:lumMod val="95000"/>
                    <a:lumOff val="5000"/>
                  </a:schemeClr>
                </a:solidFill>
                <a:latin typeface="標楷體" pitchFamily="65" charset="-120"/>
                <a:ea typeface="標楷體" pitchFamily="65" charset="-120"/>
              </a:rPr>
              <a:t>!! </a:t>
            </a:r>
            <a:r>
              <a:rPr lang="zh-TW" altLang="en-US" sz="2400" dirty="0">
                <a:solidFill>
                  <a:schemeClr val="bg1">
                    <a:lumMod val="95000"/>
                    <a:lumOff val="5000"/>
                  </a:schemeClr>
                </a:solidFill>
                <a:latin typeface="標楷體" pitchFamily="65" charset="-120"/>
                <a:ea typeface="標楷體" pitchFamily="65" charset="-120"/>
              </a:rPr>
              <a:t>全新資訊管理</a:t>
            </a:r>
            <a:r>
              <a:rPr lang="en-US" altLang="zh-TW" sz="2400" dirty="0">
                <a:solidFill>
                  <a:schemeClr val="bg1">
                    <a:lumMod val="95000"/>
                    <a:lumOff val="5000"/>
                  </a:schemeClr>
                </a:solidFill>
                <a:latin typeface="標楷體" pitchFamily="65" charset="-120"/>
                <a:ea typeface="標楷體" pitchFamily="65" charset="-120"/>
              </a:rPr>
              <a:t>!! </a:t>
            </a:r>
            <a:r>
              <a:rPr lang="zh-TW" altLang="en-US" sz="2400" dirty="0">
                <a:solidFill>
                  <a:schemeClr val="bg1">
                    <a:lumMod val="95000"/>
                    <a:lumOff val="5000"/>
                  </a:schemeClr>
                </a:solidFill>
                <a:latin typeface="標楷體" pitchFamily="65" charset="-120"/>
                <a:ea typeface="標楷體" pitchFamily="65" charset="-120"/>
              </a:rPr>
              <a:t>這樣就不用到處操表</a:t>
            </a:r>
            <a:r>
              <a:rPr lang="en-US" altLang="zh-TW" sz="2400" dirty="0">
                <a:solidFill>
                  <a:schemeClr val="bg1">
                    <a:lumMod val="95000"/>
                    <a:lumOff val="5000"/>
                  </a:schemeClr>
                </a:solidFill>
                <a:latin typeface="標楷體" pitchFamily="65" charset="-120"/>
                <a:ea typeface="標楷體" pitchFamily="65" charset="-120"/>
              </a:rPr>
              <a:t>!!</a:t>
            </a:r>
            <a:r>
              <a:rPr lang="zh-TW" altLang="en-US" sz="2400" dirty="0">
                <a:solidFill>
                  <a:schemeClr val="bg1">
                    <a:lumMod val="95000"/>
                    <a:lumOff val="5000"/>
                  </a:schemeClr>
                </a:solidFill>
                <a:latin typeface="標楷體" pitchFamily="65" charset="-120"/>
                <a:ea typeface="標楷體" pitchFamily="65" charset="-120"/>
              </a:rPr>
              <a:t>只是需要先花一筆金</a:t>
            </a:r>
            <a:r>
              <a:rPr lang="zh-TW" altLang="en-US" sz="2400" dirty="0" smtClean="0">
                <a:solidFill>
                  <a:schemeClr val="bg1">
                    <a:lumMod val="95000"/>
                    <a:lumOff val="5000"/>
                  </a:schemeClr>
                </a:solidFill>
                <a:latin typeface="標楷體" pitchFamily="65" charset="-120"/>
                <a:ea typeface="標楷體" pitchFamily="65" charset="-120"/>
              </a:rPr>
              <a:t>費建</a:t>
            </a:r>
            <a:r>
              <a:rPr lang="zh-TW" altLang="en-US" sz="2400" dirty="0">
                <a:solidFill>
                  <a:schemeClr val="bg1">
                    <a:lumMod val="95000"/>
                    <a:lumOff val="5000"/>
                  </a:schemeClr>
                </a:solidFill>
                <a:latin typeface="標楷體" pitchFamily="65" charset="-120"/>
                <a:ea typeface="標楷體" pitchFamily="65" charset="-120"/>
              </a:rPr>
              <a:t>構出這樣的社區</a:t>
            </a:r>
            <a:r>
              <a:rPr lang="en-US" altLang="zh-TW" sz="2400" dirty="0">
                <a:solidFill>
                  <a:schemeClr val="bg1">
                    <a:lumMod val="95000"/>
                    <a:lumOff val="5000"/>
                  </a:schemeClr>
                </a:solidFill>
                <a:latin typeface="標楷體" pitchFamily="65" charset="-120"/>
                <a:ea typeface="標楷體" pitchFamily="65" charset="-120"/>
              </a:rPr>
              <a:t>~~</a:t>
            </a:r>
            <a:r>
              <a:rPr lang="zh-TW" altLang="en-US" sz="2400" dirty="0">
                <a:solidFill>
                  <a:schemeClr val="bg1">
                    <a:lumMod val="95000"/>
                    <a:lumOff val="5000"/>
                  </a:schemeClr>
                </a:solidFill>
                <a:latin typeface="標楷體" pitchFamily="65" charset="-120"/>
                <a:ea typeface="標楷體" pitchFamily="65" charset="-120"/>
              </a:rPr>
              <a:t>或許舊社區就無法安裝</a:t>
            </a:r>
            <a:r>
              <a:rPr lang="en-US" altLang="zh-TW" sz="2400" dirty="0">
                <a:solidFill>
                  <a:schemeClr val="bg1">
                    <a:lumMod val="95000"/>
                    <a:lumOff val="5000"/>
                  </a:schemeClr>
                </a:solidFill>
                <a:latin typeface="標楷體" pitchFamily="65" charset="-120"/>
                <a:ea typeface="標楷體" pitchFamily="65" charset="-120"/>
              </a:rPr>
              <a:t>!! </a:t>
            </a:r>
            <a:r>
              <a:rPr lang="zh-TW" altLang="en-US" sz="2400" dirty="0">
                <a:solidFill>
                  <a:schemeClr val="bg1">
                    <a:lumMod val="95000"/>
                    <a:lumOff val="5000"/>
                  </a:schemeClr>
                </a:solidFill>
                <a:latin typeface="標楷體" pitchFamily="65" charset="-120"/>
                <a:ea typeface="標楷體" pitchFamily="65" charset="-120"/>
              </a:rPr>
              <a:t>但是現在新</a:t>
            </a:r>
            <a:r>
              <a:rPr lang="zh-TW" altLang="en-US" sz="2400" dirty="0" smtClean="0">
                <a:solidFill>
                  <a:schemeClr val="bg1">
                    <a:lumMod val="95000"/>
                    <a:lumOff val="5000"/>
                  </a:schemeClr>
                </a:solidFill>
                <a:latin typeface="標楷體" pitchFamily="65" charset="-120"/>
                <a:ea typeface="標楷體" pitchFamily="65" charset="-120"/>
              </a:rPr>
              <a:t>社區如果</a:t>
            </a:r>
            <a:r>
              <a:rPr lang="zh-TW" altLang="en-US" sz="2400" dirty="0">
                <a:solidFill>
                  <a:schemeClr val="bg1">
                    <a:lumMod val="95000"/>
                    <a:lumOff val="5000"/>
                  </a:schemeClr>
                </a:solidFill>
                <a:latin typeface="標楷體" pitchFamily="65" charset="-120"/>
                <a:ea typeface="標楷體" pitchFamily="65" charset="-120"/>
              </a:rPr>
              <a:t>可以結合開發此系統 </a:t>
            </a:r>
            <a:r>
              <a:rPr lang="en-US" altLang="zh-TW" sz="2400" dirty="0">
                <a:solidFill>
                  <a:schemeClr val="bg1">
                    <a:lumMod val="95000"/>
                    <a:lumOff val="5000"/>
                  </a:schemeClr>
                </a:solidFill>
                <a:latin typeface="標楷體" pitchFamily="65" charset="-120"/>
                <a:ea typeface="標楷體" pitchFamily="65" charset="-120"/>
              </a:rPr>
              <a:t>~~ </a:t>
            </a:r>
            <a:r>
              <a:rPr lang="zh-TW" altLang="en-US" sz="2400" dirty="0">
                <a:solidFill>
                  <a:schemeClr val="bg1">
                    <a:lumMod val="95000"/>
                    <a:lumOff val="5000"/>
                  </a:schemeClr>
                </a:solidFill>
                <a:latin typeface="標楷體" pitchFamily="65" charset="-120"/>
                <a:ea typeface="標楷體" pitchFamily="65" charset="-120"/>
              </a:rPr>
              <a:t>日後只會用戶越來越多</a:t>
            </a:r>
            <a:r>
              <a:rPr lang="en-US" altLang="zh-TW" sz="2400" dirty="0">
                <a:solidFill>
                  <a:schemeClr val="bg1">
                    <a:lumMod val="95000"/>
                    <a:lumOff val="5000"/>
                  </a:schemeClr>
                </a:solidFill>
                <a:latin typeface="標楷體" pitchFamily="65" charset="-120"/>
                <a:ea typeface="標楷體" pitchFamily="65" charset="-120"/>
              </a:rPr>
              <a:t>!! </a:t>
            </a:r>
            <a:r>
              <a:rPr lang="zh-TW" altLang="en-US" sz="2400" dirty="0">
                <a:solidFill>
                  <a:schemeClr val="bg1">
                    <a:lumMod val="95000"/>
                    <a:lumOff val="5000"/>
                  </a:schemeClr>
                </a:solidFill>
                <a:latin typeface="標楷體" pitchFamily="65" charset="-120"/>
                <a:ea typeface="標楷體" pitchFamily="65" charset="-120"/>
              </a:rPr>
              <a:t>就不用這些操表人員，但是全自動化又面臨了，的確減少人事成本支出，然後呢</a:t>
            </a:r>
            <a:r>
              <a:rPr lang="en-US" altLang="zh-TW" sz="2400" dirty="0">
                <a:solidFill>
                  <a:schemeClr val="bg1">
                    <a:lumMod val="95000"/>
                    <a:lumOff val="5000"/>
                  </a:schemeClr>
                </a:solidFill>
                <a:latin typeface="標楷體" pitchFamily="65" charset="-120"/>
                <a:ea typeface="標楷體" pitchFamily="65" charset="-120"/>
              </a:rPr>
              <a:t>!? </a:t>
            </a:r>
            <a:r>
              <a:rPr lang="zh-TW" altLang="en-US" sz="2400" dirty="0">
                <a:solidFill>
                  <a:schemeClr val="bg1">
                    <a:lumMod val="95000"/>
                    <a:lumOff val="5000"/>
                  </a:schemeClr>
                </a:solidFill>
                <a:latin typeface="標楷體" pitchFamily="65" charset="-120"/>
                <a:ea typeface="標楷體" pitchFamily="65" charset="-120"/>
              </a:rPr>
              <a:t>更多人失業</a:t>
            </a:r>
            <a:r>
              <a:rPr lang="en-US" altLang="zh-TW" sz="2400" dirty="0">
                <a:solidFill>
                  <a:schemeClr val="bg1">
                    <a:lumMod val="95000"/>
                    <a:lumOff val="5000"/>
                  </a:schemeClr>
                </a:solidFill>
                <a:latin typeface="標楷體" pitchFamily="65" charset="-120"/>
                <a:ea typeface="標楷體" pitchFamily="65" charset="-120"/>
              </a:rPr>
              <a:t>!?!?! </a:t>
            </a:r>
            <a:r>
              <a:rPr lang="zh-TW" altLang="en-US" sz="2400" dirty="0">
                <a:solidFill>
                  <a:schemeClr val="bg1">
                    <a:lumMod val="95000"/>
                    <a:lumOff val="5000"/>
                  </a:schemeClr>
                </a:solidFill>
                <a:latin typeface="標楷體" pitchFamily="65" charset="-120"/>
                <a:ea typeface="標楷體" pitchFamily="65" charset="-120"/>
              </a:rPr>
              <a:t>所以會對公司有好處，少了許多工作機會</a:t>
            </a:r>
            <a:r>
              <a:rPr lang="en-US" altLang="zh-TW" sz="2400" dirty="0">
                <a:solidFill>
                  <a:schemeClr val="bg1">
                    <a:lumMod val="95000"/>
                    <a:lumOff val="5000"/>
                  </a:schemeClr>
                </a:solidFill>
                <a:latin typeface="標楷體" pitchFamily="65" charset="-120"/>
                <a:ea typeface="標楷體" pitchFamily="65" charset="-120"/>
              </a:rPr>
              <a:t>!! </a:t>
            </a:r>
            <a:r>
              <a:rPr lang="zh-TW" altLang="en-US" sz="2400" dirty="0">
                <a:solidFill>
                  <a:schemeClr val="bg1">
                    <a:lumMod val="95000"/>
                    <a:lumOff val="5000"/>
                  </a:schemeClr>
                </a:solidFill>
                <a:latin typeface="標楷體" pitchFamily="65" charset="-120"/>
                <a:ea typeface="標楷體" pitchFamily="65" charset="-120"/>
              </a:rPr>
              <a:t>有好有壞</a:t>
            </a:r>
            <a:r>
              <a:rPr lang="en-US" altLang="zh-TW" sz="2400" dirty="0" smtClean="0">
                <a:solidFill>
                  <a:schemeClr val="bg1">
                    <a:lumMod val="95000"/>
                    <a:lumOff val="5000"/>
                  </a:schemeClr>
                </a:solidFill>
                <a:latin typeface="標楷體" pitchFamily="65" charset="-120"/>
                <a:ea typeface="標楷體" pitchFamily="65" charset="-120"/>
              </a:rPr>
              <a:t>~~</a:t>
            </a:r>
          </a:p>
          <a:p>
            <a:pPr>
              <a:buFont typeface="Wingdings" pitchFamily="2" charset="2"/>
              <a:buChar char="l"/>
            </a:pPr>
            <a:r>
              <a:rPr lang="zh-TW" altLang="en-US" sz="2400" dirty="0" smtClean="0">
                <a:solidFill>
                  <a:schemeClr val="bg1">
                    <a:lumMod val="95000"/>
                    <a:lumOff val="5000"/>
                  </a:schemeClr>
                </a:solidFill>
                <a:latin typeface="標楷體" pitchFamily="65" charset="-120"/>
                <a:ea typeface="標楷體" pitchFamily="65" charset="-120"/>
              </a:rPr>
              <a:t>台電</a:t>
            </a:r>
            <a:r>
              <a:rPr lang="zh-TW" altLang="en-US" sz="2400" dirty="0">
                <a:solidFill>
                  <a:schemeClr val="bg1">
                    <a:lumMod val="95000"/>
                    <a:lumOff val="5000"/>
                  </a:schemeClr>
                </a:solidFill>
                <a:latin typeface="標楷體" pitchFamily="65" charset="-120"/>
                <a:ea typeface="標楷體" pitchFamily="65" charset="-120"/>
              </a:rPr>
              <a:t>可以把電表加裝網路，每</a:t>
            </a:r>
            <a:r>
              <a:rPr lang="en-US" altLang="zh-TW" sz="2400" dirty="0">
                <a:solidFill>
                  <a:schemeClr val="bg1">
                    <a:lumMod val="95000"/>
                    <a:lumOff val="5000"/>
                  </a:schemeClr>
                </a:solidFill>
                <a:latin typeface="標楷體" pitchFamily="65" charset="-120"/>
                <a:ea typeface="標楷體" pitchFamily="65" charset="-120"/>
              </a:rPr>
              <a:t>2</a:t>
            </a:r>
            <a:r>
              <a:rPr lang="zh-TW" altLang="en-US" sz="2400" dirty="0">
                <a:solidFill>
                  <a:schemeClr val="bg1">
                    <a:lumMod val="95000"/>
                    <a:lumOff val="5000"/>
                  </a:schemeClr>
                </a:solidFill>
                <a:latin typeface="標楷體" pitchFamily="65" charset="-120"/>
                <a:ea typeface="標楷體" pitchFamily="65" charset="-120"/>
              </a:rPr>
              <a:t>個月自動上傳，就不用再出動人力也可以方便比較有沒有人再偷電</a:t>
            </a:r>
            <a:r>
              <a:rPr lang="zh-TW" altLang="en-US" sz="2400" dirty="0" smtClean="0">
                <a:solidFill>
                  <a:schemeClr val="bg1">
                    <a:lumMod val="95000"/>
                    <a:lumOff val="5000"/>
                  </a:schemeClr>
                </a:solidFill>
                <a:latin typeface="標楷體" pitchFamily="65" charset="-120"/>
                <a:ea typeface="標楷體" pitchFamily="65" charset="-120"/>
              </a:rPr>
              <a:t>。</a:t>
            </a:r>
            <a:endParaRPr lang="en-US" altLang="zh-TW" sz="2400" dirty="0" smtClean="0">
              <a:solidFill>
                <a:schemeClr val="bg1">
                  <a:lumMod val="95000"/>
                  <a:lumOff val="5000"/>
                </a:schemeClr>
              </a:solidFill>
              <a:latin typeface="標楷體" pitchFamily="65" charset="-120"/>
              <a:ea typeface="標楷體" pitchFamily="65" charset="-120"/>
            </a:endParaRPr>
          </a:p>
          <a:p>
            <a:pPr>
              <a:buFont typeface="Wingdings" pitchFamily="2" charset="2"/>
              <a:buChar char="l"/>
            </a:pPr>
            <a:r>
              <a:rPr lang="zh-TW" altLang="en-US" sz="2400" dirty="0">
                <a:solidFill>
                  <a:schemeClr val="bg1">
                    <a:lumMod val="95000"/>
                    <a:lumOff val="5000"/>
                  </a:schemeClr>
                </a:solidFill>
                <a:latin typeface="標楷體" pitchFamily="65" charset="-120"/>
                <a:ea typeface="標楷體" pitchFamily="65" charset="-120"/>
              </a:rPr>
              <a:t>覺得抄表真的是很不必要 因為有些人可能會忘記什麼的 造成更多人因為沒填而被罰</a:t>
            </a:r>
            <a:r>
              <a:rPr lang="zh-TW" altLang="en-US" sz="2400" dirty="0" smtClean="0">
                <a:solidFill>
                  <a:schemeClr val="bg1">
                    <a:lumMod val="95000"/>
                    <a:lumOff val="5000"/>
                  </a:schemeClr>
                </a:solidFill>
                <a:latin typeface="標楷體" pitchFamily="65" charset="-120"/>
                <a:ea typeface="標楷體" pitchFamily="65" charset="-120"/>
              </a:rPr>
              <a:t>錢，如果</a:t>
            </a:r>
            <a:r>
              <a:rPr lang="zh-TW" altLang="en-US" sz="2400" dirty="0">
                <a:solidFill>
                  <a:schemeClr val="bg1">
                    <a:lumMod val="95000"/>
                    <a:lumOff val="5000"/>
                  </a:schemeClr>
                </a:solidFill>
                <a:latin typeface="標楷體" pitchFamily="65" charset="-120"/>
                <a:ea typeface="標楷體" pitchFamily="65" charset="-120"/>
              </a:rPr>
              <a:t>用自動上傳</a:t>
            </a:r>
            <a:r>
              <a:rPr lang="zh-TW" altLang="en-US" sz="2400" dirty="0" smtClean="0">
                <a:solidFill>
                  <a:schemeClr val="bg1">
                    <a:lumMod val="95000"/>
                    <a:lumOff val="5000"/>
                  </a:schemeClr>
                </a:solidFill>
                <a:latin typeface="標楷體" pitchFamily="65" charset="-120"/>
                <a:ea typeface="標楷體" pitchFamily="65" charset="-120"/>
              </a:rPr>
              <a:t>的話只是</a:t>
            </a:r>
            <a:r>
              <a:rPr lang="zh-TW" altLang="en-US" sz="2400" dirty="0">
                <a:solidFill>
                  <a:schemeClr val="bg1">
                    <a:lumMod val="95000"/>
                    <a:lumOff val="5000"/>
                  </a:schemeClr>
                </a:solidFill>
                <a:latin typeface="標楷體" pitchFamily="65" charset="-120"/>
                <a:ea typeface="標楷體" pitchFamily="65" charset="-120"/>
              </a:rPr>
              <a:t>就怕有心人會利用網路而造成他人不便 </a:t>
            </a:r>
            <a:r>
              <a:rPr lang="zh-TW" altLang="en-US" sz="2400" dirty="0" smtClean="0">
                <a:solidFill>
                  <a:schemeClr val="bg1">
                    <a:lumMod val="95000"/>
                    <a:lumOff val="5000"/>
                  </a:schemeClr>
                </a:solidFill>
                <a:latin typeface="標楷體" pitchFamily="65" charset="-120"/>
                <a:ea typeface="標楷體" pitchFamily="65" charset="-120"/>
              </a:rPr>
              <a:t>。</a:t>
            </a:r>
            <a:endParaRPr lang="zh-TW" altLang="en-US" sz="2400" dirty="0">
              <a:solidFill>
                <a:schemeClr val="bg1">
                  <a:lumMod val="95000"/>
                  <a:lumOff val="5000"/>
                </a:schemeClr>
              </a:solidFill>
              <a:latin typeface="標楷體" pitchFamily="65" charset="-120"/>
              <a:ea typeface="標楷體" pitchFamily="65"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00B0F0"/>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標題 1"/>
          <p:cNvSpPr>
            <a:spLocks noGrp="1"/>
          </p:cNvSpPr>
          <p:nvPr>
            <p:ph type="ctrTitle"/>
          </p:nvPr>
        </p:nvSpPr>
        <p:spPr>
          <a:xfrm>
            <a:off x="395536" y="188640"/>
            <a:ext cx="7086600" cy="1470025"/>
          </a:xfrm>
        </p:spPr>
        <p:txBody>
          <a:bodyPr>
            <a:normAutofit/>
          </a:bodyPr>
          <a:lstStyle/>
          <a:p>
            <a:pPr algn="ctr"/>
            <a:r>
              <a:rPr lang="en-US" altLang="zh-TW" sz="6000" dirty="0" smtClean="0">
                <a:solidFill>
                  <a:schemeClr val="bg1">
                    <a:lumMod val="95000"/>
                    <a:lumOff val="5000"/>
                  </a:schemeClr>
                </a:solidFill>
                <a:latin typeface="標楷體" pitchFamily="65" charset="-120"/>
                <a:ea typeface="標楷體" pitchFamily="65" charset="-120"/>
              </a:rPr>
              <a:t>9.</a:t>
            </a:r>
            <a:r>
              <a:rPr lang="zh-TW" altLang="en-US" sz="6000" dirty="0" smtClean="0">
                <a:solidFill>
                  <a:schemeClr val="bg1">
                    <a:lumMod val="95000"/>
                    <a:lumOff val="5000"/>
                  </a:schemeClr>
                </a:solidFill>
                <a:latin typeface="標楷體" pitchFamily="65" charset="-120"/>
                <a:ea typeface="標楷體" pitchFamily="65" charset="-120"/>
              </a:rPr>
              <a:t>綜合心得</a:t>
            </a:r>
            <a:endParaRPr lang="zh-TW" altLang="en-US" sz="6000" dirty="0">
              <a:solidFill>
                <a:schemeClr val="bg1">
                  <a:lumMod val="95000"/>
                  <a:lumOff val="5000"/>
                </a:schemeClr>
              </a:solidFill>
              <a:latin typeface="標楷體" pitchFamily="65" charset="-120"/>
              <a:ea typeface="標楷體" pitchFamily="65" charset="-120"/>
            </a:endParaRPr>
          </a:p>
        </p:txBody>
      </p:sp>
      <p:sp>
        <p:nvSpPr>
          <p:cNvPr id="4" name="文字方塊 3"/>
          <p:cNvSpPr txBox="1"/>
          <p:nvPr/>
        </p:nvSpPr>
        <p:spPr>
          <a:xfrm>
            <a:off x="179512" y="1772816"/>
            <a:ext cx="8748464" cy="4832092"/>
          </a:xfrm>
          <a:prstGeom prst="rect">
            <a:avLst/>
          </a:prstGeom>
          <a:noFill/>
        </p:spPr>
        <p:txBody>
          <a:bodyPr wrap="square" rtlCol="0">
            <a:spAutoFit/>
          </a:bodyPr>
          <a:lstStyle/>
          <a:p>
            <a:r>
              <a:rPr lang="zh-TW" altLang="en-US" sz="2800" dirty="0" smtClean="0">
                <a:solidFill>
                  <a:schemeClr val="bg1">
                    <a:lumMod val="95000"/>
                    <a:lumOff val="5000"/>
                  </a:schemeClr>
                </a:solidFill>
                <a:latin typeface="標楷體" pitchFamily="65" charset="-120"/>
                <a:ea typeface="標楷體" pitchFamily="65" charset="-120"/>
              </a:rPr>
              <a:t>現在這個科技發達的社會，幾乎許多產業都跟網路做結合，台電不妨也可以一試，例如說每兩個月會自動上傳、台電可以控管每區的電量但，就像我們所討論到的，一開始的成本可能會較多，但是若這個理想能夠成功，幾年後便不需要派人去抄表亦或要人民自己填寫，一方面可以省下人力外，人民也省去了一層麻煩，但另外一方面也面臨到網路化後就不需要人力抄表會造成有員工失業的問題，或者使用網路也有駭客的問題竄改電量之類的問題，所以雖然網路是個方便的科技，但是要和一項產業做結合仍要詳細的周思過才可行，只能說其各有利弊。</a:t>
            </a:r>
            <a:endParaRPr lang="zh-TW" altLang="en-US" sz="2800" dirty="0">
              <a:solidFill>
                <a:schemeClr val="bg1">
                  <a:lumMod val="95000"/>
                  <a:lumOff val="5000"/>
                </a:schemeClr>
              </a:solidFill>
              <a:latin typeface="標楷體" pitchFamily="65" charset="-120"/>
              <a:ea typeface="標楷體" pitchFamily="65" charset="-120"/>
            </a:endParaRPr>
          </a:p>
        </p:txBody>
      </p:sp>
    </p:spTree>
  </p:cSld>
  <p:clrMapOvr>
    <a:masterClrMapping/>
  </p:clrMapOvr>
</p:sld>
</file>

<file path=ppt/theme/theme1.xml><?xml version="1.0" encoding="utf-8"?>
<a:theme xmlns:a="http://schemas.openxmlformats.org/drawingml/2006/main" name="Bubbl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bbles">
      <a:majorFont>
        <a:latin typeface="Impact"/>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mic Sans M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Bubbles">
      <a:fillStyleLst>
        <a:solidFill>
          <a:schemeClr val="phClr"/>
        </a:solidFill>
        <a:gradFill rotWithShape="1">
          <a:gsLst>
            <a:gs pos="0">
              <a:schemeClr val="phClr">
                <a:tint val="50000"/>
                <a:alpha val="85000"/>
                <a:satMod val="150000"/>
              </a:schemeClr>
            </a:gs>
            <a:gs pos="35000">
              <a:schemeClr val="phClr">
                <a:tint val="70000"/>
                <a:shade val="90000"/>
                <a:alpha val="85000"/>
                <a:satMod val="200000"/>
              </a:schemeClr>
            </a:gs>
            <a:gs pos="100000">
              <a:schemeClr val="phClr">
                <a:tint val="90000"/>
                <a:shade val="100000"/>
                <a:alpha val="85000"/>
                <a:satMod val="250000"/>
              </a:schemeClr>
            </a:gs>
          </a:gsLst>
          <a:lin ang="0" scaled="1"/>
        </a:gradFill>
        <a:gradFill rotWithShape="1">
          <a:gsLst>
            <a:gs pos="0">
              <a:schemeClr val="phClr">
                <a:shade val="40000"/>
                <a:satMod val="115000"/>
              </a:schemeClr>
            </a:gs>
            <a:gs pos="80000">
              <a:schemeClr val="phClr">
                <a:shade val="90000"/>
                <a:satMod val="130000"/>
              </a:schemeClr>
            </a:gs>
            <a:gs pos="100000">
              <a:schemeClr val="phClr">
                <a:shade val="100000"/>
                <a:satMod val="150000"/>
              </a:schemeClr>
            </a:gs>
          </a:gsLst>
          <a:lin ang="7800000" scaled="0"/>
        </a:gradFill>
      </a:fillStyleLst>
      <a:lnStyleLst>
        <a:ln w="25400" cap="flat" cmpd="sng" algn="ctr">
          <a:solidFill>
            <a:schemeClr val="phClr">
              <a:shade val="95000"/>
              <a:satMod val="105000"/>
            </a:schemeClr>
          </a:solidFill>
          <a:prstDash val="solid"/>
        </a:ln>
        <a:ln w="44450" cap="flat" cmpd="sng" algn="ctr">
          <a:solidFill>
            <a:schemeClr val="phClr">
              <a:alpha val="80000"/>
              <a:satMod val="110000"/>
            </a:schemeClr>
          </a:solidFill>
          <a:prstDash val="solid"/>
        </a:ln>
        <a:ln w="63500" cap="flat" cmpd="sng" algn="ctr">
          <a:solidFill>
            <a:schemeClr val="phClr">
              <a:alpha val="80000"/>
              <a:satMod val="115000"/>
            </a:schemeClr>
          </a:solidFill>
          <a:prstDash val="solid"/>
        </a:ln>
      </a:lnStyleLst>
      <a:effectStyleLst>
        <a:effectStyle>
          <a:effectLst>
            <a:innerShdw blurRad="50800" dist="25400" dir="13500000">
              <a:srgbClr val="FFFFFF">
                <a:alpha val="75000"/>
              </a:srgbClr>
            </a:innerShdw>
          </a:effectLst>
        </a:effectStyle>
        <a:effectStyle>
          <a:effectLst>
            <a:innerShdw blurRad="76200" dist="25400" dir="13500000">
              <a:srgbClr val="FFFFFF">
                <a:alpha val="75000"/>
              </a:srgbClr>
            </a:innerShdw>
            <a:reflection blurRad="63500" stA="35000" endPos="35000" dist="12700" dir="5400000" sy="-100000" rotWithShape="0"/>
          </a:effectLst>
        </a:effectStyle>
        <a:effectStyle>
          <a:effectLst>
            <a:reflection blurRad="63500" stA="35000" endPos="35000" dist="12700" dir="5400000" sy="-100000" rotWithShape="0"/>
          </a:effectLst>
          <a:scene3d>
            <a:camera prst="orthographicFront">
              <a:rot lat="0" lon="0" rev="0"/>
            </a:camera>
            <a:lightRig rig="balanced" dir="bl">
              <a:rot lat="0" lon="0" rev="7800000"/>
            </a:lightRig>
          </a:scene3d>
          <a:sp3d prstMaterial="translucentPowder">
            <a:bevelT h="50800"/>
          </a:sp3d>
        </a:effectStyle>
      </a:effectStyleLst>
      <a:bgFillStyleLst>
        <a:solidFill>
          <a:schemeClr val="phClr"/>
        </a:solidFill>
        <a:gradFill>
          <a:gsLst>
            <a:gs pos="0">
              <a:schemeClr val="phClr">
                <a:shade val="80000"/>
                <a:satMod val="125000"/>
              </a:schemeClr>
            </a:gs>
            <a:gs pos="100000">
              <a:schemeClr val="phClr">
                <a:tint val="100000"/>
                <a:satMod val="125000"/>
                <a:lumOff val="40000"/>
                <a:lumMod val="100000"/>
              </a:schemeClr>
            </a:gs>
          </a:gsLst>
          <a:lin ang="7800000" scaled="1"/>
        </a:gradFill>
        <a:gradFill rotWithShape="1">
          <a:gsLst>
            <a:gs pos="0">
              <a:schemeClr val="phClr">
                <a:shade val="95000"/>
                <a:lumMod val="95000"/>
              </a:schemeClr>
            </a:gs>
            <a:gs pos="60000">
              <a:schemeClr val="phClr">
                <a:satMod val="125000"/>
                <a:lumOff val="10000"/>
                <a:lumMod val="100000"/>
              </a:schemeClr>
            </a:gs>
            <a:gs pos="100000">
              <a:schemeClr val="phClr">
                <a:shade val="95000"/>
                <a:satMod val="135000"/>
                <a:lumOff val="50000"/>
                <a:lumMod val="100000"/>
              </a:schemeClr>
            </a:gs>
          </a:gsLst>
          <a:lin ang="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Bubbles</Template>
  <TotalTime>42</TotalTime>
  <Words>1136</Words>
  <Application>Microsoft Office PowerPoint</Application>
  <PresentationFormat>如螢幕大小 (4:3)</PresentationFormat>
  <Paragraphs>34</Paragraphs>
  <Slides>7</Slides>
  <Notes>0</Notes>
  <HiddenSlides>0</HiddenSlides>
  <MMClips>0</MMClips>
  <ScaleCrop>false</ScaleCrop>
  <HeadingPairs>
    <vt:vector size="4" baseType="variant">
      <vt:variant>
        <vt:lpstr>佈景主題</vt:lpstr>
      </vt:variant>
      <vt:variant>
        <vt:i4>1</vt:i4>
      </vt:variant>
      <vt:variant>
        <vt:lpstr>投影片標題</vt:lpstr>
      </vt:variant>
      <vt:variant>
        <vt:i4>7</vt:i4>
      </vt:variant>
    </vt:vector>
  </HeadingPairs>
  <TitlesOfParts>
    <vt:vector size="8" baseType="lpstr">
      <vt:lpstr>Bubbles</vt:lpstr>
      <vt:lpstr>資訊與社會</vt:lpstr>
      <vt:lpstr>1.影片觀後感想</vt:lpstr>
      <vt:lpstr>1.影片觀後感想綜合心得</vt:lpstr>
      <vt:lpstr>4.海綿寶寶與蠟筆小新有時都出現不雅用語與不雅畫面，但是無厘頭的搞笑也得到很多小朋友的喜愛， 如果將這些動畫通通規範為保護級或者輔導級小組有何看法？</vt:lpstr>
      <vt:lpstr>4.綜合心得</vt:lpstr>
      <vt:lpstr>9.請針對小檔案電表抄錄外包每年花掉4.5億這則新聞構思一個資訊工程系的解決方法。</vt:lpstr>
      <vt:lpstr>9.綜合心得</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資訊與社會</dc:title>
  <dc:creator>csie01</dc:creator>
  <cp:lastModifiedBy>csie01</cp:lastModifiedBy>
  <cp:revision>5</cp:revision>
  <dcterms:created xsi:type="dcterms:W3CDTF">2012-05-24T18:18:49Z</dcterms:created>
  <dcterms:modified xsi:type="dcterms:W3CDTF">2012-05-24T19:01:47Z</dcterms:modified>
</cp:coreProperties>
</file>