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 id="2147483960" r:id="rId2"/>
    <p:sldMasterId id="2147483972" r:id="rId3"/>
    <p:sldMasterId id="2147483984" r:id="rId4"/>
    <p:sldMasterId id="2147484152" r:id="rId5"/>
    <p:sldMasterId id="2147484176" r:id="rId6"/>
  </p:sldMasterIdLst>
  <p:notesMasterIdLst>
    <p:notesMasterId r:id="rId35"/>
  </p:notesMasterIdLst>
  <p:sldIdLst>
    <p:sldId id="347" r:id="rId7"/>
    <p:sldId id="368" r:id="rId8"/>
    <p:sldId id="378" r:id="rId9"/>
    <p:sldId id="352" r:id="rId10"/>
    <p:sldId id="353" r:id="rId11"/>
    <p:sldId id="333" r:id="rId12"/>
    <p:sldId id="370" r:id="rId13"/>
    <p:sldId id="379" r:id="rId14"/>
    <p:sldId id="382" r:id="rId15"/>
    <p:sldId id="377" r:id="rId16"/>
    <p:sldId id="362" r:id="rId17"/>
    <p:sldId id="380" r:id="rId18"/>
    <p:sldId id="355" r:id="rId19"/>
    <p:sldId id="357" r:id="rId20"/>
    <p:sldId id="358" r:id="rId21"/>
    <p:sldId id="359" r:id="rId22"/>
    <p:sldId id="360" r:id="rId23"/>
    <p:sldId id="331" r:id="rId24"/>
    <p:sldId id="329" r:id="rId25"/>
    <p:sldId id="354" r:id="rId26"/>
    <p:sldId id="373" r:id="rId27"/>
    <p:sldId id="381" r:id="rId28"/>
    <p:sldId id="363" r:id="rId29"/>
    <p:sldId id="364" r:id="rId30"/>
    <p:sldId id="365" r:id="rId31"/>
    <p:sldId id="375" r:id="rId32"/>
    <p:sldId id="376" r:id="rId33"/>
    <p:sldId id="341" r:id="rId34"/>
  </p:sldIdLst>
  <p:sldSz cx="9144000" cy="6858000" type="screen4x3"/>
  <p:notesSz cx="6858000" cy="9144000"/>
  <p:defaultTextStyle>
    <a:defPPr>
      <a:defRPr lang="zh-TW"/>
    </a:defPPr>
    <a:lvl1pPr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5pPr>
    <a:lvl6pPr marL="2286000" algn="l" defTabSz="914400" rtl="0" eaLnBrk="1" latinLnBrk="0" hangingPunct="1">
      <a:defRPr kumimoji="1" kern="1200">
        <a:solidFill>
          <a:schemeClr val="tx1"/>
        </a:solidFill>
        <a:latin typeface="Calibri" pitchFamily="34" charset="0"/>
        <a:ea typeface="新細明體" charset="-120"/>
        <a:cs typeface="+mn-cs"/>
      </a:defRPr>
    </a:lvl6pPr>
    <a:lvl7pPr marL="2743200" algn="l" defTabSz="914400" rtl="0" eaLnBrk="1" latinLnBrk="0" hangingPunct="1">
      <a:defRPr kumimoji="1" kern="1200">
        <a:solidFill>
          <a:schemeClr val="tx1"/>
        </a:solidFill>
        <a:latin typeface="Calibri" pitchFamily="34" charset="0"/>
        <a:ea typeface="新細明體" charset="-120"/>
        <a:cs typeface="+mn-cs"/>
      </a:defRPr>
    </a:lvl7pPr>
    <a:lvl8pPr marL="3200400" algn="l" defTabSz="914400" rtl="0" eaLnBrk="1" latinLnBrk="0" hangingPunct="1">
      <a:defRPr kumimoji="1" kern="1200">
        <a:solidFill>
          <a:schemeClr val="tx1"/>
        </a:solidFill>
        <a:latin typeface="Calibri" pitchFamily="34" charset="0"/>
        <a:ea typeface="新細明體" charset="-120"/>
        <a:cs typeface="+mn-cs"/>
      </a:defRPr>
    </a:lvl8pPr>
    <a:lvl9pPr marL="3657600" algn="l" defTabSz="914400" rtl="0" eaLnBrk="1" latinLnBrk="0" hangingPunct="1">
      <a:defRPr kumimoji="1" kern="1200">
        <a:solidFill>
          <a:schemeClr val="tx1"/>
        </a:solidFill>
        <a:latin typeface="Calibri" pitchFamily="34"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96" autoAdjust="0"/>
    <p:restoredTop sz="94660"/>
  </p:normalViewPr>
  <p:slideViewPr>
    <p:cSldViewPr>
      <p:cViewPr varScale="1">
        <p:scale>
          <a:sx n="47" d="100"/>
          <a:sy n="47" d="100"/>
        </p:scale>
        <p:origin x="-389" y="-7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新細明體" charset="-120"/>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新細明體" charset="-120"/>
              </a:defRPr>
            </a:lvl1pPr>
          </a:lstStyle>
          <a:p>
            <a:pPr>
              <a:defRPr/>
            </a:pPr>
            <a:fld id="{3A0F28A1-9042-4A91-B3BB-498861ED61C5}" type="datetimeFigureOut">
              <a:rPr lang="zh-TW" altLang="en-US"/>
              <a:pPr>
                <a:defRPr/>
              </a:pPr>
              <a:t>2016/3/10</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新細明體" charset="-120"/>
              </a:defRPr>
            </a:lvl1pPr>
          </a:lstStyle>
          <a:p>
            <a:pPr>
              <a:defRPr/>
            </a:pPr>
            <a:fld id="{7D04D343-707F-41D7-A9D6-652AEFA8F9B8}" type="slidenum">
              <a:rPr lang="zh-TW" altLang="en-US"/>
              <a:pPr>
                <a:defRPr/>
              </a:pPr>
              <a:t>‹#›</a:t>
            </a:fld>
            <a:endParaRPr lang="zh-TW" altLang="en-US"/>
          </a:p>
        </p:txBody>
      </p:sp>
    </p:spTree>
    <p:extLst>
      <p:ext uri="{BB962C8B-B14F-4D97-AF65-F5344CB8AC3E}">
        <p14:creationId xmlns:p14="http://schemas.microsoft.com/office/powerpoint/2010/main" val="19462871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9A72CED4-B946-4E65-977E-C0FD9B26F47E}" type="slidenum">
              <a:rPr lang="zh-TW" altLang="en-US" smtClean="0">
                <a:solidFill>
                  <a:prstClr val="black"/>
                </a:solidFill>
              </a:rPr>
              <a:pPr/>
              <a:t>1</a:t>
            </a:fld>
            <a:endParaRPr lang="zh-TW" altLang="en-US">
              <a:solidFill>
                <a:prstClr val="black"/>
              </a:solidFill>
            </a:endParaRPr>
          </a:p>
        </p:txBody>
      </p:sp>
    </p:spTree>
    <p:extLst>
      <p:ext uri="{BB962C8B-B14F-4D97-AF65-F5344CB8AC3E}">
        <p14:creationId xmlns:p14="http://schemas.microsoft.com/office/powerpoint/2010/main" val="275375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14</a:t>
            </a:fld>
            <a:endParaRPr lang="zh-TW" altLang="en-US"/>
          </a:p>
        </p:txBody>
      </p:sp>
    </p:spTree>
    <p:extLst>
      <p:ext uri="{BB962C8B-B14F-4D97-AF65-F5344CB8AC3E}">
        <p14:creationId xmlns:p14="http://schemas.microsoft.com/office/powerpoint/2010/main" val="839842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15</a:t>
            </a:fld>
            <a:endParaRPr lang="zh-TW" altLang="en-US"/>
          </a:p>
        </p:txBody>
      </p:sp>
    </p:spTree>
    <p:extLst>
      <p:ext uri="{BB962C8B-B14F-4D97-AF65-F5344CB8AC3E}">
        <p14:creationId xmlns:p14="http://schemas.microsoft.com/office/powerpoint/2010/main" val="4148905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16</a:t>
            </a:fld>
            <a:endParaRPr lang="zh-TW" altLang="en-US"/>
          </a:p>
        </p:txBody>
      </p:sp>
    </p:spTree>
    <p:extLst>
      <p:ext uri="{BB962C8B-B14F-4D97-AF65-F5344CB8AC3E}">
        <p14:creationId xmlns:p14="http://schemas.microsoft.com/office/powerpoint/2010/main" val="35044195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17</a:t>
            </a:fld>
            <a:endParaRPr lang="zh-TW" altLang="en-US"/>
          </a:p>
        </p:txBody>
      </p:sp>
    </p:spTree>
    <p:extLst>
      <p:ext uri="{BB962C8B-B14F-4D97-AF65-F5344CB8AC3E}">
        <p14:creationId xmlns:p14="http://schemas.microsoft.com/office/powerpoint/2010/main" val="1918422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18</a:t>
            </a:fld>
            <a:endParaRPr lang="zh-TW" altLang="en-US">
              <a:solidFill>
                <a:prstClr val="black"/>
              </a:solidFill>
            </a:endParaRPr>
          </a:p>
        </p:txBody>
      </p:sp>
    </p:spTree>
    <p:extLst>
      <p:ext uri="{BB962C8B-B14F-4D97-AF65-F5344CB8AC3E}">
        <p14:creationId xmlns:p14="http://schemas.microsoft.com/office/powerpoint/2010/main" val="30384956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19</a:t>
            </a:fld>
            <a:endParaRPr lang="zh-TW" altLang="en-US">
              <a:solidFill>
                <a:prstClr val="black"/>
              </a:solidFill>
            </a:endParaRPr>
          </a:p>
        </p:txBody>
      </p:sp>
    </p:spTree>
    <p:extLst>
      <p:ext uri="{BB962C8B-B14F-4D97-AF65-F5344CB8AC3E}">
        <p14:creationId xmlns:p14="http://schemas.microsoft.com/office/powerpoint/2010/main" val="34724065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20</a:t>
            </a:fld>
            <a:endParaRPr lang="zh-TW" altLang="en-US"/>
          </a:p>
        </p:txBody>
      </p:sp>
    </p:spTree>
    <p:extLst>
      <p:ext uri="{BB962C8B-B14F-4D97-AF65-F5344CB8AC3E}">
        <p14:creationId xmlns:p14="http://schemas.microsoft.com/office/powerpoint/2010/main" val="1859068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21</a:t>
            </a:fld>
            <a:endParaRPr lang="zh-TW" altLang="en-US"/>
          </a:p>
        </p:txBody>
      </p:sp>
    </p:spTree>
    <p:extLst>
      <p:ext uri="{BB962C8B-B14F-4D97-AF65-F5344CB8AC3E}">
        <p14:creationId xmlns:p14="http://schemas.microsoft.com/office/powerpoint/2010/main" val="39157215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23</a:t>
            </a:fld>
            <a:endParaRPr lang="zh-TW" altLang="en-US"/>
          </a:p>
        </p:txBody>
      </p:sp>
    </p:spTree>
    <p:extLst>
      <p:ext uri="{BB962C8B-B14F-4D97-AF65-F5344CB8AC3E}">
        <p14:creationId xmlns:p14="http://schemas.microsoft.com/office/powerpoint/2010/main" val="14657145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24</a:t>
            </a:fld>
            <a:endParaRPr lang="zh-TW" altLang="en-US"/>
          </a:p>
        </p:txBody>
      </p:sp>
    </p:spTree>
    <p:extLst>
      <p:ext uri="{BB962C8B-B14F-4D97-AF65-F5344CB8AC3E}">
        <p14:creationId xmlns:p14="http://schemas.microsoft.com/office/powerpoint/2010/main" val="1646640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2</a:t>
            </a:fld>
            <a:endParaRPr lang="zh-TW" altLang="en-US">
              <a:solidFill>
                <a:prstClr val="black"/>
              </a:solidFill>
            </a:endParaRPr>
          </a:p>
        </p:txBody>
      </p:sp>
    </p:spTree>
    <p:extLst>
      <p:ext uri="{BB962C8B-B14F-4D97-AF65-F5344CB8AC3E}">
        <p14:creationId xmlns:p14="http://schemas.microsoft.com/office/powerpoint/2010/main" val="19845997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25</a:t>
            </a:fld>
            <a:endParaRPr lang="zh-TW" altLang="en-US"/>
          </a:p>
        </p:txBody>
      </p:sp>
    </p:spTree>
    <p:extLst>
      <p:ext uri="{BB962C8B-B14F-4D97-AF65-F5344CB8AC3E}">
        <p14:creationId xmlns:p14="http://schemas.microsoft.com/office/powerpoint/2010/main" val="29296054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26</a:t>
            </a:fld>
            <a:endParaRPr lang="zh-TW" altLang="en-US"/>
          </a:p>
        </p:txBody>
      </p:sp>
    </p:spTree>
    <p:extLst>
      <p:ext uri="{BB962C8B-B14F-4D97-AF65-F5344CB8AC3E}">
        <p14:creationId xmlns:p14="http://schemas.microsoft.com/office/powerpoint/2010/main" val="14657145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27</a:t>
            </a:fld>
            <a:endParaRPr lang="zh-TW" altLang="en-US"/>
          </a:p>
        </p:txBody>
      </p:sp>
    </p:spTree>
    <p:extLst>
      <p:ext uri="{BB962C8B-B14F-4D97-AF65-F5344CB8AC3E}">
        <p14:creationId xmlns:p14="http://schemas.microsoft.com/office/powerpoint/2010/main" val="16466400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28</a:t>
            </a:fld>
            <a:endParaRPr lang="zh-TW" altLang="en-US"/>
          </a:p>
        </p:txBody>
      </p:sp>
    </p:spTree>
    <p:extLst>
      <p:ext uri="{BB962C8B-B14F-4D97-AF65-F5344CB8AC3E}">
        <p14:creationId xmlns:p14="http://schemas.microsoft.com/office/powerpoint/2010/main" val="3668437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4</a:t>
            </a:fld>
            <a:endParaRPr lang="zh-TW" altLang="en-US"/>
          </a:p>
        </p:txBody>
      </p:sp>
    </p:spTree>
    <p:extLst>
      <p:ext uri="{BB962C8B-B14F-4D97-AF65-F5344CB8AC3E}">
        <p14:creationId xmlns:p14="http://schemas.microsoft.com/office/powerpoint/2010/main" val="3289628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5</a:t>
            </a:fld>
            <a:endParaRPr lang="zh-TW" altLang="en-US"/>
          </a:p>
        </p:txBody>
      </p:sp>
    </p:spTree>
    <p:extLst>
      <p:ext uri="{BB962C8B-B14F-4D97-AF65-F5344CB8AC3E}">
        <p14:creationId xmlns:p14="http://schemas.microsoft.com/office/powerpoint/2010/main" val="2305842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6</a:t>
            </a:fld>
            <a:endParaRPr lang="zh-TW" altLang="en-US">
              <a:solidFill>
                <a:prstClr val="black"/>
              </a:solidFill>
            </a:endParaRPr>
          </a:p>
        </p:txBody>
      </p:sp>
    </p:spTree>
    <p:extLst>
      <p:ext uri="{BB962C8B-B14F-4D97-AF65-F5344CB8AC3E}">
        <p14:creationId xmlns:p14="http://schemas.microsoft.com/office/powerpoint/2010/main" val="903306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7</a:t>
            </a:fld>
            <a:endParaRPr lang="zh-TW" altLang="en-US">
              <a:solidFill>
                <a:prstClr val="black"/>
              </a:solidFill>
            </a:endParaRPr>
          </a:p>
        </p:txBody>
      </p:sp>
    </p:spTree>
    <p:extLst>
      <p:ext uri="{BB962C8B-B14F-4D97-AF65-F5344CB8AC3E}">
        <p14:creationId xmlns:p14="http://schemas.microsoft.com/office/powerpoint/2010/main" val="903306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10</a:t>
            </a:fld>
            <a:endParaRPr lang="zh-TW" altLang="en-US"/>
          </a:p>
        </p:txBody>
      </p:sp>
    </p:spTree>
    <p:extLst>
      <p:ext uri="{BB962C8B-B14F-4D97-AF65-F5344CB8AC3E}">
        <p14:creationId xmlns:p14="http://schemas.microsoft.com/office/powerpoint/2010/main" val="872358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11</a:t>
            </a:fld>
            <a:endParaRPr lang="zh-TW" altLang="en-US"/>
          </a:p>
        </p:txBody>
      </p:sp>
    </p:spTree>
    <p:extLst>
      <p:ext uri="{BB962C8B-B14F-4D97-AF65-F5344CB8AC3E}">
        <p14:creationId xmlns:p14="http://schemas.microsoft.com/office/powerpoint/2010/main" val="3915721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solidFill>
                  <a:prstClr val="black"/>
                </a:solidFill>
              </a:rPr>
              <a:pPr>
                <a:defRPr/>
              </a:pPr>
              <a:t>13</a:t>
            </a:fld>
            <a:endParaRPr lang="zh-TW" altLang="en-US">
              <a:solidFill>
                <a:prstClr val="black"/>
              </a:solidFill>
            </a:endParaRPr>
          </a:p>
        </p:txBody>
      </p:sp>
    </p:spTree>
    <p:extLst>
      <p:ext uri="{BB962C8B-B14F-4D97-AF65-F5344CB8AC3E}">
        <p14:creationId xmlns:p14="http://schemas.microsoft.com/office/powerpoint/2010/main" val="1859068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506446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66728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852913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7240978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1522685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374992307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031515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5115412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8583434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9886337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44176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9964187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38235118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3813371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2688794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6937583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5099740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568018684"/>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1185534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25852054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8158207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102415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109667252"/>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7179910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36972639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1620839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7806900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146016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9794847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535909812"/>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0316405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424700725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411011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40040153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8343449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5524446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232405668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5611090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0874591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720243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36852365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352128601"/>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41904411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29616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338843993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20899365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37653433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735913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12081108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6722206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93763060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5" name="Footer Placeholder 4"/>
          <p:cNvSpPr>
            <a:spLocks noGrp="1"/>
          </p:cNvSpPr>
          <p:nvPr>
            <p:ph type="ftr" sz="quarter" idx="11"/>
          </p:nvPr>
        </p:nvSpPr>
        <p:spPr/>
        <p:txBody>
          <a:bodyPr/>
          <a:lstStyle/>
          <a:p>
            <a:endParaRPr lang="zh-TW" altLang="en-US">
              <a:solidFill>
                <a:srgbClr val="575F6D"/>
              </a:solidFill>
            </a:endParaRPr>
          </a:p>
        </p:txBody>
      </p:sp>
      <p:sp>
        <p:nvSpPr>
          <p:cNvPr id="6" name="Slide Number Placeholder 5"/>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5" name="Footer Placeholder 4"/>
          <p:cNvSpPr>
            <a:spLocks noGrp="1"/>
          </p:cNvSpPr>
          <p:nvPr>
            <p:ph type="ftr" sz="quarter" idx="11"/>
          </p:nvPr>
        </p:nvSpPr>
        <p:spPr/>
        <p:txBody>
          <a:bodyPr/>
          <a:lstStyle/>
          <a:p>
            <a:endParaRPr lang="zh-TW" altLang="en-US">
              <a:solidFill>
                <a:srgbClr val="575F6D"/>
              </a:solidFill>
            </a:endParaRPr>
          </a:p>
        </p:txBody>
      </p:sp>
      <p:sp>
        <p:nvSpPr>
          <p:cNvPr id="6" name="Slide Number Placeholder 5"/>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pPr fontAlgn="auto">
              <a:spcBef>
                <a:spcPts val="0"/>
              </a:spcBef>
              <a:spcAft>
                <a:spcPts val="0"/>
              </a:spcAft>
            </a:pPr>
            <a:fld id="{9D7C5B32-2F73-4354-89D5-B096DD199A1B}" type="datetimeFigureOut">
              <a:rPr lang="zh-TW" altLang="en-US" smtClean="0">
                <a:solidFill>
                  <a:srgbClr val="575F6D"/>
                </a:solidFill>
                <a:latin typeface="Century Schoolbook"/>
                <a:ea typeface="新細明體"/>
              </a:rPr>
              <a:pPr fontAlgn="auto">
                <a:spcBef>
                  <a:spcPts val="0"/>
                </a:spcBef>
                <a:spcAft>
                  <a:spcPts val="0"/>
                </a:spcAft>
              </a:pPr>
              <a:t>2016/3/10</a:t>
            </a:fld>
            <a:endParaRPr lang="zh-TW" altLang="en-US">
              <a:solidFill>
                <a:srgbClr val="575F6D"/>
              </a:solidFill>
              <a:latin typeface="Century Schoolbook"/>
              <a:ea typeface="新細明體"/>
            </a:endParaRPr>
          </a:p>
        </p:txBody>
      </p:sp>
      <p:sp>
        <p:nvSpPr>
          <p:cNvPr id="5" name="Footer Placeholder 4"/>
          <p:cNvSpPr>
            <a:spLocks noGrp="1"/>
          </p:cNvSpPr>
          <p:nvPr>
            <p:ph type="ftr" sz="quarter" idx="11"/>
          </p:nvPr>
        </p:nvSpPr>
        <p:spPr/>
        <p:txBody>
          <a:bodyPr/>
          <a:lstStyle/>
          <a:p>
            <a:pPr fontAlgn="auto">
              <a:spcBef>
                <a:spcPts val="0"/>
              </a:spcBef>
              <a:spcAft>
                <a:spcPts val="0"/>
              </a:spcAft>
            </a:pPr>
            <a:endParaRPr lang="zh-TW" altLang="en-US">
              <a:solidFill>
                <a:srgbClr val="575F6D"/>
              </a:solidFill>
              <a:latin typeface="Century Schoolbook"/>
              <a:ea typeface="新細明體"/>
            </a:endParaRPr>
          </a:p>
        </p:txBody>
      </p:sp>
      <p:sp>
        <p:nvSpPr>
          <p:cNvPr id="6" name="Slide Number Placeholder 5"/>
          <p:cNvSpPr>
            <a:spLocks noGrp="1"/>
          </p:cNvSpPr>
          <p:nvPr>
            <p:ph type="sldNum" sz="quarter" idx="12"/>
          </p:nvPr>
        </p:nvSpPr>
        <p:spPr/>
        <p:txBody>
          <a:bodyPr/>
          <a:lstStyle/>
          <a:p>
            <a:pPr fontAlgn="auto">
              <a:spcBef>
                <a:spcPts val="0"/>
              </a:spcBef>
              <a:spcAft>
                <a:spcPts val="0"/>
              </a:spcAft>
            </a:pPr>
            <a:fld id="{0EF4EF0A-E11F-44E6-A78B-C41DDCE9D4FE}" type="slidenum">
              <a:rPr lang="zh-TW" altLang="en-US" smtClean="0">
                <a:latin typeface="Century Schoolbook"/>
                <a:ea typeface="新細明體"/>
              </a:rPr>
              <a:pPr fontAlgn="auto">
                <a:spcBef>
                  <a:spcPts val="0"/>
                </a:spcBef>
                <a:spcAft>
                  <a:spcPts val="0"/>
                </a:spcAft>
              </a:pPr>
              <a:t>‹#›</a:t>
            </a:fld>
            <a:endParaRPr lang="zh-TW" altLang="en-US">
              <a:latin typeface="Century Schoolbook"/>
              <a:ea typeface="新細明體"/>
            </a:endParaRPr>
          </a:p>
        </p:txBody>
      </p:sp>
    </p:spTree>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6" name="Footer Placeholder 5"/>
          <p:cNvSpPr>
            <a:spLocks noGrp="1"/>
          </p:cNvSpPr>
          <p:nvPr>
            <p:ph type="ftr" sz="quarter" idx="11"/>
          </p:nvPr>
        </p:nvSpPr>
        <p:spPr/>
        <p:txBody>
          <a:bodyPr/>
          <a:lstStyle/>
          <a:p>
            <a:endParaRPr lang="zh-TW" altLang="en-US">
              <a:solidFill>
                <a:srgbClr val="575F6D"/>
              </a:solidFill>
            </a:endParaRPr>
          </a:p>
        </p:txBody>
      </p:sp>
      <p:sp>
        <p:nvSpPr>
          <p:cNvPr id="7" name="Slide Number Placeholder 6"/>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23608589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zh-TW" altLang="en-US" smtClean="0"/>
              <a:t>按一下以編輯母片文字樣式</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8" name="Footer Placeholder 7"/>
          <p:cNvSpPr>
            <a:spLocks noGrp="1"/>
          </p:cNvSpPr>
          <p:nvPr>
            <p:ph type="ftr" sz="quarter" idx="11"/>
          </p:nvPr>
        </p:nvSpPr>
        <p:spPr/>
        <p:txBody>
          <a:bodyPr/>
          <a:lstStyle/>
          <a:p>
            <a:endParaRPr lang="zh-TW" altLang="en-US">
              <a:solidFill>
                <a:srgbClr val="575F6D"/>
              </a:solidFill>
            </a:endParaRPr>
          </a:p>
        </p:txBody>
      </p:sp>
      <p:sp>
        <p:nvSpPr>
          <p:cNvPr id="9" name="Slide Number Placeholder 8"/>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10" name="Title 9"/>
          <p:cNvSpPr>
            <a:spLocks noGrp="1"/>
          </p:cNvSpPr>
          <p:nvPr>
            <p:ph type="title"/>
          </p:nvPr>
        </p:nvSpPr>
        <p:spPr/>
        <p:txBody>
          <a:body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4" name="Footer Placeholder 3"/>
          <p:cNvSpPr>
            <a:spLocks noGrp="1"/>
          </p:cNvSpPr>
          <p:nvPr>
            <p:ph type="ftr" sz="quarter" idx="11"/>
          </p:nvPr>
        </p:nvSpPr>
        <p:spPr/>
        <p:txBody>
          <a:bodyPr/>
          <a:lstStyle/>
          <a:p>
            <a:endParaRPr lang="zh-TW" altLang="en-US">
              <a:solidFill>
                <a:srgbClr val="575F6D"/>
              </a:solidFill>
            </a:endParaRPr>
          </a:p>
        </p:txBody>
      </p:sp>
      <p:sp>
        <p:nvSpPr>
          <p:cNvPr id="5" name="Slide Number Placeholder 4"/>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3" name="Footer Placeholder 2"/>
          <p:cNvSpPr>
            <a:spLocks noGrp="1"/>
          </p:cNvSpPr>
          <p:nvPr>
            <p:ph type="ftr" sz="quarter" idx="11"/>
          </p:nvPr>
        </p:nvSpPr>
        <p:spPr/>
        <p:txBody>
          <a:bodyPr/>
          <a:lstStyle/>
          <a:p>
            <a:endParaRPr lang="zh-TW" altLang="en-US">
              <a:solidFill>
                <a:srgbClr val="575F6D"/>
              </a:solidFill>
            </a:endParaRPr>
          </a:p>
        </p:txBody>
      </p:sp>
      <p:sp>
        <p:nvSpPr>
          <p:cNvPr id="4" name="Slide Number Placeholder 3"/>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6" name="Footer Placeholder 5"/>
          <p:cNvSpPr>
            <a:spLocks noGrp="1"/>
          </p:cNvSpPr>
          <p:nvPr>
            <p:ph type="ftr" sz="quarter" idx="11"/>
          </p:nvPr>
        </p:nvSpPr>
        <p:spPr/>
        <p:txBody>
          <a:bodyPr/>
          <a:lstStyle/>
          <a:p>
            <a:endParaRPr lang="zh-TW" altLang="en-US">
              <a:solidFill>
                <a:srgbClr val="575F6D"/>
              </a:solidFill>
            </a:endParaRPr>
          </a:p>
        </p:txBody>
      </p:sp>
      <p:sp>
        <p:nvSpPr>
          <p:cNvPr id="7" name="Slide Number Placeholder 6"/>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6" name="Footer Placeholder 5"/>
          <p:cNvSpPr>
            <a:spLocks noGrp="1"/>
          </p:cNvSpPr>
          <p:nvPr>
            <p:ph type="ftr" sz="quarter" idx="11"/>
          </p:nvPr>
        </p:nvSpPr>
        <p:spPr/>
        <p:txBody>
          <a:bodyPr/>
          <a:lstStyle/>
          <a:p>
            <a:endParaRPr lang="zh-TW" altLang="en-US">
              <a:solidFill>
                <a:srgbClr val="575F6D"/>
              </a:solidFill>
            </a:endParaRPr>
          </a:p>
        </p:txBody>
      </p:sp>
      <p:sp>
        <p:nvSpPr>
          <p:cNvPr id="7" name="Slide Number Placeholder 6"/>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5" name="Footer Placeholder 4"/>
          <p:cNvSpPr>
            <a:spLocks noGrp="1"/>
          </p:cNvSpPr>
          <p:nvPr>
            <p:ph type="ftr" sz="quarter" idx="11"/>
          </p:nvPr>
        </p:nvSpPr>
        <p:spPr/>
        <p:txBody>
          <a:bodyPr/>
          <a:lstStyle/>
          <a:p>
            <a:endParaRPr lang="zh-TW" altLang="en-US">
              <a:solidFill>
                <a:srgbClr val="575F6D"/>
              </a:solidFill>
            </a:endParaRPr>
          </a:p>
        </p:txBody>
      </p:sp>
      <p:sp>
        <p:nvSpPr>
          <p:cNvPr id="6" name="Slide Number Placeholder 5"/>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D7C5B32-2F73-4354-89D5-B096DD199A1B}" type="datetimeFigureOut">
              <a:rPr lang="zh-TW" altLang="en-US" smtClean="0">
                <a:solidFill>
                  <a:srgbClr val="575F6D"/>
                </a:solidFill>
              </a:rPr>
              <a:pPr/>
              <a:t>2016/3/10</a:t>
            </a:fld>
            <a:endParaRPr lang="zh-TW" altLang="en-US">
              <a:solidFill>
                <a:srgbClr val="575F6D"/>
              </a:solidFill>
            </a:endParaRPr>
          </a:p>
        </p:txBody>
      </p:sp>
      <p:sp>
        <p:nvSpPr>
          <p:cNvPr id="5" name="Footer Placeholder 4"/>
          <p:cNvSpPr>
            <a:spLocks noGrp="1"/>
          </p:cNvSpPr>
          <p:nvPr>
            <p:ph type="ftr" sz="quarter" idx="11"/>
          </p:nvPr>
        </p:nvSpPr>
        <p:spPr/>
        <p:txBody>
          <a:bodyPr/>
          <a:lstStyle/>
          <a:p>
            <a:endParaRPr lang="zh-TW" altLang="en-US">
              <a:solidFill>
                <a:srgbClr val="575F6D"/>
              </a:solidFill>
            </a:endParaRPr>
          </a:p>
        </p:txBody>
      </p:sp>
      <p:sp>
        <p:nvSpPr>
          <p:cNvPr id="6" name="Slide Number Placeholder 5"/>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993231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342395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2016/3/10</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805629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2016/3/10</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723624768"/>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2016/3/10</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91958772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2016/3/10</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612181556"/>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2016/3/10</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547979065"/>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2016/3/10</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685932246"/>
      </p:ext>
    </p:extLst>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2016/3/10</a:t>
            </a:fld>
            <a:endParaRPr lang="zh-TW" altLang="en-US">
              <a:solidFill>
                <a:srgbClr val="F0A22E">
                  <a:shade val="75000"/>
                </a:srgbClr>
              </a:solidFill>
              <a:latin typeface="Franklin Gothic Book"/>
              <a:ea typeface="微軟正黑體"/>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Tree>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714480" y="5000636"/>
            <a:ext cx="6529406" cy="1371600"/>
          </a:xfrm>
        </p:spPr>
        <p:txBody>
          <a:bodyPr>
            <a:normAutofit/>
          </a:bodyPr>
          <a:lstStyle/>
          <a:p>
            <a:r>
              <a:rPr lang="zh-TW" altLang="zh-TW" sz="2800" b="1" dirty="0">
                <a:solidFill>
                  <a:srgbClr val="2D20D2"/>
                </a:solidFill>
                <a:latin typeface="標楷體" pitchFamily="65" charset="-120"/>
                <a:ea typeface="標楷體" pitchFamily="65" charset="-120"/>
              </a:rPr>
              <a:t>中  華  民  國  </a:t>
            </a:r>
            <a:r>
              <a:rPr lang="en-US" altLang="zh-TW" sz="2800" b="1" dirty="0" smtClean="0">
                <a:solidFill>
                  <a:srgbClr val="2D20D2"/>
                </a:solidFill>
                <a:latin typeface="標楷體" pitchFamily="65" charset="-120"/>
                <a:ea typeface="標楷體" pitchFamily="65" charset="-120"/>
              </a:rPr>
              <a:t>105  </a:t>
            </a:r>
            <a:r>
              <a:rPr lang="zh-TW" altLang="zh-TW" sz="2800" b="1" dirty="0">
                <a:solidFill>
                  <a:srgbClr val="2D20D2"/>
                </a:solidFill>
                <a:latin typeface="標楷體" pitchFamily="65" charset="-120"/>
                <a:ea typeface="標楷體" pitchFamily="65" charset="-120"/>
              </a:rPr>
              <a:t>年 </a:t>
            </a:r>
            <a:r>
              <a:rPr lang="en-US" altLang="zh-TW" sz="2800" b="1" dirty="0" smtClean="0">
                <a:solidFill>
                  <a:srgbClr val="2D20D2"/>
                </a:solidFill>
                <a:latin typeface="標楷體" pitchFamily="65" charset="-120"/>
                <a:ea typeface="標楷體" pitchFamily="65" charset="-120"/>
              </a:rPr>
              <a:t>03</a:t>
            </a:r>
            <a:r>
              <a:rPr lang="zh-TW" altLang="zh-TW" sz="2800" b="1" dirty="0" smtClean="0">
                <a:solidFill>
                  <a:srgbClr val="2D20D2"/>
                </a:solidFill>
                <a:latin typeface="標楷體" pitchFamily="65" charset="-120"/>
                <a:ea typeface="標楷體" pitchFamily="65" charset="-120"/>
              </a:rPr>
              <a:t>月  </a:t>
            </a:r>
            <a:r>
              <a:rPr lang="en-US" altLang="zh-TW" sz="2800" b="1" dirty="0" smtClean="0">
                <a:solidFill>
                  <a:srgbClr val="2D20D2"/>
                </a:solidFill>
                <a:latin typeface="標楷體" pitchFamily="65" charset="-120"/>
                <a:ea typeface="標楷體" pitchFamily="65" charset="-120"/>
              </a:rPr>
              <a:t>09</a:t>
            </a:r>
            <a:r>
              <a:rPr lang="zh-TW" altLang="zh-TW" sz="2800" b="1" dirty="0" smtClean="0">
                <a:solidFill>
                  <a:srgbClr val="2D20D2"/>
                </a:solidFill>
                <a:latin typeface="標楷體" pitchFamily="65" charset="-120"/>
                <a:ea typeface="標楷體" pitchFamily="65" charset="-120"/>
              </a:rPr>
              <a:t>日</a:t>
            </a:r>
            <a:endParaRPr lang="zh-TW" altLang="en-US" sz="2800" b="1" dirty="0">
              <a:solidFill>
                <a:srgbClr val="2D20D2"/>
              </a:solidFill>
              <a:latin typeface="標楷體" pitchFamily="65" charset="-120"/>
              <a:ea typeface="標楷體" pitchFamily="65" charset="-120"/>
            </a:endParaRPr>
          </a:p>
        </p:txBody>
      </p:sp>
      <p:sp>
        <p:nvSpPr>
          <p:cNvPr id="2" name="標題 1"/>
          <p:cNvSpPr>
            <a:spLocks noGrp="1"/>
          </p:cNvSpPr>
          <p:nvPr>
            <p:ph type="ctrTitle"/>
          </p:nvPr>
        </p:nvSpPr>
        <p:spPr>
          <a:xfrm>
            <a:off x="0" y="1484784"/>
            <a:ext cx="9144000" cy="1857388"/>
          </a:xfrm>
        </p:spPr>
        <p:txBody>
          <a:bodyPr>
            <a:normAutofit fontScale="90000"/>
          </a:bodyPr>
          <a:lstStyle/>
          <a:p>
            <a:pPr marL="182880" indent="0" algn="ctr">
              <a:buNone/>
            </a:pPr>
            <a:r>
              <a:rPr lang="zh-TW" altLang="zh-TW" sz="4400" dirty="0">
                <a:solidFill>
                  <a:srgbClr val="2D20D2"/>
                </a:solidFill>
                <a:latin typeface="標楷體" pitchFamily="65" charset="-120"/>
                <a:ea typeface="標楷體" pitchFamily="65" charset="-120"/>
              </a:rPr>
              <a:t>南臺科技</a:t>
            </a:r>
            <a:r>
              <a:rPr lang="zh-TW" altLang="zh-TW" sz="4400" dirty="0" smtClean="0">
                <a:solidFill>
                  <a:srgbClr val="2D20D2"/>
                </a:solidFill>
                <a:latin typeface="標楷體" pitchFamily="65" charset="-120"/>
                <a:ea typeface="標楷體" pitchFamily="65" charset="-120"/>
              </a:rPr>
              <a:t>大學</a:t>
            </a:r>
            <a:r>
              <a:rPr lang="zh-TW" altLang="en-US" sz="4400" dirty="0" smtClean="0">
                <a:solidFill>
                  <a:srgbClr val="2D20D2"/>
                </a:solidFill>
                <a:latin typeface="標楷體" pitchFamily="65" charset="-120"/>
                <a:ea typeface="標楷體" pitchFamily="65" charset="-120"/>
              </a:rPr>
              <a:t>進修部</a:t>
            </a:r>
            <a:r>
              <a:rPr lang="en-US" altLang="zh-TW" sz="4400" dirty="0" smtClean="0">
                <a:solidFill>
                  <a:srgbClr val="2D20D2"/>
                </a:solidFill>
                <a:latin typeface="標楷體" pitchFamily="65" charset="-120"/>
                <a:ea typeface="標楷體" pitchFamily="65" charset="-120"/>
              </a:rPr>
              <a:t>104</a:t>
            </a:r>
            <a:r>
              <a:rPr lang="zh-TW" altLang="zh-TW" sz="4400" dirty="0" smtClean="0">
                <a:solidFill>
                  <a:srgbClr val="2D20D2"/>
                </a:solidFill>
                <a:latin typeface="標楷體" pitchFamily="65" charset="-120"/>
                <a:ea typeface="標楷體" pitchFamily="65" charset="-120"/>
              </a:rPr>
              <a:t>學年</a:t>
            </a:r>
            <a:r>
              <a:rPr lang="zh-TW" altLang="zh-TW" sz="4400" dirty="0">
                <a:solidFill>
                  <a:srgbClr val="2D20D2"/>
                </a:solidFill>
                <a:latin typeface="標楷體" pitchFamily="65" charset="-120"/>
                <a:ea typeface="標楷體" pitchFamily="65" charset="-120"/>
              </a:rPr>
              <a:t>度</a:t>
            </a:r>
            <a:r>
              <a:rPr lang="zh-TW" altLang="zh-TW" sz="4400" dirty="0" smtClean="0">
                <a:solidFill>
                  <a:srgbClr val="2D20D2"/>
                </a:solidFill>
                <a:latin typeface="標楷體" pitchFamily="65" charset="-120"/>
                <a:ea typeface="標楷體" pitchFamily="65" charset="-120"/>
              </a:rPr>
              <a:t>第</a:t>
            </a:r>
            <a:r>
              <a:rPr lang="en-US" altLang="zh-TW" sz="4400" dirty="0" smtClean="0">
                <a:solidFill>
                  <a:srgbClr val="2D20D2"/>
                </a:solidFill>
                <a:latin typeface="標楷體" pitchFamily="65" charset="-120"/>
                <a:ea typeface="標楷體" pitchFamily="65" charset="-120"/>
              </a:rPr>
              <a:t>2</a:t>
            </a:r>
            <a:r>
              <a:rPr lang="zh-TW" altLang="zh-TW" sz="4400" dirty="0" smtClean="0">
                <a:solidFill>
                  <a:srgbClr val="2D20D2"/>
                </a:solidFill>
                <a:latin typeface="標楷體" pitchFamily="65" charset="-120"/>
                <a:ea typeface="標楷體" pitchFamily="65" charset="-120"/>
              </a:rPr>
              <a:t>學期</a:t>
            </a:r>
            <a:r>
              <a:rPr lang="en-US" altLang="zh-TW" sz="4400" dirty="0" smtClean="0">
                <a:solidFill>
                  <a:srgbClr val="2D20D2"/>
                </a:solidFill>
                <a:latin typeface="標楷體" pitchFamily="65" charset="-120"/>
                <a:ea typeface="標楷體" pitchFamily="65" charset="-120"/>
              </a:rPr>
              <a:t/>
            </a:r>
            <a:br>
              <a:rPr lang="en-US" altLang="zh-TW" sz="4400" dirty="0" smtClean="0">
                <a:solidFill>
                  <a:srgbClr val="2D20D2"/>
                </a:solidFill>
                <a:latin typeface="標楷體" pitchFamily="65" charset="-120"/>
                <a:ea typeface="標楷體" pitchFamily="65" charset="-120"/>
              </a:rPr>
            </a:br>
            <a:r>
              <a:rPr lang="zh-TW" altLang="zh-TW" sz="4400" dirty="0" smtClean="0">
                <a:solidFill>
                  <a:srgbClr val="2D20D2"/>
                </a:solidFill>
                <a:latin typeface="標楷體" pitchFamily="65" charset="-120"/>
                <a:ea typeface="標楷體" pitchFamily="65" charset="-120"/>
              </a:rPr>
              <a:t>「</a:t>
            </a:r>
            <a:r>
              <a:rPr lang="zh-TW" altLang="zh-TW" sz="4400" dirty="0">
                <a:solidFill>
                  <a:srgbClr val="2D20D2"/>
                </a:solidFill>
                <a:latin typeface="標楷體" pitchFamily="65" charset="-120"/>
                <a:ea typeface="標楷體" pitchFamily="65" charset="-120"/>
              </a:rPr>
              <a:t>班級幹部訓練」</a:t>
            </a:r>
            <a:endParaRPr lang="zh-TW" altLang="en-US" sz="4400" dirty="0">
              <a:solidFill>
                <a:srgbClr val="2D20D2"/>
              </a:solidFill>
              <a:latin typeface="標楷體" pitchFamily="65" charset="-120"/>
              <a:ea typeface="標楷體" pitchFamily="65" charset="-120"/>
            </a:endParaRPr>
          </a:p>
        </p:txBody>
      </p:sp>
    </p:spTree>
    <p:extLst>
      <p:ext uri="{BB962C8B-B14F-4D97-AF65-F5344CB8AC3E}">
        <p14:creationId xmlns:p14="http://schemas.microsoft.com/office/powerpoint/2010/main" val="2733994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80920" cy="1124744"/>
          </a:xfrm>
        </p:spPr>
        <p:txBody>
          <a:bodyPr/>
          <a:lstStyle/>
          <a:p>
            <a:pPr marL="0" indent="0" algn="ctr">
              <a:buNone/>
            </a:pPr>
            <a:r>
              <a:rPr lang="zh-TW" altLang="en-US" sz="5400" dirty="0" smtClean="0">
                <a:gradFill>
                  <a:gsLst>
                    <a:gs pos="0">
                      <a:prstClr val="black"/>
                    </a:gs>
                    <a:gs pos="40000">
                      <a:prstClr val="black">
                        <a:lumMod val="75000"/>
                        <a:lumOff val="25000"/>
                      </a:prstClr>
                    </a:gs>
                    <a:gs pos="100000">
                      <a:srgbClr val="212745">
                        <a:alpha val="65000"/>
                      </a:srgbClr>
                    </a:gs>
                  </a:gsLst>
                  <a:lin ang="5400000" scaled="0"/>
                </a:gradFill>
              </a:rPr>
              <a:t> </a:t>
            </a:r>
            <a:r>
              <a:rPr lang="zh-TW" altLang="en-US" sz="3600" b="0" cap="all" dirty="0" smtClean="0">
                <a:solidFill>
                  <a:srgbClr val="FF0000"/>
                </a:solidFill>
                <a:effectLst>
                  <a:reflection blurRad="12700" stA="48000" endA="300" endPos="55000" dir="5400000" sy="-90000" algn="bl" rotWithShape="0"/>
                </a:effectLst>
                <a:latin typeface="Franklin Gothic Medium"/>
              </a:rPr>
              <a:t>*</a:t>
            </a:r>
            <a:r>
              <a:rPr lang="zh-TW" altLang="zh-TW" sz="4800" dirty="0" smtClean="0"/>
              <a:t>菁英</a:t>
            </a:r>
            <a:r>
              <a:rPr lang="zh-TW" altLang="en-US" dirty="0" smtClean="0"/>
              <a:t>獎之頒發    </a:t>
            </a:r>
            <a:r>
              <a:rPr lang="en-US" altLang="zh-TW" sz="2000" dirty="0" smtClean="0"/>
              <a:t>p11</a:t>
            </a:r>
            <a:r>
              <a:rPr lang="zh-TW" altLang="en-US" dirty="0" smtClean="0"/>
              <a:t>  </a:t>
            </a:r>
            <a:endParaRPr lang="zh-TW" altLang="en-US" dirty="0"/>
          </a:p>
        </p:txBody>
      </p:sp>
      <p:sp>
        <p:nvSpPr>
          <p:cNvPr id="3" name="內容版面配置區 2"/>
          <p:cNvSpPr>
            <a:spLocks noGrp="1"/>
          </p:cNvSpPr>
          <p:nvPr>
            <p:ph sz="quarter" idx="13"/>
          </p:nvPr>
        </p:nvSpPr>
        <p:spPr>
          <a:xfrm>
            <a:off x="539552" y="980728"/>
            <a:ext cx="8208912" cy="5616624"/>
          </a:xfrm>
        </p:spPr>
        <p:txBody>
          <a:bodyPr>
            <a:noAutofit/>
          </a:bodyPr>
          <a:lstStyle/>
          <a:p>
            <a:pPr marL="45720" indent="0">
              <a:buNone/>
            </a:pPr>
            <a:r>
              <a:rPr lang="zh-TW" altLang="en-US" sz="2800" dirty="0" smtClean="0">
                <a:latin typeface="標楷體" panose="03000509000000000000" pitchFamily="65" charset="-120"/>
                <a:ea typeface="標楷體" panose="03000509000000000000" pitchFamily="65" charset="-120"/>
              </a:rPr>
              <a:t>一、獎狀</a:t>
            </a:r>
            <a:r>
              <a:rPr lang="zh-TW" altLang="en-US" sz="2800" dirty="0">
                <a:latin typeface="標楷體" panose="03000509000000000000" pitchFamily="65" charset="-120"/>
                <a:ea typeface="標楷體" panose="03000509000000000000" pitchFamily="65" charset="-120"/>
              </a:rPr>
              <a:t>頒發：公開頒發及自行領取兩種方式。</a:t>
            </a:r>
            <a:br>
              <a:rPr lang="zh-TW" altLang="en-US" sz="2800" dirty="0">
                <a:latin typeface="標楷體" panose="03000509000000000000" pitchFamily="65" charset="-120"/>
                <a:ea typeface="標楷體" panose="03000509000000000000" pitchFamily="65" charset="-120"/>
              </a:rPr>
            </a:br>
            <a:r>
              <a:rPr lang="zh-TW" altLang="en-US" sz="2800" dirty="0" smtClean="0">
                <a:latin typeface="標楷體" panose="03000509000000000000" pitchFamily="65" charset="-120"/>
                <a:ea typeface="標楷體" panose="03000509000000000000" pitchFamily="65" charset="-120"/>
              </a:rPr>
              <a:t> </a:t>
            </a:r>
            <a:r>
              <a:rPr lang="en-US" altLang="zh-TW" sz="2800" dirty="0" smtClean="0">
                <a:latin typeface="標楷體" panose="03000509000000000000" pitchFamily="65" charset="-120"/>
                <a:ea typeface="標楷體" panose="03000509000000000000" pitchFamily="65" charset="-120"/>
              </a:rPr>
              <a:t>(</a:t>
            </a:r>
            <a:r>
              <a:rPr lang="en-US" altLang="zh-TW" sz="2800" dirty="0">
                <a:latin typeface="標楷體" panose="03000509000000000000" pitchFamily="65" charset="-120"/>
                <a:ea typeface="標楷體" panose="03000509000000000000" pitchFamily="65" charset="-120"/>
              </a:rPr>
              <a:t>1) </a:t>
            </a:r>
            <a:r>
              <a:rPr lang="zh-TW" altLang="en-US" sz="2800" dirty="0">
                <a:latin typeface="標楷體" panose="03000509000000000000" pitchFamily="65" charset="-120"/>
                <a:ea typeface="標楷體" panose="03000509000000000000" pitchFamily="65" charset="-120"/>
              </a:rPr>
              <a:t>公開頒發</a:t>
            </a:r>
            <a:r>
              <a:rPr lang="zh-TW" altLang="en-US" sz="2800" dirty="0" smtClean="0">
                <a:latin typeface="標楷體" panose="03000509000000000000" pitchFamily="65" charset="-120"/>
                <a:ea typeface="標楷體" panose="03000509000000000000" pitchFamily="65" charset="-120"/>
              </a:rPr>
              <a:t>：</a:t>
            </a:r>
            <a:endParaRPr lang="en-US" altLang="zh-TW" sz="2800" dirty="0" smtClean="0">
              <a:latin typeface="標楷體" panose="03000509000000000000" pitchFamily="65" charset="-120"/>
              <a:ea typeface="標楷體" panose="03000509000000000000" pitchFamily="65" charset="-120"/>
            </a:endParaRPr>
          </a:p>
          <a:p>
            <a:pPr marL="45720" indent="0">
              <a:buNone/>
            </a:pPr>
            <a:r>
              <a:rPr lang="zh-TW" altLang="en-US" sz="2800" dirty="0">
                <a:latin typeface="標楷體" panose="03000509000000000000" pitchFamily="65" charset="-120"/>
                <a:ea typeface="標楷體" panose="03000509000000000000" pitchFamily="65" charset="-120"/>
              </a:rPr>
              <a:t> </a:t>
            </a:r>
            <a:r>
              <a:rPr lang="zh-TW" altLang="en-US" sz="2800" dirty="0" smtClean="0">
                <a:latin typeface="標楷體" panose="03000509000000000000" pitchFamily="65" charset="-120"/>
                <a:ea typeface="標楷體" panose="03000509000000000000" pitchFamily="65" charset="-120"/>
              </a:rPr>
              <a:t> 本學期商</a:t>
            </a:r>
            <a:r>
              <a:rPr lang="zh-TW" altLang="en-US" sz="2800" dirty="0">
                <a:latin typeface="標楷體" panose="03000509000000000000" pitchFamily="65" charset="-120"/>
                <a:ea typeface="標楷體" panose="03000509000000000000" pitchFamily="65" charset="-120"/>
              </a:rPr>
              <a:t>管學院於</a:t>
            </a:r>
            <a:r>
              <a:rPr lang="zh-TW" altLang="en-US" sz="2800" dirty="0" smtClean="0">
                <a:latin typeface="標楷體" panose="03000509000000000000" pitchFamily="65" charset="-120"/>
                <a:ea typeface="標楷體" panose="03000509000000000000" pitchFamily="65" charset="-120"/>
              </a:rPr>
              <a:t>“與</a:t>
            </a:r>
            <a:r>
              <a:rPr lang="zh-TW" altLang="en-US" sz="2800" dirty="0">
                <a:latin typeface="標楷體" panose="03000509000000000000" pitchFamily="65" charset="-120"/>
                <a:ea typeface="標楷體" panose="03000509000000000000" pitchFamily="65" charset="-120"/>
              </a:rPr>
              <a:t>院長有</a:t>
            </a:r>
            <a:r>
              <a:rPr lang="zh-TW" altLang="en-US" sz="2800" dirty="0" smtClean="0">
                <a:latin typeface="標楷體" panose="03000509000000000000" pitchFamily="65" charset="-120"/>
                <a:ea typeface="標楷體" panose="03000509000000000000" pitchFamily="65" charset="-120"/>
              </a:rPr>
              <a:t>約”座談會中頒發</a:t>
            </a:r>
            <a:r>
              <a:rPr lang="zh-TW" altLang="en-US" sz="2800" dirty="0">
                <a:latin typeface="標楷體" panose="03000509000000000000" pitchFamily="65" charset="-120"/>
                <a:ea typeface="標楷體" panose="03000509000000000000" pitchFamily="65" charset="-120"/>
              </a:rPr>
              <a:t>。</a:t>
            </a:r>
            <a:br>
              <a:rPr lang="zh-TW" altLang="en-US" sz="2800" dirty="0">
                <a:latin typeface="標楷體" panose="03000509000000000000" pitchFamily="65" charset="-120"/>
                <a:ea typeface="標楷體" panose="03000509000000000000" pitchFamily="65" charset="-120"/>
              </a:rPr>
            </a:br>
            <a:r>
              <a:rPr lang="zh-TW" altLang="en-US" sz="2800" dirty="0" smtClean="0">
                <a:latin typeface="標楷體" panose="03000509000000000000" pitchFamily="65" charset="-120"/>
                <a:ea typeface="標楷體" panose="03000509000000000000" pitchFamily="65" charset="-120"/>
              </a:rPr>
              <a:t> </a:t>
            </a:r>
            <a:r>
              <a:rPr lang="en-US" altLang="zh-TW" sz="2800" dirty="0" smtClean="0">
                <a:latin typeface="標楷體" panose="03000509000000000000" pitchFamily="65" charset="-120"/>
                <a:ea typeface="標楷體" panose="03000509000000000000" pitchFamily="65" charset="-120"/>
              </a:rPr>
              <a:t>(</a:t>
            </a:r>
            <a:r>
              <a:rPr lang="en-US" altLang="zh-TW" sz="2800" dirty="0">
                <a:latin typeface="標楷體" panose="03000509000000000000" pitchFamily="65" charset="-120"/>
                <a:ea typeface="標楷體" panose="03000509000000000000" pitchFamily="65" charset="-120"/>
              </a:rPr>
              <a:t>2) </a:t>
            </a:r>
            <a:r>
              <a:rPr lang="zh-TW" altLang="en-US" sz="2800" dirty="0">
                <a:latin typeface="標楷體" panose="03000509000000000000" pitchFamily="65" charset="-120"/>
                <a:ea typeface="標楷體" panose="03000509000000000000" pitchFamily="65" charset="-120"/>
              </a:rPr>
              <a:t>自行領取</a:t>
            </a:r>
            <a:r>
              <a:rPr lang="zh-TW" altLang="en-US" sz="2800" dirty="0" smtClean="0">
                <a:latin typeface="標楷體" panose="03000509000000000000" pitchFamily="65" charset="-120"/>
                <a:ea typeface="標楷體" panose="03000509000000000000" pitchFamily="65" charset="-120"/>
              </a:rPr>
              <a:t>：</a:t>
            </a:r>
            <a:endParaRPr lang="en-US" altLang="zh-TW" sz="2800" dirty="0" smtClean="0">
              <a:latin typeface="標楷體" panose="03000509000000000000" pitchFamily="65" charset="-120"/>
              <a:ea typeface="標楷體" panose="03000509000000000000" pitchFamily="65" charset="-120"/>
            </a:endParaRPr>
          </a:p>
          <a:p>
            <a:pPr marL="45720" indent="0">
              <a:buNone/>
            </a:pPr>
            <a:r>
              <a:rPr lang="zh-TW" altLang="en-US" sz="2800" dirty="0" smtClean="0">
                <a:latin typeface="標楷體" panose="03000509000000000000" pitchFamily="65" charset="-120"/>
                <a:ea typeface="標楷體" panose="03000509000000000000" pitchFamily="65" charset="-120"/>
              </a:rPr>
              <a:t>  設計、語言及工學院請至</a:t>
            </a:r>
            <a:r>
              <a:rPr lang="zh-TW" altLang="en-US" sz="2800" dirty="0">
                <a:latin typeface="標楷體" panose="03000509000000000000" pitchFamily="65" charset="-120"/>
                <a:ea typeface="標楷體" panose="03000509000000000000" pitchFamily="65" charset="-120"/>
              </a:rPr>
              <a:t>進修部學務組簽收領取。</a:t>
            </a:r>
            <a:br>
              <a:rPr lang="zh-TW" altLang="en-US" sz="2800" dirty="0">
                <a:latin typeface="標楷體" panose="03000509000000000000" pitchFamily="65" charset="-120"/>
                <a:ea typeface="標楷體" panose="03000509000000000000" pitchFamily="65" charset="-120"/>
              </a:rPr>
            </a:br>
            <a:r>
              <a:rPr lang="zh-TW" altLang="en-US" sz="2800" dirty="0" smtClean="0">
                <a:latin typeface="標楷體" panose="03000509000000000000" pitchFamily="65" charset="-120"/>
                <a:ea typeface="標楷體" panose="03000509000000000000" pitchFamily="65" charset="-120"/>
              </a:rPr>
              <a:t>二、獎金 ：</a:t>
            </a:r>
            <a:endParaRPr lang="en-US" altLang="zh-TW" sz="2800" dirty="0" smtClean="0">
              <a:latin typeface="標楷體" panose="03000509000000000000" pitchFamily="65" charset="-120"/>
              <a:ea typeface="標楷體" panose="03000509000000000000" pitchFamily="65" charset="-120"/>
            </a:endParaRPr>
          </a:p>
          <a:p>
            <a:pPr marL="45720" indent="0">
              <a:buNone/>
            </a:pPr>
            <a:r>
              <a:rPr lang="zh-TW" altLang="en-US" sz="2800" dirty="0">
                <a:latin typeface="標楷體" panose="03000509000000000000" pitchFamily="65" charset="-120"/>
                <a:ea typeface="標楷體" panose="03000509000000000000" pitchFamily="65" charset="-120"/>
              </a:rPr>
              <a:t> </a:t>
            </a:r>
            <a:r>
              <a:rPr lang="zh-TW" altLang="en-US" sz="2800" dirty="0" smtClean="0">
                <a:latin typeface="標楷體" panose="03000509000000000000" pitchFamily="65" charset="-120"/>
                <a:ea typeface="標楷體" panose="03000509000000000000" pitchFamily="65" charset="-120"/>
              </a:rPr>
              <a:t> 請上系統完成獎項確認；全體得獎人確認後統一</a:t>
            </a:r>
            <a:endParaRPr lang="en-US" altLang="zh-TW" sz="2800" dirty="0" smtClean="0">
              <a:latin typeface="標楷體" panose="03000509000000000000" pitchFamily="65" charset="-120"/>
              <a:ea typeface="標楷體" panose="03000509000000000000" pitchFamily="65" charset="-120"/>
            </a:endParaRPr>
          </a:p>
          <a:p>
            <a:pPr marL="45720" indent="0">
              <a:buNone/>
            </a:pPr>
            <a:r>
              <a:rPr lang="zh-TW" altLang="en-US" sz="2800" dirty="0">
                <a:latin typeface="標楷體" panose="03000509000000000000" pitchFamily="65" charset="-120"/>
                <a:ea typeface="標楷體" panose="03000509000000000000" pitchFamily="65" charset="-120"/>
              </a:rPr>
              <a:t> </a:t>
            </a:r>
            <a:r>
              <a:rPr lang="zh-TW" altLang="en-US" sz="2800" dirty="0" smtClean="0">
                <a:latin typeface="標楷體" panose="03000509000000000000" pitchFamily="65" charset="-120"/>
                <a:ea typeface="標楷體" panose="03000509000000000000" pitchFamily="65" charset="-120"/>
              </a:rPr>
              <a:t>  匯入個人帳戶</a:t>
            </a:r>
            <a:endParaRPr lang="en-US" altLang="zh-TW" sz="2800" dirty="0" smtClean="0">
              <a:latin typeface="標楷體" panose="03000509000000000000" pitchFamily="65" charset="-120"/>
              <a:ea typeface="標楷體" panose="03000509000000000000" pitchFamily="65" charset="-120"/>
            </a:endParaRPr>
          </a:p>
          <a:p>
            <a:pPr marL="45720" indent="0">
              <a:buNone/>
            </a:pPr>
            <a:r>
              <a:rPr lang="zh-TW" altLang="en-US" sz="2800" dirty="0" smtClean="0">
                <a:latin typeface="標楷體" panose="03000509000000000000" pitchFamily="65" charset="-120"/>
                <a:ea typeface="標楷體" panose="03000509000000000000" pitchFamily="65" charset="-120"/>
              </a:rPr>
              <a:t>三、獎章：</a:t>
            </a:r>
            <a:endParaRPr lang="en-US" altLang="zh-TW" sz="2800" dirty="0" smtClean="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由日間部統一製作，俟完成後另行通知領取。</a:t>
            </a:r>
            <a:endParaRPr lang="zh-TW" altLang="en-US" sz="2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43172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260648"/>
            <a:ext cx="8136904" cy="1143000"/>
          </a:xfrm>
        </p:spPr>
        <p:txBody>
          <a:bodyPr>
            <a:normAutofit/>
          </a:bodyPr>
          <a:lstStyle/>
          <a:p>
            <a:pPr marL="0" indent="0" algn="ctr">
              <a:buNone/>
            </a:pPr>
            <a:r>
              <a:rPr lang="zh-TW" altLang="en-US" sz="5400" dirty="0" smtClean="0">
                <a:latin typeface="標楷體" pitchFamily="65" charset="-120"/>
                <a:ea typeface="標楷體" pitchFamily="65" charset="-120"/>
              </a:rPr>
              <a:t>肆、</a:t>
            </a:r>
            <a:r>
              <a:rPr lang="zh-TW" altLang="zh-TW" sz="5400" b="1" dirty="0" smtClean="0"/>
              <a:t>獎</a:t>
            </a:r>
            <a:r>
              <a:rPr lang="zh-TW" altLang="en-US" sz="5400" b="1" dirty="0" smtClean="0"/>
              <a:t> </a:t>
            </a:r>
            <a:r>
              <a:rPr lang="zh-TW" altLang="zh-TW" sz="5400" b="1" dirty="0" smtClean="0"/>
              <a:t>學</a:t>
            </a:r>
            <a:r>
              <a:rPr lang="zh-TW" altLang="en-US" sz="5400" b="1" dirty="0" smtClean="0"/>
              <a:t> </a:t>
            </a:r>
            <a:r>
              <a:rPr lang="zh-TW" altLang="zh-TW" sz="5400" b="1" dirty="0" smtClean="0"/>
              <a:t>金</a:t>
            </a:r>
            <a:r>
              <a:rPr lang="zh-TW" altLang="en-US" sz="5400" b="1" dirty="0" smtClean="0"/>
              <a:t> </a:t>
            </a:r>
            <a:endParaRPr lang="zh-TW" altLang="en-US" sz="5400" dirty="0"/>
          </a:p>
        </p:txBody>
      </p:sp>
      <p:sp>
        <p:nvSpPr>
          <p:cNvPr id="3" name="內容版面配置區 2"/>
          <p:cNvSpPr>
            <a:spLocks noGrp="1"/>
          </p:cNvSpPr>
          <p:nvPr>
            <p:ph sz="quarter" idx="13"/>
          </p:nvPr>
        </p:nvSpPr>
        <p:spPr>
          <a:xfrm>
            <a:off x="539552" y="1268760"/>
            <a:ext cx="8208912" cy="5328592"/>
          </a:xfrm>
        </p:spPr>
        <p:txBody>
          <a:bodyPr>
            <a:normAutofit/>
          </a:bodyPr>
          <a:lstStyle/>
          <a:p>
            <a:pPr marL="45720" indent="0">
              <a:buNone/>
            </a:pPr>
            <a:r>
              <a:rPr lang="en-US" altLang="zh-TW" sz="4300" dirty="0"/>
              <a:t>1</a:t>
            </a:r>
            <a:r>
              <a:rPr lang="en-US" altLang="zh-TW" sz="4300" dirty="0" smtClean="0"/>
              <a:t>.</a:t>
            </a:r>
            <a:r>
              <a:rPr lang="zh-TW" altLang="zh-TW" sz="4300" dirty="0" smtClean="0"/>
              <a:t>獎學金</a:t>
            </a:r>
            <a:r>
              <a:rPr lang="zh-TW" altLang="en-US" sz="4300" dirty="0" smtClean="0"/>
              <a:t>網頁路徑</a:t>
            </a:r>
            <a:endParaRPr lang="en-US" altLang="zh-TW" sz="4300" dirty="0" smtClean="0"/>
          </a:p>
          <a:p>
            <a:pPr>
              <a:buNone/>
            </a:pPr>
            <a:r>
              <a:rPr lang="zh-TW" altLang="en-US" sz="4300" dirty="0" smtClean="0"/>
              <a:t>     </a:t>
            </a:r>
            <a:r>
              <a:rPr lang="zh-TW" altLang="zh-TW" sz="4300" dirty="0" smtClean="0"/>
              <a:t>南</a:t>
            </a:r>
            <a:r>
              <a:rPr lang="zh-TW" altLang="zh-TW" sz="4300" dirty="0"/>
              <a:t>臺</a:t>
            </a:r>
            <a:r>
              <a:rPr lang="zh-TW" altLang="zh-TW" sz="4300" dirty="0" smtClean="0"/>
              <a:t>首頁</a:t>
            </a:r>
            <a:r>
              <a:rPr lang="zh-TW" altLang="en-US" sz="4300" dirty="0" smtClean="0"/>
              <a:t> </a:t>
            </a:r>
            <a:r>
              <a:rPr lang="en-US" altLang="zh-TW" sz="4300" dirty="0" smtClean="0"/>
              <a:t>_</a:t>
            </a:r>
            <a:r>
              <a:rPr lang="zh-TW" altLang="zh-TW" sz="4300" dirty="0"/>
              <a:t>校園</a:t>
            </a:r>
            <a:r>
              <a:rPr lang="zh-TW" altLang="zh-TW" sz="4300" dirty="0" smtClean="0"/>
              <a:t>宣傳</a:t>
            </a:r>
            <a:r>
              <a:rPr lang="en-US" altLang="zh-TW" sz="4300" dirty="0" smtClean="0"/>
              <a:t>_</a:t>
            </a:r>
            <a:r>
              <a:rPr lang="zh-TW" altLang="zh-TW" sz="4300" dirty="0" smtClean="0"/>
              <a:t>學</a:t>
            </a:r>
            <a:r>
              <a:rPr lang="zh-TW" altLang="zh-TW" sz="4300" dirty="0"/>
              <a:t>雜費</a:t>
            </a:r>
            <a:r>
              <a:rPr lang="zh-TW" altLang="zh-TW" sz="4300" dirty="0" smtClean="0"/>
              <a:t>減免暨</a:t>
            </a:r>
            <a:r>
              <a:rPr lang="zh-TW" altLang="zh-TW" sz="4300" dirty="0"/>
              <a:t>弱勢助學與獎學金登錄</a:t>
            </a:r>
            <a:r>
              <a:rPr lang="zh-TW" altLang="zh-TW" sz="4300" dirty="0" smtClean="0"/>
              <a:t>網。</a:t>
            </a:r>
            <a:endParaRPr lang="en-US" altLang="zh-TW" sz="4300" dirty="0" smtClean="0"/>
          </a:p>
          <a:p>
            <a:pPr marL="45720" indent="0">
              <a:buNone/>
            </a:pPr>
            <a:r>
              <a:rPr lang="en-US" altLang="zh-TW" sz="4300" dirty="0" smtClean="0"/>
              <a:t>2</a:t>
            </a:r>
            <a:r>
              <a:rPr lang="en-US" altLang="zh-TW" sz="4300" dirty="0"/>
              <a:t>.</a:t>
            </a:r>
            <a:r>
              <a:rPr lang="zh-TW" altLang="zh-TW" sz="4300" dirty="0"/>
              <a:t>各班菁英獎</a:t>
            </a:r>
            <a:r>
              <a:rPr lang="zh-TW" altLang="zh-TW" sz="4300" dirty="0" smtClean="0"/>
              <a:t>名單</a:t>
            </a:r>
            <a:r>
              <a:rPr lang="zh-TW" altLang="en-US" sz="4300" dirty="0" smtClean="0"/>
              <a:t>請傳閱或</a:t>
            </a:r>
            <a:r>
              <a:rPr lang="zh-TW" altLang="zh-TW" sz="4300" dirty="0" smtClean="0"/>
              <a:t>公告，</a:t>
            </a:r>
            <a:endParaRPr lang="en-US" altLang="zh-TW" sz="4300" dirty="0" smtClean="0"/>
          </a:p>
          <a:p>
            <a:pPr>
              <a:buNone/>
            </a:pPr>
            <a:r>
              <a:rPr lang="zh-TW" altLang="en-US" sz="4300" dirty="0" smtClean="0"/>
              <a:t>     </a:t>
            </a:r>
            <a:r>
              <a:rPr lang="zh-TW" altLang="zh-TW" sz="4300" dirty="0" smtClean="0"/>
              <a:t>提醒</a:t>
            </a:r>
            <a:r>
              <a:rPr lang="zh-TW" altLang="zh-TW" sz="4300" dirty="0"/>
              <a:t>班上得獎同學上網登錄</a:t>
            </a:r>
            <a:r>
              <a:rPr lang="zh-TW" altLang="zh-TW" sz="4300" dirty="0" smtClean="0"/>
              <a:t>，</a:t>
            </a:r>
            <a:endParaRPr lang="en-US" altLang="zh-TW" sz="4300" dirty="0" smtClean="0"/>
          </a:p>
          <a:p>
            <a:pPr>
              <a:buNone/>
            </a:pPr>
            <a:r>
              <a:rPr lang="zh-TW" altLang="en-US" sz="4300" dirty="0" smtClean="0"/>
              <a:t>     </a:t>
            </a:r>
            <a:r>
              <a:rPr lang="zh-TW" altLang="zh-TW" sz="4300" dirty="0" smtClean="0"/>
              <a:t>以免</a:t>
            </a:r>
            <a:r>
              <a:rPr lang="zh-TW" altLang="zh-TW" sz="4300" dirty="0"/>
              <a:t>喪失領獎權利</a:t>
            </a:r>
            <a:r>
              <a:rPr lang="zh-TW" altLang="zh-TW" sz="4300" dirty="0" smtClean="0"/>
              <a:t>。</a:t>
            </a:r>
            <a:r>
              <a:rPr lang="en-US" altLang="zh-TW" sz="4300" dirty="0" smtClean="0"/>
              <a:t>P.11</a:t>
            </a:r>
          </a:p>
          <a:p>
            <a:pPr>
              <a:buNone/>
            </a:pPr>
            <a:endParaRPr lang="en-US" altLang="zh-TW" sz="4300" dirty="0" smtClean="0"/>
          </a:p>
          <a:p>
            <a:pPr>
              <a:buNone/>
            </a:pPr>
            <a:endParaRPr lang="zh-TW" altLang="zh-TW" sz="4300" dirty="0"/>
          </a:p>
          <a:p>
            <a:endParaRPr lang="zh-TW" altLang="en-US" dirty="0"/>
          </a:p>
        </p:txBody>
      </p:sp>
    </p:spTree>
    <p:extLst>
      <p:ext uri="{BB962C8B-B14F-4D97-AF65-F5344CB8AC3E}">
        <p14:creationId xmlns:p14="http://schemas.microsoft.com/office/powerpoint/2010/main" val="619308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0"/>
            <a:ext cx="8686800" cy="1295400"/>
          </a:xfrm>
        </p:spPr>
        <p:txBody>
          <a:bodyPr>
            <a:normAutofit/>
          </a:bodyPr>
          <a:lstStyle/>
          <a:p>
            <a:pPr algn="ctr"/>
            <a:r>
              <a:rPr lang="zh-TW" altLang="en-US" dirty="0">
                <a:solidFill>
                  <a:srgbClr val="FF0000"/>
                </a:solidFill>
              </a:rPr>
              <a:t>*</a:t>
            </a:r>
            <a:r>
              <a:rPr lang="zh-TW" altLang="en-US" sz="4800" dirty="0" smtClean="0">
                <a:latin typeface="標楷體" pitchFamily="65" charset="-120"/>
                <a:ea typeface="標楷體" pitchFamily="65" charset="-120"/>
              </a:rPr>
              <a:t>伍、班會紀錄</a:t>
            </a:r>
            <a:r>
              <a:rPr lang="en-US" altLang="zh-TW" sz="4800" dirty="0" smtClean="0">
                <a:latin typeface="標楷體" pitchFamily="65" charset="-120"/>
                <a:ea typeface="標楷體" pitchFamily="65" charset="-120"/>
              </a:rPr>
              <a:t>_</a:t>
            </a:r>
            <a:r>
              <a:rPr lang="zh-TW" altLang="en-US" sz="4800" dirty="0" smtClean="0">
                <a:latin typeface="標楷體" pitchFamily="65" charset="-120"/>
                <a:ea typeface="標楷體" pitchFamily="65" charset="-120"/>
              </a:rPr>
              <a:t>幹部於線上填報</a:t>
            </a:r>
            <a:endParaRPr lang="zh-TW" altLang="en-US" sz="4800" dirty="0">
              <a:latin typeface="標楷體" pitchFamily="65" charset="-120"/>
              <a:ea typeface="標楷體" pitchFamily="65" charset="-120"/>
            </a:endParaRPr>
          </a:p>
        </p:txBody>
      </p:sp>
      <p:sp>
        <p:nvSpPr>
          <p:cNvPr id="3" name="內容版面配置區 2"/>
          <p:cNvSpPr>
            <a:spLocks noGrp="1"/>
          </p:cNvSpPr>
          <p:nvPr>
            <p:ph idx="1"/>
          </p:nvPr>
        </p:nvSpPr>
        <p:spPr>
          <a:xfrm>
            <a:off x="1285852" y="1071546"/>
            <a:ext cx="7174580" cy="5429288"/>
          </a:xfrm>
        </p:spPr>
        <p:txBody>
          <a:bodyPr>
            <a:noAutofit/>
          </a:bodyPr>
          <a:lstStyle/>
          <a:p>
            <a:pPr marL="90170" indent="0">
              <a:lnSpc>
                <a:spcPct val="150000"/>
              </a:lnSpc>
              <a:spcAft>
                <a:spcPts val="0"/>
              </a:spcAft>
              <a:buNone/>
            </a:pPr>
            <a:r>
              <a:rPr lang="zh-TW" altLang="zh-TW" sz="4000" kern="100" dirty="0" smtClean="0">
                <a:latin typeface="標楷體" pitchFamily="65" charset="-120"/>
                <a:ea typeface="標楷體" pitchFamily="65" charset="-120"/>
                <a:cs typeface="Times New Roman"/>
              </a:rPr>
              <a:t>南</a:t>
            </a:r>
            <a:r>
              <a:rPr lang="zh-TW" altLang="zh-TW" sz="4000" kern="100" dirty="0">
                <a:latin typeface="標楷體" pitchFamily="65" charset="-120"/>
                <a:ea typeface="標楷體" pitchFamily="65" charset="-120"/>
                <a:cs typeface="Times New Roman"/>
              </a:rPr>
              <a:t>臺首頁→本校</a:t>
            </a:r>
            <a:r>
              <a:rPr lang="zh-TW" altLang="zh-TW" sz="4000" kern="100" dirty="0" smtClean="0">
                <a:latin typeface="標楷體" pitchFamily="65" charset="-120"/>
                <a:ea typeface="標楷體" pitchFamily="65" charset="-120"/>
                <a:cs typeface="Times New Roman"/>
              </a:rPr>
              <a:t>學生</a:t>
            </a:r>
            <a:endParaRPr lang="en-US" altLang="zh-TW" sz="4000" kern="100" dirty="0" smtClean="0">
              <a:latin typeface="標楷體" pitchFamily="65" charset="-120"/>
              <a:ea typeface="標楷體" pitchFamily="65" charset="-120"/>
              <a:cs typeface="Times New Roman"/>
            </a:endParaRPr>
          </a:p>
          <a:p>
            <a:pPr marL="90170" indent="0">
              <a:lnSpc>
                <a:spcPct val="150000"/>
              </a:lnSpc>
              <a:spcAft>
                <a:spcPts val="0"/>
              </a:spcAft>
              <a:buNone/>
            </a:pPr>
            <a:r>
              <a:rPr lang="zh-TW" altLang="zh-TW" sz="4000" kern="100" dirty="0" smtClean="0">
                <a:latin typeface="標楷體" pitchFamily="65" charset="-120"/>
                <a:ea typeface="標楷體" pitchFamily="65" charset="-120"/>
                <a:cs typeface="Times New Roman"/>
              </a:rPr>
              <a:t>→</a:t>
            </a:r>
            <a:r>
              <a:rPr lang="zh-TW" altLang="zh-TW" sz="4000" kern="100" dirty="0">
                <a:latin typeface="標楷體" pitchFamily="65" charset="-120"/>
                <a:ea typeface="標楷體" pitchFamily="65" charset="-120"/>
                <a:cs typeface="Times New Roman"/>
              </a:rPr>
              <a:t>學務</a:t>
            </a:r>
            <a:r>
              <a:rPr lang="zh-TW" altLang="zh-TW" sz="4000" kern="100" dirty="0" smtClean="0">
                <a:latin typeface="標楷體" pitchFamily="65" charset="-120"/>
                <a:ea typeface="標楷體" pitchFamily="65" charset="-120"/>
                <a:cs typeface="Times New Roman"/>
              </a:rPr>
              <a:t>資訊</a:t>
            </a:r>
            <a:endParaRPr lang="en-US" altLang="zh-TW" sz="4000" kern="100" dirty="0" smtClean="0">
              <a:latin typeface="標楷體" pitchFamily="65" charset="-120"/>
              <a:ea typeface="標楷體" pitchFamily="65" charset="-120"/>
              <a:cs typeface="Times New Roman"/>
            </a:endParaRPr>
          </a:p>
          <a:p>
            <a:pPr marL="90170" indent="0">
              <a:lnSpc>
                <a:spcPct val="150000"/>
              </a:lnSpc>
              <a:spcAft>
                <a:spcPts val="0"/>
              </a:spcAft>
              <a:buNone/>
            </a:pPr>
            <a:r>
              <a:rPr lang="zh-TW" altLang="zh-TW" sz="4000" kern="100" dirty="0" smtClean="0">
                <a:latin typeface="標楷體" pitchFamily="65" charset="-120"/>
                <a:ea typeface="標楷體" pitchFamily="65" charset="-120"/>
                <a:cs typeface="Times New Roman"/>
              </a:rPr>
              <a:t>→</a:t>
            </a:r>
            <a:r>
              <a:rPr lang="zh-TW" altLang="zh-TW" sz="4000" b="1" kern="100" dirty="0">
                <a:latin typeface="標楷體" pitchFamily="65" charset="-120"/>
                <a:ea typeface="標楷體" pitchFamily="65" charset="-120"/>
                <a:cs typeface="Times New Roman"/>
              </a:rPr>
              <a:t>班會活動記錄登錄網</a:t>
            </a:r>
            <a:r>
              <a:rPr lang="zh-TW" altLang="zh-TW" sz="4000" kern="100" dirty="0" smtClean="0">
                <a:latin typeface="標楷體" pitchFamily="65" charset="-120"/>
                <a:ea typeface="標楷體" pitchFamily="65" charset="-120"/>
                <a:cs typeface="Times New Roman"/>
              </a:rPr>
              <a:t>進入</a:t>
            </a:r>
            <a:endParaRPr lang="en-US" altLang="zh-TW" sz="4000" kern="100" dirty="0" smtClean="0">
              <a:latin typeface="標楷體" pitchFamily="65" charset="-120"/>
              <a:ea typeface="標楷體" pitchFamily="65" charset="-120"/>
              <a:cs typeface="Times New Roman"/>
            </a:endParaRPr>
          </a:p>
          <a:p>
            <a:pPr marL="90170" indent="0">
              <a:lnSpc>
                <a:spcPct val="150000"/>
              </a:lnSpc>
              <a:spcAft>
                <a:spcPts val="0"/>
              </a:spcAft>
              <a:buNone/>
            </a:pPr>
            <a:r>
              <a:rPr lang="zh-TW" altLang="zh-TW" sz="4000" kern="100" dirty="0" smtClean="0">
                <a:solidFill>
                  <a:srgbClr val="4E3B30"/>
                </a:solidFill>
                <a:latin typeface="標楷體" pitchFamily="65" charset="-120"/>
                <a:ea typeface="標楷體" pitchFamily="65" charset="-120"/>
                <a:cs typeface="Times New Roman"/>
              </a:rPr>
              <a:t>→</a:t>
            </a:r>
            <a:r>
              <a:rPr lang="zh-TW" altLang="en-US" sz="4000" kern="100" dirty="0" smtClean="0">
                <a:solidFill>
                  <a:srgbClr val="4E3B30"/>
                </a:solidFill>
                <a:latin typeface="標楷體" pitchFamily="65" charset="-120"/>
                <a:ea typeface="標楷體" pitchFamily="65" charset="-120"/>
                <a:cs typeface="Times New Roman"/>
              </a:rPr>
              <a:t>登入帳密</a:t>
            </a:r>
            <a:endParaRPr lang="en-US" altLang="zh-TW" sz="4000" kern="100" dirty="0" smtClean="0">
              <a:solidFill>
                <a:srgbClr val="4E3B30"/>
              </a:solidFill>
              <a:latin typeface="標楷體" pitchFamily="65" charset="-120"/>
              <a:ea typeface="標楷體" pitchFamily="65" charset="-120"/>
              <a:cs typeface="Times New Roman"/>
            </a:endParaRPr>
          </a:p>
          <a:p>
            <a:pPr marL="90170" indent="0">
              <a:lnSpc>
                <a:spcPct val="150000"/>
              </a:lnSpc>
              <a:spcAft>
                <a:spcPts val="0"/>
              </a:spcAft>
              <a:buNone/>
            </a:pPr>
            <a:r>
              <a:rPr lang="zh-TW" altLang="zh-TW" sz="4000" kern="100" dirty="0" smtClean="0">
                <a:solidFill>
                  <a:srgbClr val="4E3B30"/>
                </a:solidFill>
                <a:latin typeface="標楷體" pitchFamily="65" charset="-120"/>
                <a:ea typeface="標楷體" pitchFamily="65" charset="-120"/>
                <a:cs typeface="Times New Roman"/>
              </a:rPr>
              <a:t>→</a:t>
            </a:r>
            <a:r>
              <a:rPr lang="zh-TW" altLang="en-US" sz="4000" kern="100" dirty="0" smtClean="0">
                <a:solidFill>
                  <a:srgbClr val="4E3B30"/>
                </a:solidFill>
                <a:latin typeface="標楷體" pitchFamily="65" charset="-120"/>
                <a:ea typeface="標楷體" pitchFamily="65" charset="-120"/>
                <a:cs typeface="Times New Roman"/>
              </a:rPr>
              <a:t>填寫紀錄</a:t>
            </a:r>
            <a:r>
              <a:rPr lang="zh-TW" altLang="zh-TW" sz="4000" kern="100" dirty="0" smtClean="0">
                <a:solidFill>
                  <a:srgbClr val="4E3B30"/>
                </a:solidFill>
                <a:latin typeface="標楷體" pitchFamily="65" charset="-120"/>
                <a:ea typeface="標楷體" pitchFamily="65" charset="-120"/>
                <a:cs typeface="Times New Roman"/>
              </a:rPr>
              <a:t>→</a:t>
            </a:r>
            <a:r>
              <a:rPr lang="zh-TW" altLang="en-US" sz="4000" kern="100" dirty="0" smtClean="0">
                <a:solidFill>
                  <a:srgbClr val="4E3B30"/>
                </a:solidFill>
                <a:latin typeface="標楷體" pitchFamily="65" charset="-120"/>
                <a:ea typeface="標楷體" pitchFamily="65" charset="-120"/>
                <a:cs typeface="Times New Roman"/>
              </a:rPr>
              <a:t>送出       </a:t>
            </a:r>
            <a:r>
              <a:rPr lang="en-US" altLang="zh-TW" sz="4000" kern="100" dirty="0" smtClean="0">
                <a:solidFill>
                  <a:srgbClr val="4E3B30"/>
                </a:solidFill>
                <a:latin typeface="標楷體" pitchFamily="65" charset="-120"/>
                <a:ea typeface="標楷體" pitchFamily="65" charset="-120"/>
                <a:cs typeface="Times New Roman"/>
              </a:rPr>
              <a:t>P16</a:t>
            </a:r>
            <a:endParaRPr lang="zh-TW" altLang="zh-TW" sz="4000" kern="100" dirty="0">
              <a:latin typeface="標楷體" pitchFamily="65" charset="-120"/>
              <a:ea typeface="標楷體" pitchFamily="65" charset="-120"/>
              <a:cs typeface="Times New Roman"/>
            </a:endParaRPr>
          </a:p>
          <a:p>
            <a:endParaRPr lang="zh-TW" altLang="en-US" sz="4000" dirty="0"/>
          </a:p>
        </p:txBody>
      </p:sp>
    </p:spTree>
    <p:extLst>
      <p:ext uri="{BB962C8B-B14F-4D97-AF65-F5344CB8AC3E}">
        <p14:creationId xmlns:p14="http://schemas.microsoft.com/office/powerpoint/2010/main" val="791978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994122"/>
          </a:xfrm>
        </p:spPr>
        <p:txBody>
          <a:bodyPr>
            <a:normAutofit/>
          </a:bodyPr>
          <a:lstStyle/>
          <a:p>
            <a:pPr marL="0" indent="0" algn="ctr">
              <a:buNone/>
            </a:pPr>
            <a:r>
              <a:rPr lang="zh-TW" altLang="en-US" sz="4800" dirty="0"/>
              <a:t>陸</a:t>
            </a:r>
            <a:r>
              <a:rPr lang="zh-TW" altLang="en-US" sz="4800" b="1" dirty="0" smtClean="0">
                <a:latin typeface="新細明體"/>
                <a:ea typeface="新細明體"/>
              </a:rPr>
              <a:t>、</a:t>
            </a:r>
            <a:r>
              <a:rPr lang="zh-TW" altLang="zh-TW" sz="4800" b="1" dirty="0" smtClean="0"/>
              <a:t>勞作</a:t>
            </a:r>
            <a:r>
              <a:rPr lang="zh-TW" altLang="zh-TW" sz="4800" b="1" dirty="0"/>
              <a:t>教育：</a:t>
            </a:r>
            <a:endParaRPr lang="zh-TW" altLang="en-US" sz="4800" dirty="0"/>
          </a:p>
        </p:txBody>
      </p:sp>
      <p:sp>
        <p:nvSpPr>
          <p:cNvPr id="3" name="內容版面配置區 2"/>
          <p:cNvSpPr>
            <a:spLocks noGrp="1"/>
          </p:cNvSpPr>
          <p:nvPr>
            <p:ph sz="quarter" idx="13"/>
          </p:nvPr>
        </p:nvSpPr>
        <p:spPr>
          <a:xfrm>
            <a:off x="611560" y="1196752"/>
            <a:ext cx="7848872" cy="5277200"/>
          </a:xfrm>
        </p:spPr>
        <p:txBody>
          <a:bodyPr>
            <a:noAutofit/>
          </a:bodyPr>
          <a:lstStyle/>
          <a:p>
            <a:r>
              <a:rPr lang="zh-TW" altLang="zh-TW" sz="2800" dirty="0"/>
              <a:t>一</a:t>
            </a:r>
            <a:r>
              <a:rPr lang="zh-TW" altLang="zh-TW" sz="2800" dirty="0" smtClean="0"/>
              <a:t>、勞作教育是零學分</a:t>
            </a:r>
            <a:r>
              <a:rPr lang="zh-TW" altLang="en-US" sz="2800" dirty="0" smtClean="0">
                <a:solidFill>
                  <a:srgbClr val="FF0000"/>
                </a:solidFill>
                <a:latin typeface="細明體" panose="02020309000000000000" pitchFamily="49" charset="-120"/>
                <a:ea typeface="細明體" panose="02020309000000000000" pitchFamily="49" charset="-120"/>
              </a:rPr>
              <a:t>必修</a:t>
            </a:r>
            <a:r>
              <a:rPr lang="zh-TW" altLang="en-US" sz="2800" dirty="0" smtClean="0">
                <a:ln w="18000">
                  <a:solidFill>
                    <a:schemeClr val="accent6"/>
                  </a:solidFill>
                  <a:prstDash val="solid"/>
                  <a:miter lim="800000"/>
                </a:ln>
                <a:solidFill>
                  <a:srgbClr val="FF0000"/>
                </a:solidFill>
                <a:effectLst>
                  <a:outerShdw blurRad="25500" dist="23000" dir="7020000" algn="tl">
                    <a:srgbClr val="000000">
                      <a:alpha val="50000"/>
                    </a:srgbClr>
                  </a:outerShdw>
                </a:effectLst>
                <a:latin typeface="細明體" panose="02020309000000000000" pitchFamily="49" charset="-120"/>
                <a:ea typeface="細明體" panose="02020309000000000000" pitchFamily="49" charset="-120"/>
              </a:rPr>
              <a:t>課程</a:t>
            </a:r>
            <a:r>
              <a:rPr lang="zh-TW" altLang="zh-TW" sz="2800" dirty="0" smtClean="0"/>
              <a:t>。</a:t>
            </a:r>
            <a:endParaRPr lang="en-US" altLang="zh-TW" sz="2800" dirty="0" smtClean="0"/>
          </a:p>
          <a:p>
            <a:r>
              <a:rPr lang="zh-TW" altLang="zh-TW" sz="2800" dirty="0" smtClean="0"/>
              <a:t>二、本部</a:t>
            </a:r>
            <a:r>
              <a:rPr lang="zh-TW" altLang="zh-TW" sz="2800" b="1" dirty="0" smtClean="0">
                <a:ln w="18000">
                  <a:solidFill>
                    <a:schemeClr val="accent6"/>
                  </a:solidFill>
                  <a:prstDash val="solid"/>
                  <a:miter lim="800000"/>
                </a:ln>
                <a:noFill/>
                <a:effectLst>
                  <a:outerShdw blurRad="25500" dist="23000" dir="7020000" algn="tl">
                    <a:srgbClr val="000000">
                      <a:alpha val="50000"/>
                    </a:srgbClr>
                  </a:outerShdw>
                </a:effectLst>
              </a:rPr>
              <a:t>一</a:t>
            </a:r>
            <a:r>
              <a:rPr lang="zh-TW" altLang="zh-TW" sz="2800" b="1" dirty="0">
                <a:ln w="18000">
                  <a:solidFill>
                    <a:schemeClr val="accent6"/>
                  </a:solidFill>
                  <a:prstDash val="solid"/>
                  <a:miter lim="800000"/>
                </a:ln>
                <a:noFill/>
                <a:effectLst>
                  <a:outerShdw blurRad="25500" dist="23000" dir="7020000" algn="tl">
                    <a:srgbClr val="000000">
                      <a:alpha val="50000"/>
                    </a:srgbClr>
                  </a:outerShdw>
                </a:effectLst>
              </a:rPr>
              <a:t>至四年級</a:t>
            </a:r>
            <a:r>
              <a:rPr lang="zh-TW" altLang="zh-TW" sz="2800" b="1" dirty="0" smtClean="0">
                <a:ln w="18000">
                  <a:solidFill>
                    <a:schemeClr val="accent6"/>
                  </a:solidFill>
                  <a:prstDash val="solid"/>
                  <a:miter lim="800000"/>
                </a:ln>
                <a:noFill/>
                <a:effectLst>
                  <a:outerShdw blurRad="25500" dist="23000" dir="7020000" algn="tl">
                    <a:srgbClr val="000000">
                      <a:alpha val="50000"/>
                    </a:srgbClr>
                  </a:outerShdw>
                </a:effectLst>
              </a:rPr>
              <a:t>同學</a:t>
            </a:r>
            <a:r>
              <a:rPr lang="zh-TW" altLang="en-US" sz="2800" b="1" dirty="0" smtClean="0">
                <a:ln w="18000">
                  <a:solidFill>
                    <a:schemeClr val="accent6"/>
                  </a:solidFill>
                  <a:prstDash val="solid"/>
                  <a:miter lim="800000"/>
                </a:ln>
                <a:noFill/>
                <a:effectLst>
                  <a:outerShdw blurRad="25500" dist="23000" dir="7020000" algn="tl">
                    <a:srgbClr val="000000">
                      <a:alpha val="50000"/>
                    </a:srgbClr>
                  </a:outerShdw>
                </a:effectLst>
              </a:rPr>
              <a:t>得</a:t>
            </a:r>
            <a:r>
              <a:rPr lang="zh-TW" altLang="zh-TW" sz="2800" b="1" dirty="0" smtClean="0">
                <a:ln w="18000">
                  <a:solidFill>
                    <a:schemeClr val="accent6"/>
                  </a:solidFill>
                  <a:prstDash val="solid"/>
                  <a:miter lim="800000"/>
                </a:ln>
                <a:noFill/>
                <a:effectLst>
                  <a:outerShdw blurRad="25500" dist="23000" dir="7020000" algn="tl">
                    <a:srgbClr val="000000">
                      <a:alpha val="50000"/>
                    </a:srgbClr>
                  </a:outerShdw>
                </a:effectLst>
              </a:rPr>
              <a:t>直接</a:t>
            </a:r>
            <a:r>
              <a:rPr lang="zh-TW" altLang="zh-TW" sz="2800" b="1" dirty="0">
                <a:ln w="18000">
                  <a:solidFill>
                    <a:schemeClr val="accent6"/>
                  </a:solidFill>
                  <a:prstDash val="solid"/>
                  <a:miter lim="800000"/>
                </a:ln>
                <a:noFill/>
                <a:effectLst>
                  <a:outerShdw blurRad="25500" dist="23000" dir="7020000" algn="tl">
                    <a:srgbClr val="000000">
                      <a:alpha val="50000"/>
                    </a:srgbClr>
                  </a:outerShdw>
                </a:effectLst>
              </a:rPr>
              <a:t>找各系負責的小組長約定勞掃時間</a:t>
            </a:r>
            <a:r>
              <a:rPr lang="en-US" altLang="zh-TW" sz="2800"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sz="2800" b="1" dirty="0">
                <a:ln w="18000">
                  <a:solidFill>
                    <a:schemeClr val="accent6"/>
                  </a:solidFill>
                  <a:prstDash val="solid"/>
                  <a:miter lim="800000"/>
                </a:ln>
                <a:noFill/>
                <a:effectLst>
                  <a:outerShdw blurRad="25500" dist="23000" dir="7020000" algn="tl">
                    <a:srgbClr val="000000">
                      <a:alpha val="50000"/>
                    </a:srgbClr>
                  </a:outerShdw>
                </a:effectLst>
              </a:rPr>
              <a:t>工作時間約</a:t>
            </a:r>
            <a:r>
              <a:rPr lang="en-US" altLang="zh-TW" sz="2800" b="1" dirty="0">
                <a:ln w="18000">
                  <a:solidFill>
                    <a:schemeClr val="accent6"/>
                  </a:solidFill>
                  <a:prstDash val="solid"/>
                  <a:miter lim="800000"/>
                </a:ln>
                <a:noFill/>
                <a:effectLst>
                  <a:outerShdw blurRad="25500" dist="23000" dir="7020000" algn="tl">
                    <a:srgbClr val="000000">
                      <a:alpha val="50000"/>
                    </a:srgbClr>
                  </a:outerShdw>
                </a:effectLst>
              </a:rPr>
              <a:t>20</a:t>
            </a:r>
            <a:r>
              <a:rPr lang="zh-TW" altLang="zh-TW" sz="2800" b="1" dirty="0">
                <a:ln w="18000">
                  <a:solidFill>
                    <a:schemeClr val="accent6"/>
                  </a:solidFill>
                  <a:prstDash val="solid"/>
                  <a:miter lim="800000"/>
                </a:ln>
                <a:noFill/>
                <a:effectLst>
                  <a:outerShdw blurRad="25500" dist="23000" dir="7020000" algn="tl">
                    <a:srgbClr val="000000">
                      <a:alpha val="50000"/>
                    </a:srgbClr>
                  </a:outerShdw>
                </a:effectLst>
              </a:rPr>
              <a:t>分鐘</a:t>
            </a:r>
            <a:r>
              <a:rPr lang="en-US" altLang="zh-TW" sz="2800"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sz="2800" dirty="0"/>
              <a:t>；若無法</a:t>
            </a:r>
            <a:r>
              <a:rPr lang="zh-TW" altLang="zh-TW" sz="2800" dirty="0" smtClean="0"/>
              <a:t>配合</a:t>
            </a:r>
            <a:r>
              <a:rPr lang="zh-TW" altLang="en-US" sz="2800" dirty="0" smtClean="0"/>
              <a:t>得</a:t>
            </a:r>
            <a:r>
              <a:rPr lang="zh-TW" altLang="zh-TW" sz="2800" dirty="0" smtClean="0"/>
              <a:t>於</a:t>
            </a:r>
            <a:r>
              <a:rPr lang="zh-TW" altLang="zh-TW" sz="2800" dirty="0"/>
              <a:t>四年級時選修勞作教育課程</a:t>
            </a:r>
            <a:r>
              <a:rPr lang="zh-TW" altLang="zh-TW" sz="2800" dirty="0" smtClean="0"/>
              <a:t>後</a:t>
            </a:r>
            <a:r>
              <a:rPr lang="zh-TW" altLang="en-US" sz="2800" dirty="0" smtClean="0"/>
              <a:t>洽</a:t>
            </a:r>
            <a:r>
              <a:rPr lang="zh-TW" altLang="zh-TW" sz="2800" dirty="0" smtClean="0"/>
              <a:t>學</a:t>
            </a:r>
            <a:r>
              <a:rPr lang="zh-TW" altLang="zh-TW" sz="2800" dirty="0"/>
              <a:t>務組黃</a:t>
            </a:r>
            <a:r>
              <a:rPr lang="zh-TW" altLang="zh-TW" sz="2800" dirty="0" smtClean="0"/>
              <a:t>教官</a:t>
            </a:r>
            <a:r>
              <a:rPr lang="zh-TW" altLang="en-US" sz="2800" dirty="0" smtClean="0"/>
              <a:t>商議</a:t>
            </a:r>
            <a:r>
              <a:rPr lang="zh-TW" altLang="zh-TW" sz="2800" dirty="0" smtClean="0"/>
              <a:t>補修</a:t>
            </a:r>
            <a:r>
              <a:rPr lang="zh-TW" altLang="en-US" sz="2800" dirty="0" smtClean="0"/>
              <a:t>之施作</a:t>
            </a:r>
            <a:r>
              <a:rPr lang="zh-TW" altLang="zh-TW" sz="2800" dirty="0" smtClean="0"/>
              <a:t>時</a:t>
            </a:r>
            <a:r>
              <a:rPr lang="zh-TW" altLang="en-US" sz="2800" dirty="0" smtClean="0"/>
              <a:t>間</a:t>
            </a:r>
            <a:r>
              <a:rPr lang="en-US" altLang="zh-TW" sz="2800" dirty="0" smtClean="0"/>
              <a:t>(</a:t>
            </a:r>
            <a:r>
              <a:rPr lang="zh-TW" altLang="en-US" sz="2800" dirty="0" smtClean="0"/>
              <a:t>須依規定做足</a:t>
            </a:r>
            <a:r>
              <a:rPr lang="en-US" altLang="zh-TW" sz="2800" dirty="0" smtClean="0"/>
              <a:t>30</a:t>
            </a:r>
            <a:r>
              <a:rPr lang="zh-TW" altLang="en-US" sz="2800" dirty="0" smtClean="0"/>
              <a:t>分鐘</a:t>
            </a:r>
            <a:r>
              <a:rPr lang="en-US" altLang="zh-TW" sz="2800" dirty="0" smtClean="0"/>
              <a:t>)</a:t>
            </a:r>
            <a:r>
              <a:rPr lang="zh-TW" altLang="zh-TW" sz="2800" dirty="0" smtClean="0"/>
              <a:t>。</a:t>
            </a:r>
            <a:endParaRPr lang="zh-TW" altLang="zh-TW" sz="2800" dirty="0"/>
          </a:p>
          <a:p>
            <a:r>
              <a:rPr lang="zh-TW" altLang="zh-TW" sz="2800" dirty="0"/>
              <a:t>三、勞掃</a:t>
            </a:r>
            <a:r>
              <a:rPr lang="zh-TW" altLang="zh-TW" sz="2800" dirty="0" smtClean="0"/>
              <a:t>缺席</a:t>
            </a:r>
            <a:r>
              <a:rPr lang="en-US" altLang="zh-TW" sz="2800" dirty="0" smtClean="0"/>
              <a:t>(</a:t>
            </a:r>
            <a:r>
              <a:rPr lang="zh-TW" altLang="en-US" sz="2800" dirty="0" smtClean="0"/>
              <a:t>有請假</a:t>
            </a:r>
            <a:r>
              <a:rPr lang="en-US" altLang="zh-TW" sz="2800" dirty="0" smtClean="0"/>
              <a:t>)</a:t>
            </a:r>
            <a:r>
              <a:rPr lang="zh-TW" altLang="zh-TW" sz="2800" dirty="0" smtClean="0"/>
              <a:t>，</a:t>
            </a:r>
            <a:r>
              <a:rPr lang="zh-TW" altLang="zh-TW" sz="2800" dirty="0"/>
              <a:t>只要</a:t>
            </a:r>
            <a:r>
              <a:rPr lang="zh-TW" altLang="zh-TW" sz="2800" dirty="0" smtClean="0"/>
              <a:t>超過</a:t>
            </a:r>
            <a:r>
              <a:rPr lang="en-US" altLang="zh-TW" sz="2800" dirty="0" smtClean="0"/>
              <a:t>5</a:t>
            </a:r>
            <a:r>
              <a:rPr lang="zh-TW" altLang="zh-TW" sz="2800" dirty="0" smtClean="0"/>
              <a:t>次</a:t>
            </a:r>
            <a:r>
              <a:rPr lang="en-US" altLang="zh-TW" sz="2800" dirty="0" smtClean="0"/>
              <a:t>(</a:t>
            </a:r>
            <a:r>
              <a:rPr lang="zh-TW" altLang="zh-TW" sz="2800" dirty="0" smtClean="0"/>
              <a:t>約占學期</a:t>
            </a:r>
            <a:r>
              <a:rPr lang="en-US" altLang="zh-TW" sz="2800" dirty="0" smtClean="0"/>
              <a:t>1/3)</a:t>
            </a:r>
            <a:r>
              <a:rPr lang="zh-TW" altLang="zh-TW" sz="2800" dirty="0" smtClean="0"/>
              <a:t>未到</a:t>
            </a:r>
            <a:r>
              <a:rPr lang="zh-TW" altLang="zh-TW" sz="2800" dirty="0"/>
              <a:t>，成績就會不</a:t>
            </a:r>
            <a:r>
              <a:rPr lang="zh-TW" altLang="zh-TW" sz="2800" dirty="0" smtClean="0"/>
              <a:t>及格。</a:t>
            </a:r>
            <a:r>
              <a:rPr lang="zh-TW" altLang="en-US" sz="2800" dirty="0" smtClean="0"/>
              <a:t>但若曠課則</a:t>
            </a:r>
            <a:r>
              <a:rPr lang="en-US" altLang="zh-TW" sz="2800" dirty="0" smtClean="0"/>
              <a:t>3</a:t>
            </a:r>
            <a:r>
              <a:rPr lang="zh-TW" altLang="en-US" sz="2800" dirty="0" smtClean="0"/>
              <a:t>次就會</a:t>
            </a:r>
            <a:r>
              <a:rPr lang="zh-TW" altLang="zh-TW" sz="2800" dirty="0" smtClean="0"/>
              <a:t>不及格</a:t>
            </a:r>
            <a:endParaRPr lang="en-US" altLang="zh-TW" sz="2800" dirty="0" smtClean="0"/>
          </a:p>
          <a:p>
            <a:r>
              <a:rPr lang="zh-TW" altLang="en-US" sz="2800" dirty="0" smtClean="0"/>
              <a:t>四</a:t>
            </a:r>
            <a:r>
              <a:rPr lang="zh-TW" altLang="en-US" sz="2800" dirty="0" smtClean="0">
                <a:latin typeface="新細明體"/>
                <a:ea typeface="新細明體"/>
              </a:rPr>
              <a:t>、</a:t>
            </a:r>
            <a:r>
              <a:rPr lang="zh-TW" altLang="zh-TW" sz="2800" b="1" dirty="0"/>
              <a:t>施作場所說明</a:t>
            </a:r>
            <a:r>
              <a:rPr lang="zh-TW" altLang="zh-TW" sz="2800" b="1" dirty="0" smtClean="0"/>
              <a:t>表</a:t>
            </a:r>
            <a:r>
              <a:rPr lang="zh-TW" altLang="en-US" sz="2800" b="1" dirty="0" smtClean="0"/>
              <a:t>見    </a:t>
            </a:r>
            <a:r>
              <a:rPr lang="en-US" altLang="zh-TW" sz="2800" b="1" dirty="0" smtClean="0"/>
              <a:t>P8</a:t>
            </a:r>
            <a:endParaRPr lang="zh-TW" altLang="en-US" sz="2800" dirty="0"/>
          </a:p>
        </p:txBody>
      </p:sp>
    </p:spTree>
    <p:extLst>
      <p:ext uri="{BB962C8B-B14F-4D97-AF65-F5344CB8AC3E}">
        <p14:creationId xmlns:p14="http://schemas.microsoft.com/office/powerpoint/2010/main" val="41219461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55576" y="188640"/>
            <a:ext cx="7776864" cy="1143000"/>
          </a:xfrm>
        </p:spPr>
        <p:txBody>
          <a:bodyPr>
            <a:normAutofit fontScale="90000"/>
          </a:bodyPr>
          <a:lstStyle/>
          <a:p>
            <a:pPr marL="0" indent="0" algn="l">
              <a:buNone/>
            </a:pPr>
            <a:r>
              <a:rPr lang="zh-TW" altLang="en-US" sz="6000" dirty="0"/>
              <a:t>柒</a:t>
            </a:r>
            <a:r>
              <a:rPr lang="zh-TW" altLang="zh-TW" sz="6000" b="1" dirty="0" smtClean="0"/>
              <a:t>、</a:t>
            </a:r>
            <a:r>
              <a:rPr lang="zh-TW" altLang="zh-TW" sz="6000" b="1" dirty="0"/>
              <a:t>兵役訊息</a:t>
            </a:r>
            <a:r>
              <a:rPr lang="zh-TW" altLang="zh-TW" sz="6000" b="1" dirty="0" smtClean="0"/>
              <a:t>：</a:t>
            </a:r>
            <a:r>
              <a:rPr lang="zh-TW" altLang="en-US" sz="6000" b="1" dirty="0" smtClean="0"/>
              <a:t>          </a:t>
            </a:r>
            <a:r>
              <a:rPr lang="en-US" altLang="zh-TW" sz="2800" b="1" dirty="0" smtClean="0"/>
              <a:t>p10</a:t>
            </a:r>
            <a:endParaRPr lang="zh-TW" altLang="en-US" sz="2800" dirty="0"/>
          </a:p>
        </p:txBody>
      </p:sp>
      <p:sp>
        <p:nvSpPr>
          <p:cNvPr id="3" name="內容版面配置區 2"/>
          <p:cNvSpPr>
            <a:spLocks noGrp="1"/>
          </p:cNvSpPr>
          <p:nvPr>
            <p:ph sz="quarter" idx="13"/>
          </p:nvPr>
        </p:nvSpPr>
        <p:spPr>
          <a:xfrm>
            <a:off x="755576" y="1340768"/>
            <a:ext cx="7488832" cy="5040560"/>
          </a:xfrm>
        </p:spPr>
        <p:txBody>
          <a:bodyPr>
            <a:normAutofit lnSpcReduction="10000"/>
          </a:bodyPr>
          <a:lstStyle/>
          <a:p>
            <a:r>
              <a:rPr lang="zh-TW" altLang="zh-TW" sz="2800" b="1" dirty="0">
                <a:solidFill>
                  <a:srgbClr val="FF0000"/>
                </a:solidFill>
              </a:rPr>
              <a:t>尚未服兵役</a:t>
            </a:r>
            <a:r>
              <a:rPr lang="zh-TW" altLang="zh-TW" sz="2800" b="1" dirty="0" smtClean="0">
                <a:solidFill>
                  <a:srgbClr val="FF0000"/>
                </a:solidFill>
              </a:rPr>
              <a:t>者</a:t>
            </a:r>
            <a:r>
              <a:rPr lang="zh-TW" altLang="en-US" sz="2800" b="1" dirty="0" smtClean="0">
                <a:solidFill>
                  <a:srgbClr val="FF0000"/>
                </a:solidFill>
              </a:rPr>
              <a:t>須</a:t>
            </a:r>
            <a:r>
              <a:rPr lang="zh-TW" altLang="zh-TW" sz="2800" b="1" dirty="0" smtClean="0">
                <a:solidFill>
                  <a:srgbClr val="FF0000"/>
                </a:solidFill>
              </a:rPr>
              <a:t>辦理緩徵</a:t>
            </a:r>
            <a:endParaRPr lang="en-US" altLang="zh-TW" sz="2800" b="1" dirty="0" smtClean="0">
              <a:solidFill>
                <a:srgbClr val="FF0000"/>
              </a:solidFill>
            </a:endParaRPr>
          </a:p>
          <a:p>
            <a:r>
              <a:rPr lang="zh-TW" altLang="zh-TW" sz="2800" b="1" dirty="0">
                <a:solidFill>
                  <a:srgbClr val="FF0000"/>
                </a:solidFill>
              </a:rPr>
              <a:t>已服完兵役</a:t>
            </a:r>
            <a:r>
              <a:rPr lang="zh-TW" altLang="zh-TW" sz="2800" b="1" dirty="0" smtClean="0">
                <a:solidFill>
                  <a:srgbClr val="FF0000"/>
                </a:solidFill>
              </a:rPr>
              <a:t>者</a:t>
            </a:r>
            <a:r>
              <a:rPr lang="zh-TW" altLang="en-US" sz="2800" b="1" dirty="0" smtClean="0">
                <a:solidFill>
                  <a:srgbClr val="FF0000"/>
                </a:solidFill>
              </a:rPr>
              <a:t>須</a:t>
            </a:r>
            <a:r>
              <a:rPr lang="zh-TW" altLang="zh-TW" sz="2800" b="1" dirty="0" smtClean="0">
                <a:solidFill>
                  <a:srgbClr val="FF0000"/>
                </a:solidFill>
              </a:rPr>
              <a:t>辦理</a:t>
            </a:r>
            <a:r>
              <a:rPr lang="zh-TW" altLang="zh-TW" sz="2800" b="1" dirty="0">
                <a:solidFill>
                  <a:srgbClr val="FF0000"/>
                </a:solidFill>
              </a:rPr>
              <a:t>儘</a:t>
            </a:r>
            <a:r>
              <a:rPr lang="zh-TW" altLang="zh-TW" sz="2800" b="1" dirty="0" smtClean="0">
                <a:solidFill>
                  <a:srgbClr val="FF0000"/>
                </a:solidFill>
              </a:rPr>
              <a:t>召</a:t>
            </a:r>
            <a:endParaRPr lang="en-US" altLang="zh-TW" sz="2800" b="1" dirty="0" smtClean="0">
              <a:solidFill>
                <a:srgbClr val="FF0000"/>
              </a:solidFill>
            </a:endParaRPr>
          </a:p>
          <a:p>
            <a:r>
              <a:rPr lang="zh-TW" altLang="zh-TW" sz="3200" b="1" dirty="0">
                <a:solidFill>
                  <a:srgbClr val="FF0000"/>
                </a:solidFill>
              </a:rPr>
              <a:t>轉</a:t>
            </a:r>
            <a:r>
              <a:rPr lang="zh-TW" altLang="zh-TW" sz="3200" b="1" dirty="0" smtClean="0">
                <a:solidFill>
                  <a:srgbClr val="FF0000"/>
                </a:solidFill>
              </a:rPr>
              <a:t>學生</a:t>
            </a:r>
            <a:r>
              <a:rPr lang="zh-TW" altLang="en-US" sz="3200" dirty="0" smtClean="0"/>
              <a:t>尚未</a:t>
            </a:r>
            <a:r>
              <a:rPr lang="zh-TW" altLang="zh-TW" sz="3200" dirty="0" smtClean="0"/>
              <a:t>繳交</a:t>
            </a:r>
            <a:r>
              <a:rPr lang="zh-TW" altLang="zh-TW" sz="3200" dirty="0"/>
              <a:t>「兵役狀況調查表</a:t>
            </a:r>
            <a:r>
              <a:rPr lang="zh-TW" altLang="zh-TW" sz="3200" dirty="0" smtClean="0"/>
              <a:t>」</a:t>
            </a:r>
            <a:r>
              <a:rPr lang="zh-TW" altLang="en-US" sz="3200" dirty="0" smtClean="0"/>
              <a:t>者</a:t>
            </a:r>
            <a:r>
              <a:rPr lang="zh-TW" altLang="zh-TW" sz="3200" dirty="0"/>
              <a:t>須儘速補繳相關文件至進修部學務組</a:t>
            </a:r>
            <a:r>
              <a:rPr lang="en-US" altLang="zh-TW" sz="3200" dirty="0"/>
              <a:t>(C104)</a:t>
            </a:r>
            <a:r>
              <a:rPr lang="zh-TW" altLang="zh-TW" sz="3200" dirty="0" smtClean="0"/>
              <a:t>。</a:t>
            </a:r>
            <a:endParaRPr lang="en-US" altLang="zh-TW" sz="3200" dirty="0" smtClean="0"/>
          </a:p>
          <a:p>
            <a:r>
              <a:rPr lang="zh-TW" altLang="zh-TW" sz="3200" dirty="0"/>
              <a:t>「兵役狀況調查表」可上網下載：南台首頁→行政單位→進修部→在校生專區→</a:t>
            </a:r>
            <a:r>
              <a:rPr lang="en-US" altLang="zh-TW" sz="3200" dirty="0"/>
              <a:t>(</a:t>
            </a:r>
            <a:r>
              <a:rPr lang="zh-TW" altLang="zh-TW" sz="3200" dirty="0"/>
              <a:t>左方</a:t>
            </a:r>
            <a:r>
              <a:rPr lang="en-US" altLang="zh-TW" sz="3200" dirty="0"/>
              <a:t>)</a:t>
            </a:r>
            <a:r>
              <a:rPr lang="zh-TW" altLang="zh-TW" sz="3200" dirty="0"/>
              <a:t>兵役專區→兵役狀況</a:t>
            </a:r>
            <a:r>
              <a:rPr lang="zh-TW" altLang="zh-TW" sz="3200" dirty="0" smtClean="0"/>
              <a:t>調查表</a:t>
            </a:r>
            <a:endParaRPr lang="en-US" altLang="zh-TW" sz="3200" dirty="0" smtClean="0"/>
          </a:p>
          <a:p>
            <a:r>
              <a:rPr lang="zh-TW" altLang="zh-TW" sz="3200" dirty="0" smtClean="0"/>
              <a:t>未繳交</a:t>
            </a:r>
            <a:r>
              <a:rPr lang="zh-TW" altLang="zh-TW" sz="3200" dirty="0"/>
              <a:t>「兵役狀況調查表」者，無法辦理緩徵或儘召。</a:t>
            </a:r>
            <a:endParaRPr lang="zh-TW" altLang="en-US" sz="3200" dirty="0"/>
          </a:p>
        </p:txBody>
      </p:sp>
    </p:spTree>
    <p:extLst>
      <p:ext uri="{BB962C8B-B14F-4D97-AF65-F5344CB8AC3E}">
        <p14:creationId xmlns:p14="http://schemas.microsoft.com/office/powerpoint/2010/main" val="2808950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55576" y="404664"/>
            <a:ext cx="7632848" cy="1224136"/>
          </a:xfrm>
        </p:spPr>
        <p:txBody>
          <a:bodyPr>
            <a:normAutofit/>
          </a:bodyPr>
          <a:lstStyle/>
          <a:p>
            <a:pPr marL="0" indent="0" algn="ctr">
              <a:buNone/>
            </a:pPr>
            <a:r>
              <a:rPr lang="zh-TW" altLang="en-US" sz="4800" dirty="0"/>
              <a:t>捌</a:t>
            </a:r>
            <a:r>
              <a:rPr lang="zh-TW" altLang="zh-TW" sz="4800" b="1" dirty="0" smtClean="0"/>
              <a:t>、</a:t>
            </a:r>
            <a:r>
              <a:rPr lang="zh-TW" altLang="zh-TW" sz="4800" b="1" dirty="0"/>
              <a:t>申請各類減免學</a:t>
            </a:r>
            <a:r>
              <a:rPr lang="zh-TW" altLang="zh-TW" sz="4800" b="1" dirty="0" smtClean="0"/>
              <a:t>雜費</a:t>
            </a:r>
            <a:endParaRPr lang="zh-TW" altLang="en-US" sz="4800" dirty="0"/>
          </a:p>
        </p:txBody>
      </p:sp>
      <p:sp>
        <p:nvSpPr>
          <p:cNvPr id="3" name="內容版面配置區 2"/>
          <p:cNvSpPr>
            <a:spLocks noGrp="1"/>
          </p:cNvSpPr>
          <p:nvPr>
            <p:ph sz="quarter" idx="13"/>
          </p:nvPr>
        </p:nvSpPr>
        <p:spPr>
          <a:xfrm>
            <a:off x="457200" y="2060848"/>
            <a:ext cx="7467600" cy="3744416"/>
          </a:xfrm>
        </p:spPr>
        <p:txBody>
          <a:bodyPr>
            <a:normAutofit/>
          </a:bodyPr>
          <a:lstStyle/>
          <a:p>
            <a:pPr marL="45720" indent="0">
              <a:buNone/>
            </a:pPr>
            <a:r>
              <a:rPr lang="zh-TW" altLang="en-US" sz="4400" dirty="0" smtClean="0"/>
              <a:t>  請詳閱申請辦法</a:t>
            </a:r>
            <a:endParaRPr lang="en-US" altLang="zh-TW" sz="4400" dirty="0" smtClean="0"/>
          </a:p>
          <a:p>
            <a:pPr marL="0" indent="0">
              <a:buNone/>
            </a:pPr>
            <a:endParaRPr lang="en-US" altLang="zh-TW" sz="4400" dirty="0" smtClean="0"/>
          </a:p>
          <a:p>
            <a:pPr marL="45720" indent="0">
              <a:buNone/>
            </a:pPr>
            <a:r>
              <a:rPr lang="zh-TW" altLang="en-US" sz="4400" dirty="0" smtClean="0"/>
              <a:t>  應</a:t>
            </a:r>
            <a:r>
              <a:rPr lang="zh-TW" altLang="zh-TW" sz="4400" dirty="0" smtClean="0"/>
              <a:t>繳交</a:t>
            </a:r>
            <a:r>
              <a:rPr lang="zh-TW" altLang="en-US" sz="4400" dirty="0" smtClean="0"/>
              <a:t>文</a:t>
            </a:r>
            <a:r>
              <a:rPr lang="zh-TW" altLang="zh-TW" sz="4400" dirty="0" smtClean="0"/>
              <a:t>件</a:t>
            </a:r>
            <a:r>
              <a:rPr lang="zh-TW" altLang="en-US" sz="4400" dirty="0" smtClean="0"/>
              <a:t>詳閱第</a:t>
            </a:r>
            <a:r>
              <a:rPr lang="en-US" altLang="zh-TW" sz="4400" dirty="0" smtClean="0"/>
              <a:t>11</a:t>
            </a:r>
            <a:r>
              <a:rPr lang="zh-TW" altLang="en-US" sz="4400" dirty="0" smtClean="0"/>
              <a:t>頁</a:t>
            </a:r>
            <a:endParaRPr lang="zh-TW" altLang="en-US" sz="4400" dirty="0"/>
          </a:p>
        </p:txBody>
      </p:sp>
    </p:spTree>
    <p:extLst>
      <p:ext uri="{BB962C8B-B14F-4D97-AF65-F5344CB8AC3E}">
        <p14:creationId xmlns:p14="http://schemas.microsoft.com/office/powerpoint/2010/main" val="33395466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404664"/>
            <a:ext cx="7992888" cy="1224136"/>
          </a:xfrm>
        </p:spPr>
        <p:txBody>
          <a:bodyPr>
            <a:normAutofit/>
          </a:bodyPr>
          <a:lstStyle/>
          <a:p>
            <a:pPr algn="ctr"/>
            <a:r>
              <a:rPr lang="zh-TW" altLang="en-US" sz="5400" dirty="0"/>
              <a:t>玖</a:t>
            </a:r>
            <a:r>
              <a:rPr lang="zh-TW" altLang="zh-TW" sz="5400" b="1" dirty="0" smtClean="0"/>
              <a:t>、</a:t>
            </a:r>
            <a:r>
              <a:rPr lang="zh-TW" altLang="zh-TW" sz="5400" b="1" dirty="0"/>
              <a:t>就學</a:t>
            </a:r>
            <a:r>
              <a:rPr lang="zh-TW" altLang="zh-TW" sz="5400" b="1" dirty="0" smtClean="0"/>
              <a:t>貸款</a:t>
            </a:r>
            <a:r>
              <a:rPr lang="zh-TW" altLang="en-US" sz="5400" b="1" dirty="0" smtClean="0"/>
              <a:t>退費</a:t>
            </a:r>
            <a:r>
              <a:rPr lang="zh-TW" altLang="zh-TW" sz="5400" b="1" dirty="0" smtClean="0"/>
              <a:t>：</a:t>
            </a:r>
            <a:endParaRPr lang="zh-TW" altLang="en-US" sz="5400" dirty="0"/>
          </a:p>
        </p:txBody>
      </p:sp>
      <p:sp>
        <p:nvSpPr>
          <p:cNvPr id="3" name="內容版面配置區 2"/>
          <p:cNvSpPr>
            <a:spLocks noGrp="1"/>
          </p:cNvSpPr>
          <p:nvPr>
            <p:ph sz="quarter" idx="13"/>
          </p:nvPr>
        </p:nvSpPr>
        <p:spPr>
          <a:xfrm>
            <a:off x="971600" y="1988840"/>
            <a:ext cx="7488832" cy="4392488"/>
          </a:xfrm>
        </p:spPr>
        <p:txBody>
          <a:bodyPr/>
          <a:lstStyle/>
          <a:p>
            <a:pPr marL="0" indent="0">
              <a:buNone/>
            </a:pPr>
            <a:r>
              <a:rPr lang="en-US" altLang="zh-TW" sz="5400" dirty="0" smtClean="0">
                <a:solidFill>
                  <a:schemeClr val="tx1"/>
                </a:solidFill>
                <a:latin typeface="標楷體" panose="03000509000000000000" pitchFamily="65" charset="-120"/>
                <a:ea typeface="標楷體" panose="03000509000000000000" pitchFamily="65" charset="-120"/>
              </a:rPr>
              <a:t>1</a:t>
            </a:r>
            <a:r>
              <a:rPr lang="zh-TW" altLang="en-US" sz="5400" dirty="0" smtClean="0">
                <a:solidFill>
                  <a:schemeClr val="tx1"/>
                </a:solidFill>
                <a:latin typeface="標楷體" panose="03000509000000000000" pitchFamily="65" charset="-120"/>
                <a:ea typeface="標楷體" panose="03000509000000000000" pitchFamily="65" charset="-120"/>
              </a:rPr>
              <a:t>、時間：</a:t>
            </a:r>
            <a:r>
              <a:rPr lang="en-US" altLang="zh-TW" sz="5400" dirty="0" smtClean="0">
                <a:solidFill>
                  <a:schemeClr val="tx1"/>
                </a:solidFill>
                <a:latin typeface="標楷體" panose="03000509000000000000" pitchFamily="65" charset="-120"/>
                <a:ea typeface="標楷體" panose="03000509000000000000" pitchFamily="65" charset="-120"/>
              </a:rPr>
              <a:t>5</a:t>
            </a:r>
            <a:r>
              <a:rPr lang="zh-TW" altLang="en-US" sz="5400" dirty="0" smtClean="0">
                <a:solidFill>
                  <a:schemeClr val="tx1"/>
                </a:solidFill>
                <a:latin typeface="標楷體" panose="03000509000000000000" pitchFamily="65" charset="-120"/>
                <a:ea typeface="標楷體" panose="03000509000000000000" pitchFamily="65" charset="-120"/>
              </a:rPr>
              <a:t>月中。</a:t>
            </a:r>
            <a:endParaRPr lang="en-US" altLang="zh-TW" sz="5400" dirty="0" smtClean="0">
              <a:solidFill>
                <a:schemeClr val="tx1"/>
              </a:solidFill>
              <a:latin typeface="標楷體" panose="03000509000000000000" pitchFamily="65" charset="-120"/>
              <a:ea typeface="標楷體" panose="03000509000000000000" pitchFamily="65" charset="-120"/>
            </a:endParaRPr>
          </a:p>
          <a:p>
            <a:pPr marL="0" indent="0">
              <a:buNone/>
            </a:pPr>
            <a:r>
              <a:rPr lang="en-US" altLang="zh-TW" sz="5400" dirty="0" smtClean="0">
                <a:solidFill>
                  <a:schemeClr val="tx1"/>
                </a:solidFill>
                <a:latin typeface="標楷體" panose="03000509000000000000" pitchFamily="65" charset="-120"/>
                <a:ea typeface="標楷體" panose="03000509000000000000" pitchFamily="65" charset="-120"/>
              </a:rPr>
              <a:t>2</a:t>
            </a:r>
            <a:r>
              <a:rPr lang="zh-TW" altLang="en-US" sz="5400" dirty="0" smtClean="0">
                <a:solidFill>
                  <a:schemeClr val="tx1"/>
                </a:solidFill>
                <a:latin typeface="標楷體" panose="03000509000000000000" pitchFamily="65" charset="-120"/>
                <a:ea typeface="標楷體" panose="03000509000000000000" pitchFamily="65" charset="-120"/>
              </a:rPr>
              <a:t>、退費方式：</a:t>
            </a:r>
            <a:endParaRPr lang="en-US" altLang="zh-TW" sz="5400" dirty="0" smtClean="0">
              <a:solidFill>
                <a:schemeClr val="tx1"/>
              </a:solidFill>
              <a:latin typeface="標楷體" panose="03000509000000000000" pitchFamily="65" charset="-120"/>
              <a:ea typeface="標楷體" panose="03000509000000000000" pitchFamily="65" charset="-120"/>
            </a:endParaRPr>
          </a:p>
          <a:p>
            <a:pPr marL="0" indent="0">
              <a:buNone/>
            </a:pPr>
            <a:r>
              <a:rPr lang="zh-TW" altLang="en-US" sz="5400" dirty="0">
                <a:solidFill>
                  <a:schemeClr val="tx1"/>
                </a:solidFill>
                <a:latin typeface="標楷體" panose="03000509000000000000" pitchFamily="65" charset="-120"/>
                <a:ea typeface="標楷體" panose="03000509000000000000" pitchFamily="65" charset="-120"/>
              </a:rPr>
              <a:t> </a:t>
            </a:r>
            <a:r>
              <a:rPr lang="zh-TW" altLang="en-US" sz="5400" dirty="0" smtClean="0">
                <a:solidFill>
                  <a:schemeClr val="tx1"/>
                </a:solidFill>
                <a:latin typeface="標楷體" panose="03000509000000000000" pitchFamily="65" charset="-120"/>
                <a:ea typeface="標楷體" panose="03000509000000000000" pitchFamily="65" charset="-120"/>
              </a:rPr>
              <a:t>   匯入個人郵局帳戶</a:t>
            </a:r>
            <a:endParaRPr lang="zh-TW" altLang="zh-TW" sz="5400" dirty="0">
              <a:solidFill>
                <a:schemeClr val="tx1"/>
              </a:solidFill>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32792631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260648"/>
            <a:ext cx="6912768" cy="1143000"/>
          </a:xfrm>
        </p:spPr>
        <p:txBody>
          <a:bodyPr>
            <a:normAutofit/>
          </a:bodyPr>
          <a:lstStyle/>
          <a:p>
            <a:pPr marL="0" indent="0" algn="ctr">
              <a:buNone/>
            </a:pPr>
            <a:r>
              <a:rPr lang="zh-TW" altLang="en-US" sz="6000" dirty="0"/>
              <a:t>拾</a:t>
            </a:r>
            <a:r>
              <a:rPr lang="zh-TW" altLang="zh-TW" sz="6000" b="1" dirty="0" smtClean="0"/>
              <a:t>、</a:t>
            </a:r>
            <a:r>
              <a:rPr lang="zh-TW" altLang="zh-TW" sz="6000" b="1" dirty="0"/>
              <a:t>學產助學金</a:t>
            </a:r>
            <a:endParaRPr lang="zh-TW" altLang="en-US" sz="6000" dirty="0"/>
          </a:p>
        </p:txBody>
      </p:sp>
      <p:sp>
        <p:nvSpPr>
          <p:cNvPr id="3" name="內容版面配置區 2"/>
          <p:cNvSpPr>
            <a:spLocks noGrp="1"/>
          </p:cNvSpPr>
          <p:nvPr>
            <p:ph sz="quarter" idx="13"/>
          </p:nvPr>
        </p:nvSpPr>
        <p:spPr>
          <a:xfrm>
            <a:off x="467544" y="1700808"/>
            <a:ext cx="8219256" cy="4485112"/>
          </a:xfrm>
        </p:spPr>
        <p:txBody>
          <a:bodyPr>
            <a:normAutofit fontScale="92500"/>
          </a:bodyPr>
          <a:lstStyle/>
          <a:p>
            <a:pPr marL="45720" indent="0">
              <a:buNone/>
            </a:pPr>
            <a:r>
              <a:rPr lang="zh-TW" altLang="en-US" sz="4800" dirty="0" smtClean="0">
                <a:latin typeface="標楷體" panose="03000509000000000000" pitchFamily="65" charset="-120"/>
                <a:ea typeface="標楷體" panose="03000509000000000000" pitchFamily="65" charset="-120"/>
              </a:rPr>
              <a:t> 資格文件：</a:t>
            </a:r>
            <a:endParaRPr lang="en-US" altLang="zh-TW" sz="4800" dirty="0" smtClean="0">
              <a:latin typeface="標楷體" panose="03000509000000000000" pitchFamily="65" charset="-120"/>
              <a:ea typeface="標楷體" panose="03000509000000000000" pitchFamily="65" charset="-120"/>
            </a:endParaRPr>
          </a:p>
          <a:p>
            <a:pPr marL="0" indent="0">
              <a:buNone/>
            </a:pPr>
            <a:r>
              <a:rPr lang="zh-TW" altLang="en-US" sz="4800" dirty="0" smtClean="0">
                <a:latin typeface="標楷體" panose="03000509000000000000" pitchFamily="65" charset="-120"/>
                <a:ea typeface="標楷體" panose="03000509000000000000" pitchFamily="65" charset="-120"/>
              </a:rPr>
              <a:t>   </a:t>
            </a:r>
            <a:r>
              <a:rPr lang="zh-TW" altLang="zh-TW" sz="4800" dirty="0" smtClean="0">
                <a:latin typeface="標楷體" panose="03000509000000000000" pitchFamily="65" charset="-120"/>
                <a:ea typeface="標楷體" panose="03000509000000000000" pitchFamily="65" charset="-120"/>
              </a:rPr>
              <a:t>鄉鎮</a:t>
            </a:r>
            <a:r>
              <a:rPr lang="zh-TW" altLang="zh-TW" sz="4800" dirty="0">
                <a:latin typeface="標楷體" panose="03000509000000000000" pitchFamily="65" charset="-120"/>
                <a:ea typeface="標楷體" panose="03000509000000000000" pitchFamily="65" charset="-120"/>
              </a:rPr>
              <a:t>市區公所</a:t>
            </a:r>
            <a:r>
              <a:rPr lang="zh-TW" altLang="zh-TW" sz="4800" b="1" dirty="0">
                <a:ln w="18000">
                  <a:solidFill>
                    <a:schemeClr val="accent6"/>
                  </a:solidFill>
                  <a:prstDash val="solid"/>
                  <a:miter lim="800000"/>
                </a:ln>
                <a:noFill/>
                <a:effectLst>
                  <a:outerShdw blurRad="25500" dist="23000" dir="7020000" algn="tl">
                    <a:srgbClr val="000000">
                      <a:alpha val="50000"/>
                    </a:srgbClr>
                  </a:outerShdw>
                </a:effectLst>
                <a:latin typeface="標楷體" panose="03000509000000000000" pitchFamily="65" charset="-120"/>
                <a:ea typeface="標楷體" panose="03000509000000000000" pitchFamily="65" charset="-120"/>
              </a:rPr>
              <a:t>低收入</a:t>
            </a:r>
            <a:r>
              <a:rPr lang="zh-TW" altLang="zh-TW" sz="4800" b="1" dirty="0" smtClean="0">
                <a:ln w="18000">
                  <a:solidFill>
                    <a:schemeClr val="accent6"/>
                  </a:solidFill>
                  <a:prstDash val="solid"/>
                  <a:miter lim="800000"/>
                </a:ln>
                <a:noFill/>
                <a:effectLst>
                  <a:outerShdw blurRad="25500" dist="23000" dir="7020000" algn="tl">
                    <a:srgbClr val="000000">
                      <a:alpha val="50000"/>
                    </a:srgbClr>
                  </a:outerShdw>
                </a:effectLst>
                <a:latin typeface="標楷體" panose="03000509000000000000" pitchFamily="65" charset="-120"/>
                <a:ea typeface="標楷體" panose="03000509000000000000" pitchFamily="65" charset="-120"/>
              </a:rPr>
              <a:t>證明書</a:t>
            </a:r>
            <a:endParaRPr lang="en-US" altLang="zh-TW" sz="4800" dirty="0" smtClean="0">
              <a:ln w="18000">
                <a:solidFill>
                  <a:schemeClr val="accent6"/>
                </a:solidFill>
                <a:prstDash val="solid"/>
                <a:miter lim="800000"/>
              </a:ln>
              <a:latin typeface="標楷體" panose="03000509000000000000" pitchFamily="65" charset="-120"/>
              <a:ea typeface="標楷體" panose="03000509000000000000" pitchFamily="65" charset="-120"/>
            </a:endParaRPr>
          </a:p>
          <a:p>
            <a:pPr marL="45720" indent="0">
              <a:buNone/>
            </a:pPr>
            <a:r>
              <a:rPr lang="zh-TW" altLang="en-US" sz="4800" dirty="0" smtClean="0">
                <a:latin typeface="標楷體" panose="03000509000000000000" pitchFamily="65" charset="-120"/>
                <a:ea typeface="標楷體" panose="03000509000000000000" pitchFamily="65" charset="-120"/>
              </a:rPr>
              <a:t> </a:t>
            </a:r>
            <a:r>
              <a:rPr lang="zh-TW" altLang="zh-TW" sz="4800" dirty="0" smtClean="0">
                <a:latin typeface="標楷體" panose="03000509000000000000" pitchFamily="65" charset="-120"/>
                <a:ea typeface="標楷體" panose="03000509000000000000" pitchFamily="65" charset="-120"/>
              </a:rPr>
              <a:t>辦理</a:t>
            </a:r>
            <a:r>
              <a:rPr lang="zh-TW" altLang="en-US" sz="4800" dirty="0" smtClean="0">
                <a:latin typeface="標楷體" panose="03000509000000000000" pitchFamily="65" charset="-120"/>
                <a:ea typeface="標楷體" panose="03000509000000000000" pitchFamily="65" charset="-120"/>
              </a:rPr>
              <a:t>地點：</a:t>
            </a:r>
            <a:r>
              <a:rPr lang="zh-TW" altLang="zh-TW" sz="4800" dirty="0" smtClean="0">
                <a:latin typeface="標楷體" panose="03000509000000000000" pitchFamily="65" charset="-120"/>
                <a:ea typeface="標楷體" panose="03000509000000000000" pitchFamily="65" charset="-120"/>
              </a:rPr>
              <a:t>進修</a:t>
            </a:r>
            <a:r>
              <a:rPr lang="zh-TW" altLang="zh-TW" sz="4800" dirty="0">
                <a:latin typeface="標楷體" panose="03000509000000000000" pitchFamily="65" charset="-120"/>
                <a:ea typeface="標楷體" panose="03000509000000000000" pitchFamily="65" charset="-120"/>
              </a:rPr>
              <a:t>部學務</a:t>
            </a:r>
            <a:r>
              <a:rPr lang="zh-TW" altLang="zh-TW" sz="4800" dirty="0" smtClean="0">
                <a:latin typeface="標楷體" panose="03000509000000000000" pitchFamily="65" charset="-120"/>
                <a:ea typeface="標楷體" panose="03000509000000000000" pitchFamily="65" charset="-120"/>
              </a:rPr>
              <a:t>組</a:t>
            </a:r>
            <a:endParaRPr lang="en-US" altLang="zh-TW" sz="4800" dirty="0" smtClean="0">
              <a:latin typeface="標楷體" panose="03000509000000000000" pitchFamily="65" charset="-120"/>
              <a:ea typeface="標楷體" panose="03000509000000000000" pitchFamily="65" charset="-120"/>
            </a:endParaRPr>
          </a:p>
          <a:p>
            <a:pPr marL="45720" indent="0">
              <a:buNone/>
            </a:pPr>
            <a:r>
              <a:rPr lang="zh-TW" altLang="en-US" sz="4800" dirty="0" smtClean="0">
                <a:latin typeface="標楷體" panose="03000509000000000000" pitchFamily="65" charset="-120"/>
                <a:ea typeface="標楷體" panose="03000509000000000000" pitchFamily="65" charset="-120"/>
              </a:rPr>
              <a:t>            洽：</a:t>
            </a:r>
            <a:r>
              <a:rPr lang="en-US" altLang="zh-TW" sz="4800" dirty="0" smtClean="0">
                <a:latin typeface="標楷體" panose="03000509000000000000" pitchFamily="65" charset="-120"/>
                <a:ea typeface="標楷體" panose="03000509000000000000" pitchFamily="65" charset="-120"/>
              </a:rPr>
              <a:t>2410</a:t>
            </a:r>
            <a:r>
              <a:rPr lang="zh-TW" altLang="en-US" sz="4800" dirty="0" smtClean="0">
                <a:latin typeface="標楷體" panose="03000509000000000000" pitchFamily="65" charset="-120"/>
                <a:ea typeface="標楷體" panose="03000509000000000000" pitchFamily="65" charset="-120"/>
              </a:rPr>
              <a:t>  王小姐</a:t>
            </a:r>
            <a:endParaRPr lang="zh-TW" altLang="en-US" sz="4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778689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994122"/>
          </a:xfrm>
        </p:spPr>
        <p:txBody>
          <a:bodyPr>
            <a:normAutofit/>
          </a:bodyPr>
          <a:lstStyle/>
          <a:p>
            <a:pPr algn="ctr"/>
            <a:r>
              <a:rPr lang="zh-TW" altLang="zh-TW" sz="4000" dirty="0" smtClean="0">
                <a:latin typeface="華康標楷體" panose="03000509000000000000" pitchFamily="65" charset="-120"/>
                <a:ea typeface="華康標楷體" panose="03000509000000000000" pitchFamily="65" charset="-120"/>
              </a:rPr>
              <a:t>教育部學產基金之</a:t>
            </a:r>
            <a:r>
              <a:rPr lang="zh-TW" altLang="zh-TW" sz="4000" dirty="0" smtClean="0">
                <a:solidFill>
                  <a:srgbClr val="FF0000"/>
                </a:solidFill>
                <a:latin typeface="華康標楷體" panose="03000509000000000000" pitchFamily="65" charset="-120"/>
                <a:ea typeface="華康標楷體" panose="03000509000000000000" pitchFamily="65" charset="-120"/>
              </a:rPr>
              <a:t>急難慰問金</a:t>
            </a:r>
            <a:r>
              <a:rPr lang="zh-TW" altLang="zh-TW" sz="4000" dirty="0" smtClean="0">
                <a:latin typeface="華康標楷體" panose="03000509000000000000" pitchFamily="65" charset="-120"/>
                <a:ea typeface="華康標楷體" panose="03000509000000000000" pitchFamily="65" charset="-120"/>
              </a:rPr>
              <a:t>：</a:t>
            </a:r>
            <a:endParaRPr lang="zh-TW" altLang="en-US" sz="4000" dirty="0"/>
          </a:p>
        </p:txBody>
      </p:sp>
      <p:sp>
        <p:nvSpPr>
          <p:cNvPr id="3" name="內容版面配置區 2"/>
          <p:cNvSpPr>
            <a:spLocks noGrp="1"/>
          </p:cNvSpPr>
          <p:nvPr>
            <p:ph idx="1"/>
          </p:nvPr>
        </p:nvSpPr>
        <p:spPr>
          <a:xfrm>
            <a:off x="457200" y="1628800"/>
            <a:ext cx="8229600" cy="3744417"/>
          </a:xfrm>
        </p:spPr>
        <p:style>
          <a:lnRef idx="2">
            <a:schemeClr val="accent6"/>
          </a:lnRef>
          <a:fillRef idx="1">
            <a:schemeClr val="lt1"/>
          </a:fillRef>
          <a:effectRef idx="0">
            <a:schemeClr val="accent6"/>
          </a:effectRef>
          <a:fontRef idx="minor">
            <a:schemeClr val="dk1"/>
          </a:fontRef>
        </p:style>
        <p:txBody>
          <a:bodyPr>
            <a:normAutofit/>
          </a:bodyPr>
          <a:lstStyle/>
          <a:p>
            <a:r>
              <a:rPr lang="zh-TW" altLang="zh-TW" sz="4400" dirty="0" smtClean="0">
                <a:latin typeface="標楷體" panose="03000509000000000000" pitchFamily="65" charset="-120"/>
                <a:ea typeface="標楷體" panose="03000509000000000000" pitchFamily="65" charset="-120"/>
              </a:rPr>
              <a:t>對</a:t>
            </a:r>
            <a:r>
              <a:rPr lang="zh-TW" altLang="en-US" sz="4400" dirty="0" smtClean="0">
                <a:latin typeface="標楷體" panose="03000509000000000000" pitchFamily="65" charset="-120"/>
                <a:ea typeface="標楷體" panose="03000509000000000000" pitchFamily="65" charset="-120"/>
              </a:rPr>
              <a:t>象：</a:t>
            </a:r>
            <a:r>
              <a:rPr lang="zh-TW" altLang="zh-TW" sz="4400" dirty="0" smtClean="0">
                <a:latin typeface="標楷體" panose="03000509000000000000" pitchFamily="65" charset="-120"/>
                <a:ea typeface="標楷體" panose="03000509000000000000" pitchFamily="65" charset="-120"/>
              </a:rPr>
              <a:t>學生</a:t>
            </a:r>
            <a:r>
              <a:rPr lang="zh-TW" altLang="zh-TW" sz="4400" dirty="0">
                <a:latin typeface="標楷體" panose="03000509000000000000" pitchFamily="65" charset="-120"/>
                <a:ea typeface="標楷體" panose="03000509000000000000" pitchFamily="65" charset="-120"/>
              </a:rPr>
              <a:t>或其</a:t>
            </a:r>
            <a:r>
              <a:rPr lang="zh-TW" altLang="zh-TW" sz="4400" dirty="0" smtClean="0">
                <a:latin typeface="標楷體" panose="03000509000000000000" pitchFamily="65" charset="-120"/>
                <a:ea typeface="標楷體" panose="03000509000000000000" pitchFamily="65" charset="-120"/>
              </a:rPr>
              <a:t>父母</a:t>
            </a:r>
            <a:endParaRPr lang="en-US" altLang="zh-TW" sz="4400" dirty="0" smtClean="0">
              <a:latin typeface="標楷體" panose="03000509000000000000" pitchFamily="65" charset="-120"/>
              <a:ea typeface="標楷體" panose="03000509000000000000" pitchFamily="65" charset="-120"/>
            </a:endParaRPr>
          </a:p>
          <a:p>
            <a:r>
              <a:rPr lang="zh-TW" altLang="en-US" sz="4400" dirty="0" smtClean="0">
                <a:latin typeface="標楷體" panose="03000509000000000000" pitchFamily="65" charset="-120"/>
                <a:ea typeface="標楷體" panose="03000509000000000000" pitchFamily="65" charset="-120"/>
              </a:rPr>
              <a:t>條件：</a:t>
            </a:r>
            <a:r>
              <a:rPr lang="zh-TW" altLang="zh-TW" sz="4400" dirty="0" smtClean="0">
                <a:latin typeface="標楷體" panose="03000509000000000000" pitchFamily="65" charset="-120"/>
                <a:ea typeface="標楷體" panose="03000509000000000000" pitchFamily="65" charset="-120"/>
              </a:rPr>
              <a:t>重傷</a:t>
            </a:r>
            <a:r>
              <a:rPr lang="zh-TW" altLang="zh-TW" sz="4400" dirty="0">
                <a:latin typeface="標楷體" panose="03000509000000000000" pitchFamily="65" charset="-120"/>
                <a:ea typeface="標楷體" panose="03000509000000000000" pitchFamily="65" charset="-120"/>
              </a:rPr>
              <a:t>病、死亡或符合健保重大傷病者</a:t>
            </a:r>
            <a:r>
              <a:rPr lang="zh-TW" altLang="zh-TW" sz="4400" dirty="0" smtClean="0">
                <a:latin typeface="標楷體" panose="03000509000000000000" pitchFamily="65" charset="-120"/>
                <a:ea typeface="標楷體" panose="03000509000000000000" pitchFamily="65" charset="-120"/>
              </a:rPr>
              <a:t>適用</a:t>
            </a:r>
            <a:r>
              <a:rPr lang="zh-TW" altLang="en-US" sz="4400" dirty="0" smtClean="0">
                <a:latin typeface="標楷體" panose="03000509000000000000" pitchFamily="65" charset="-120"/>
                <a:ea typeface="標楷體" panose="03000509000000000000" pitchFamily="65" charset="-120"/>
              </a:rPr>
              <a:t>。</a:t>
            </a:r>
            <a:endParaRPr lang="en-US" altLang="zh-TW" sz="4400" dirty="0" smtClean="0">
              <a:latin typeface="標楷體" panose="03000509000000000000" pitchFamily="65" charset="-120"/>
              <a:ea typeface="標楷體" panose="03000509000000000000" pitchFamily="65" charset="-120"/>
            </a:endParaRPr>
          </a:p>
          <a:p>
            <a:r>
              <a:rPr lang="zh-TW" altLang="zh-TW" sz="4400" dirty="0" smtClean="0">
                <a:latin typeface="標楷體" panose="03000509000000000000" pitchFamily="65" charset="-120"/>
                <a:ea typeface="標楷體" panose="03000509000000000000" pitchFamily="65" charset="-120"/>
              </a:rPr>
              <a:t>詳</a:t>
            </a:r>
            <a:r>
              <a:rPr lang="zh-TW" altLang="zh-TW" sz="4400" dirty="0">
                <a:latin typeface="標楷體" panose="03000509000000000000" pitchFamily="65" charset="-120"/>
                <a:ea typeface="標楷體" panose="03000509000000000000" pitchFamily="65" charset="-120"/>
              </a:rPr>
              <a:t>洽學務組王玉貞小姐</a:t>
            </a:r>
            <a:r>
              <a:rPr lang="en-US" altLang="zh-TW" sz="4400" dirty="0">
                <a:latin typeface="標楷體" panose="03000509000000000000" pitchFamily="65" charset="-120"/>
                <a:ea typeface="標楷體" panose="03000509000000000000" pitchFamily="65" charset="-120"/>
              </a:rPr>
              <a:t>(2411)</a:t>
            </a:r>
            <a:r>
              <a:rPr lang="zh-TW" altLang="zh-TW" sz="4400" b="1" dirty="0">
                <a:latin typeface="標楷體" panose="03000509000000000000" pitchFamily="65" charset="-120"/>
                <a:ea typeface="標楷體" panose="03000509000000000000" pitchFamily="65" charset="-120"/>
              </a:rPr>
              <a:t>。</a:t>
            </a:r>
            <a:endParaRPr lang="zh-TW" altLang="en-US" sz="4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9295982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850106"/>
          </a:xfrm>
        </p:spPr>
        <p:txBody>
          <a:bodyPr>
            <a:normAutofit/>
          </a:bodyPr>
          <a:lstStyle/>
          <a:p>
            <a:pPr algn="ctr"/>
            <a:r>
              <a:rPr lang="zh-TW" altLang="en-US" dirty="0" smtClean="0">
                <a:solidFill>
                  <a:srgbClr val="FF0000"/>
                </a:solidFill>
              </a:rPr>
              <a:t>*</a:t>
            </a:r>
            <a:r>
              <a:rPr lang="zh-TW" altLang="zh-TW" sz="4800" dirty="0" smtClean="0">
                <a:gradFill>
                  <a:gsLst>
                    <a:gs pos="0">
                      <a:prstClr val="black"/>
                    </a:gs>
                    <a:gs pos="40000">
                      <a:prstClr val="black">
                        <a:lumMod val="75000"/>
                        <a:lumOff val="25000"/>
                      </a:prstClr>
                    </a:gs>
                    <a:gs pos="100000">
                      <a:srgbClr val="212745">
                        <a:alpha val="65000"/>
                      </a:srgbClr>
                    </a:gs>
                  </a:gsLst>
                  <a:lin ang="5400000" scaled="0"/>
                </a:gradFill>
              </a:rPr>
              <a:t>拾</a:t>
            </a:r>
            <a:r>
              <a:rPr lang="zh-TW" altLang="en-US" sz="4800" dirty="0" smtClean="0">
                <a:gradFill>
                  <a:gsLst>
                    <a:gs pos="0">
                      <a:prstClr val="black"/>
                    </a:gs>
                    <a:gs pos="40000">
                      <a:prstClr val="black">
                        <a:lumMod val="75000"/>
                        <a:lumOff val="25000"/>
                      </a:prstClr>
                    </a:gs>
                    <a:gs pos="100000">
                      <a:srgbClr val="212745">
                        <a:alpha val="65000"/>
                      </a:srgbClr>
                    </a:gs>
                  </a:gsLst>
                  <a:lin ang="5400000" scaled="0"/>
                </a:gradFill>
              </a:rPr>
              <a:t>壹</a:t>
            </a:r>
            <a:r>
              <a:rPr lang="zh-TW" altLang="en-US" sz="4800" dirty="0" smtClean="0">
                <a:latin typeface="新細明體"/>
                <a:ea typeface="新細明體"/>
              </a:rPr>
              <a:t>、</a:t>
            </a:r>
            <a:r>
              <a:rPr lang="zh-TW" altLang="en-US" sz="4800" dirty="0" smtClean="0">
                <a:latin typeface="華康標楷體" panose="03000509000000000000" pitchFamily="65" charset="-120"/>
                <a:ea typeface="華康標楷體" panose="03000509000000000000" pitchFamily="65" charset="-120"/>
              </a:rPr>
              <a:t>班級幹部名單</a:t>
            </a:r>
            <a:r>
              <a:rPr lang="zh-TW" altLang="zh-TW" sz="4800" dirty="0" smtClean="0">
                <a:latin typeface="華康標楷體" panose="03000509000000000000" pitchFamily="65" charset="-120"/>
                <a:ea typeface="華康標楷體" panose="03000509000000000000" pitchFamily="65" charset="-120"/>
              </a:rPr>
              <a:t>：</a:t>
            </a:r>
            <a:endParaRPr lang="zh-TW" altLang="en-US" sz="3200" dirty="0"/>
          </a:p>
        </p:txBody>
      </p:sp>
      <p:sp>
        <p:nvSpPr>
          <p:cNvPr id="3" name="內容版面配置區 2"/>
          <p:cNvSpPr>
            <a:spLocks noGrp="1"/>
          </p:cNvSpPr>
          <p:nvPr>
            <p:ph idx="1"/>
          </p:nvPr>
        </p:nvSpPr>
        <p:spPr>
          <a:xfrm>
            <a:off x="683568" y="1628801"/>
            <a:ext cx="7632848" cy="4320480"/>
          </a:xfrm>
        </p:spPr>
        <p:style>
          <a:lnRef idx="2">
            <a:schemeClr val="accent2"/>
          </a:lnRef>
          <a:fillRef idx="1">
            <a:schemeClr val="lt1"/>
          </a:fillRef>
          <a:effectRef idx="0">
            <a:schemeClr val="accent2"/>
          </a:effectRef>
          <a:fontRef idx="minor">
            <a:schemeClr val="dk1"/>
          </a:fontRef>
        </p:style>
        <p:txBody>
          <a:bodyPr>
            <a:normAutofit/>
          </a:bodyPr>
          <a:lstStyle/>
          <a:p>
            <a:pPr marL="0" indent="0"/>
            <a:r>
              <a:rPr lang="zh-TW" altLang="en-US" sz="3600" dirty="0" smtClean="0">
                <a:latin typeface="標楷體" panose="03000509000000000000" pitchFamily="65" charset="-120"/>
                <a:ea typeface="標楷體" panose="03000509000000000000" pitchFamily="65" charset="-120"/>
              </a:rPr>
              <a:t>每學期末請上系統登錄新學期幹部名單。</a:t>
            </a:r>
            <a:endParaRPr lang="en-US" altLang="zh-TW" sz="3600" dirty="0" smtClean="0">
              <a:latin typeface="標楷體" panose="03000509000000000000" pitchFamily="65" charset="-120"/>
              <a:ea typeface="標楷體" panose="03000509000000000000" pitchFamily="65" charset="-120"/>
            </a:endParaRPr>
          </a:p>
          <a:p>
            <a:pPr marL="0" indent="0"/>
            <a:r>
              <a:rPr lang="zh-TW" altLang="en-US" sz="3600" dirty="0">
                <a:latin typeface="標楷體" panose="03000509000000000000" pitchFamily="65" charset="-120"/>
                <a:ea typeface="標楷體" panose="03000509000000000000" pitchFamily="65" charset="-120"/>
              </a:rPr>
              <a:t>目前</a:t>
            </a:r>
            <a:r>
              <a:rPr lang="zh-TW" altLang="en-US" sz="3600" dirty="0" smtClean="0">
                <a:latin typeface="標楷體" panose="03000509000000000000" pitchFamily="65" charset="-120"/>
                <a:ea typeface="標楷體" panose="03000509000000000000" pitchFamily="65" charset="-120"/>
              </a:rPr>
              <a:t>還有</a:t>
            </a:r>
            <a:r>
              <a:rPr lang="en-US" altLang="zh-TW" sz="3600" dirty="0" smtClean="0">
                <a:latin typeface="標楷體" panose="03000509000000000000" pitchFamily="65" charset="-120"/>
                <a:ea typeface="標楷體" panose="03000509000000000000" pitchFamily="65" charset="-120"/>
              </a:rPr>
              <a:t>9</a:t>
            </a:r>
            <a:r>
              <a:rPr lang="zh-TW" altLang="en-US" sz="3600" dirty="0" smtClean="0">
                <a:latin typeface="標楷體" panose="03000509000000000000" pitchFamily="65" charset="-120"/>
                <a:ea typeface="標楷體" panose="03000509000000000000" pitchFamily="65" charset="-120"/>
              </a:rPr>
              <a:t>個班缺</a:t>
            </a:r>
            <a:r>
              <a:rPr lang="zh-TW" altLang="en-US" sz="3600" dirty="0" smtClean="0">
                <a:solidFill>
                  <a:prstClr val="black"/>
                </a:solidFill>
                <a:latin typeface="標楷體" panose="03000509000000000000" pitchFamily="65" charset="-120"/>
                <a:ea typeface="標楷體" panose="03000509000000000000" pitchFamily="65" charset="-120"/>
              </a:rPr>
              <a:t>幹部名單，請儘快以紙本補交以免期末無法敘獎影響個人權益</a:t>
            </a:r>
            <a:r>
              <a:rPr lang="zh-TW" altLang="en-US" sz="3600" dirty="0" smtClean="0">
                <a:latin typeface="標楷體" panose="03000509000000000000" pitchFamily="65" charset="-120"/>
                <a:ea typeface="標楷體" panose="03000509000000000000" pitchFamily="65" charset="-120"/>
              </a:rPr>
              <a:t>。</a:t>
            </a:r>
            <a:endParaRPr lang="en-US" altLang="zh-TW" sz="3600" dirty="0" smtClean="0">
              <a:latin typeface="標楷體" panose="03000509000000000000" pitchFamily="65" charset="-120"/>
              <a:ea typeface="標楷體" panose="03000509000000000000" pitchFamily="65" charset="-120"/>
            </a:endParaRPr>
          </a:p>
          <a:p>
            <a:pPr marL="0" indent="0"/>
            <a:r>
              <a:rPr lang="zh-TW" altLang="en-US" sz="3600" dirty="0">
                <a:latin typeface="標楷體" panose="03000509000000000000" pitchFamily="65" charset="-120"/>
                <a:ea typeface="標楷體" panose="03000509000000000000" pitchFamily="65" charset="-120"/>
              </a:rPr>
              <a:t>學期</a:t>
            </a:r>
            <a:r>
              <a:rPr lang="zh-TW" altLang="en-US" sz="3600" dirty="0" smtClean="0">
                <a:latin typeface="標楷體" panose="03000509000000000000" pitchFamily="65" charset="-120"/>
                <a:ea typeface="標楷體" panose="03000509000000000000" pitchFamily="65" charset="-120"/>
              </a:rPr>
              <a:t>中更換幹部者須以紙本方式繳交新</a:t>
            </a:r>
            <a:r>
              <a:rPr lang="zh-TW" altLang="en-US" sz="3600" dirty="0">
                <a:solidFill>
                  <a:prstClr val="black"/>
                </a:solidFill>
                <a:latin typeface="標楷體" panose="03000509000000000000" pitchFamily="65" charset="-120"/>
                <a:ea typeface="標楷體" panose="03000509000000000000" pitchFamily="65" charset="-120"/>
              </a:rPr>
              <a:t>幹部</a:t>
            </a:r>
            <a:r>
              <a:rPr lang="zh-TW" altLang="en-US" sz="3600" dirty="0" smtClean="0">
                <a:solidFill>
                  <a:prstClr val="black"/>
                </a:solidFill>
                <a:latin typeface="標楷體" panose="03000509000000000000" pitchFamily="65" charset="-120"/>
                <a:ea typeface="標楷體" panose="03000509000000000000" pitchFamily="65" charset="-120"/>
              </a:rPr>
              <a:t>名單申請更正。</a:t>
            </a:r>
            <a:endParaRPr lang="en-US" altLang="zh-TW" sz="3600" dirty="0" smtClean="0">
              <a:latin typeface="標楷體" panose="03000509000000000000" pitchFamily="65" charset="-120"/>
              <a:ea typeface="標楷體" panose="03000509000000000000" pitchFamily="65" charset="-120"/>
            </a:endParaRPr>
          </a:p>
          <a:p>
            <a:pPr marL="0" indent="0"/>
            <a:endParaRPr lang="zh-TW" altLang="en-US" dirty="0"/>
          </a:p>
        </p:txBody>
      </p:sp>
    </p:spTree>
    <p:extLst>
      <p:ext uri="{BB962C8B-B14F-4D97-AF65-F5344CB8AC3E}">
        <p14:creationId xmlns:p14="http://schemas.microsoft.com/office/powerpoint/2010/main" val="1839333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95400"/>
          </a:xfrm>
        </p:spPr>
        <p:txBody>
          <a:bodyPr>
            <a:normAutofit/>
          </a:bodyPr>
          <a:lstStyle/>
          <a:p>
            <a:pPr algn="ctr"/>
            <a:r>
              <a:rPr lang="zh-TW" altLang="en-US" sz="6000" dirty="0" smtClean="0">
                <a:solidFill>
                  <a:srgbClr val="FF0000"/>
                </a:solidFill>
              </a:rPr>
              <a:t>感 謝 您</a:t>
            </a:r>
            <a:r>
              <a:rPr lang="en-US" altLang="zh-TW" sz="6000" dirty="0" smtClean="0">
                <a:solidFill>
                  <a:srgbClr val="FF0000"/>
                </a:solidFill>
              </a:rPr>
              <a:t>!</a:t>
            </a:r>
            <a:r>
              <a:rPr lang="zh-TW" altLang="en-US" sz="4000" dirty="0" smtClean="0">
                <a:solidFill>
                  <a:srgbClr val="FF0000"/>
                </a:solidFill>
              </a:rPr>
              <a:t> </a:t>
            </a:r>
            <a:endParaRPr lang="en-US" altLang="zh-TW" sz="4000" dirty="0">
              <a:solidFill>
                <a:srgbClr val="FF0000"/>
              </a:solidFill>
            </a:endParaRPr>
          </a:p>
        </p:txBody>
      </p:sp>
      <p:sp>
        <p:nvSpPr>
          <p:cNvPr id="6" name="內容版面配置區 5"/>
          <p:cNvSpPr>
            <a:spLocks noGrp="1"/>
          </p:cNvSpPr>
          <p:nvPr>
            <p:ph idx="1"/>
          </p:nvPr>
        </p:nvSpPr>
        <p:spPr>
          <a:xfrm>
            <a:off x="304800" y="1484784"/>
            <a:ext cx="8686800" cy="4248472"/>
          </a:xfrm>
        </p:spPr>
        <p:txBody>
          <a:bodyPr>
            <a:normAutofit/>
          </a:bodyPr>
          <a:lstStyle/>
          <a:p>
            <a:pPr marL="0" lvl="0" indent="0" algn="ctr">
              <a:buClr>
                <a:srgbClr val="F0A22E"/>
              </a:buClr>
              <a:buNone/>
            </a:pPr>
            <a:r>
              <a:rPr lang="zh-TW" altLang="en-US" sz="4000" cap="all" dirty="0">
                <a:solidFill>
                  <a:srgbClr val="4E3B30"/>
                </a:solidFill>
                <a:effectLst>
                  <a:reflection blurRad="12700" stA="48000" endA="300" endPos="55000" dir="5400000" sy="-90000" algn="bl" rotWithShape="0"/>
                </a:effectLst>
                <a:latin typeface="Franklin Gothic Medium"/>
                <a:cs typeface="+mj-cs"/>
              </a:rPr>
              <a:t>為守護您未來的母校奉獻</a:t>
            </a:r>
            <a:r>
              <a:rPr lang="zh-TW" altLang="en-US" sz="4000" cap="all" dirty="0" smtClean="0">
                <a:solidFill>
                  <a:srgbClr val="4E3B30"/>
                </a:solidFill>
                <a:effectLst>
                  <a:reflection blurRad="12700" stA="48000" endA="300" endPos="55000" dir="5400000" sy="-90000" algn="bl" rotWithShape="0"/>
                </a:effectLst>
                <a:latin typeface="Franklin Gothic Medium"/>
                <a:cs typeface="+mj-cs"/>
              </a:rPr>
              <a:t>心力</a:t>
            </a:r>
            <a:endParaRPr lang="en-US" altLang="zh-TW" sz="4000" cap="all" dirty="0" smtClean="0">
              <a:solidFill>
                <a:srgbClr val="4E3B30"/>
              </a:solidFill>
              <a:effectLst>
                <a:reflection blurRad="12700" stA="48000" endA="300" endPos="55000" dir="5400000" sy="-90000" algn="bl" rotWithShape="0"/>
              </a:effectLst>
              <a:latin typeface="Franklin Gothic Medium"/>
              <a:cs typeface="+mj-cs"/>
            </a:endParaRPr>
          </a:p>
          <a:p>
            <a:pPr marL="0" lvl="0" indent="0" algn="ctr">
              <a:buClr>
                <a:srgbClr val="F0A22E"/>
              </a:buClr>
              <a:buNone/>
            </a:pPr>
            <a:endParaRPr lang="en-US" altLang="zh-TW" sz="4000" cap="all" dirty="0">
              <a:solidFill>
                <a:srgbClr val="4E3B30"/>
              </a:solidFill>
              <a:effectLst>
                <a:reflection blurRad="12700" stA="48000" endA="300" endPos="55000" dir="5400000" sy="-90000" algn="bl" rotWithShape="0"/>
              </a:effectLst>
              <a:latin typeface="Franklin Gothic Medium"/>
              <a:cs typeface="+mj-cs"/>
            </a:endParaRPr>
          </a:p>
          <a:p>
            <a:pPr marL="0" lvl="0" indent="0" algn="ctr">
              <a:buClr>
                <a:srgbClr val="F0A22E"/>
              </a:buClr>
              <a:buNone/>
            </a:pPr>
            <a:r>
              <a:rPr lang="zh-TW" altLang="en-US" sz="4000" dirty="0" smtClean="0">
                <a:solidFill>
                  <a:srgbClr val="4E3B30"/>
                </a:solidFill>
                <a:latin typeface="新細明體"/>
              </a:rPr>
              <a:t>您</a:t>
            </a:r>
            <a:r>
              <a:rPr lang="zh-TW" altLang="en-US" sz="4000" dirty="0">
                <a:solidFill>
                  <a:srgbClr val="4E3B30"/>
                </a:solidFill>
                <a:latin typeface="新細明體"/>
              </a:rPr>
              <a:t>的</a:t>
            </a:r>
            <a:r>
              <a:rPr lang="zh-TW" altLang="en-US" sz="4000" dirty="0" smtClean="0">
                <a:solidFill>
                  <a:srgbClr val="4E3B30"/>
                </a:solidFill>
                <a:latin typeface="新細明體"/>
              </a:rPr>
              <a:t>作為</a:t>
            </a:r>
            <a:endParaRPr lang="en-US" altLang="zh-TW" sz="4000" dirty="0" smtClean="0">
              <a:solidFill>
                <a:srgbClr val="4E3B30"/>
              </a:solidFill>
              <a:latin typeface="新細明體"/>
            </a:endParaRPr>
          </a:p>
          <a:p>
            <a:pPr marL="0" lvl="0" indent="0" algn="ctr">
              <a:buClr>
                <a:srgbClr val="F0A22E"/>
              </a:buClr>
              <a:buNone/>
            </a:pPr>
            <a:endParaRPr lang="en-US" altLang="zh-TW" sz="1200" dirty="0" smtClean="0">
              <a:solidFill>
                <a:srgbClr val="4E3B30"/>
              </a:solidFill>
              <a:latin typeface="新細明體"/>
            </a:endParaRPr>
          </a:p>
          <a:p>
            <a:pPr marL="0" lvl="0" indent="0" algn="ctr">
              <a:buClr>
                <a:srgbClr val="F0A22E"/>
              </a:buClr>
              <a:buNone/>
            </a:pPr>
            <a:r>
              <a:rPr lang="zh-TW" altLang="en-US" sz="4000" dirty="0" smtClean="0">
                <a:solidFill>
                  <a:srgbClr val="4E3B30"/>
                </a:solidFill>
                <a:latin typeface="新細明體"/>
              </a:rPr>
              <a:t>全</a:t>
            </a:r>
            <a:r>
              <a:rPr lang="zh-TW" altLang="en-US" sz="4000" dirty="0">
                <a:solidFill>
                  <a:srgbClr val="4E3B30"/>
                </a:solidFill>
                <a:latin typeface="新細明體"/>
              </a:rPr>
              <a:t>班同學都會看到、記得</a:t>
            </a:r>
            <a:endParaRPr lang="en-US" altLang="zh-TW" sz="4000" dirty="0">
              <a:solidFill>
                <a:prstClr val="black"/>
              </a:solidFill>
              <a:latin typeface="新細明體"/>
            </a:endParaRPr>
          </a:p>
          <a:p>
            <a:endParaRPr lang="zh-TW" altLang="en-US" dirty="0"/>
          </a:p>
        </p:txBody>
      </p:sp>
    </p:spTree>
    <p:extLst>
      <p:ext uri="{BB962C8B-B14F-4D97-AF65-F5344CB8AC3E}">
        <p14:creationId xmlns:p14="http://schemas.microsoft.com/office/powerpoint/2010/main" val="25082841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994122"/>
          </a:xfrm>
        </p:spPr>
        <p:txBody>
          <a:bodyPr>
            <a:normAutofit fontScale="90000"/>
          </a:bodyPr>
          <a:lstStyle/>
          <a:p>
            <a:pPr marL="0" indent="0" algn="ctr">
              <a:buNone/>
            </a:pPr>
            <a:r>
              <a:rPr lang="zh-TW" altLang="zh-TW" sz="4400" dirty="0" smtClean="0">
                <a:gradFill>
                  <a:gsLst>
                    <a:gs pos="0">
                      <a:prstClr val="black"/>
                    </a:gs>
                    <a:gs pos="40000">
                      <a:prstClr val="black">
                        <a:lumMod val="75000"/>
                        <a:lumOff val="25000"/>
                      </a:prstClr>
                    </a:gs>
                    <a:gs pos="100000">
                      <a:srgbClr val="212745">
                        <a:alpha val="65000"/>
                      </a:srgbClr>
                    </a:gs>
                  </a:gsLst>
                  <a:lin ang="5400000" scaled="0"/>
                </a:gradFill>
              </a:rPr>
              <a:t>拾</a:t>
            </a:r>
            <a:r>
              <a:rPr lang="zh-TW" altLang="en-US" sz="4400" dirty="0" smtClean="0">
                <a:gradFill>
                  <a:gsLst>
                    <a:gs pos="0">
                      <a:prstClr val="black"/>
                    </a:gs>
                    <a:gs pos="40000">
                      <a:prstClr val="black">
                        <a:lumMod val="75000"/>
                        <a:lumOff val="25000"/>
                      </a:prstClr>
                    </a:gs>
                    <a:gs pos="100000">
                      <a:srgbClr val="212745">
                        <a:alpha val="65000"/>
                      </a:srgbClr>
                    </a:gs>
                  </a:gsLst>
                  <a:lin ang="5400000" scaled="0"/>
                </a:gradFill>
              </a:rPr>
              <a:t>貳</a:t>
            </a:r>
            <a:r>
              <a:rPr lang="zh-TW" altLang="zh-TW" sz="4800" b="1" dirty="0" smtClean="0"/>
              <a:t>、</a:t>
            </a:r>
            <a:r>
              <a:rPr lang="zh-TW" altLang="zh-TW" sz="4800" b="1" dirty="0"/>
              <a:t>請假、操行及獎懲事宜：</a:t>
            </a:r>
            <a:endParaRPr lang="zh-TW" altLang="en-US" sz="4800" dirty="0"/>
          </a:p>
        </p:txBody>
      </p:sp>
      <p:sp>
        <p:nvSpPr>
          <p:cNvPr id="3" name="內容版面配置區 2"/>
          <p:cNvSpPr>
            <a:spLocks noGrp="1"/>
          </p:cNvSpPr>
          <p:nvPr>
            <p:ph sz="quarter" idx="13"/>
          </p:nvPr>
        </p:nvSpPr>
        <p:spPr>
          <a:xfrm>
            <a:off x="457200" y="1556792"/>
            <a:ext cx="8075240" cy="4917160"/>
          </a:xfrm>
        </p:spPr>
        <p:txBody>
          <a:bodyPr>
            <a:normAutofit/>
          </a:bodyPr>
          <a:lstStyle/>
          <a:p>
            <a:r>
              <a:rPr lang="zh-TW" altLang="zh-TW" sz="3200" dirty="0" smtClean="0">
                <a:latin typeface="標楷體" panose="03000509000000000000" pitchFamily="65" charset="-120"/>
                <a:ea typeface="標楷體" panose="03000509000000000000" pitchFamily="65" charset="-120"/>
              </a:rPr>
              <a:t>各種</a:t>
            </a:r>
            <a:r>
              <a:rPr lang="zh-TW" altLang="zh-TW" sz="3200" dirty="0">
                <a:latin typeface="標楷體" panose="03000509000000000000" pitchFamily="65" charset="-120"/>
                <a:ea typeface="標楷體" panose="03000509000000000000" pitchFamily="65" charset="-120"/>
              </a:rPr>
              <a:t>假</a:t>
            </a:r>
            <a:r>
              <a:rPr lang="zh-TW" altLang="zh-TW" sz="3200" dirty="0" smtClean="0">
                <a:latin typeface="標楷體" panose="03000509000000000000" pitchFamily="65" charset="-120"/>
                <a:ea typeface="標楷體" panose="03000509000000000000" pitchFamily="65" charset="-120"/>
              </a:rPr>
              <a:t>別</a:t>
            </a:r>
            <a:r>
              <a:rPr lang="en-US" altLang="zh-TW" sz="3200" dirty="0" smtClean="0">
                <a:latin typeface="標楷體" panose="03000509000000000000" pitchFamily="65" charset="-120"/>
                <a:ea typeface="標楷體" panose="03000509000000000000" pitchFamily="65" charset="-120"/>
              </a:rPr>
              <a:t>(</a:t>
            </a:r>
            <a:r>
              <a:rPr lang="zh-TW" altLang="en-US" sz="3200" dirty="0" smtClean="0">
                <a:latin typeface="標楷體" panose="03000509000000000000" pitchFamily="65" charset="-120"/>
                <a:ea typeface="標楷體" panose="03000509000000000000" pitchFamily="65" charset="-120"/>
              </a:rPr>
              <a:t>含公假</a:t>
            </a:r>
            <a:r>
              <a:rPr lang="en-US" altLang="zh-TW" sz="3200" dirty="0" smtClean="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必須</a:t>
            </a:r>
            <a:r>
              <a:rPr lang="zh-TW" altLang="zh-TW" sz="3200" dirty="0">
                <a:latin typeface="標楷體" panose="03000509000000000000" pitchFamily="65" charset="-120"/>
                <a:ea typeface="標楷體" panose="03000509000000000000" pitchFamily="65" charset="-120"/>
              </a:rPr>
              <a:t>自行上網</a:t>
            </a:r>
            <a:r>
              <a:rPr lang="zh-TW" altLang="en-US" sz="3200" dirty="0">
                <a:latin typeface="標楷體" panose="03000509000000000000" pitchFamily="65" charset="-120"/>
                <a:ea typeface="標楷體" panose="03000509000000000000" pitchFamily="65" charset="-120"/>
              </a:rPr>
              <a:t>申</a:t>
            </a:r>
            <a:r>
              <a:rPr lang="zh-TW" altLang="zh-TW" sz="3200" dirty="0">
                <a:latin typeface="標楷體" panose="03000509000000000000" pitchFamily="65" charset="-120"/>
                <a:ea typeface="標楷體" panose="03000509000000000000" pitchFamily="65" charset="-120"/>
              </a:rPr>
              <a:t>請</a:t>
            </a:r>
            <a:r>
              <a:rPr lang="zh-TW" altLang="zh-TW" sz="3200" dirty="0" smtClean="0">
                <a:latin typeface="標楷體" panose="03000509000000000000" pitchFamily="65" charset="-120"/>
                <a:ea typeface="標楷體" panose="03000509000000000000" pitchFamily="65" charset="-120"/>
              </a:rPr>
              <a:t>，</a:t>
            </a:r>
            <a:r>
              <a:rPr lang="zh-TW" altLang="en-US" sz="3200" dirty="0" smtClean="0">
                <a:latin typeface="標楷體" panose="03000509000000000000" pitchFamily="65" charset="-120"/>
                <a:ea typeface="標楷體" panose="03000509000000000000" pitchFamily="65" charset="-120"/>
              </a:rPr>
              <a:t>且</a:t>
            </a:r>
            <a:r>
              <a:rPr lang="zh-TW" altLang="zh-TW" sz="3200" dirty="0" smtClean="0">
                <a:latin typeface="標楷體" panose="03000509000000000000" pitchFamily="65" charset="-120"/>
                <a:ea typeface="標楷體" panose="03000509000000000000" pitchFamily="65" charset="-120"/>
              </a:rPr>
              <a:t>一律</a:t>
            </a:r>
            <a:r>
              <a:rPr lang="zh-TW" altLang="zh-TW" sz="3200" dirty="0">
                <a:latin typeface="標楷體" panose="03000509000000000000" pitchFamily="65" charset="-120"/>
                <a:ea typeface="標楷體" panose="03000509000000000000" pitchFamily="65" charset="-120"/>
              </a:rPr>
              <a:t>經由</a:t>
            </a:r>
            <a:r>
              <a:rPr lang="zh-TW" altLang="zh-TW" sz="3200" dirty="0" smtClean="0">
                <a:latin typeface="標楷體" panose="03000509000000000000" pitchFamily="65" charset="-120"/>
                <a:ea typeface="標楷體" panose="03000509000000000000" pitchFamily="65" charset="-120"/>
              </a:rPr>
              <a:t>網路</a:t>
            </a:r>
            <a:r>
              <a:rPr lang="zh-TW" altLang="en-US" sz="3200" dirty="0" smtClean="0">
                <a:latin typeface="標楷體" panose="03000509000000000000" pitchFamily="65" charset="-120"/>
                <a:ea typeface="標楷體" panose="03000509000000000000" pitchFamily="65" charset="-120"/>
              </a:rPr>
              <a:t>系統</a:t>
            </a:r>
            <a:r>
              <a:rPr lang="zh-TW" altLang="zh-TW" sz="3200" dirty="0" smtClean="0">
                <a:latin typeface="標楷體" panose="03000509000000000000" pitchFamily="65" charset="-120"/>
                <a:ea typeface="標楷體" panose="03000509000000000000" pitchFamily="65" charset="-120"/>
              </a:rPr>
              <a:t>請假。</a:t>
            </a:r>
            <a:endParaRPr lang="en-US" altLang="zh-TW" sz="3200" dirty="0" smtClean="0">
              <a:latin typeface="標楷體" panose="03000509000000000000" pitchFamily="65" charset="-120"/>
              <a:ea typeface="標楷體" panose="03000509000000000000" pitchFamily="65" charset="-120"/>
            </a:endParaRPr>
          </a:p>
          <a:p>
            <a:r>
              <a:rPr lang="zh-TW" altLang="zh-TW" sz="3200" dirty="0">
                <a:latin typeface="標楷體" panose="03000509000000000000" pitchFamily="65" charset="-120"/>
                <a:ea typeface="標楷體" panose="03000509000000000000" pitchFamily="65" charset="-120"/>
              </a:rPr>
              <a:t>公假應於事前一日完成</a:t>
            </a:r>
            <a:r>
              <a:rPr lang="zh-TW" altLang="en-US" sz="3200" dirty="0">
                <a:latin typeface="標楷體" panose="03000509000000000000" pitchFamily="65" charset="-120"/>
                <a:ea typeface="標楷體" panose="03000509000000000000" pitchFamily="65" charset="-120"/>
              </a:rPr>
              <a:t>。</a:t>
            </a:r>
            <a:r>
              <a:rPr lang="zh-TW" altLang="zh-TW" sz="3200" dirty="0">
                <a:latin typeface="標楷體" panose="03000509000000000000" pitchFamily="65" charset="-120"/>
                <a:ea typeface="標楷體" panose="03000509000000000000" pitchFamily="65" charset="-120"/>
              </a:rPr>
              <a:t>對於不確定或臨時性之公假可於事後三日內請假。</a:t>
            </a:r>
          </a:p>
          <a:p>
            <a:r>
              <a:rPr lang="zh-TW" altLang="zh-TW" sz="4000" dirty="0">
                <a:solidFill>
                  <a:srgbClr val="FF0000"/>
                </a:solidFill>
                <a:latin typeface="標楷體" panose="03000509000000000000" pitchFamily="65" charset="-120"/>
                <a:ea typeface="標楷體" panose="03000509000000000000" pitchFamily="65" charset="-120"/>
              </a:rPr>
              <a:t>曠課一</a:t>
            </a:r>
            <a:r>
              <a:rPr lang="zh-TW" altLang="en-US" sz="4000" dirty="0">
                <a:solidFill>
                  <a:srgbClr val="FF0000"/>
                </a:solidFill>
                <a:latin typeface="標楷體" panose="03000509000000000000" pitchFamily="65" charset="-120"/>
                <a:ea typeface="標楷體" panose="03000509000000000000" pitchFamily="65" charset="-120"/>
              </a:rPr>
              <a:t>節</a:t>
            </a:r>
            <a:r>
              <a:rPr lang="zh-TW" altLang="zh-TW" sz="4000" dirty="0">
                <a:solidFill>
                  <a:srgbClr val="FF0000"/>
                </a:solidFill>
                <a:latin typeface="標楷體" panose="03000509000000000000" pitchFamily="65" charset="-120"/>
                <a:ea typeface="標楷體" panose="03000509000000000000" pitchFamily="65" charset="-120"/>
              </a:rPr>
              <a:t>減操行成績</a:t>
            </a:r>
            <a:r>
              <a:rPr lang="zh-TW" altLang="zh-TW" sz="4000" dirty="0" smtClean="0">
                <a:solidFill>
                  <a:srgbClr val="FF0000"/>
                </a:solidFill>
                <a:latin typeface="標楷體" panose="03000509000000000000" pitchFamily="65" charset="-120"/>
                <a:ea typeface="標楷體" panose="03000509000000000000" pitchFamily="65" charset="-120"/>
              </a:rPr>
              <a:t>一分</a:t>
            </a:r>
            <a:r>
              <a:rPr lang="zh-TW" altLang="en-US" sz="4000" dirty="0" smtClean="0">
                <a:solidFill>
                  <a:srgbClr val="FF0000"/>
                </a:solidFill>
                <a:latin typeface="標楷體" panose="03000509000000000000" pitchFamily="65" charset="-120"/>
                <a:ea typeface="標楷體" panose="03000509000000000000" pitchFamily="65" charset="-120"/>
              </a:rPr>
              <a:t>，</a:t>
            </a:r>
            <a:r>
              <a:rPr lang="zh-TW" altLang="en-US" sz="3200" dirty="0" smtClean="0">
                <a:solidFill>
                  <a:schemeClr val="tx1"/>
                </a:solidFill>
                <a:latin typeface="標楷體" panose="03000509000000000000" pitchFamily="65" charset="-120"/>
                <a:ea typeface="標楷體" panose="03000509000000000000" pitchFamily="65" charset="-120"/>
              </a:rPr>
              <a:t>請務必請假</a:t>
            </a:r>
            <a:r>
              <a:rPr lang="zh-TW" altLang="zh-TW" sz="3200" dirty="0" smtClean="0">
                <a:solidFill>
                  <a:schemeClr val="tx1"/>
                </a:solidFill>
                <a:latin typeface="標楷體" panose="03000509000000000000" pitchFamily="65" charset="-120"/>
                <a:ea typeface="標楷體" panose="03000509000000000000" pitchFamily="65" charset="-120"/>
              </a:rPr>
              <a:t>，</a:t>
            </a:r>
            <a:r>
              <a:rPr lang="zh-TW" altLang="zh-TW" sz="3200" dirty="0">
                <a:solidFill>
                  <a:schemeClr val="tx1"/>
                </a:solidFill>
                <a:latin typeface="標楷體" panose="03000509000000000000" pitchFamily="65" charset="-120"/>
                <a:ea typeface="標楷體" panose="03000509000000000000" pitchFamily="65" charset="-120"/>
              </a:rPr>
              <a:t>以免影響操行成績</a:t>
            </a:r>
            <a:r>
              <a:rPr lang="zh-TW" altLang="zh-TW" sz="3200" dirty="0" smtClean="0">
                <a:solidFill>
                  <a:schemeClr val="tx1"/>
                </a:solidFill>
                <a:latin typeface="標楷體" panose="03000509000000000000" pitchFamily="65" charset="-120"/>
                <a:ea typeface="標楷體" panose="03000509000000000000" pitchFamily="65" charset="-120"/>
              </a:rPr>
              <a:t>。</a:t>
            </a:r>
            <a:endParaRPr lang="en-US" altLang="zh-TW" sz="3200" dirty="0" smtClean="0">
              <a:solidFill>
                <a:schemeClr val="tx1"/>
              </a:solidFill>
              <a:latin typeface="標楷體" panose="03000509000000000000" pitchFamily="65" charset="-120"/>
              <a:ea typeface="標楷體" panose="03000509000000000000" pitchFamily="65" charset="-120"/>
            </a:endParaRPr>
          </a:p>
          <a:p>
            <a:r>
              <a:rPr lang="zh-TW" altLang="zh-TW" sz="3200" dirty="0" smtClean="0">
                <a:latin typeface="標楷體" panose="03000509000000000000" pitchFamily="65" charset="-120"/>
                <a:ea typeface="標楷體" panose="03000509000000000000" pitchFamily="65" charset="-120"/>
              </a:rPr>
              <a:t>曠</a:t>
            </a:r>
            <a:r>
              <a:rPr lang="zh-TW" altLang="en-US" sz="3200" dirty="0" smtClean="0">
                <a:latin typeface="標楷體" panose="03000509000000000000" pitchFamily="65" charset="-120"/>
                <a:ea typeface="標楷體" panose="03000509000000000000" pitchFamily="65" charset="-120"/>
              </a:rPr>
              <a:t>缺</a:t>
            </a:r>
            <a:r>
              <a:rPr lang="en-US" altLang="zh-TW" sz="3200" dirty="0" smtClean="0">
                <a:latin typeface="標楷體" panose="03000509000000000000" pitchFamily="65" charset="-120"/>
                <a:ea typeface="標楷體" panose="03000509000000000000" pitchFamily="65" charset="-120"/>
              </a:rPr>
              <a:t>25</a:t>
            </a:r>
            <a:r>
              <a:rPr lang="zh-TW" altLang="zh-TW" sz="3200" dirty="0">
                <a:latin typeface="標楷體" panose="03000509000000000000" pitchFamily="65" charset="-120"/>
                <a:ea typeface="標楷體" panose="03000509000000000000" pitchFamily="65" charset="-120"/>
              </a:rPr>
              <a:t>節</a:t>
            </a:r>
            <a:r>
              <a:rPr lang="zh-TW" altLang="zh-TW" sz="3200" dirty="0" smtClean="0">
                <a:latin typeface="標楷體" panose="03000509000000000000" pitchFamily="65" charset="-120"/>
                <a:ea typeface="標楷體" panose="03000509000000000000" pitchFamily="65" charset="-120"/>
              </a:rPr>
              <a:t>以上</a:t>
            </a:r>
            <a:r>
              <a:rPr lang="zh-TW" altLang="zh-TW" sz="3200" dirty="0">
                <a:latin typeface="標楷體" panose="03000509000000000000" pitchFamily="65" charset="-120"/>
                <a:ea typeface="標楷體" panose="03000509000000000000" pitchFamily="65" charset="-120"/>
              </a:rPr>
              <a:t>學生</a:t>
            </a:r>
            <a:r>
              <a:rPr lang="zh-TW" altLang="zh-TW" sz="3200" dirty="0" smtClean="0">
                <a:latin typeface="標楷體" panose="03000509000000000000" pitchFamily="65" charset="-120"/>
                <a:ea typeface="標楷體" panose="03000509000000000000" pitchFamily="65" charset="-120"/>
              </a:rPr>
              <a:t>，將通知</a:t>
            </a:r>
            <a:r>
              <a:rPr lang="zh-TW" altLang="zh-TW" sz="3200" dirty="0">
                <a:latin typeface="標楷體" panose="03000509000000000000" pitchFamily="65" charset="-120"/>
                <a:ea typeface="標楷體" panose="03000509000000000000" pitchFamily="65" charset="-120"/>
              </a:rPr>
              <a:t>導師關懷</a:t>
            </a:r>
            <a:r>
              <a:rPr lang="zh-TW" altLang="zh-TW" sz="3200" dirty="0" smtClean="0">
                <a:latin typeface="標楷體" panose="03000509000000000000" pitchFamily="65" charset="-120"/>
                <a:ea typeface="標楷體" panose="03000509000000000000" pitchFamily="65" charset="-120"/>
              </a:rPr>
              <a:t>輔導。</a:t>
            </a:r>
            <a:endParaRPr lang="zh-TW" altLang="zh-TW" sz="3200" dirty="0">
              <a:latin typeface="標楷體" panose="03000509000000000000" pitchFamily="65" charset="-120"/>
              <a:ea typeface="標楷體" panose="03000509000000000000" pitchFamily="65" charset="-120"/>
            </a:endParaRPr>
          </a:p>
          <a:p>
            <a:pPr marL="45720" indent="0">
              <a:buNone/>
            </a:pPr>
            <a:endParaRPr lang="zh-TW" altLang="zh-TW" dirty="0"/>
          </a:p>
        </p:txBody>
      </p:sp>
    </p:spTree>
    <p:extLst>
      <p:ext uri="{BB962C8B-B14F-4D97-AF65-F5344CB8AC3E}">
        <p14:creationId xmlns:p14="http://schemas.microsoft.com/office/powerpoint/2010/main" val="2727921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55576" y="260648"/>
            <a:ext cx="7776864" cy="1143000"/>
          </a:xfrm>
        </p:spPr>
        <p:txBody>
          <a:bodyPr>
            <a:normAutofit/>
          </a:bodyPr>
          <a:lstStyle/>
          <a:p>
            <a:pPr marL="0" indent="0" algn="ctr">
              <a:buNone/>
            </a:pPr>
            <a:r>
              <a:rPr lang="zh-TW" altLang="en-US" sz="3600" b="0" cap="all" dirty="0">
                <a:solidFill>
                  <a:srgbClr val="FF0000"/>
                </a:solidFill>
                <a:effectLst>
                  <a:reflection blurRad="12700" stA="48000" endA="300" endPos="55000" dir="5400000" sy="-90000" algn="bl" rotWithShape="0"/>
                </a:effectLst>
                <a:latin typeface="Franklin Gothic Medium"/>
              </a:rPr>
              <a:t>*</a:t>
            </a:r>
            <a:r>
              <a:rPr lang="zh-TW" altLang="zh-TW" sz="5400" b="1" dirty="0" smtClean="0"/>
              <a:t>拾</a:t>
            </a:r>
            <a:r>
              <a:rPr lang="zh-TW" altLang="en-US" sz="5400" b="1" dirty="0" smtClean="0"/>
              <a:t>叁</a:t>
            </a:r>
            <a:r>
              <a:rPr lang="zh-TW" altLang="zh-TW" sz="5400" b="1" dirty="0" smtClean="0"/>
              <a:t>、</a:t>
            </a:r>
            <a:r>
              <a:rPr lang="zh-TW" altLang="en-US" sz="5400" b="1" dirty="0" smtClean="0"/>
              <a:t>班櫃</a:t>
            </a:r>
            <a:endParaRPr lang="zh-TW" altLang="en-US" sz="5400" dirty="0"/>
          </a:p>
        </p:txBody>
      </p:sp>
      <p:sp>
        <p:nvSpPr>
          <p:cNvPr id="3" name="內容版面配置區 2"/>
          <p:cNvSpPr>
            <a:spLocks noGrp="1"/>
          </p:cNvSpPr>
          <p:nvPr>
            <p:ph sz="quarter" idx="13"/>
          </p:nvPr>
        </p:nvSpPr>
        <p:spPr>
          <a:xfrm>
            <a:off x="1043608" y="1268760"/>
            <a:ext cx="7056784" cy="5328592"/>
          </a:xfrm>
        </p:spPr>
        <p:txBody>
          <a:bodyPr>
            <a:normAutofit/>
          </a:bodyPr>
          <a:lstStyle/>
          <a:p>
            <a:pPr marL="685800" indent="-457200" algn="just">
              <a:lnSpc>
                <a:spcPct val="150000"/>
              </a:lnSpc>
              <a:spcAft>
                <a:spcPts val="0"/>
              </a:spcAft>
            </a:pPr>
            <a:r>
              <a:rPr lang="zh-TW" altLang="zh-TW" sz="4400" kern="100" dirty="0" smtClean="0">
                <a:latin typeface="Calibri"/>
                <a:ea typeface="標楷體"/>
                <a:cs typeface="Times New Roman"/>
              </a:rPr>
              <a:t>請</a:t>
            </a:r>
            <a:r>
              <a:rPr lang="zh-TW" altLang="zh-TW" sz="4400" kern="100" dirty="0">
                <a:latin typeface="Calibri"/>
                <a:ea typeface="標楷體"/>
                <a:cs typeface="Times New Roman"/>
              </a:rPr>
              <a:t>副班長負責規劃執行人員</a:t>
            </a:r>
            <a:r>
              <a:rPr lang="zh-TW" altLang="zh-TW" sz="4400" kern="100" dirty="0">
                <a:latin typeface="Calibri"/>
                <a:ea typeface="新細明體"/>
                <a:cs typeface="Times New Roman"/>
              </a:rPr>
              <a:t>，</a:t>
            </a:r>
            <a:r>
              <a:rPr lang="zh-TW" altLang="zh-TW" sz="4400" kern="100" dirty="0">
                <a:latin typeface="Calibri"/>
                <a:ea typeface="標楷體"/>
                <a:cs typeface="Times New Roman"/>
              </a:rPr>
              <a:t>若班櫃資料滯留一星期未取者經跟催仍未到案領取時副班長記申誡一次</a:t>
            </a:r>
            <a:r>
              <a:rPr lang="zh-TW" altLang="zh-TW" sz="4400" kern="100" dirty="0">
                <a:latin typeface="Calibri"/>
                <a:ea typeface="新細明體"/>
                <a:cs typeface="Times New Roman"/>
              </a:rPr>
              <a:t>。</a:t>
            </a:r>
          </a:p>
          <a:p>
            <a:endParaRPr lang="zh-TW" altLang="en-US" dirty="0"/>
          </a:p>
        </p:txBody>
      </p:sp>
    </p:spTree>
    <p:extLst>
      <p:ext uri="{BB962C8B-B14F-4D97-AF65-F5344CB8AC3E}">
        <p14:creationId xmlns:p14="http://schemas.microsoft.com/office/powerpoint/2010/main" val="30936693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0"/>
            <a:ext cx="8686800" cy="1295400"/>
          </a:xfrm>
        </p:spPr>
        <p:txBody>
          <a:bodyPr>
            <a:normAutofit/>
          </a:bodyPr>
          <a:lstStyle/>
          <a:p>
            <a:r>
              <a:rPr lang="zh-TW" altLang="en-US" dirty="0">
                <a:solidFill>
                  <a:srgbClr val="FF0000"/>
                </a:solidFill>
              </a:rPr>
              <a:t>*</a:t>
            </a:r>
            <a:r>
              <a:rPr lang="zh-TW" altLang="zh-TW" sz="5400" b="1" cap="none"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Trebuchet MS"/>
              </a:rPr>
              <a:t>拾</a:t>
            </a:r>
            <a:r>
              <a:rPr lang="zh-TW" altLang="en-US" sz="5400" b="1" cap="none"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Trebuchet MS"/>
              </a:rPr>
              <a:t>肆</a:t>
            </a:r>
            <a:r>
              <a:rPr lang="zh-TW" altLang="zh-TW" sz="5400" b="1" cap="none"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Trebuchet MS"/>
              </a:rPr>
              <a:t>、</a:t>
            </a:r>
            <a:r>
              <a:rPr lang="zh-TW" altLang="en-US" sz="5400" b="1" cap="none"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Trebuchet MS"/>
              </a:rPr>
              <a:t>教室整潔</a:t>
            </a:r>
            <a:r>
              <a:rPr lang="en-US" altLang="zh-TW" sz="5400" b="1" cap="none"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Trebuchet MS"/>
              </a:rPr>
              <a:t>_</a:t>
            </a:r>
            <a:r>
              <a:rPr lang="zh-TW" altLang="en-US" sz="5400" b="1" cap="none"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Trebuchet MS"/>
              </a:rPr>
              <a:t>值日生</a:t>
            </a:r>
            <a:endParaRPr lang="zh-TW" altLang="en-US" dirty="0"/>
          </a:p>
        </p:txBody>
      </p:sp>
      <p:sp>
        <p:nvSpPr>
          <p:cNvPr id="3" name="內容版面配置區 2"/>
          <p:cNvSpPr>
            <a:spLocks noGrp="1"/>
          </p:cNvSpPr>
          <p:nvPr>
            <p:ph idx="1"/>
          </p:nvPr>
        </p:nvSpPr>
        <p:spPr>
          <a:xfrm>
            <a:off x="683568" y="1214422"/>
            <a:ext cx="7920880" cy="4865703"/>
          </a:xfrm>
        </p:spPr>
        <p:txBody>
          <a:bodyPr>
            <a:noAutofit/>
          </a:bodyPr>
          <a:lstStyle/>
          <a:p>
            <a:r>
              <a:rPr lang="zh-TW" altLang="en-US" sz="4000" kern="100" dirty="0" smtClean="0">
                <a:solidFill>
                  <a:schemeClr val="tx1"/>
                </a:solidFill>
                <a:latin typeface="標楷體" panose="03000509000000000000" pitchFamily="65" charset="-120"/>
                <a:ea typeface="標楷體" panose="03000509000000000000" pitchFamily="65" charset="-120"/>
                <a:cs typeface="Times New Roman"/>
              </a:rPr>
              <a:t>一、</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請</a:t>
            </a:r>
            <a:r>
              <a:rPr lang="zh-TW" altLang="zh-TW" sz="4000" kern="100" dirty="0">
                <a:solidFill>
                  <a:schemeClr val="tx1"/>
                </a:solidFill>
                <a:latin typeface="標楷體" panose="03000509000000000000" pitchFamily="65" charset="-120"/>
                <a:ea typeface="標楷體" panose="03000509000000000000" pitchFamily="65" charset="-120"/>
                <a:cs typeface="Times New Roman"/>
              </a:rPr>
              <a:t>衛生股長確實負起責任</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a:t>
            </a:r>
            <a:endParaRPr lang="en-US" altLang="zh-TW" sz="4000" kern="100" dirty="0" smtClean="0">
              <a:solidFill>
                <a:schemeClr val="tx1"/>
              </a:solidFill>
              <a:latin typeface="標楷體" panose="03000509000000000000" pitchFamily="65" charset="-120"/>
              <a:ea typeface="標楷體" panose="03000509000000000000" pitchFamily="65" charset="-120"/>
              <a:cs typeface="Times New Roman"/>
            </a:endParaRPr>
          </a:p>
          <a:p>
            <a:r>
              <a:rPr lang="zh-TW" altLang="en-US" sz="4000" kern="100" dirty="0" smtClean="0">
                <a:solidFill>
                  <a:schemeClr val="tx1"/>
                </a:solidFill>
                <a:latin typeface="標楷體" panose="03000509000000000000" pitchFamily="65" charset="-120"/>
                <a:ea typeface="標楷體" panose="03000509000000000000" pitchFamily="65" charset="-120"/>
                <a:cs typeface="Times New Roman"/>
              </a:rPr>
              <a:t>二、</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全</a:t>
            </a:r>
            <a:r>
              <a:rPr lang="zh-TW" altLang="zh-TW" sz="4000" kern="100" dirty="0">
                <a:solidFill>
                  <a:schemeClr val="tx1"/>
                </a:solidFill>
                <a:latin typeface="標楷體" panose="03000509000000000000" pitchFamily="65" charset="-120"/>
                <a:ea typeface="標楷體" panose="03000509000000000000" pitchFamily="65" charset="-120"/>
                <a:cs typeface="Times New Roman"/>
              </a:rPr>
              <a:t>校日夜間部統一執行值日生</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制度</a:t>
            </a:r>
            <a:endParaRPr lang="en-US" altLang="zh-TW" sz="4000" kern="100" dirty="0" smtClean="0">
              <a:solidFill>
                <a:schemeClr val="tx1"/>
              </a:solidFill>
              <a:latin typeface="標楷體" panose="03000509000000000000" pitchFamily="65" charset="-120"/>
              <a:ea typeface="標楷體" panose="03000509000000000000" pitchFamily="65" charset="-120"/>
              <a:cs typeface="Times New Roman"/>
            </a:endParaRPr>
          </a:p>
          <a:p>
            <a:r>
              <a:rPr lang="zh-TW" altLang="en-US" sz="4000" kern="100" dirty="0" smtClean="0">
                <a:solidFill>
                  <a:schemeClr val="tx1"/>
                </a:solidFill>
                <a:latin typeface="標楷體" panose="03000509000000000000" pitchFamily="65" charset="-120"/>
                <a:ea typeface="標楷體" panose="03000509000000000000" pitchFamily="65" charset="-120"/>
                <a:cs typeface="Times New Roman"/>
              </a:rPr>
              <a:t>三、</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請</a:t>
            </a:r>
            <a:r>
              <a:rPr lang="zh-TW" altLang="zh-TW" sz="4000" kern="100" dirty="0">
                <a:solidFill>
                  <a:schemeClr val="tx1"/>
                </a:solidFill>
                <a:latin typeface="標楷體" panose="03000509000000000000" pitchFamily="65" charset="-120"/>
                <a:ea typeface="標楷體" panose="03000509000000000000" pitchFamily="65" charset="-120"/>
                <a:cs typeface="Times New Roman"/>
              </a:rPr>
              <a:t>衛生</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股長於</a:t>
            </a:r>
            <a:r>
              <a:rPr lang="en-US" altLang="zh-TW" sz="4000" kern="100" dirty="0">
                <a:solidFill>
                  <a:schemeClr val="tx1"/>
                </a:solidFill>
                <a:latin typeface="標楷體" panose="03000509000000000000" pitchFamily="65" charset="-120"/>
                <a:ea typeface="標楷體" panose="03000509000000000000" pitchFamily="65" charset="-120"/>
                <a:cs typeface="Times New Roman"/>
              </a:rPr>
              <a:t>3/18</a:t>
            </a:r>
            <a:r>
              <a:rPr lang="zh-TW" altLang="zh-TW" sz="4000" kern="100" dirty="0">
                <a:solidFill>
                  <a:schemeClr val="tx1"/>
                </a:solidFill>
                <a:latin typeface="標楷體" panose="03000509000000000000" pitchFamily="65" charset="-120"/>
                <a:ea typeface="標楷體" panose="03000509000000000000" pitchFamily="65" charset="-120"/>
                <a:cs typeface="Times New Roman"/>
              </a:rPr>
              <a:t>以前</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將</a:t>
            </a:r>
            <a:r>
              <a:rPr lang="zh-TW" altLang="en-US" sz="4000" kern="100" dirty="0" smtClean="0">
                <a:solidFill>
                  <a:schemeClr val="tx1"/>
                </a:solidFill>
                <a:latin typeface="標楷體" panose="03000509000000000000" pitchFamily="65" charset="-120"/>
                <a:ea typeface="標楷體" panose="03000509000000000000" pitchFamily="65" charset="-120"/>
                <a:cs typeface="Times New Roman"/>
              </a:rPr>
              <a:t>值日生輪值表</a:t>
            </a:r>
            <a:r>
              <a:rPr lang="en-US" altLang="zh-TW" sz="4000" kern="100" dirty="0" smtClean="0">
                <a:solidFill>
                  <a:schemeClr val="tx1"/>
                </a:solidFill>
                <a:latin typeface="標楷體" panose="03000509000000000000" pitchFamily="65" charset="-120"/>
                <a:ea typeface="標楷體" panose="03000509000000000000" pitchFamily="65" charset="-120"/>
                <a:cs typeface="Times New Roman"/>
              </a:rPr>
              <a:t>(</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附表一</a:t>
            </a:r>
            <a:r>
              <a:rPr lang="en-US" altLang="zh-TW" sz="4000" kern="100" dirty="0" smtClean="0">
                <a:solidFill>
                  <a:schemeClr val="tx1"/>
                </a:solidFill>
                <a:latin typeface="標楷體" panose="03000509000000000000" pitchFamily="65" charset="-120"/>
                <a:ea typeface="標楷體" panose="03000509000000000000" pitchFamily="65" charset="-120"/>
                <a:cs typeface="Times New Roman"/>
              </a:rPr>
              <a:t>)</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交</a:t>
            </a:r>
            <a:r>
              <a:rPr lang="zh-TW" altLang="zh-TW" sz="4000" kern="100" dirty="0">
                <a:solidFill>
                  <a:schemeClr val="tx1"/>
                </a:solidFill>
                <a:latin typeface="標楷體" panose="03000509000000000000" pitchFamily="65" charset="-120"/>
                <a:ea typeface="標楷體" panose="03000509000000000000" pitchFamily="65" charset="-120"/>
                <a:cs typeface="Times New Roman"/>
              </a:rPr>
              <a:t>回學務組</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a:t>
            </a:r>
            <a:endParaRPr lang="en-US" altLang="zh-TW" sz="4000" kern="100" dirty="0" smtClean="0">
              <a:solidFill>
                <a:schemeClr val="tx1"/>
              </a:solidFill>
              <a:latin typeface="標楷體" panose="03000509000000000000" pitchFamily="65" charset="-120"/>
              <a:ea typeface="標楷體" panose="03000509000000000000" pitchFamily="65" charset="-120"/>
              <a:cs typeface="Times New Roman"/>
            </a:endParaRPr>
          </a:p>
          <a:p>
            <a:r>
              <a:rPr lang="zh-TW" altLang="en-US" sz="4000" kern="100" dirty="0" smtClean="0">
                <a:solidFill>
                  <a:schemeClr val="tx1"/>
                </a:solidFill>
                <a:latin typeface="標楷體" panose="03000509000000000000" pitchFamily="65" charset="-120"/>
                <a:ea typeface="標楷體" panose="03000509000000000000" pitchFamily="65" charset="-120"/>
                <a:cs typeface="Times New Roman"/>
              </a:rPr>
              <a:t>四、請各班</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於</a:t>
            </a:r>
            <a:r>
              <a:rPr lang="en-US" altLang="zh-TW" sz="4000" kern="100" dirty="0">
                <a:solidFill>
                  <a:schemeClr val="tx1"/>
                </a:solidFill>
                <a:latin typeface="標楷體" panose="03000509000000000000" pitchFamily="65" charset="-120"/>
                <a:ea typeface="標楷體" panose="03000509000000000000" pitchFamily="65" charset="-120"/>
                <a:cs typeface="Times New Roman"/>
              </a:rPr>
              <a:t>3/20</a:t>
            </a:r>
            <a:r>
              <a:rPr lang="zh-TW" altLang="zh-TW" sz="4000" kern="100" dirty="0">
                <a:solidFill>
                  <a:schemeClr val="tx1"/>
                </a:solidFill>
                <a:latin typeface="標楷體" panose="03000509000000000000" pitchFamily="65" charset="-120"/>
                <a:ea typeface="標楷體" panose="03000509000000000000" pitchFamily="65" charset="-120"/>
                <a:cs typeface="Times New Roman"/>
              </a:rPr>
              <a:t>起開始執行</a:t>
            </a:r>
            <a:r>
              <a:rPr lang="zh-TW" altLang="zh-TW" sz="4000" kern="100" dirty="0" smtClean="0">
                <a:solidFill>
                  <a:schemeClr val="tx1"/>
                </a:solidFill>
                <a:latin typeface="標楷體" panose="03000509000000000000" pitchFamily="65" charset="-120"/>
                <a:ea typeface="標楷體" panose="03000509000000000000" pitchFamily="65" charset="-120"/>
                <a:cs typeface="Times New Roman"/>
              </a:rPr>
              <a:t>。</a:t>
            </a:r>
            <a:r>
              <a:rPr lang="en-US" altLang="zh-TW" sz="4000" kern="100" dirty="0" smtClean="0">
                <a:solidFill>
                  <a:schemeClr val="tx1"/>
                </a:solidFill>
                <a:latin typeface="標楷體" panose="03000509000000000000" pitchFamily="65" charset="-120"/>
                <a:ea typeface="標楷體" panose="03000509000000000000" pitchFamily="65" charset="-120"/>
                <a:cs typeface="Times New Roman"/>
              </a:rPr>
              <a:t>(</a:t>
            </a:r>
            <a:r>
              <a:rPr lang="zh-TW" altLang="en-US" sz="4000" kern="100" dirty="0" smtClean="0">
                <a:solidFill>
                  <a:schemeClr val="tx1"/>
                </a:solidFill>
                <a:latin typeface="標楷體" panose="03000509000000000000" pitchFamily="65" charset="-120"/>
                <a:ea typeface="標楷體" panose="03000509000000000000" pitchFamily="65" charset="-120"/>
                <a:cs typeface="Times New Roman"/>
              </a:rPr>
              <a:t>填寫教室使用調查表</a:t>
            </a:r>
            <a:r>
              <a:rPr lang="en-US" altLang="zh-TW" sz="4000" kern="100" dirty="0" smtClean="0">
                <a:solidFill>
                  <a:schemeClr val="tx1"/>
                </a:solidFill>
                <a:latin typeface="標楷體" panose="03000509000000000000" pitchFamily="65" charset="-120"/>
                <a:ea typeface="標楷體" panose="03000509000000000000" pitchFamily="65" charset="-120"/>
                <a:cs typeface="Times New Roman"/>
              </a:rPr>
              <a:t>)</a:t>
            </a:r>
            <a:endParaRPr lang="zh-TW" altLang="en-US" sz="4000"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5042457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83568" y="2060848"/>
            <a:ext cx="7467600" cy="1143000"/>
          </a:xfrm>
        </p:spPr>
        <p:txBody>
          <a:bodyPr>
            <a:normAutofit/>
          </a:bodyPr>
          <a:lstStyle/>
          <a:p>
            <a:pPr algn="ctr"/>
            <a:r>
              <a:rPr lang="zh-TW" altLang="zh-TW" sz="6600" b="1" dirty="0"/>
              <a:t>教務組工作報告</a:t>
            </a:r>
            <a:endParaRPr lang="zh-TW" altLang="en-US" sz="6600" dirty="0"/>
          </a:p>
        </p:txBody>
      </p:sp>
      <p:sp>
        <p:nvSpPr>
          <p:cNvPr id="3" name="內容版面配置區 2"/>
          <p:cNvSpPr>
            <a:spLocks noGrp="1"/>
          </p:cNvSpPr>
          <p:nvPr>
            <p:ph sz="quarter" idx="13"/>
          </p:nvPr>
        </p:nvSpPr>
        <p:spPr>
          <a:xfrm>
            <a:off x="457200" y="4293096"/>
            <a:ext cx="7467600" cy="2180856"/>
          </a:xfrm>
        </p:spPr>
        <p:txBody>
          <a:bodyPr/>
          <a:lstStyle/>
          <a:p>
            <a:endParaRPr lang="zh-TW" altLang="en-US" dirty="0"/>
          </a:p>
        </p:txBody>
      </p:sp>
    </p:spTree>
    <p:extLst>
      <p:ext uri="{BB962C8B-B14F-4D97-AF65-F5344CB8AC3E}">
        <p14:creationId xmlns:p14="http://schemas.microsoft.com/office/powerpoint/2010/main" val="38560192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3"/>
          </p:nvPr>
        </p:nvSpPr>
        <p:spPr>
          <a:xfrm>
            <a:off x="467544" y="332656"/>
            <a:ext cx="8208912" cy="6048672"/>
          </a:xfrm>
        </p:spPr>
        <p:txBody>
          <a:bodyPr>
            <a:noAutofit/>
          </a:bodyPr>
          <a:lstStyle/>
          <a:p>
            <a:pPr lvl="0"/>
            <a:r>
              <a:rPr lang="zh-TW" altLang="en-US" sz="3600" dirty="0" smtClean="0"/>
              <a:t>本</a:t>
            </a:r>
            <a:r>
              <a:rPr lang="zh-TW" altLang="zh-TW" sz="3600" dirty="0" smtClean="0"/>
              <a:t>學期</a:t>
            </a:r>
            <a:r>
              <a:rPr lang="zh-TW" altLang="zh-TW" sz="3600" dirty="0"/>
              <a:t>第</a:t>
            </a:r>
            <a:r>
              <a:rPr lang="en-US" altLang="zh-TW" sz="3600" dirty="0"/>
              <a:t>2</a:t>
            </a:r>
            <a:r>
              <a:rPr lang="zh-TW" altLang="zh-TW" sz="3600" dirty="0"/>
              <a:t>次補繳學雜費日期</a:t>
            </a:r>
            <a:r>
              <a:rPr lang="zh-TW" altLang="zh-TW" sz="3600" dirty="0" smtClean="0"/>
              <a:t>為</a:t>
            </a:r>
            <a:endParaRPr lang="en-US" altLang="zh-TW" sz="3600" dirty="0" smtClean="0"/>
          </a:p>
          <a:p>
            <a:pPr marL="45720" lvl="0" indent="0">
              <a:buNone/>
            </a:pPr>
            <a:r>
              <a:rPr lang="zh-TW" altLang="en-US" sz="3600" dirty="0"/>
              <a:t> </a:t>
            </a:r>
            <a:r>
              <a:rPr lang="zh-TW" altLang="en-US" sz="3600" dirty="0" smtClean="0"/>
              <a:t>         </a:t>
            </a:r>
            <a:r>
              <a:rPr lang="en-US" altLang="zh-TW" sz="3600" dirty="0" smtClean="0">
                <a:solidFill>
                  <a:srgbClr val="FF0000"/>
                </a:solidFill>
              </a:rPr>
              <a:t>105</a:t>
            </a:r>
            <a:r>
              <a:rPr lang="zh-TW" altLang="zh-TW" sz="3600" dirty="0" smtClean="0">
                <a:solidFill>
                  <a:srgbClr val="FF0000"/>
                </a:solidFill>
              </a:rPr>
              <a:t>年</a:t>
            </a:r>
            <a:r>
              <a:rPr lang="en-US" altLang="zh-TW" sz="3600" dirty="0" smtClean="0">
                <a:solidFill>
                  <a:srgbClr val="FF0000"/>
                </a:solidFill>
              </a:rPr>
              <a:t>3/24~4/01</a:t>
            </a:r>
            <a:r>
              <a:rPr lang="zh-TW" altLang="zh-TW" sz="3600" dirty="0" smtClean="0"/>
              <a:t>。</a:t>
            </a:r>
            <a:endParaRPr lang="zh-TW" altLang="zh-TW" sz="3600" dirty="0"/>
          </a:p>
          <a:p>
            <a:pPr lvl="0"/>
            <a:r>
              <a:rPr lang="zh-TW" altLang="zh-TW" sz="3600" dirty="0"/>
              <a:t>轉系</a:t>
            </a:r>
            <a:r>
              <a:rPr lang="en-US" altLang="zh-TW" sz="3600" dirty="0"/>
              <a:t>(</a:t>
            </a:r>
            <a:r>
              <a:rPr lang="zh-TW" altLang="zh-TW" sz="3600" dirty="0"/>
              <a:t>部</a:t>
            </a:r>
            <a:r>
              <a:rPr lang="en-US" altLang="zh-TW" sz="3600" dirty="0"/>
              <a:t>) </a:t>
            </a:r>
            <a:r>
              <a:rPr lang="zh-TW" altLang="en-US" sz="3600" dirty="0" smtClean="0">
                <a:latin typeface="新細明體"/>
                <a:ea typeface="新細明體"/>
              </a:rPr>
              <a:t>：</a:t>
            </a:r>
            <a:r>
              <a:rPr lang="en-US" altLang="zh-TW" sz="3600" dirty="0" smtClean="0">
                <a:latin typeface="新細明體"/>
                <a:ea typeface="新細明體"/>
              </a:rPr>
              <a:t>7~8</a:t>
            </a:r>
            <a:r>
              <a:rPr lang="zh-TW" altLang="zh-TW" sz="3600" dirty="0" smtClean="0"/>
              <a:t>週</a:t>
            </a:r>
            <a:r>
              <a:rPr lang="zh-TW" altLang="en-US" sz="3600" dirty="0" smtClean="0">
                <a:latin typeface="新細明體"/>
                <a:ea typeface="新細明體"/>
              </a:rPr>
              <a:t>，</a:t>
            </a:r>
            <a:r>
              <a:rPr lang="zh-TW" altLang="zh-TW" sz="3600" dirty="0" smtClean="0"/>
              <a:t>兩</a:t>
            </a:r>
            <a:r>
              <a:rPr lang="zh-TW" altLang="zh-TW" sz="3600" dirty="0"/>
              <a:t>週內</a:t>
            </a:r>
            <a:r>
              <a:rPr lang="zh-TW" altLang="zh-TW" sz="3600" dirty="0" smtClean="0"/>
              <a:t>填表申請</a:t>
            </a:r>
            <a:r>
              <a:rPr lang="zh-TW" altLang="zh-TW" sz="3600" dirty="0"/>
              <a:t>。</a:t>
            </a:r>
          </a:p>
          <a:p>
            <a:pPr lvl="0"/>
            <a:r>
              <a:rPr lang="zh-TW" altLang="zh-TW" sz="3600" dirty="0" smtClean="0"/>
              <a:t>轉部</a:t>
            </a:r>
            <a:r>
              <a:rPr lang="zh-TW" altLang="en-US" sz="3600" dirty="0" smtClean="0"/>
              <a:t>者</a:t>
            </a:r>
            <a:r>
              <a:rPr lang="zh-TW" altLang="zh-TW" sz="3600" dirty="0" smtClean="0"/>
              <a:t>不能</a:t>
            </a:r>
            <a:r>
              <a:rPr lang="zh-TW" altLang="zh-TW" sz="3600" dirty="0"/>
              <a:t>轉至在職專班學制外，其他可互轉</a:t>
            </a:r>
            <a:r>
              <a:rPr lang="zh-TW" altLang="zh-TW" sz="3600" dirty="0" smtClean="0"/>
              <a:t>。</a:t>
            </a:r>
            <a:endParaRPr lang="en-US" altLang="zh-TW" sz="3600" dirty="0" smtClean="0"/>
          </a:p>
          <a:p>
            <a:pPr marL="45720" lvl="0" indent="0">
              <a:buNone/>
            </a:pPr>
            <a:r>
              <a:rPr lang="zh-TW" altLang="en-US" sz="3600" dirty="0"/>
              <a:t> </a:t>
            </a:r>
            <a:r>
              <a:rPr lang="zh-TW" altLang="en-US" sz="3600" dirty="0" smtClean="0"/>
              <a:t> </a:t>
            </a:r>
            <a:r>
              <a:rPr lang="en-US" altLang="zh-TW" sz="3600" dirty="0" smtClean="0"/>
              <a:t>1.</a:t>
            </a:r>
            <a:r>
              <a:rPr lang="zh-TW" altLang="zh-TW" sz="3600" dirty="0" smtClean="0"/>
              <a:t>新生</a:t>
            </a:r>
            <a:r>
              <a:rPr lang="zh-TW" altLang="zh-TW" sz="3600" dirty="0"/>
              <a:t>須就讀滿一年才可申請轉</a:t>
            </a:r>
            <a:r>
              <a:rPr lang="zh-TW" altLang="zh-TW" sz="3600" dirty="0" smtClean="0"/>
              <a:t>部</a:t>
            </a:r>
            <a:endParaRPr lang="en-US" altLang="zh-TW" sz="3600" dirty="0" smtClean="0"/>
          </a:p>
          <a:p>
            <a:pPr marL="45720" lvl="0" indent="0">
              <a:buNone/>
            </a:pPr>
            <a:r>
              <a:rPr lang="zh-TW" altLang="en-US" sz="3600" dirty="0"/>
              <a:t> </a:t>
            </a:r>
            <a:r>
              <a:rPr lang="zh-TW" altLang="en-US" sz="3600" dirty="0" smtClean="0"/>
              <a:t> </a:t>
            </a:r>
            <a:r>
              <a:rPr lang="en-US" altLang="zh-TW" sz="3600" dirty="0" smtClean="0"/>
              <a:t>2.</a:t>
            </a:r>
            <a:r>
              <a:rPr lang="zh-TW" altLang="zh-TW" sz="3600" dirty="0" smtClean="0"/>
              <a:t>學期</a:t>
            </a:r>
            <a:r>
              <a:rPr lang="zh-TW" altLang="zh-TW" sz="3600" dirty="0"/>
              <a:t>學業平均成績</a:t>
            </a:r>
            <a:r>
              <a:rPr lang="zh-TW" altLang="zh-TW" sz="3600" dirty="0" smtClean="0"/>
              <a:t>排名</a:t>
            </a:r>
            <a:r>
              <a:rPr lang="zh-TW" altLang="en-US" sz="3600" dirty="0" smtClean="0"/>
              <a:t>須</a:t>
            </a:r>
            <a:r>
              <a:rPr lang="zh-TW" altLang="zh-TW" sz="3600" dirty="0" smtClean="0"/>
              <a:t>在</a:t>
            </a:r>
            <a:r>
              <a:rPr lang="zh-TW" altLang="zh-TW" sz="3600" dirty="0"/>
              <a:t>全班</a:t>
            </a:r>
            <a:r>
              <a:rPr lang="zh-TW" altLang="zh-TW" sz="3600" dirty="0" smtClean="0"/>
              <a:t>前</a:t>
            </a:r>
            <a:endParaRPr lang="en-US" altLang="zh-TW" sz="3600" dirty="0" smtClean="0"/>
          </a:p>
          <a:p>
            <a:pPr marL="45720" lvl="0" indent="0">
              <a:buNone/>
            </a:pPr>
            <a:r>
              <a:rPr lang="zh-TW" altLang="en-US" sz="3600" dirty="0"/>
              <a:t> </a:t>
            </a:r>
            <a:r>
              <a:rPr lang="zh-TW" altLang="en-US" sz="3600" dirty="0" smtClean="0"/>
              <a:t>   </a:t>
            </a:r>
            <a:r>
              <a:rPr lang="en-US" altLang="zh-TW" sz="3600" dirty="0" smtClean="0"/>
              <a:t>10%</a:t>
            </a:r>
            <a:r>
              <a:rPr lang="zh-TW" altLang="zh-TW" sz="3600" dirty="0" smtClean="0"/>
              <a:t>（</a:t>
            </a:r>
            <a:r>
              <a:rPr lang="zh-TW" altLang="zh-TW" sz="3600" dirty="0"/>
              <a:t>含）以內。</a:t>
            </a:r>
          </a:p>
          <a:p>
            <a:pPr marL="45720" lvl="0" indent="0">
              <a:buNone/>
            </a:pPr>
            <a:r>
              <a:rPr lang="zh-TW" altLang="en-US" sz="3600" dirty="0" smtClean="0"/>
              <a:t>   </a:t>
            </a:r>
            <a:r>
              <a:rPr lang="en-US" altLang="zh-TW" sz="3600" dirty="0" smtClean="0"/>
              <a:t>3.</a:t>
            </a:r>
            <a:r>
              <a:rPr lang="zh-TW" altLang="zh-TW" sz="3600" dirty="0" smtClean="0"/>
              <a:t>轉學及</a:t>
            </a:r>
            <a:r>
              <a:rPr lang="zh-TW" altLang="zh-TW" sz="3600" dirty="0"/>
              <a:t>外籍生不得轉</a:t>
            </a:r>
            <a:r>
              <a:rPr lang="zh-TW" altLang="zh-TW" sz="3600" dirty="0" smtClean="0"/>
              <a:t>部但</a:t>
            </a:r>
            <a:r>
              <a:rPr lang="zh-TW" altLang="zh-TW" sz="3600" dirty="0"/>
              <a:t>可轉系組</a:t>
            </a:r>
            <a:r>
              <a:rPr lang="zh-TW" altLang="zh-TW" sz="3600" dirty="0" smtClean="0"/>
              <a:t>。</a:t>
            </a:r>
            <a:endParaRPr lang="zh-TW" altLang="zh-TW" sz="3600" dirty="0"/>
          </a:p>
        </p:txBody>
      </p:sp>
    </p:spTree>
    <p:extLst>
      <p:ext uri="{BB962C8B-B14F-4D97-AF65-F5344CB8AC3E}">
        <p14:creationId xmlns:p14="http://schemas.microsoft.com/office/powerpoint/2010/main" val="16216334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3"/>
          </p:nvPr>
        </p:nvSpPr>
        <p:spPr>
          <a:xfrm>
            <a:off x="457200" y="0"/>
            <a:ext cx="8435280" cy="6858000"/>
          </a:xfrm>
        </p:spPr>
        <p:txBody>
          <a:bodyPr>
            <a:noAutofit/>
          </a:bodyPr>
          <a:lstStyle/>
          <a:p>
            <a:pPr lvl="0"/>
            <a:r>
              <a:rPr lang="zh-TW" altLang="zh-TW" sz="4000" dirty="0"/>
              <a:t>申請停</a:t>
            </a:r>
            <a:r>
              <a:rPr lang="zh-TW" altLang="zh-TW" sz="4000" dirty="0" smtClean="0"/>
              <a:t>修</a:t>
            </a:r>
            <a:r>
              <a:rPr lang="zh-TW" altLang="en-US" sz="4000" dirty="0" smtClean="0">
                <a:latin typeface="新細明體"/>
                <a:ea typeface="新細明體"/>
              </a:rPr>
              <a:t>：</a:t>
            </a:r>
            <a:endParaRPr lang="en-US" altLang="zh-TW" sz="4000" dirty="0" smtClean="0">
              <a:latin typeface="新細明體"/>
              <a:ea typeface="新細明體"/>
            </a:endParaRPr>
          </a:p>
          <a:p>
            <a:pPr marL="45720" lvl="0" indent="0">
              <a:buNone/>
            </a:pPr>
            <a:r>
              <a:rPr lang="zh-TW" altLang="en-US" sz="4000" dirty="0">
                <a:latin typeface="新細明體"/>
                <a:ea typeface="新細明體"/>
              </a:rPr>
              <a:t> </a:t>
            </a:r>
            <a:r>
              <a:rPr lang="zh-TW" altLang="en-US" sz="4000" dirty="0" smtClean="0">
                <a:latin typeface="新細明體"/>
                <a:ea typeface="新細明體"/>
              </a:rPr>
              <a:t>  </a:t>
            </a:r>
            <a:r>
              <a:rPr lang="en-US" altLang="zh-TW" sz="4000" dirty="0" smtClean="0">
                <a:latin typeface="新細明體"/>
                <a:ea typeface="新細明體"/>
              </a:rPr>
              <a:t>1.</a:t>
            </a:r>
            <a:r>
              <a:rPr lang="en-US" altLang="zh-TW" sz="4000" dirty="0" smtClean="0"/>
              <a:t>11~12</a:t>
            </a:r>
            <a:r>
              <a:rPr lang="zh-TW" altLang="zh-TW" sz="4000" dirty="0"/>
              <a:t>週</a:t>
            </a:r>
            <a:r>
              <a:rPr lang="zh-TW" altLang="zh-TW" sz="4000" dirty="0" smtClean="0"/>
              <a:t>上網</a:t>
            </a:r>
            <a:r>
              <a:rPr lang="zh-TW" altLang="en-US" sz="4000" dirty="0" smtClean="0"/>
              <a:t>申請</a:t>
            </a:r>
            <a:endParaRPr lang="en-US" altLang="zh-TW" sz="4000" dirty="0" smtClean="0"/>
          </a:p>
          <a:p>
            <a:pPr marL="45720" lvl="0" indent="0">
              <a:buNone/>
            </a:pPr>
            <a:r>
              <a:rPr lang="zh-TW" altLang="en-US" sz="4000" dirty="0"/>
              <a:t> </a:t>
            </a:r>
            <a:r>
              <a:rPr lang="zh-TW" altLang="en-US" sz="4000" dirty="0" smtClean="0"/>
              <a:t>  </a:t>
            </a:r>
            <a:r>
              <a:rPr lang="en-US" altLang="zh-TW" sz="4000" dirty="0" smtClean="0"/>
              <a:t>2.</a:t>
            </a:r>
            <a:r>
              <a:rPr lang="zh-TW" altLang="zh-TW" sz="4000" dirty="0" smtClean="0"/>
              <a:t>最少</a:t>
            </a:r>
            <a:r>
              <a:rPr lang="zh-TW" altLang="zh-TW" sz="4000" dirty="0"/>
              <a:t>要保留一個</a:t>
            </a:r>
            <a:r>
              <a:rPr lang="zh-TW" altLang="zh-TW" sz="4000" dirty="0" smtClean="0"/>
              <a:t>科目</a:t>
            </a:r>
            <a:endParaRPr lang="en-US" altLang="zh-TW" sz="4000" dirty="0" smtClean="0"/>
          </a:p>
          <a:p>
            <a:pPr marL="45720" lvl="0" indent="0">
              <a:buNone/>
            </a:pPr>
            <a:r>
              <a:rPr lang="zh-TW" altLang="en-US" sz="4000" dirty="0"/>
              <a:t> </a:t>
            </a:r>
            <a:r>
              <a:rPr lang="zh-TW" altLang="en-US" sz="4000" dirty="0" smtClean="0"/>
              <a:t>  </a:t>
            </a:r>
            <a:r>
              <a:rPr lang="en-US" altLang="zh-TW" sz="4000" dirty="0" smtClean="0"/>
              <a:t>3.</a:t>
            </a:r>
            <a:r>
              <a:rPr lang="zh-TW" altLang="zh-TW" sz="4000" dirty="0" smtClean="0"/>
              <a:t>不能</a:t>
            </a:r>
            <a:r>
              <a:rPr lang="zh-TW" altLang="zh-TW" sz="4000" dirty="0"/>
              <a:t>要求退費。</a:t>
            </a:r>
          </a:p>
          <a:p>
            <a:pPr lvl="0"/>
            <a:r>
              <a:rPr lang="zh-TW" altLang="zh-TW" sz="4000" dirty="0"/>
              <a:t>學分抵</a:t>
            </a:r>
            <a:r>
              <a:rPr lang="zh-TW" altLang="zh-TW" sz="4000" dirty="0" smtClean="0"/>
              <a:t>免</a:t>
            </a:r>
            <a:r>
              <a:rPr lang="zh-TW" altLang="en-US" sz="4000" dirty="0" smtClean="0">
                <a:latin typeface="新細明體"/>
                <a:ea typeface="新細明體"/>
              </a:rPr>
              <a:t>：</a:t>
            </a:r>
            <a:endParaRPr lang="en-US" altLang="zh-TW" sz="4000" dirty="0" smtClean="0">
              <a:latin typeface="新細明體"/>
              <a:ea typeface="新細明體"/>
            </a:endParaRPr>
          </a:p>
          <a:p>
            <a:pPr marL="45720" lvl="0" indent="0">
              <a:buNone/>
            </a:pPr>
            <a:r>
              <a:rPr lang="zh-TW" altLang="en-US" sz="4000" dirty="0">
                <a:latin typeface="新細明體"/>
                <a:ea typeface="新細明體"/>
              </a:rPr>
              <a:t> </a:t>
            </a:r>
            <a:r>
              <a:rPr lang="zh-TW" altLang="en-US" sz="4000" dirty="0" smtClean="0">
                <a:latin typeface="新細明體"/>
                <a:ea typeface="新細明體"/>
              </a:rPr>
              <a:t>   </a:t>
            </a:r>
            <a:r>
              <a:rPr lang="en-US" altLang="zh-TW" sz="4000" dirty="0" smtClean="0">
                <a:latin typeface="新細明體"/>
                <a:ea typeface="新細明體"/>
              </a:rPr>
              <a:t>1.</a:t>
            </a:r>
            <a:r>
              <a:rPr lang="en-US" altLang="zh-TW" sz="4000" dirty="0" smtClean="0"/>
              <a:t>104-2</a:t>
            </a:r>
            <a:r>
              <a:rPr lang="zh-TW" altLang="en-US" sz="4000" dirty="0" smtClean="0"/>
              <a:t>之</a:t>
            </a:r>
            <a:r>
              <a:rPr lang="zh-TW" altLang="zh-TW" sz="4000" dirty="0" smtClean="0"/>
              <a:t>轉學、</a:t>
            </a:r>
            <a:r>
              <a:rPr lang="zh-TW" altLang="zh-TW" sz="4000" dirty="0"/>
              <a:t>轉</a:t>
            </a:r>
            <a:r>
              <a:rPr lang="zh-TW" altLang="zh-TW" sz="4000" dirty="0" smtClean="0"/>
              <a:t>系及</a:t>
            </a:r>
            <a:r>
              <a:rPr lang="zh-TW" altLang="zh-TW" sz="4000" dirty="0"/>
              <a:t>轉部</a:t>
            </a:r>
            <a:r>
              <a:rPr lang="zh-TW" altLang="zh-TW" sz="4000" dirty="0" smtClean="0"/>
              <a:t>生尚</a:t>
            </a:r>
            <a:endParaRPr lang="en-US" altLang="zh-TW" sz="4000" dirty="0" smtClean="0"/>
          </a:p>
          <a:p>
            <a:pPr marL="45720" lvl="0" indent="0">
              <a:buNone/>
            </a:pPr>
            <a:r>
              <a:rPr lang="zh-TW" altLang="en-US" sz="4000" dirty="0"/>
              <a:t> </a:t>
            </a:r>
            <a:r>
              <a:rPr lang="zh-TW" altLang="en-US" sz="4000" dirty="0" smtClean="0"/>
              <a:t>    </a:t>
            </a:r>
            <a:r>
              <a:rPr lang="zh-TW" altLang="zh-TW" sz="4000" dirty="0" smtClean="0"/>
              <a:t>未辦理者</a:t>
            </a:r>
            <a:r>
              <a:rPr lang="zh-TW" altLang="en-US" sz="4000" dirty="0" smtClean="0"/>
              <a:t>請速</a:t>
            </a:r>
            <a:r>
              <a:rPr lang="zh-TW" altLang="zh-TW" sz="4000" dirty="0" smtClean="0"/>
              <a:t>申請</a:t>
            </a:r>
            <a:r>
              <a:rPr lang="zh-TW" altLang="zh-TW" sz="4000" dirty="0"/>
              <a:t>，逾期不受理</a:t>
            </a:r>
            <a:r>
              <a:rPr lang="zh-TW" altLang="zh-TW" sz="4000" dirty="0" smtClean="0"/>
              <a:t>。</a:t>
            </a:r>
            <a:endParaRPr lang="en-US" altLang="zh-TW" sz="4000" dirty="0" smtClean="0"/>
          </a:p>
          <a:p>
            <a:pPr marL="45720" lvl="0" indent="0">
              <a:buNone/>
            </a:pPr>
            <a:r>
              <a:rPr lang="zh-TW" altLang="en-US" sz="4000" dirty="0"/>
              <a:t> </a:t>
            </a:r>
            <a:r>
              <a:rPr lang="zh-TW" altLang="en-US" sz="4000" dirty="0" smtClean="0"/>
              <a:t>  </a:t>
            </a:r>
            <a:r>
              <a:rPr lang="en-US" altLang="zh-TW" sz="4000" dirty="0" smtClean="0"/>
              <a:t>2.</a:t>
            </a:r>
            <a:r>
              <a:rPr lang="zh-TW" altLang="zh-TW" sz="4000" dirty="0" smtClean="0"/>
              <a:t>學分</a:t>
            </a:r>
            <a:r>
              <a:rPr lang="zh-TW" altLang="zh-TW" sz="4000" dirty="0"/>
              <a:t>抵免規定辦法及申請表</a:t>
            </a:r>
            <a:r>
              <a:rPr lang="zh-TW" altLang="zh-TW" sz="4000" dirty="0" smtClean="0"/>
              <a:t>，</a:t>
            </a:r>
            <a:endParaRPr lang="en-US" altLang="zh-TW" sz="4000" dirty="0" smtClean="0"/>
          </a:p>
          <a:p>
            <a:pPr marL="45720" lvl="0" indent="0">
              <a:buNone/>
            </a:pPr>
            <a:r>
              <a:rPr lang="zh-TW" altLang="en-US" sz="4000" dirty="0"/>
              <a:t> </a:t>
            </a:r>
            <a:r>
              <a:rPr lang="zh-TW" altLang="en-US" sz="4000" dirty="0" smtClean="0"/>
              <a:t>     </a:t>
            </a:r>
            <a:r>
              <a:rPr lang="zh-TW" altLang="zh-TW" sz="4000" dirty="0" smtClean="0"/>
              <a:t>請</a:t>
            </a:r>
            <a:r>
              <a:rPr lang="zh-TW" altLang="zh-TW" sz="4000" dirty="0"/>
              <a:t>參閱進修部網站首頁</a:t>
            </a:r>
            <a:r>
              <a:rPr lang="zh-TW" altLang="zh-TW" sz="3200" dirty="0"/>
              <a:t>。</a:t>
            </a:r>
          </a:p>
          <a:p>
            <a:endParaRPr lang="zh-TW" altLang="en-US" sz="3200" dirty="0"/>
          </a:p>
        </p:txBody>
      </p:sp>
    </p:spTree>
    <p:extLst>
      <p:ext uri="{BB962C8B-B14F-4D97-AF65-F5344CB8AC3E}">
        <p14:creationId xmlns:p14="http://schemas.microsoft.com/office/powerpoint/2010/main" val="12080034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83568" y="2060848"/>
            <a:ext cx="7467600" cy="1143000"/>
          </a:xfrm>
        </p:spPr>
        <p:txBody>
          <a:bodyPr>
            <a:normAutofit/>
          </a:bodyPr>
          <a:lstStyle/>
          <a:p>
            <a:pPr algn="ctr"/>
            <a:r>
              <a:rPr lang="zh-TW" altLang="en-US" sz="6600" b="1" dirty="0" smtClean="0"/>
              <a:t>總</a:t>
            </a:r>
            <a:r>
              <a:rPr lang="zh-TW" altLang="zh-TW" sz="6600" b="1" dirty="0" smtClean="0"/>
              <a:t>務</a:t>
            </a:r>
            <a:r>
              <a:rPr lang="zh-TW" altLang="zh-TW" sz="6600" b="1" dirty="0"/>
              <a:t>組工作報告</a:t>
            </a:r>
            <a:endParaRPr lang="zh-TW" altLang="en-US" sz="6600" dirty="0"/>
          </a:p>
        </p:txBody>
      </p:sp>
      <p:sp>
        <p:nvSpPr>
          <p:cNvPr id="3" name="內容版面配置區 2"/>
          <p:cNvSpPr>
            <a:spLocks noGrp="1"/>
          </p:cNvSpPr>
          <p:nvPr>
            <p:ph sz="quarter" idx="4294967295"/>
          </p:nvPr>
        </p:nvSpPr>
        <p:spPr>
          <a:xfrm>
            <a:off x="457200" y="4293096"/>
            <a:ext cx="7467600" cy="2180856"/>
          </a:xfrm>
          <a:prstGeom prst="rect">
            <a:avLst/>
          </a:prstGeom>
        </p:spPr>
        <p:txBody>
          <a:bodyPr/>
          <a:lstStyle/>
          <a:p>
            <a:endParaRPr lang="zh-TW" altLang="en-US" dirty="0"/>
          </a:p>
        </p:txBody>
      </p:sp>
    </p:spTree>
    <p:extLst>
      <p:ext uri="{BB962C8B-B14F-4D97-AF65-F5344CB8AC3E}">
        <p14:creationId xmlns:p14="http://schemas.microsoft.com/office/powerpoint/2010/main" val="33558577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4294967295"/>
          </p:nvPr>
        </p:nvSpPr>
        <p:spPr>
          <a:xfrm>
            <a:off x="467544" y="332656"/>
            <a:ext cx="8208912" cy="6048672"/>
          </a:xfrm>
          <a:prstGeom prst="rect">
            <a:avLst/>
          </a:prstGeom>
        </p:spPr>
        <p:txBody>
          <a:bodyPr>
            <a:noAutofit/>
          </a:bodyPr>
          <a:lstStyle/>
          <a:p>
            <a:pPr lvl="0"/>
            <a:r>
              <a:rPr lang="zh-TW" altLang="zh-TW" sz="4400" dirty="0"/>
              <a:t>汽機車停車證</a:t>
            </a:r>
            <a:r>
              <a:rPr lang="zh-TW" altLang="zh-TW" sz="4400" dirty="0">
                <a:solidFill>
                  <a:srgbClr val="FF0000"/>
                </a:solidFill>
              </a:rPr>
              <a:t>可以使用</a:t>
            </a:r>
            <a:r>
              <a:rPr lang="zh-TW" altLang="zh-TW" sz="4400" b="1" i="1" dirty="0">
                <a:solidFill>
                  <a:srgbClr val="FF0000"/>
                </a:solidFill>
              </a:rPr>
              <a:t>一</a:t>
            </a:r>
            <a:r>
              <a:rPr lang="zh-TW" altLang="zh-TW" sz="4400" b="1" i="1" dirty="0" smtClean="0">
                <a:solidFill>
                  <a:srgbClr val="FF0000"/>
                </a:solidFill>
              </a:rPr>
              <a:t>學年</a:t>
            </a:r>
            <a:r>
              <a:rPr lang="zh-TW" altLang="en-US" sz="4400" b="1" i="1" dirty="0" smtClean="0">
                <a:latin typeface="新細明體"/>
                <a:ea typeface="新細明體"/>
              </a:rPr>
              <a:t>，</a:t>
            </a:r>
            <a:endParaRPr lang="en-US" altLang="zh-TW" sz="4400" b="1" i="1" dirty="0" smtClean="0">
              <a:latin typeface="新細明體"/>
              <a:ea typeface="新細明體"/>
            </a:endParaRPr>
          </a:p>
          <a:p>
            <a:pPr marL="0" lvl="0" indent="0">
              <a:buNone/>
            </a:pPr>
            <a:r>
              <a:rPr lang="zh-TW" altLang="en-US" sz="4400" b="1" i="1" dirty="0">
                <a:latin typeface="新細明體"/>
                <a:ea typeface="新細明體"/>
              </a:rPr>
              <a:t> </a:t>
            </a:r>
            <a:r>
              <a:rPr lang="zh-TW" altLang="en-US" sz="4400" b="1" i="1" dirty="0" smtClean="0">
                <a:latin typeface="新細明體"/>
                <a:ea typeface="新細明體"/>
              </a:rPr>
              <a:t>   </a:t>
            </a:r>
            <a:r>
              <a:rPr lang="zh-TW" altLang="zh-TW" sz="4400" dirty="0" smtClean="0"/>
              <a:t>請勿</a:t>
            </a:r>
            <a:r>
              <a:rPr lang="zh-TW" altLang="zh-TW" sz="4400" dirty="0"/>
              <a:t>重複</a:t>
            </a:r>
            <a:r>
              <a:rPr lang="zh-TW" altLang="zh-TW" sz="4400" dirty="0" smtClean="0"/>
              <a:t>繳費</a:t>
            </a:r>
            <a:r>
              <a:rPr lang="zh-TW" altLang="en-US" sz="4400" dirty="0" smtClean="0">
                <a:latin typeface="新細明體"/>
                <a:ea typeface="新細明體"/>
              </a:rPr>
              <a:t>。</a:t>
            </a:r>
            <a:endParaRPr lang="en-US" altLang="zh-TW" sz="4400" b="1" i="1" dirty="0" smtClean="0"/>
          </a:p>
          <a:p>
            <a:pPr lvl="0"/>
            <a:r>
              <a:rPr lang="zh-TW" altLang="en-US" sz="4400" dirty="0" smtClean="0"/>
              <a:t>本學期</a:t>
            </a:r>
            <a:r>
              <a:rPr lang="zh-TW" altLang="zh-TW" sz="4400" dirty="0" smtClean="0"/>
              <a:t>除了</a:t>
            </a:r>
            <a:r>
              <a:rPr lang="zh-TW" altLang="zh-TW" sz="4400" dirty="0"/>
              <a:t>重複繳費者可依規定辦理退費</a:t>
            </a:r>
            <a:r>
              <a:rPr lang="zh-TW" altLang="zh-TW" sz="4400" dirty="0" smtClean="0"/>
              <a:t>之外</a:t>
            </a:r>
            <a:r>
              <a:rPr lang="zh-TW" altLang="en-US" sz="4400" dirty="0" smtClean="0">
                <a:latin typeface="新細明體"/>
                <a:ea typeface="新細明體"/>
              </a:rPr>
              <a:t>，其餘不得辦理退費。</a:t>
            </a:r>
            <a:endParaRPr lang="en-US" altLang="zh-TW" sz="4400" dirty="0" smtClean="0"/>
          </a:p>
          <a:p>
            <a:pPr lvl="0"/>
            <a:r>
              <a:rPr lang="zh-TW" altLang="zh-TW" sz="4400" dirty="0"/>
              <a:t>上學期</a:t>
            </a:r>
            <a:r>
              <a:rPr lang="en-US" altLang="zh-TW" sz="4400" dirty="0"/>
              <a:t>(103-1)</a:t>
            </a:r>
            <a:r>
              <a:rPr lang="zh-TW" altLang="zh-TW" sz="4400" dirty="0"/>
              <a:t>未申請汽機車停車證</a:t>
            </a:r>
            <a:r>
              <a:rPr lang="zh-TW" altLang="zh-TW" sz="4400" dirty="0" smtClean="0"/>
              <a:t>者</a:t>
            </a:r>
            <a:r>
              <a:rPr lang="zh-TW" altLang="zh-TW" sz="4400" dirty="0"/>
              <a:t>，</a:t>
            </a:r>
            <a:r>
              <a:rPr lang="zh-TW" altLang="zh-TW" sz="4400" dirty="0" smtClean="0"/>
              <a:t>申請</a:t>
            </a:r>
            <a:r>
              <a:rPr lang="zh-TW" altLang="zh-TW" sz="4400" dirty="0"/>
              <a:t>停車證的</a:t>
            </a:r>
            <a:r>
              <a:rPr lang="zh-TW" altLang="zh-TW" sz="4400" dirty="0" smtClean="0"/>
              <a:t>流程</a:t>
            </a:r>
            <a:r>
              <a:rPr lang="zh-TW" altLang="en-US" sz="4400" dirty="0" smtClean="0">
                <a:latin typeface="新細明體"/>
                <a:ea typeface="新細明體"/>
              </a:rPr>
              <a:t>，</a:t>
            </a:r>
            <a:r>
              <a:rPr lang="zh-TW" altLang="en-US" sz="4400" dirty="0" smtClean="0"/>
              <a:t>見</a:t>
            </a:r>
            <a:r>
              <a:rPr lang="en-US" altLang="zh-TW" sz="4400" dirty="0" smtClean="0"/>
              <a:t>P23</a:t>
            </a:r>
            <a:endParaRPr lang="zh-TW" altLang="zh-TW" sz="4400" dirty="0"/>
          </a:p>
        </p:txBody>
      </p:sp>
    </p:spTree>
    <p:extLst>
      <p:ext uri="{BB962C8B-B14F-4D97-AF65-F5344CB8AC3E}">
        <p14:creationId xmlns:p14="http://schemas.microsoft.com/office/powerpoint/2010/main" val="37803473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332656"/>
            <a:ext cx="8686800" cy="1296144"/>
          </a:xfrm>
        </p:spPr>
        <p:txBody>
          <a:bodyPr>
            <a:normAutofit fontScale="90000"/>
          </a:bodyPr>
          <a:lstStyle/>
          <a:p>
            <a:pPr algn="ctr"/>
            <a:r>
              <a:rPr lang="zh-TW" altLang="en-US" sz="6000" dirty="0"/>
              <a:t>祝大家平安順利</a:t>
            </a:r>
            <a:r>
              <a:rPr lang="zh-TW" altLang="en-US" sz="6000" dirty="0">
                <a:latin typeface="新細明體"/>
                <a:ea typeface="新細明體"/>
              </a:rPr>
              <a:t>、學有所成</a:t>
            </a:r>
            <a:r>
              <a:rPr lang="zh-TW" altLang="en-US" dirty="0"/>
              <a:t/>
            </a:r>
            <a:br>
              <a:rPr lang="zh-TW" altLang="en-US" dirty="0"/>
            </a:br>
            <a:endParaRPr lang="zh-TW" altLang="en-US" dirty="0"/>
          </a:p>
        </p:txBody>
      </p:sp>
      <p:sp>
        <p:nvSpPr>
          <p:cNvPr id="3" name="內容版面配置區 2"/>
          <p:cNvSpPr>
            <a:spLocks noGrp="1"/>
          </p:cNvSpPr>
          <p:nvPr>
            <p:ph idx="1"/>
          </p:nvPr>
        </p:nvSpPr>
        <p:spPr>
          <a:xfrm>
            <a:off x="304800" y="1340768"/>
            <a:ext cx="8686800" cy="4739357"/>
          </a:xfrm>
        </p:spPr>
        <p:txBody>
          <a:bodyPr>
            <a:noAutofit/>
          </a:bodyPr>
          <a:lstStyle/>
          <a:p>
            <a:r>
              <a:rPr lang="zh-TW" altLang="en-US" sz="4800" dirty="0" smtClean="0"/>
              <a:t>會後請記得上網請公假</a:t>
            </a:r>
            <a:r>
              <a:rPr lang="zh-TW" altLang="en-US" sz="4800" dirty="0" smtClean="0">
                <a:latin typeface="新細明體"/>
                <a:ea typeface="新細明體"/>
              </a:rPr>
              <a:t>。</a:t>
            </a:r>
            <a:endParaRPr lang="en-US" altLang="zh-TW" sz="4800" dirty="0" smtClean="0">
              <a:latin typeface="新細明體"/>
              <a:ea typeface="新細明體"/>
            </a:endParaRPr>
          </a:p>
          <a:p>
            <a:r>
              <a:rPr lang="zh-TW" altLang="en-US" sz="4800" dirty="0" smtClean="0">
                <a:latin typeface="新細明體"/>
                <a:ea typeface="新細明體"/>
              </a:rPr>
              <a:t>簽到</a:t>
            </a:r>
            <a:r>
              <a:rPr lang="en-US" altLang="zh-TW" sz="4800" dirty="0" smtClean="0">
                <a:latin typeface="新細明體"/>
                <a:ea typeface="新細明體"/>
              </a:rPr>
              <a:t>(</a:t>
            </a:r>
            <a:r>
              <a:rPr lang="zh-TW" altLang="en-US" sz="4800" dirty="0" smtClean="0">
                <a:latin typeface="新細明體"/>
                <a:ea typeface="新細明體"/>
              </a:rPr>
              <a:t>退</a:t>
            </a:r>
            <a:r>
              <a:rPr lang="en-US" altLang="zh-TW" sz="4800" dirty="0" smtClean="0">
                <a:latin typeface="新細明體"/>
                <a:ea typeface="新細明體"/>
              </a:rPr>
              <a:t>)</a:t>
            </a:r>
            <a:r>
              <a:rPr lang="zh-TW" altLang="en-US" sz="4800" dirty="0" smtClean="0">
                <a:latin typeface="新細明體"/>
                <a:ea typeface="新細明體"/>
              </a:rPr>
              <a:t>單請詳填聯絡方式：</a:t>
            </a:r>
            <a:endParaRPr lang="en-US" altLang="zh-TW" sz="4800" dirty="0" smtClean="0">
              <a:latin typeface="新細明體"/>
              <a:ea typeface="新細明體"/>
            </a:endParaRPr>
          </a:p>
          <a:p>
            <a:pPr marL="0" indent="0">
              <a:buNone/>
            </a:pPr>
            <a:r>
              <a:rPr lang="zh-TW" altLang="en-US" sz="4800" dirty="0">
                <a:latin typeface="新細明體"/>
                <a:ea typeface="新細明體"/>
              </a:rPr>
              <a:t> </a:t>
            </a:r>
            <a:r>
              <a:rPr lang="zh-TW" altLang="en-US" sz="4800" dirty="0" smtClean="0">
                <a:latin typeface="新細明體"/>
                <a:ea typeface="新細明體"/>
              </a:rPr>
              <a:t>  手機號碼、可接收訊息之信箱</a:t>
            </a:r>
            <a:endParaRPr lang="en-US" altLang="zh-TW" sz="4800" dirty="0" smtClean="0">
              <a:latin typeface="新細明體"/>
              <a:ea typeface="新細明體"/>
            </a:endParaRPr>
          </a:p>
          <a:p>
            <a:r>
              <a:rPr lang="zh-TW" altLang="en-US" sz="4800" dirty="0">
                <a:latin typeface="新細明體"/>
                <a:ea typeface="新細明體"/>
              </a:rPr>
              <a:t>會後請</a:t>
            </a:r>
            <a:r>
              <a:rPr lang="zh-TW" altLang="en-US" sz="4800" dirty="0" smtClean="0">
                <a:latin typeface="新細明體"/>
                <a:ea typeface="新細明體"/>
              </a:rPr>
              <a:t>以</a:t>
            </a:r>
            <a:r>
              <a:rPr lang="zh-TW" altLang="en-US" sz="4800" dirty="0">
                <a:latin typeface="新細明體"/>
                <a:ea typeface="新細明體"/>
              </a:rPr>
              <a:t>簽到</a:t>
            </a:r>
            <a:r>
              <a:rPr lang="en-US" altLang="zh-TW" sz="4800" dirty="0">
                <a:latin typeface="新細明體"/>
                <a:ea typeface="新細明體"/>
              </a:rPr>
              <a:t>(</a:t>
            </a:r>
            <a:r>
              <a:rPr lang="zh-TW" altLang="en-US" sz="4800" dirty="0">
                <a:latin typeface="新細明體"/>
                <a:ea typeface="新細明體"/>
              </a:rPr>
              <a:t>退</a:t>
            </a:r>
            <a:r>
              <a:rPr lang="en-US" altLang="zh-TW" sz="4800" dirty="0" smtClean="0">
                <a:latin typeface="新細明體"/>
                <a:ea typeface="新細明體"/>
              </a:rPr>
              <a:t>)</a:t>
            </a:r>
            <a:r>
              <a:rPr lang="zh-TW" altLang="en-US" sz="4800" dirty="0" smtClean="0">
                <a:latin typeface="新細明體"/>
                <a:ea typeface="新細明體"/>
              </a:rPr>
              <a:t>單領取餐點</a:t>
            </a:r>
            <a:endParaRPr lang="en-US" altLang="zh-TW" sz="4800" dirty="0" smtClean="0">
              <a:latin typeface="新細明體"/>
              <a:ea typeface="新細明體"/>
            </a:endParaRPr>
          </a:p>
          <a:p>
            <a:pPr>
              <a:buNone/>
            </a:pPr>
            <a:r>
              <a:rPr lang="en-US" altLang="zh-TW" sz="3600" dirty="0" smtClean="0">
                <a:latin typeface="新細明體"/>
                <a:ea typeface="新細明體"/>
              </a:rPr>
              <a:t>Ps.</a:t>
            </a:r>
            <a:r>
              <a:rPr lang="zh-TW" altLang="en-US" sz="3600" b="1" dirty="0" smtClean="0">
                <a:solidFill>
                  <a:srgbClr val="FF0000"/>
                </a:solidFill>
                <a:latin typeface="新細明體"/>
                <a:ea typeface="新細明體"/>
              </a:rPr>
              <a:t>本檔案已置於</a:t>
            </a:r>
            <a:r>
              <a:rPr lang="en-US" altLang="zh-TW" sz="3600" b="1" dirty="0" smtClean="0">
                <a:solidFill>
                  <a:srgbClr val="FF0000"/>
                </a:solidFill>
                <a:latin typeface="新細明體"/>
                <a:ea typeface="新細明體"/>
              </a:rPr>
              <a:t>My</a:t>
            </a:r>
            <a:r>
              <a:rPr lang="zh-TW" altLang="en-US" sz="3600" b="1" dirty="0" smtClean="0">
                <a:solidFill>
                  <a:srgbClr val="FF0000"/>
                </a:solidFill>
                <a:latin typeface="新細明體"/>
                <a:ea typeface="新細明體"/>
              </a:rPr>
              <a:t>數位</a:t>
            </a:r>
            <a:r>
              <a:rPr lang="en-US" altLang="zh-TW" sz="3600" b="1" dirty="0" smtClean="0">
                <a:solidFill>
                  <a:srgbClr val="FF0000"/>
                </a:solidFill>
                <a:latin typeface="新細明體"/>
                <a:ea typeface="新細明體"/>
              </a:rPr>
              <a:t>”</a:t>
            </a:r>
            <a:r>
              <a:rPr lang="zh-TW" altLang="en-US" sz="3600" b="1" dirty="0" smtClean="0">
                <a:solidFill>
                  <a:srgbClr val="FF0000"/>
                </a:solidFill>
                <a:latin typeface="新細明體"/>
                <a:ea typeface="新細明體"/>
              </a:rPr>
              <a:t>進修部學生意見園地</a:t>
            </a:r>
            <a:r>
              <a:rPr lang="en-US" altLang="zh-TW" sz="3600" b="1" dirty="0" smtClean="0">
                <a:solidFill>
                  <a:srgbClr val="FF0000"/>
                </a:solidFill>
                <a:latin typeface="新細明體"/>
                <a:ea typeface="新細明體"/>
              </a:rPr>
              <a:t>“</a:t>
            </a:r>
            <a:r>
              <a:rPr lang="zh-TW" altLang="en-US" sz="3600" b="1" dirty="0" smtClean="0">
                <a:solidFill>
                  <a:srgbClr val="FF0000"/>
                </a:solidFill>
                <a:latin typeface="新細明體"/>
                <a:ea typeface="新細明體"/>
              </a:rPr>
              <a:t>社群歡迎下載</a:t>
            </a:r>
            <a:r>
              <a:rPr lang="zh-TW" altLang="en-US" sz="3600" dirty="0" smtClean="0">
                <a:solidFill>
                  <a:srgbClr val="FF0000"/>
                </a:solidFill>
                <a:latin typeface="新細明體"/>
                <a:ea typeface="新細明體"/>
              </a:rPr>
              <a:t>。</a:t>
            </a:r>
            <a:endParaRPr lang="en-US" altLang="zh-TW" sz="3600" dirty="0" smtClean="0">
              <a:solidFill>
                <a:srgbClr val="FF0000"/>
              </a:solidFill>
              <a:latin typeface="新細明體"/>
              <a:ea typeface="新細明體"/>
            </a:endParaRPr>
          </a:p>
        </p:txBody>
      </p:sp>
    </p:spTree>
    <p:extLst>
      <p:ext uri="{BB962C8B-B14F-4D97-AF65-F5344CB8AC3E}">
        <p14:creationId xmlns:p14="http://schemas.microsoft.com/office/powerpoint/2010/main" val="2518651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0"/>
            <a:ext cx="8686800" cy="1295400"/>
          </a:xfrm>
        </p:spPr>
        <p:txBody>
          <a:bodyPr>
            <a:normAutofit fontScale="90000"/>
          </a:bodyPr>
          <a:lstStyle/>
          <a:p>
            <a:pPr algn="ctr"/>
            <a:r>
              <a:rPr lang="zh-TW" altLang="en-US" sz="6000" dirty="0" smtClean="0">
                <a:solidFill>
                  <a:srgbClr val="FF0000"/>
                </a:solidFill>
              </a:rPr>
              <a:t> </a:t>
            </a:r>
            <a:r>
              <a:rPr lang="zh-TW" altLang="en-US" sz="5300" dirty="0" smtClean="0">
                <a:solidFill>
                  <a:srgbClr val="FF0000"/>
                </a:solidFill>
              </a:rPr>
              <a:t>幫同學一把 </a:t>
            </a:r>
            <a:r>
              <a:rPr lang="en-US" altLang="zh-TW" sz="5300" dirty="0" smtClean="0">
                <a:solidFill>
                  <a:srgbClr val="FF0000"/>
                </a:solidFill>
              </a:rPr>
              <a:t>!</a:t>
            </a:r>
            <a:r>
              <a:rPr lang="zh-TW" altLang="en-US" sz="5300" dirty="0" smtClean="0">
                <a:solidFill>
                  <a:srgbClr val="FF0000"/>
                </a:solidFill>
              </a:rPr>
              <a:t> 您是同學的貴人</a:t>
            </a:r>
            <a:endParaRPr lang="zh-TW" altLang="en-US" sz="5300" dirty="0">
              <a:solidFill>
                <a:srgbClr val="FF0000"/>
              </a:solidFill>
            </a:endParaRPr>
          </a:p>
        </p:txBody>
      </p:sp>
      <p:sp>
        <p:nvSpPr>
          <p:cNvPr id="3" name="內容版面配置區 2"/>
          <p:cNvSpPr>
            <a:spLocks noGrp="1"/>
          </p:cNvSpPr>
          <p:nvPr>
            <p:ph idx="1"/>
          </p:nvPr>
        </p:nvSpPr>
        <p:spPr>
          <a:xfrm>
            <a:off x="1259632" y="1554162"/>
            <a:ext cx="6768752" cy="4525963"/>
          </a:xfrm>
        </p:spPr>
        <p:txBody>
          <a:bodyPr>
            <a:normAutofit/>
          </a:bodyPr>
          <a:lstStyle/>
          <a:p>
            <a:pPr marL="0" lvl="0" indent="0">
              <a:buClr>
                <a:srgbClr val="F0A22E"/>
              </a:buClr>
              <a:buNone/>
            </a:pPr>
            <a:r>
              <a:rPr lang="en-US" altLang="zh-TW" sz="4000" dirty="0" smtClean="0">
                <a:solidFill>
                  <a:prstClr val="black"/>
                </a:solidFill>
              </a:rPr>
              <a:t>1</a:t>
            </a:r>
            <a:r>
              <a:rPr lang="en-US" altLang="zh-TW" sz="4000" dirty="0">
                <a:solidFill>
                  <a:prstClr val="black"/>
                </a:solidFill>
              </a:rPr>
              <a:t>.</a:t>
            </a:r>
            <a:r>
              <a:rPr lang="zh-TW" altLang="en-US" sz="4000" dirty="0">
                <a:solidFill>
                  <a:prstClr val="black"/>
                </a:solidFill>
              </a:rPr>
              <a:t>關心</a:t>
            </a:r>
            <a:r>
              <a:rPr lang="zh-TW" altLang="en-US" sz="4000" dirty="0">
                <a:solidFill>
                  <a:prstClr val="black"/>
                </a:solidFill>
                <a:latin typeface="新細明體"/>
                <a:ea typeface="新細明體"/>
              </a:rPr>
              <a:t>、</a:t>
            </a:r>
            <a:r>
              <a:rPr lang="zh-TW" altLang="en-US" sz="4000" dirty="0">
                <a:solidFill>
                  <a:prstClr val="black"/>
                </a:solidFill>
              </a:rPr>
              <a:t>幫助同學反映問題</a:t>
            </a:r>
            <a:r>
              <a:rPr lang="zh-TW" altLang="en-US" sz="4000" dirty="0" smtClean="0">
                <a:solidFill>
                  <a:prstClr val="black"/>
                </a:solidFill>
                <a:latin typeface="新細明體"/>
                <a:ea typeface="新細明體"/>
              </a:rPr>
              <a:t>，</a:t>
            </a:r>
            <a:endParaRPr lang="en-US" altLang="zh-TW" sz="4000" dirty="0" smtClean="0">
              <a:solidFill>
                <a:prstClr val="black"/>
              </a:solidFill>
              <a:latin typeface="新細明體"/>
              <a:ea typeface="新細明體"/>
            </a:endParaRPr>
          </a:p>
          <a:p>
            <a:pPr marL="0" lvl="0" indent="0" algn="ctr">
              <a:buClr>
                <a:srgbClr val="F0A22E"/>
              </a:buClr>
              <a:buNone/>
            </a:pPr>
            <a:r>
              <a:rPr lang="zh-TW" altLang="en-US" sz="4000" dirty="0" smtClean="0">
                <a:solidFill>
                  <a:prstClr val="black"/>
                </a:solidFill>
                <a:latin typeface="微軟正黑體" panose="020B0604030504040204" pitchFamily="34" charset="-120"/>
                <a:ea typeface="微軟正黑體" panose="020B0604030504040204" pitchFamily="34" charset="-120"/>
              </a:rPr>
              <a:t>尤其是想休</a:t>
            </a:r>
            <a:r>
              <a:rPr lang="zh-TW" altLang="en-US" sz="4000" dirty="0" smtClean="0">
                <a:solidFill>
                  <a:prstClr val="black"/>
                </a:solidFill>
                <a:latin typeface="新細明體"/>
                <a:ea typeface="新細明體"/>
              </a:rPr>
              <a:t>、</a:t>
            </a:r>
            <a:r>
              <a:rPr lang="zh-TW" altLang="en-US" sz="4000" dirty="0" smtClean="0">
                <a:solidFill>
                  <a:prstClr val="black"/>
                </a:solidFill>
                <a:latin typeface="微軟正黑體" panose="020B0604030504040204" pitchFamily="34" charset="-120"/>
                <a:ea typeface="微軟正黑體" panose="020B0604030504040204" pitchFamily="34" charset="-120"/>
              </a:rPr>
              <a:t>退學的</a:t>
            </a:r>
            <a:endParaRPr lang="en-US" altLang="zh-TW" sz="4000" dirty="0" smtClean="0">
              <a:solidFill>
                <a:prstClr val="black"/>
              </a:solidFill>
              <a:latin typeface="微軟正黑體" panose="020B0604030504040204" pitchFamily="34" charset="-120"/>
              <a:ea typeface="微軟正黑體" panose="020B0604030504040204" pitchFamily="34" charset="-120"/>
            </a:endParaRPr>
          </a:p>
          <a:p>
            <a:pPr marL="0" lvl="0" indent="0" algn="ctr">
              <a:buClr>
                <a:srgbClr val="F0A22E"/>
              </a:buClr>
              <a:buNone/>
            </a:pPr>
            <a:endParaRPr lang="en-US" altLang="zh-TW" sz="2000" dirty="0">
              <a:solidFill>
                <a:prstClr val="black"/>
              </a:solidFill>
              <a:latin typeface="微軟正黑體" panose="020B0604030504040204" pitchFamily="34" charset="-120"/>
              <a:ea typeface="微軟正黑體" panose="020B0604030504040204" pitchFamily="34" charset="-120"/>
            </a:endParaRPr>
          </a:p>
          <a:p>
            <a:pPr marL="0" lvl="0" indent="0">
              <a:buClr>
                <a:srgbClr val="F0A22E"/>
              </a:buClr>
              <a:buNone/>
            </a:pPr>
            <a:r>
              <a:rPr lang="en-US" altLang="zh-TW" sz="4000" dirty="0" smtClean="0">
                <a:solidFill>
                  <a:prstClr val="black"/>
                </a:solidFill>
              </a:rPr>
              <a:t>2</a:t>
            </a:r>
            <a:r>
              <a:rPr lang="en-US" altLang="zh-TW" sz="4000" dirty="0">
                <a:solidFill>
                  <a:prstClr val="black"/>
                </a:solidFill>
              </a:rPr>
              <a:t>.</a:t>
            </a:r>
            <a:r>
              <a:rPr lang="zh-TW" altLang="en-US" sz="4000" dirty="0">
                <a:solidFill>
                  <a:prstClr val="black"/>
                </a:solidFill>
              </a:rPr>
              <a:t>維護班級之安全</a:t>
            </a:r>
            <a:r>
              <a:rPr lang="zh-TW" altLang="en-US" sz="4000" dirty="0" smtClean="0">
                <a:solidFill>
                  <a:prstClr val="black"/>
                </a:solidFill>
                <a:latin typeface="新細明體"/>
                <a:ea typeface="新細明體"/>
              </a:rPr>
              <a:t>，</a:t>
            </a:r>
            <a:endParaRPr lang="en-US" altLang="zh-TW" sz="4000" dirty="0" smtClean="0">
              <a:solidFill>
                <a:prstClr val="black"/>
              </a:solidFill>
              <a:latin typeface="新細明體"/>
              <a:ea typeface="新細明體"/>
            </a:endParaRPr>
          </a:p>
          <a:p>
            <a:pPr marL="0" lvl="0" indent="0" algn="ctr">
              <a:buClr>
                <a:srgbClr val="F0A22E"/>
              </a:buClr>
              <a:buNone/>
            </a:pPr>
            <a:r>
              <a:rPr lang="zh-TW" altLang="en-US" sz="4000" dirty="0" smtClean="0">
                <a:solidFill>
                  <a:prstClr val="black"/>
                </a:solidFill>
                <a:latin typeface="新細明體"/>
              </a:rPr>
              <a:t>尤其是</a:t>
            </a:r>
            <a:r>
              <a:rPr lang="zh-TW" altLang="en-US" sz="4000" dirty="0">
                <a:solidFill>
                  <a:prstClr val="black"/>
                </a:solidFill>
                <a:latin typeface="新細明體"/>
              </a:rPr>
              <a:t>毒與</a:t>
            </a:r>
            <a:r>
              <a:rPr lang="zh-TW" altLang="en-US" sz="4000" dirty="0" smtClean="0">
                <a:solidFill>
                  <a:prstClr val="black"/>
                </a:solidFill>
                <a:latin typeface="新細明體"/>
              </a:rPr>
              <a:t>暴力</a:t>
            </a:r>
            <a:endParaRPr lang="en-US" altLang="zh-TW" sz="4000" dirty="0">
              <a:solidFill>
                <a:prstClr val="black"/>
              </a:solidFill>
              <a:latin typeface="新細明體"/>
            </a:endParaRPr>
          </a:p>
        </p:txBody>
      </p:sp>
    </p:spTree>
    <p:extLst>
      <p:ext uri="{BB962C8B-B14F-4D97-AF65-F5344CB8AC3E}">
        <p14:creationId xmlns:p14="http://schemas.microsoft.com/office/powerpoint/2010/main" val="16047866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99592" y="476672"/>
            <a:ext cx="7467600" cy="1143000"/>
          </a:xfrm>
        </p:spPr>
        <p:txBody>
          <a:bodyPr>
            <a:normAutofit/>
          </a:bodyPr>
          <a:lstStyle/>
          <a:p>
            <a:pPr algn="ctr"/>
            <a:r>
              <a:rPr lang="zh-TW" altLang="zh-TW" sz="5400" b="1" kern="100" dirty="0">
                <a:ea typeface="標楷體"/>
                <a:cs typeface="Times New Roman"/>
              </a:rPr>
              <a:t>壹、</a:t>
            </a:r>
            <a:r>
              <a:rPr lang="zh-TW" altLang="zh-TW" sz="5400" b="1" kern="100" dirty="0" smtClean="0">
                <a:ea typeface="標楷體"/>
                <a:cs typeface="Times New Roman"/>
              </a:rPr>
              <a:t>安全</a:t>
            </a:r>
            <a:r>
              <a:rPr lang="zh-TW" altLang="en-US" sz="5400" kern="100" dirty="0" smtClean="0">
                <a:ea typeface="標楷體"/>
                <a:cs typeface="Times New Roman"/>
              </a:rPr>
              <a:t>維護</a:t>
            </a:r>
            <a:endParaRPr lang="zh-TW" altLang="en-US" sz="5400" dirty="0"/>
          </a:p>
        </p:txBody>
      </p:sp>
      <p:sp>
        <p:nvSpPr>
          <p:cNvPr id="3" name="內容版面配置區 2"/>
          <p:cNvSpPr>
            <a:spLocks noGrp="1"/>
          </p:cNvSpPr>
          <p:nvPr>
            <p:ph sz="quarter" idx="13"/>
          </p:nvPr>
        </p:nvSpPr>
        <p:spPr>
          <a:xfrm>
            <a:off x="1475656" y="1772816"/>
            <a:ext cx="6048672" cy="3744416"/>
          </a:xfrm>
        </p:spPr>
        <p:txBody>
          <a:bodyPr>
            <a:normAutofit/>
          </a:bodyPr>
          <a:lstStyle/>
          <a:p>
            <a:pPr marL="0" indent="0">
              <a:buNone/>
            </a:pPr>
            <a:r>
              <a:rPr lang="zh-TW" altLang="zh-TW" sz="3600" kern="100" dirty="0">
                <a:ea typeface="標楷體"/>
                <a:cs typeface="Times New Roman"/>
              </a:rPr>
              <a:t>一、交通問題</a:t>
            </a:r>
            <a:r>
              <a:rPr lang="en-US" altLang="zh-TW" sz="3600" kern="100" dirty="0" smtClean="0">
                <a:ea typeface="標楷體"/>
                <a:cs typeface="Times New Roman"/>
              </a:rPr>
              <a:t>:</a:t>
            </a:r>
          </a:p>
          <a:p>
            <a:pPr marL="0" indent="0">
              <a:buNone/>
            </a:pPr>
            <a:endParaRPr lang="en-US" altLang="zh-TW" sz="1800" kern="100" dirty="0" smtClean="0">
              <a:ea typeface="標楷體"/>
              <a:cs typeface="Times New Roman"/>
            </a:endParaRPr>
          </a:p>
          <a:p>
            <a:pPr marL="0" indent="0" algn="ctr">
              <a:buNone/>
            </a:pPr>
            <a:r>
              <a:rPr lang="zh-TW" altLang="en-US" sz="3600" kern="100" dirty="0" smtClean="0">
                <a:ea typeface="標楷體"/>
                <a:cs typeface="Times New Roman"/>
              </a:rPr>
              <a:t> </a:t>
            </a:r>
            <a:r>
              <a:rPr lang="en-US" altLang="zh-TW" sz="3600" kern="100" dirty="0" smtClean="0">
                <a:ea typeface="標楷體"/>
                <a:cs typeface="Times New Roman"/>
              </a:rPr>
              <a:t>3/5</a:t>
            </a:r>
            <a:r>
              <a:rPr lang="zh-TW" altLang="en-US" sz="3600" kern="100" dirty="0" smtClean="0">
                <a:ea typeface="標楷體"/>
                <a:cs typeface="Times New Roman"/>
              </a:rPr>
              <a:t>夜四技產設三甲郭同學車禍事故死亡</a:t>
            </a:r>
            <a:endParaRPr lang="en-US" altLang="zh-TW" sz="3600" kern="100" dirty="0" smtClean="0">
              <a:ea typeface="標楷體"/>
              <a:cs typeface="Times New Roman"/>
            </a:endParaRPr>
          </a:p>
          <a:p>
            <a:pPr marL="0" indent="0" algn="ctr">
              <a:buNone/>
            </a:pPr>
            <a:r>
              <a:rPr lang="zh-TW" altLang="en-US" sz="3600" kern="100" dirty="0" smtClean="0">
                <a:ea typeface="標楷體"/>
                <a:cs typeface="Times New Roman"/>
              </a:rPr>
              <a:t> </a:t>
            </a:r>
            <a:r>
              <a:rPr lang="en-US" altLang="zh-TW" sz="3600" kern="100" dirty="0" smtClean="0">
                <a:ea typeface="標楷體"/>
                <a:cs typeface="Times New Roman"/>
              </a:rPr>
              <a:t>3/8</a:t>
            </a:r>
            <a:r>
              <a:rPr lang="zh-TW" altLang="en-US" sz="3600" kern="100" dirty="0" smtClean="0">
                <a:ea typeface="標楷體"/>
                <a:cs typeface="Times New Roman"/>
              </a:rPr>
              <a:t>夜四技車輛四甲陳同學</a:t>
            </a:r>
            <a:r>
              <a:rPr lang="zh-TW" altLang="en-US" sz="3600" kern="100" smtClean="0">
                <a:ea typeface="標楷體"/>
                <a:cs typeface="Times New Roman"/>
              </a:rPr>
              <a:t>車禍</a:t>
            </a:r>
            <a:r>
              <a:rPr lang="zh-TW" altLang="en-US" sz="3600" kern="100" smtClean="0">
                <a:ea typeface="標楷體"/>
                <a:cs typeface="Times New Roman"/>
              </a:rPr>
              <a:t>事故住院加護</a:t>
            </a:r>
            <a:endParaRPr lang="zh-TW" altLang="en-US" sz="3600" dirty="0"/>
          </a:p>
        </p:txBody>
      </p:sp>
    </p:spTree>
    <p:extLst>
      <p:ext uri="{BB962C8B-B14F-4D97-AF65-F5344CB8AC3E}">
        <p14:creationId xmlns:p14="http://schemas.microsoft.com/office/powerpoint/2010/main" val="895168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3528" y="274638"/>
            <a:ext cx="8352928" cy="850106"/>
          </a:xfrm>
        </p:spPr>
        <p:txBody>
          <a:bodyPr>
            <a:normAutofit/>
          </a:bodyPr>
          <a:lstStyle/>
          <a:p>
            <a:pPr marL="0" indent="0" algn="ctr">
              <a:buNone/>
            </a:pPr>
            <a:r>
              <a:rPr lang="zh-TW" altLang="en-US" sz="3600" kern="100" dirty="0" smtClean="0">
                <a:ea typeface="標楷體"/>
                <a:cs typeface="Times New Roman"/>
              </a:rPr>
              <a:t>二</a:t>
            </a:r>
            <a:r>
              <a:rPr lang="zh-TW" altLang="en-US" sz="3600" kern="100" dirty="0" smtClean="0">
                <a:latin typeface="新細明體"/>
                <a:ea typeface="新細明體"/>
                <a:cs typeface="Times New Roman"/>
              </a:rPr>
              <a:t>、</a:t>
            </a:r>
            <a:r>
              <a:rPr lang="zh-TW" altLang="zh-TW" sz="3600" kern="100" dirty="0" smtClean="0">
                <a:ea typeface="標楷體"/>
                <a:cs typeface="Times New Roman"/>
              </a:rPr>
              <a:t>班</a:t>
            </a:r>
            <a:r>
              <a:rPr lang="zh-TW" altLang="en-US" sz="3600" kern="100" dirty="0" smtClean="0">
                <a:ea typeface="標楷體"/>
                <a:cs typeface="Times New Roman"/>
              </a:rPr>
              <a:t>級安全</a:t>
            </a:r>
            <a:r>
              <a:rPr lang="en-US" altLang="zh-TW" sz="3600" kern="100" dirty="0" smtClean="0">
                <a:ea typeface="標楷體"/>
                <a:cs typeface="Times New Roman"/>
              </a:rPr>
              <a:t>_</a:t>
            </a:r>
            <a:r>
              <a:rPr lang="zh-TW" altLang="zh-TW" sz="3600" kern="100" dirty="0" smtClean="0">
                <a:ea typeface="標楷體"/>
                <a:cs typeface="Times New Roman"/>
              </a:rPr>
              <a:t>同學</a:t>
            </a:r>
            <a:r>
              <a:rPr lang="zh-TW" altLang="zh-TW" sz="3600" kern="100" dirty="0">
                <a:ea typeface="標楷體"/>
                <a:cs typeface="Times New Roman"/>
              </a:rPr>
              <a:t>間問題請即時反應</a:t>
            </a:r>
            <a:r>
              <a:rPr lang="en-US" altLang="zh-TW" sz="3600" kern="100" dirty="0">
                <a:ea typeface="標楷體"/>
                <a:cs typeface="Times New Roman"/>
              </a:rPr>
              <a:t>:</a:t>
            </a:r>
            <a:endParaRPr lang="zh-TW" altLang="en-US" sz="3600" dirty="0"/>
          </a:p>
        </p:txBody>
      </p:sp>
      <p:sp>
        <p:nvSpPr>
          <p:cNvPr id="3" name="內容版面配置區 2"/>
          <p:cNvSpPr>
            <a:spLocks noGrp="1"/>
          </p:cNvSpPr>
          <p:nvPr>
            <p:ph sz="quarter" idx="13"/>
          </p:nvPr>
        </p:nvSpPr>
        <p:spPr>
          <a:xfrm>
            <a:off x="899592" y="1268760"/>
            <a:ext cx="7488832" cy="5040560"/>
          </a:xfrm>
        </p:spPr>
        <p:txBody>
          <a:bodyPr>
            <a:normAutofit/>
          </a:bodyPr>
          <a:lstStyle/>
          <a:p>
            <a:r>
              <a:rPr lang="zh-TW" altLang="en-US" sz="2800" dirty="0" smtClean="0"/>
              <a:t>讓</a:t>
            </a:r>
            <a:r>
              <a:rPr lang="zh-TW" altLang="zh-TW" sz="2800" dirty="0" smtClean="0"/>
              <a:t>爭執</a:t>
            </a:r>
            <a:r>
              <a:rPr lang="zh-TW" altLang="zh-TW" sz="2800" dirty="0"/>
              <a:t>與磨擦消彌</a:t>
            </a:r>
            <a:r>
              <a:rPr lang="zh-TW" altLang="zh-TW" sz="2800" dirty="0" smtClean="0"/>
              <a:t>在</a:t>
            </a:r>
            <a:r>
              <a:rPr lang="zh-TW" altLang="en-US" sz="2800" dirty="0" smtClean="0"/>
              <a:t>事件</a:t>
            </a:r>
            <a:r>
              <a:rPr lang="zh-TW" altLang="zh-TW" sz="2800" dirty="0" smtClean="0"/>
              <a:t>初期</a:t>
            </a:r>
            <a:endParaRPr lang="en-US" altLang="zh-TW" sz="2800" dirty="0" smtClean="0"/>
          </a:p>
          <a:p>
            <a:pPr marL="0" indent="0">
              <a:buNone/>
            </a:pPr>
            <a:r>
              <a:rPr lang="zh-TW" altLang="en-US" sz="2800" dirty="0" smtClean="0"/>
              <a:t>   請聯繫學務組  </a:t>
            </a:r>
            <a:r>
              <a:rPr lang="en-US" altLang="zh-TW" sz="2800" dirty="0" smtClean="0"/>
              <a:t>06-2546929</a:t>
            </a:r>
            <a:r>
              <a:rPr lang="zh-TW" altLang="en-US" sz="2800" dirty="0" smtClean="0"/>
              <a:t>                  </a:t>
            </a:r>
            <a:endParaRPr lang="en-US" altLang="zh-TW" sz="2800" dirty="0" smtClean="0"/>
          </a:p>
          <a:p>
            <a:pPr marL="0" indent="0">
              <a:buNone/>
            </a:pPr>
            <a:r>
              <a:rPr lang="zh-TW" altLang="en-US" sz="2800" dirty="0" smtClean="0"/>
              <a:t>           </a:t>
            </a:r>
            <a:r>
              <a:rPr lang="en-US" altLang="zh-TW" sz="2800" dirty="0" smtClean="0"/>
              <a:t>(</a:t>
            </a:r>
            <a:r>
              <a:rPr lang="zh-TW" altLang="en-US" sz="2800" dirty="0" smtClean="0"/>
              <a:t>學校總機</a:t>
            </a:r>
            <a:r>
              <a:rPr lang="en-US" altLang="zh-TW" sz="2800" dirty="0" smtClean="0"/>
              <a:t>06-2533131   </a:t>
            </a:r>
            <a:r>
              <a:rPr lang="zh-TW" altLang="en-US" sz="2800" dirty="0" smtClean="0"/>
              <a:t>轉</a:t>
            </a:r>
            <a:r>
              <a:rPr lang="en-US" altLang="zh-TW" sz="2800" dirty="0" smtClean="0"/>
              <a:t>2411)</a:t>
            </a:r>
          </a:p>
          <a:p>
            <a:pPr marL="0" indent="0">
              <a:buNone/>
            </a:pPr>
            <a:endParaRPr lang="en-US" altLang="zh-TW" sz="2800" dirty="0" smtClean="0"/>
          </a:p>
          <a:p>
            <a:r>
              <a:rPr lang="zh-TW" altLang="en-US" sz="2800" dirty="0" smtClean="0"/>
              <a:t>班上緊急事件</a:t>
            </a:r>
            <a:endParaRPr lang="en-US" altLang="zh-TW" sz="2800" dirty="0" smtClean="0"/>
          </a:p>
          <a:p>
            <a:pPr marL="0" indent="0">
              <a:buNone/>
            </a:pPr>
            <a:r>
              <a:rPr lang="zh-TW" altLang="en-US" sz="2800" dirty="0" smtClean="0"/>
              <a:t>   </a:t>
            </a:r>
            <a:r>
              <a:rPr lang="zh-TW" altLang="zh-TW" sz="2800" dirty="0" smtClean="0"/>
              <a:t>通報</a:t>
            </a:r>
            <a:r>
              <a:rPr lang="zh-TW" altLang="zh-TW" sz="2800" dirty="0"/>
              <a:t>校安中心</a:t>
            </a:r>
            <a:r>
              <a:rPr lang="en-US" altLang="zh-TW" sz="2800" dirty="0"/>
              <a:t>(06-3010000</a:t>
            </a:r>
            <a:r>
              <a:rPr lang="en-US" altLang="zh-TW" sz="2800" dirty="0" smtClean="0"/>
              <a:t>)</a:t>
            </a:r>
          </a:p>
          <a:p>
            <a:pPr marL="0" indent="0">
              <a:buNone/>
            </a:pPr>
            <a:r>
              <a:rPr lang="zh-TW" altLang="en-US" sz="2800" dirty="0" smtClean="0"/>
              <a:t>   </a:t>
            </a:r>
            <a:r>
              <a:rPr lang="zh-TW" altLang="zh-TW" sz="2800" dirty="0" smtClean="0"/>
              <a:t>進修</a:t>
            </a:r>
            <a:r>
              <a:rPr lang="zh-TW" altLang="zh-TW" sz="2800" dirty="0"/>
              <a:t>部學務</a:t>
            </a:r>
            <a:r>
              <a:rPr lang="zh-TW" altLang="zh-TW" sz="2800" dirty="0" smtClean="0"/>
              <a:t>組</a:t>
            </a:r>
            <a:r>
              <a:rPr lang="zh-TW" altLang="en-US" sz="2800" dirty="0" smtClean="0"/>
              <a:t> </a:t>
            </a:r>
            <a:r>
              <a:rPr lang="en-US" altLang="zh-TW" sz="2800" dirty="0" smtClean="0"/>
              <a:t>06-2533131</a:t>
            </a:r>
            <a:r>
              <a:rPr lang="zh-TW" altLang="en-US" sz="2800" dirty="0" smtClean="0"/>
              <a:t>  </a:t>
            </a:r>
            <a:r>
              <a:rPr lang="zh-TW" altLang="zh-TW" sz="2800" dirty="0" smtClean="0"/>
              <a:t>轉</a:t>
            </a:r>
            <a:r>
              <a:rPr lang="zh-TW" altLang="en-US" sz="2800" dirty="0" smtClean="0"/>
              <a:t> </a:t>
            </a:r>
            <a:r>
              <a:rPr lang="en-US" altLang="zh-TW" sz="2800" dirty="0" smtClean="0"/>
              <a:t>2410</a:t>
            </a:r>
            <a:r>
              <a:rPr lang="zh-TW" altLang="zh-TW" sz="2800" dirty="0"/>
              <a:t>，</a:t>
            </a:r>
            <a:r>
              <a:rPr lang="en-US" altLang="zh-TW" sz="2800" dirty="0"/>
              <a:t>2411</a:t>
            </a:r>
            <a:r>
              <a:rPr lang="zh-TW" altLang="zh-TW" sz="2800" dirty="0" smtClean="0"/>
              <a:t>。</a:t>
            </a:r>
            <a:endParaRPr lang="zh-TW" altLang="en-US" sz="2800" dirty="0"/>
          </a:p>
        </p:txBody>
      </p:sp>
    </p:spTree>
    <p:extLst>
      <p:ext uri="{BB962C8B-B14F-4D97-AF65-F5344CB8AC3E}">
        <p14:creationId xmlns:p14="http://schemas.microsoft.com/office/powerpoint/2010/main" val="3891052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74638"/>
            <a:ext cx="9144000" cy="850106"/>
          </a:xfrm>
        </p:spPr>
        <p:txBody>
          <a:bodyPr>
            <a:normAutofit/>
          </a:bodyPr>
          <a:lstStyle/>
          <a:p>
            <a:pPr algn="ctr"/>
            <a:r>
              <a:rPr lang="zh-TW" altLang="en-US" dirty="0" smtClean="0"/>
              <a:t>三</a:t>
            </a:r>
            <a:r>
              <a:rPr lang="zh-TW" altLang="en-US" dirty="0" smtClean="0">
                <a:latin typeface="新細明體"/>
                <a:ea typeface="新細明體"/>
              </a:rPr>
              <a:t>、</a:t>
            </a:r>
            <a:r>
              <a:rPr lang="zh-TW" altLang="en-US" dirty="0" smtClean="0"/>
              <a:t>個人 安全</a:t>
            </a:r>
            <a:r>
              <a:rPr lang="en-US" altLang="zh-TW" dirty="0" smtClean="0"/>
              <a:t>_</a:t>
            </a:r>
            <a:r>
              <a:rPr lang="zh-TW" altLang="zh-TW" dirty="0" smtClean="0"/>
              <a:t>諮商</a:t>
            </a:r>
            <a:r>
              <a:rPr lang="zh-TW" altLang="zh-TW" dirty="0"/>
              <a:t>輔導組開放夜間</a:t>
            </a:r>
            <a:r>
              <a:rPr lang="zh-TW" altLang="zh-TW" dirty="0" smtClean="0"/>
              <a:t>服務</a:t>
            </a:r>
            <a:endParaRPr lang="zh-TW" altLang="en-US" sz="2800" dirty="0"/>
          </a:p>
        </p:txBody>
      </p:sp>
      <p:sp>
        <p:nvSpPr>
          <p:cNvPr id="3" name="內容版面配置區 2"/>
          <p:cNvSpPr>
            <a:spLocks noGrp="1"/>
          </p:cNvSpPr>
          <p:nvPr>
            <p:ph idx="1"/>
          </p:nvPr>
        </p:nvSpPr>
        <p:spPr>
          <a:xfrm>
            <a:off x="457200" y="1268760"/>
            <a:ext cx="8229600" cy="4857403"/>
          </a:xfrm>
        </p:spPr>
        <p:style>
          <a:lnRef idx="2">
            <a:schemeClr val="accent6"/>
          </a:lnRef>
          <a:fillRef idx="1">
            <a:schemeClr val="lt1"/>
          </a:fillRef>
          <a:effectRef idx="0">
            <a:schemeClr val="accent6"/>
          </a:effectRef>
          <a:fontRef idx="minor">
            <a:schemeClr val="dk1"/>
          </a:fontRef>
        </p:style>
        <p:txBody>
          <a:bodyPr/>
          <a:lstStyle/>
          <a:p>
            <a:r>
              <a:rPr lang="zh-TW" altLang="zh-TW" dirty="0"/>
              <a:t>服務時間：每週一至週五</a:t>
            </a:r>
            <a:r>
              <a:rPr lang="en-US" altLang="zh-TW" dirty="0"/>
              <a:t>PM6</a:t>
            </a:r>
            <a:r>
              <a:rPr lang="zh-TW" altLang="zh-TW" dirty="0"/>
              <a:t>：</a:t>
            </a:r>
            <a:r>
              <a:rPr lang="en-US" altLang="zh-TW" dirty="0"/>
              <a:t>30</a:t>
            </a:r>
            <a:r>
              <a:rPr lang="zh-TW" altLang="zh-TW" dirty="0"/>
              <a:t>至</a:t>
            </a:r>
            <a:r>
              <a:rPr lang="en-US" altLang="zh-TW" dirty="0"/>
              <a:t>9</a:t>
            </a:r>
            <a:r>
              <a:rPr lang="zh-TW" altLang="zh-TW" dirty="0"/>
              <a:t>：</a:t>
            </a:r>
            <a:r>
              <a:rPr lang="en-US" altLang="zh-TW" dirty="0" smtClean="0"/>
              <a:t>10</a:t>
            </a:r>
          </a:p>
          <a:p>
            <a:r>
              <a:rPr lang="zh-TW" altLang="zh-TW" dirty="0" smtClean="0"/>
              <a:t>請轉知</a:t>
            </a:r>
            <a:r>
              <a:rPr lang="zh-TW" altLang="en-US" dirty="0" smtClean="0"/>
              <a:t>同</a:t>
            </a:r>
            <a:r>
              <a:rPr lang="zh-TW" altLang="zh-TW" dirty="0" smtClean="0"/>
              <a:t>學多利用</a:t>
            </a:r>
            <a:endParaRPr lang="en-US" altLang="zh-TW" dirty="0" smtClean="0"/>
          </a:p>
          <a:p>
            <a:r>
              <a:rPr lang="zh-TW" altLang="zh-TW" dirty="0"/>
              <a:t>諮商輔導</a:t>
            </a:r>
            <a:r>
              <a:rPr lang="zh-TW" altLang="zh-TW" dirty="0" smtClean="0"/>
              <a:t>組</a:t>
            </a:r>
            <a:endParaRPr lang="en-US" altLang="zh-TW" dirty="0" smtClean="0"/>
          </a:p>
          <a:p>
            <a:pPr marL="0" indent="0">
              <a:buNone/>
            </a:pPr>
            <a:r>
              <a:rPr lang="zh-TW" altLang="en-US" dirty="0" smtClean="0"/>
              <a:t>    </a:t>
            </a:r>
            <a:r>
              <a:rPr lang="zh-TW" altLang="zh-TW" dirty="0" smtClean="0"/>
              <a:t>內</a:t>
            </a:r>
            <a:r>
              <a:rPr lang="zh-TW" altLang="zh-TW" dirty="0"/>
              <a:t>分機：</a:t>
            </a:r>
            <a:r>
              <a:rPr lang="en-US" altLang="zh-TW" dirty="0"/>
              <a:t>2533131</a:t>
            </a:r>
            <a:r>
              <a:rPr lang="zh-TW" altLang="zh-TW" dirty="0"/>
              <a:t>轉</a:t>
            </a:r>
            <a:r>
              <a:rPr lang="en-US" altLang="zh-TW" dirty="0"/>
              <a:t>2220</a:t>
            </a:r>
            <a:r>
              <a:rPr lang="zh-TW" altLang="zh-TW" dirty="0"/>
              <a:t>～</a:t>
            </a:r>
            <a:r>
              <a:rPr lang="en-US" altLang="zh-TW" dirty="0" smtClean="0"/>
              <a:t>2222</a:t>
            </a:r>
          </a:p>
          <a:p>
            <a:pPr marL="0" indent="0">
              <a:buNone/>
            </a:pPr>
            <a:r>
              <a:rPr lang="zh-TW" altLang="en-US" dirty="0" smtClean="0"/>
              <a:t>    </a:t>
            </a:r>
            <a:r>
              <a:rPr lang="zh-TW" altLang="zh-TW" dirty="0" smtClean="0"/>
              <a:t>專線</a:t>
            </a:r>
            <a:r>
              <a:rPr lang="zh-TW" altLang="zh-TW" dirty="0"/>
              <a:t>電話：</a:t>
            </a:r>
            <a:r>
              <a:rPr lang="en-US" altLang="zh-TW" dirty="0" smtClean="0"/>
              <a:t>3010976</a:t>
            </a:r>
          </a:p>
          <a:p>
            <a:r>
              <a:rPr lang="zh-TW" altLang="zh-TW" dirty="0"/>
              <a:t>資源</a:t>
            </a:r>
            <a:r>
              <a:rPr lang="zh-TW" altLang="zh-TW" dirty="0" smtClean="0"/>
              <a:t>教室</a:t>
            </a:r>
            <a:endParaRPr lang="en-US" altLang="zh-TW" dirty="0" smtClean="0"/>
          </a:p>
          <a:p>
            <a:pPr marL="0" indent="0">
              <a:buNone/>
            </a:pPr>
            <a:r>
              <a:rPr lang="zh-TW" altLang="en-US" dirty="0" smtClean="0"/>
              <a:t>    </a:t>
            </a:r>
            <a:r>
              <a:rPr lang="zh-TW" altLang="zh-TW" dirty="0" smtClean="0"/>
              <a:t>校</a:t>
            </a:r>
            <a:r>
              <a:rPr lang="zh-TW" altLang="zh-TW" dirty="0"/>
              <a:t>內分機：</a:t>
            </a:r>
            <a:r>
              <a:rPr lang="en-US" altLang="zh-TW" dirty="0"/>
              <a:t>2533131</a:t>
            </a:r>
            <a:r>
              <a:rPr lang="zh-TW" altLang="zh-TW" dirty="0"/>
              <a:t>轉</a:t>
            </a:r>
            <a:r>
              <a:rPr lang="en-US" altLang="zh-TW" dirty="0"/>
              <a:t>2223</a:t>
            </a:r>
            <a:endParaRPr lang="zh-TW" altLang="en-US" dirty="0"/>
          </a:p>
        </p:txBody>
      </p:sp>
    </p:spTree>
    <p:extLst>
      <p:ext uri="{BB962C8B-B14F-4D97-AF65-F5344CB8AC3E}">
        <p14:creationId xmlns:p14="http://schemas.microsoft.com/office/powerpoint/2010/main" val="3583662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74638"/>
            <a:ext cx="9144000" cy="850106"/>
          </a:xfrm>
        </p:spPr>
        <p:txBody>
          <a:bodyPr>
            <a:normAutofit/>
          </a:bodyPr>
          <a:lstStyle/>
          <a:p>
            <a:pPr algn="ctr"/>
            <a:r>
              <a:rPr lang="zh-TW" altLang="en-US" sz="4000" dirty="0" smtClean="0"/>
              <a:t>四</a:t>
            </a:r>
            <a:r>
              <a:rPr lang="zh-TW" altLang="en-US" sz="4000" dirty="0" smtClean="0">
                <a:latin typeface="新細明體"/>
                <a:ea typeface="新細明體"/>
              </a:rPr>
              <a:t>、</a:t>
            </a:r>
            <a:r>
              <a:rPr lang="zh-TW" altLang="en-US" sz="4000" dirty="0" smtClean="0"/>
              <a:t>健康保健</a:t>
            </a:r>
            <a:r>
              <a:rPr lang="en-US" altLang="zh-TW" sz="4000" dirty="0" smtClean="0"/>
              <a:t>_</a:t>
            </a:r>
            <a:r>
              <a:rPr lang="zh-TW" altLang="en-US" sz="4000" b="1" dirty="0" smtClean="0"/>
              <a:t>保健中心</a:t>
            </a:r>
            <a:r>
              <a:rPr lang="zh-TW" altLang="zh-TW" sz="4000" dirty="0" smtClean="0"/>
              <a:t>開放</a:t>
            </a:r>
            <a:r>
              <a:rPr lang="zh-TW" altLang="zh-TW" sz="4000" dirty="0"/>
              <a:t>夜間</a:t>
            </a:r>
            <a:r>
              <a:rPr lang="zh-TW" altLang="zh-TW" sz="4000" dirty="0" smtClean="0"/>
              <a:t>服務</a:t>
            </a:r>
            <a:endParaRPr lang="zh-TW" altLang="en-US" sz="4000" dirty="0"/>
          </a:p>
        </p:txBody>
      </p:sp>
      <p:sp>
        <p:nvSpPr>
          <p:cNvPr id="3" name="內容版面配置區 2"/>
          <p:cNvSpPr>
            <a:spLocks noGrp="1"/>
          </p:cNvSpPr>
          <p:nvPr>
            <p:ph idx="1"/>
          </p:nvPr>
        </p:nvSpPr>
        <p:spPr>
          <a:xfrm>
            <a:off x="457200" y="1268760"/>
            <a:ext cx="8229600" cy="4857403"/>
          </a:xfrm>
        </p:spPr>
        <p:style>
          <a:lnRef idx="2">
            <a:schemeClr val="accent6"/>
          </a:lnRef>
          <a:fillRef idx="1">
            <a:schemeClr val="lt1"/>
          </a:fillRef>
          <a:effectRef idx="0">
            <a:schemeClr val="accent6"/>
          </a:effectRef>
          <a:fontRef idx="minor">
            <a:schemeClr val="dk1"/>
          </a:fontRef>
        </p:style>
        <p:txBody>
          <a:bodyPr>
            <a:normAutofit/>
          </a:bodyPr>
          <a:lstStyle/>
          <a:p>
            <a:r>
              <a:rPr lang="zh-TW" altLang="zh-TW" sz="4000" dirty="0" smtClean="0"/>
              <a:t>服務</a:t>
            </a:r>
            <a:r>
              <a:rPr lang="zh-TW" altLang="zh-TW" sz="4000" dirty="0"/>
              <a:t>時間</a:t>
            </a:r>
            <a:r>
              <a:rPr lang="zh-TW" altLang="zh-TW" sz="4000" dirty="0" smtClean="0"/>
              <a:t>：</a:t>
            </a:r>
            <a:endParaRPr lang="en-US" altLang="zh-TW" sz="4000" dirty="0" smtClean="0"/>
          </a:p>
          <a:p>
            <a:pPr marL="0" indent="0">
              <a:buNone/>
            </a:pPr>
            <a:r>
              <a:rPr lang="zh-TW" altLang="en-US" sz="4000" dirty="0"/>
              <a:t> </a:t>
            </a:r>
            <a:r>
              <a:rPr lang="zh-TW" altLang="en-US" sz="4000" dirty="0" smtClean="0"/>
              <a:t>           </a:t>
            </a:r>
            <a:r>
              <a:rPr lang="zh-TW" altLang="zh-TW" sz="4000" dirty="0" smtClean="0"/>
              <a:t>每週</a:t>
            </a:r>
            <a:r>
              <a:rPr lang="zh-TW" altLang="zh-TW" sz="4000" dirty="0"/>
              <a:t>一至</a:t>
            </a:r>
            <a:r>
              <a:rPr lang="zh-TW" altLang="zh-TW" sz="4000" dirty="0" smtClean="0"/>
              <a:t>週五</a:t>
            </a:r>
            <a:r>
              <a:rPr lang="zh-TW" altLang="en-US" sz="4000" dirty="0" smtClean="0">
                <a:latin typeface="新細明體"/>
                <a:ea typeface="新細明體"/>
              </a:rPr>
              <a:t>，</a:t>
            </a:r>
            <a:r>
              <a:rPr lang="zh-TW" altLang="en-US" sz="4000" dirty="0" smtClean="0"/>
              <a:t>開放至</a:t>
            </a:r>
            <a:r>
              <a:rPr lang="en-US" altLang="zh-TW" sz="4000" dirty="0" smtClean="0"/>
              <a:t>9</a:t>
            </a:r>
            <a:r>
              <a:rPr lang="zh-TW" altLang="zh-TW" sz="4000" dirty="0"/>
              <a:t>：</a:t>
            </a:r>
            <a:r>
              <a:rPr lang="en-US" altLang="zh-TW" sz="4000" dirty="0" smtClean="0"/>
              <a:t>10</a:t>
            </a:r>
          </a:p>
          <a:p>
            <a:r>
              <a:rPr lang="zh-TW" altLang="zh-TW" sz="4000" dirty="0"/>
              <a:t>服務</a:t>
            </a:r>
            <a:r>
              <a:rPr lang="zh-TW" altLang="en-US" sz="4000" dirty="0" smtClean="0"/>
              <a:t>位置</a:t>
            </a:r>
            <a:r>
              <a:rPr lang="zh-TW" altLang="en-US" sz="4000" dirty="0"/>
              <a:t>在：</a:t>
            </a:r>
            <a:r>
              <a:rPr lang="en-US" altLang="zh-TW" sz="4000" dirty="0"/>
              <a:t>F204</a:t>
            </a:r>
            <a:r>
              <a:rPr lang="zh-TW" altLang="en-US" sz="4000" dirty="0"/>
              <a:t>、</a:t>
            </a:r>
            <a:r>
              <a:rPr lang="en-US" altLang="zh-TW" sz="4000" dirty="0" smtClean="0"/>
              <a:t>F208</a:t>
            </a:r>
          </a:p>
          <a:p>
            <a:r>
              <a:rPr lang="zh-TW" altLang="en-US" sz="4000" b="1" dirty="0" smtClean="0"/>
              <a:t>校</a:t>
            </a:r>
            <a:r>
              <a:rPr lang="zh-TW" altLang="zh-TW" sz="4000" dirty="0" smtClean="0"/>
              <a:t>內</a:t>
            </a:r>
            <a:r>
              <a:rPr lang="zh-TW" altLang="zh-TW" sz="4000" dirty="0"/>
              <a:t>分機：</a:t>
            </a:r>
            <a:r>
              <a:rPr lang="en-US" altLang="zh-TW" sz="4000" dirty="0" smtClean="0"/>
              <a:t>2533131</a:t>
            </a:r>
          </a:p>
          <a:p>
            <a:pPr marL="0" indent="0">
              <a:buNone/>
            </a:pPr>
            <a:r>
              <a:rPr lang="zh-TW" altLang="en-US" sz="4000" dirty="0" smtClean="0"/>
              <a:t>                        </a:t>
            </a:r>
            <a:r>
              <a:rPr lang="zh-TW" altLang="zh-TW" sz="4000" dirty="0" smtClean="0"/>
              <a:t>轉</a:t>
            </a:r>
            <a:r>
              <a:rPr lang="en-US" altLang="zh-TW" sz="4000" dirty="0"/>
              <a:t>2230</a:t>
            </a:r>
            <a:r>
              <a:rPr lang="zh-TW" altLang="en-US" sz="4000" dirty="0"/>
              <a:t>、</a:t>
            </a:r>
            <a:r>
              <a:rPr lang="en-US" altLang="zh-TW" sz="4000" dirty="0" smtClean="0"/>
              <a:t>2231</a:t>
            </a:r>
          </a:p>
          <a:p>
            <a:r>
              <a:rPr lang="zh-TW" altLang="zh-TW" sz="4000" dirty="0"/>
              <a:t>請轉知</a:t>
            </a:r>
            <a:r>
              <a:rPr lang="zh-TW" altLang="en-US" sz="4000" dirty="0"/>
              <a:t>同</a:t>
            </a:r>
            <a:r>
              <a:rPr lang="zh-TW" altLang="zh-TW" sz="4000" dirty="0"/>
              <a:t>學多利用</a:t>
            </a:r>
            <a:endParaRPr lang="en-US" altLang="zh-TW" sz="4000" dirty="0"/>
          </a:p>
          <a:p>
            <a:endParaRPr lang="en-US" altLang="zh-TW" dirty="0" smtClean="0"/>
          </a:p>
          <a:p>
            <a:pPr marL="0" indent="0">
              <a:buNone/>
            </a:pPr>
            <a:endParaRPr lang="zh-TW" altLang="en-US" dirty="0"/>
          </a:p>
        </p:txBody>
      </p:sp>
    </p:spTree>
    <p:extLst>
      <p:ext uri="{BB962C8B-B14F-4D97-AF65-F5344CB8AC3E}">
        <p14:creationId xmlns:p14="http://schemas.microsoft.com/office/powerpoint/2010/main" val="18970394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0"/>
            <a:ext cx="8686800" cy="1124744"/>
          </a:xfrm>
        </p:spPr>
        <p:txBody>
          <a:bodyPr/>
          <a:lstStyle/>
          <a:p>
            <a:pPr algn="ctr"/>
            <a:r>
              <a:rPr lang="zh-TW" altLang="en-US" dirty="0" smtClean="0">
                <a:solidFill>
                  <a:srgbClr val="FF0000"/>
                </a:solidFill>
              </a:rPr>
              <a:t>*</a:t>
            </a:r>
            <a:r>
              <a:rPr lang="zh-TW" altLang="en-US" dirty="0" smtClean="0"/>
              <a:t>貳</a:t>
            </a:r>
            <a:r>
              <a:rPr lang="zh-TW" altLang="en-US" dirty="0" smtClean="0">
                <a:latin typeface="新細明體"/>
                <a:ea typeface="新細明體"/>
              </a:rPr>
              <a:t>、</a:t>
            </a:r>
            <a:r>
              <a:rPr lang="en-US" altLang="zh-TW" dirty="0" smtClean="0">
                <a:latin typeface="新細明體"/>
                <a:ea typeface="新細明體"/>
              </a:rPr>
              <a:t>104-2</a:t>
            </a:r>
            <a:r>
              <a:rPr lang="zh-TW" altLang="en-US" dirty="0" smtClean="0">
                <a:latin typeface="新細明體"/>
                <a:ea typeface="新細明體"/>
              </a:rPr>
              <a:t>重要活動</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292607448"/>
              </p:ext>
            </p:extLst>
          </p:nvPr>
        </p:nvGraphicFramePr>
        <p:xfrm>
          <a:off x="395537" y="1340768"/>
          <a:ext cx="8424936" cy="4614041"/>
        </p:xfrm>
        <a:graphic>
          <a:graphicData uri="http://schemas.openxmlformats.org/drawingml/2006/table">
            <a:tbl>
              <a:tblPr firstRow="1" firstCol="1" lastRow="1" lastCol="1" bandRow="1" bandCol="1"/>
              <a:tblGrid>
                <a:gridCol w="539107"/>
                <a:gridCol w="567101"/>
                <a:gridCol w="794262"/>
                <a:gridCol w="2379587"/>
                <a:gridCol w="3059468"/>
                <a:gridCol w="1085411"/>
              </a:tblGrid>
              <a:tr h="999436">
                <a:tc>
                  <a:txBody>
                    <a:bodyPr/>
                    <a:lstStyle/>
                    <a:p>
                      <a:pPr algn="ctr">
                        <a:spcAft>
                          <a:spcPts val="0"/>
                        </a:spcAft>
                      </a:pPr>
                      <a:r>
                        <a:rPr lang="zh-TW" sz="2400" b="1" kern="100" dirty="0">
                          <a:effectLst/>
                          <a:latin typeface="Calibri"/>
                          <a:ea typeface="標楷體"/>
                          <a:cs typeface="Times New Roman"/>
                        </a:rPr>
                        <a:t>日期</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spcAft>
                          <a:spcPts val="0"/>
                        </a:spcAft>
                      </a:pPr>
                      <a:r>
                        <a:rPr lang="zh-TW" sz="2400" b="1" kern="100" dirty="0">
                          <a:effectLst/>
                          <a:latin typeface="Calibri"/>
                          <a:ea typeface="標楷體"/>
                          <a:cs typeface="Times New Roman"/>
                        </a:rPr>
                        <a:t>時間</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spcAft>
                          <a:spcPts val="0"/>
                        </a:spcAft>
                      </a:pPr>
                      <a:r>
                        <a:rPr lang="zh-TW" sz="2400" b="1" kern="100" dirty="0">
                          <a:effectLst/>
                          <a:latin typeface="Calibri"/>
                          <a:ea typeface="標楷體"/>
                          <a:cs typeface="Times New Roman"/>
                        </a:rPr>
                        <a:t>單位</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spcAft>
                          <a:spcPts val="0"/>
                        </a:spcAft>
                      </a:pPr>
                      <a:r>
                        <a:rPr lang="zh-TW" sz="2400" b="1" kern="100" dirty="0">
                          <a:effectLst/>
                          <a:latin typeface="Calibri"/>
                          <a:ea typeface="標楷體"/>
                          <a:cs typeface="Times New Roman"/>
                        </a:rPr>
                        <a:t>活動名稱</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spcAft>
                          <a:spcPts val="0"/>
                        </a:spcAft>
                      </a:pPr>
                      <a:r>
                        <a:rPr lang="zh-TW" sz="2400" b="1" kern="100" dirty="0">
                          <a:effectLst/>
                          <a:latin typeface="Calibri"/>
                          <a:ea typeface="標楷體"/>
                          <a:cs typeface="Times New Roman"/>
                        </a:rPr>
                        <a:t>參加人員</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spcAft>
                          <a:spcPts val="0"/>
                        </a:spcAft>
                      </a:pPr>
                      <a:r>
                        <a:rPr lang="zh-TW" sz="2400" b="1" kern="100" dirty="0">
                          <a:effectLst/>
                          <a:latin typeface="Calibri"/>
                          <a:ea typeface="標楷體"/>
                          <a:cs typeface="Times New Roman"/>
                        </a:rPr>
                        <a:t>活動地點</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945648">
                <a:tc>
                  <a:txBody>
                    <a:bodyPr/>
                    <a:lstStyle/>
                    <a:p>
                      <a:pPr algn="ctr">
                        <a:spcAft>
                          <a:spcPts val="0"/>
                        </a:spcAft>
                      </a:pPr>
                      <a:r>
                        <a:rPr lang="en-US" sz="1600" kern="100" dirty="0">
                          <a:solidFill>
                            <a:srgbClr val="000000"/>
                          </a:solidFill>
                          <a:effectLst/>
                          <a:latin typeface="Times New Roman"/>
                          <a:ea typeface="標楷體"/>
                          <a:cs typeface="Times New Roman"/>
                        </a:rPr>
                        <a:t>3/09</a:t>
                      </a:r>
                      <a:endParaRPr lang="zh-TW" sz="16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100" dirty="0">
                          <a:solidFill>
                            <a:srgbClr val="000000"/>
                          </a:solidFill>
                          <a:effectLst/>
                          <a:latin typeface="Times New Roman"/>
                          <a:ea typeface="標楷體"/>
                          <a:cs typeface="Times New Roman"/>
                        </a:rPr>
                        <a:t>1915</a:t>
                      </a:r>
                      <a:endParaRPr lang="zh-TW" sz="16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2000" kern="100" dirty="0">
                          <a:solidFill>
                            <a:srgbClr val="000000"/>
                          </a:solidFill>
                          <a:effectLst/>
                          <a:latin typeface="Calibri"/>
                          <a:ea typeface="標楷體"/>
                          <a:cs typeface="Times New Roman"/>
                        </a:rPr>
                        <a:t>進修部</a:t>
                      </a:r>
                      <a:endParaRPr lang="zh-TW" sz="20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100" dirty="0">
                          <a:solidFill>
                            <a:srgbClr val="000000"/>
                          </a:solidFill>
                          <a:effectLst/>
                          <a:latin typeface="標楷體"/>
                          <a:ea typeface="新細明體"/>
                          <a:cs typeface="Times New Roman"/>
                        </a:rPr>
                        <a:t>A42</a:t>
                      </a:r>
                      <a:r>
                        <a:rPr lang="zh-TW" sz="2400" kern="100" dirty="0">
                          <a:solidFill>
                            <a:srgbClr val="000000"/>
                          </a:solidFill>
                          <a:effectLst/>
                          <a:latin typeface="Calibri"/>
                          <a:ea typeface="標楷體"/>
                          <a:cs typeface="Times New Roman"/>
                        </a:rPr>
                        <a:t>進修部班級幹部研習</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2400" kern="100">
                          <a:solidFill>
                            <a:srgbClr val="000000"/>
                          </a:solidFill>
                          <a:effectLst/>
                          <a:latin typeface="Calibri"/>
                          <a:ea typeface="標楷體"/>
                          <a:cs typeface="Times New Roman"/>
                        </a:rPr>
                        <a:t>進修部各班班長及學生會班級代表</a:t>
                      </a:r>
                      <a:endParaRPr lang="zh-TW" sz="2400" kern="10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solidFill>
                            <a:srgbClr val="000000"/>
                          </a:solidFill>
                          <a:effectLst/>
                          <a:latin typeface="標楷體"/>
                          <a:ea typeface="新細明體"/>
                          <a:cs typeface="Times New Roman"/>
                        </a:rPr>
                        <a:t>S708</a:t>
                      </a:r>
                      <a:endParaRPr lang="zh-TW" sz="2000" kern="10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7511">
                <a:tc>
                  <a:txBody>
                    <a:bodyPr/>
                    <a:lstStyle/>
                    <a:p>
                      <a:pPr algn="ctr">
                        <a:spcAft>
                          <a:spcPts val="0"/>
                        </a:spcAft>
                      </a:pPr>
                      <a:r>
                        <a:rPr lang="en-US" sz="1600" kern="100" dirty="0">
                          <a:solidFill>
                            <a:srgbClr val="000000"/>
                          </a:solidFill>
                          <a:effectLst/>
                          <a:latin typeface="Times New Roman"/>
                          <a:ea typeface="標楷體"/>
                          <a:cs typeface="Times New Roman"/>
                        </a:rPr>
                        <a:t>3/25</a:t>
                      </a:r>
                      <a:endParaRPr lang="zh-TW" sz="16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100" dirty="0">
                          <a:solidFill>
                            <a:srgbClr val="000000"/>
                          </a:solidFill>
                          <a:effectLst/>
                          <a:latin typeface="Times New Roman"/>
                          <a:ea typeface="標楷體"/>
                          <a:cs typeface="Times New Roman"/>
                        </a:rPr>
                        <a:t>1915</a:t>
                      </a:r>
                      <a:endParaRPr lang="zh-TW" sz="16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2000" kern="100" dirty="0">
                          <a:solidFill>
                            <a:srgbClr val="000000"/>
                          </a:solidFill>
                          <a:effectLst/>
                          <a:latin typeface="Calibri"/>
                          <a:ea typeface="標楷體"/>
                          <a:cs typeface="Times New Roman"/>
                        </a:rPr>
                        <a:t>進修部</a:t>
                      </a:r>
                      <a:endParaRPr lang="zh-TW" sz="20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100" dirty="0">
                          <a:solidFill>
                            <a:srgbClr val="000000"/>
                          </a:solidFill>
                          <a:effectLst/>
                          <a:latin typeface="標楷體"/>
                          <a:ea typeface="新細明體"/>
                          <a:cs typeface="Times New Roman"/>
                        </a:rPr>
                        <a:t>A42</a:t>
                      </a:r>
                      <a:r>
                        <a:rPr lang="zh-TW" sz="2400" kern="100" dirty="0">
                          <a:solidFill>
                            <a:srgbClr val="000000"/>
                          </a:solidFill>
                          <a:effectLst/>
                          <a:latin typeface="Calibri"/>
                          <a:ea typeface="標楷體"/>
                          <a:cs typeface="Times New Roman"/>
                        </a:rPr>
                        <a:t>進修部導師業務主題工作坊</a:t>
                      </a:r>
                      <a:r>
                        <a:rPr lang="en-US" sz="2400" kern="100" dirty="0">
                          <a:solidFill>
                            <a:srgbClr val="000000"/>
                          </a:solidFill>
                          <a:effectLst/>
                          <a:latin typeface="Calibri"/>
                          <a:ea typeface="標楷體"/>
                          <a:cs typeface="Times New Roman"/>
                        </a:rPr>
                        <a:t>_</a:t>
                      </a:r>
                      <a:r>
                        <a:rPr lang="zh-TW" sz="2400" kern="100" dirty="0">
                          <a:solidFill>
                            <a:srgbClr val="000000"/>
                          </a:solidFill>
                          <a:effectLst/>
                          <a:latin typeface="Calibri"/>
                          <a:ea typeface="標楷體"/>
                          <a:cs typeface="Times New Roman"/>
                        </a:rPr>
                        <a:t>與院長有約</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2400" kern="100" dirty="0">
                          <a:solidFill>
                            <a:srgbClr val="000000"/>
                          </a:solidFill>
                          <a:effectLst/>
                          <a:latin typeface="Calibri"/>
                          <a:ea typeface="標楷體"/>
                          <a:cs typeface="Times New Roman"/>
                        </a:rPr>
                        <a:t>進修部</a:t>
                      </a:r>
                      <a:r>
                        <a:rPr lang="zh-TW" sz="2400" b="1" kern="100" dirty="0">
                          <a:solidFill>
                            <a:srgbClr val="FF0000"/>
                          </a:solidFill>
                          <a:effectLst/>
                          <a:latin typeface="Calibri"/>
                          <a:ea typeface="標楷體"/>
                          <a:cs typeface="Times New Roman"/>
                        </a:rPr>
                        <a:t>商管學院</a:t>
                      </a:r>
                      <a:r>
                        <a:rPr lang="zh-TW" sz="2400" kern="100" dirty="0">
                          <a:solidFill>
                            <a:srgbClr val="000000"/>
                          </a:solidFill>
                          <a:effectLst/>
                          <a:latin typeface="Calibri"/>
                          <a:ea typeface="標楷體"/>
                          <a:cs typeface="Times New Roman"/>
                        </a:rPr>
                        <a:t>院長、</a:t>
                      </a:r>
                      <a:r>
                        <a:rPr lang="zh-TW" sz="2400" kern="100" dirty="0">
                          <a:effectLst/>
                          <a:latin typeface="Calibri"/>
                          <a:ea typeface="標楷體"/>
                          <a:cs typeface="Times New Roman"/>
                        </a:rPr>
                        <a:t>系主任、導師</a:t>
                      </a:r>
                      <a:r>
                        <a:rPr lang="zh-TW" sz="2400" kern="100" dirty="0">
                          <a:effectLst/>
                          <a:latin typeface="Calibri"/>
                          <a:ea typeface="新細明體"/>
                          <a:cs typeface="Times New Roman"/>
                        </a:rPr>
                        <a:t>、</a:t>
                      </a:r>
                      <a:r>
                        <a:rPr lang="zh-TW" sz="2400" kern="100" dirty="0">
                          <a:effectLst/>
                          <a:latin typeface="Calibri"/>
                          <a:ea typeface="標楷體"/>
                          <a:cs typeface="Times New Roman"/>
                        </a:rPr>
                        <a:t>一年級各班學生及各年級菁英獎得主 </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solidFill>
                            <a:srgbClr val="000000"/>
                          </a:solidFill>
                          <a:effectLst/>
                          <a:latin typeface="標楷體"/>
                          <a:ea typeface="新細明體"/>
                          <a:cs typeface="Times New Roman"/>
                        </a:rPr>
                        <a:t>N</a:t>
                      </a:r>
                      <a:r>
                        <a:rPr lang="zh-TW" sz="2000" kern="100">
                          <a:solidFill>
                            <a:srgbClr val="000000"/>
                          </a:solidFill>
                          <a:effectLst/>
                          <a:latin typeface="Calibri"/>
                          <a:ea typeface="標楷體"/>
                          <a:cs typeface="Times New Roman"/>
                        </a:rPr>
                        <a:t>棟</a:t>
                      </a:r>
                      <a:endParaRPr lang="zh-TW" sz="2000" kern="100">
                        <a:effectLst/>
                        <a:latin typeface="Calibri"/>
                        <a:ea typeface="新細明體"/>
                        <a:cs typeface="Times New Roman"/>
                      </a:endParaRPr>
                    </a:p>
                    <a:p>
                      <a:pPr algn="ctr">
                        <a:spcAft>
                          <a:spcPts val="0"/>
                        </a:spcAft>
                      </a:pPr>
                      <a:r>
                        <a:rPr lang="zh-TW" sz="2000" kern="100">
                          <a:solidFill>
                            <a:srgbClr val="000000"/>
                          </a:solidFill>
                          <a:effectLst/>
                          <a:latin typeface="Calibri"/>
                          <a:ea typeface="標楷體"/>
                          <a:cs typeface="Times New Roman"/>
                        </a:rPr>
                        <a:t>音樂廳</a:t>
                      </a:r>
                      <a:endParaRPr lang="zh-TW" sz="2000" kern="10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05917">
                <a:tc>
                  <a:txBody>
                    <a:bodyPr/>
                    <a:lstStyle/>
                    <a:p>
                      <a:pPr algn="ctr">
                        <a:spcAft>
                          <a:spcPts val="0"/>
                        </a:spcAft>
                      </a:pPr>
                      <a:r>
                        <a:rPr lang="en-US" sz="1600" kern="100">
                          <a:solidFill>
                            <a:srgbClr val="000000"/>
                          </a:solidFill>
                          <a:effectLst/>
                          <a:latin typeface="Times New Roman"/>
                          <a:ea typeface="華康標楷體"/>
                          <a:cs typeface="Times New Roman"/>
                        </a:rPr>
                        <a:t>5/11</a:t>
                      </a:r>
                      <a:endParaRPr lang="zh-TW" sz="1600" kern="10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100" dirty="0">
                          <a:solidFill>
                            <a:srgbClr val="000000"/>
                          </a:solidFill>
                          <a:effectLst/>
                          <a:latin typeface="Times New Roman"/>
                          <a:ea typeface="華康標楷體"/>
                          <a:cs typeface="Times New Roman"/>
                        </a:rPr>
                        <a:t>1915</a:t>
                      </a:r>
                      <a:endParaRPr lang="zh-TW" sz="16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2000" kern="100">
                          <a:solidFill>
                            <a:srgbClr val="000000"/>
                          </a:solidFill>
                          <a:effectLst/>
                          <a:latin typeface="Calibri"/>
                          <a:ea typeface="標楷體"/>
                          <a:cs typeface="Times New Roman"/>
                        </a:rPr>
                        <a:t>進修部</a:t>
                      </a:r>
                      <a:endParaRPr lang="zh-TW" sz="2000" kern="10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100">
                          <a:solidFill>
                            <a:srgbClr val="000000"/>
                          </a:solidFill>
                          <a:effectLst/>
                          <a:latin typeface="標楷體"/>
                          <a:ea typeface="新細明體"/>
                          <a:cs typeface="Times New Roman"/>
                        </a:rPr>
                        <a:t>A42</a:t>
                      </a:r>
                      <a:r>
                        <a:rPr lang="zh-TW" sz="2400" kern="100">
                          <a:solidFill>
                            <a:srgbClr val="000000"/>
                          </a:solidFill>
                          <a:effectLst/>
                          <a:latin typeface="Calibri"/>
                          <a:ea typeface="標楷體"/>
                          <a:cs typeface="Times New Roman"/>
                        </a:rPr>
                        <a:t>進修部師生座談會</a:t>
                      </a:r>
                      <a:endParaRPr lang="zh-TW" sz="2400" kern="10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400" kern="100" dirty="0">
                          <a:solidFill>
                            <a:srgbClr val="000000"/>
                          </a:solidFill>
                          <a:effectLst/>
                          <a:latin typeface="Calibri"/>
                          <a:ea typeface="標楷體"/>
                          <a:cs typeface="Times New Roman"/>
                        </a:rPr>
                        <a:t>校長、副校長、單位一級主管、各班班長及學生會代表</a:t>
                      </a:r>
                      <a:endParaRPr lang="zh-TW" sz="24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solidFill>
                            <a:srgbClr val="000000"/>
                          </a:solidFill>
                          <a:effectLst/>
                          <a:latin typeface="標楷體"/>
                          <a:ea typeface="新細明體"/>
                          <a:cs typeface="Times New Roman"/>
                        </a:rPr>
                        <a:t>S708</a:t>
                      </a:r>
                      <a:endParaRPr lang="zh-TW" sz="2000" kern="100" dirty="0">
                        <a:effectLst/>
                        <a:latin typeface="Calibri"/>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80441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214290"/>
            <a:ext cx="8686800" cy="1081110"/>
          </a:xfrm>
        </p:spPr>
        <p:txBody>
          <a:bodyPr/>
          <a:lstStyle/>
          <a:p>
            <a:r>
              <a:rPr lang="zh-TW" altLang="en-US" dirty="0" smtClean="0">
                <a:gradFill>
                  <a:gsLst>
                    <a:gs pos="0">
                      <a:prstClr val="black"/>
                    </a:gs>
                    <a:gs pos="40000">
                      <a:prstClr val="black">
                        <a:lumMod val="75000"/>
                        <a:lumOff val="25000"/>
                      </a:prstClr>
                    </a:gs>
                    <a:gs pos="100000">
                      <a:srgbClr val="212745">
                        <a:alpha val="65000"/>
                      </a:srgbClr>
                    </a:gs>
                  </a:gsLst>
                  <a:lin ang="5400000" scaled="0"/>
                </a:gradFill>
              </a:rPr>
              <a:t> </a:t>
            </a:r>
            <a:r>
              <a:rPr lang="zh-TW" altLang="en-US" sz="2000" dirty="0" smtClean="0">
                <a:solidFill>
                  <a:srgbClr val="FF0000"/>
                </a:solidFill>
              </a:rPr>
              <a:t>*</a:t>
            </a:r>
            <a:r>
              <a:rPr lang="zh-TW" altLang="en-US" sz="4400" dirty="0" smtClean="0">
                <a:solidFill>
                  <a:srgbClr val="FF0000"/>
                </a:solidFill>
              </a:rPr>
              <a:t>叁</a:t>
            </a:r>
            <a:r>
              <a:rPr lang="zh-TW" altLang="zh-TW" dirty="0" smtClean="0">
                <a:gradFill>
                  <a:gsLst>
                    <a:gs pos="0">
                      <a:prstClr val="black"/>
                    </a:gs>
                    <a:gs pos="40000">
                      <a:prstClr val="black">
                        <a:lumMod val="75000"/>
                        <a:lumOff val="25000"/>
                      </a:prstClr>
                    </a:gs>
                    <a:gs pos="100000">
                      <a:srgbClr val="212745">
                        <a:alpha val="65000"/>
                      </a:srgbClr>
                    </a:gs>
                  </a:gsLst>
                  <a:lin ang="5400000" scaled="0"/>
                </a:gradFill>
              </a:rPr>
              <a:t>、</a:t>
            </a:r>
            <a:r>
              <a:rPr lang="zh-TW" altLang="en-US" dirty="0" smtClean="0"/>
              <a:t>南台科技大學學業菁英獎設置要點</a:t>
            </a:r>
            <a:endParaRPr lang="zh-TW" altLang="en-US" dirty="0"/>
          </a:p>
        </p:txBody>
      </p:sp>
      <p:sp>
        <p:nvSpPr>
          <p:cNvPr id="3" name="內容版面配置區 2"/>
          <p:cNvSpPr>
            <a:spLocks noGrp="1"/>
          </p:cNvSpPr>
          <p:nvPr>
            <p:ph idx="1"/>
          </p:nvPr>
        </p:nvSpPr>
        <p:spPr>
          <a:xfrm>
            <a:off x="500034" y="1500174"/>
            <a:ext cx="8286808" cy="4929222"/>
          </a:xfrm>
        </p:spPr>
        <p:txBody>
          <a:bodyPr>
            <a:normAutofit fontScale="70000" lnSpcReduction="20000"/>
          </a:bodyPr>
          <a:lstStyle/>
          <a:p>
            <a:r>
              <a:rPr lang="zh-TW" altLang="en-US" dirty="0" smtClean="0"/>
              <a:t>一、南台科技大學（以下簡稱本校）為豎立優良學風，提高教學品質，培養學生奮發上進之精神，特訂定本要點。 </a:t>
            </a:r>
          </a:p>
          <a:p>
            <a:r>
              <a:rPr lang="zh-TW" altLang="en-US" dirty="0" smtClean="0"/>
              <a:t>二、大學部（含日間部及進修部）學生符合下列各項資格者，得申請學業菁英獎：</a:t>
            </a:r>
          </a:p>
          <a:p>
            <a:r>
              <a:rPr lang="zh-TW" altLang="en-US" dirty="0" smtClean="0"/>
              <a:t>（一）申請當學期仍具在學身分（未休學、未退學、未畢業）。</a:t>
            </a:r>
          </a:p>
          <a:p>
            <a:r>
              <a:rPr lang="zh-TW" altLang="en-US" dirty="0" smtClean="0"/>
              <a:t>（二）依教務單位評定之前一學期</a:t>
            </a:r>
            <a:r>
              <a:rPr lang="zh-TW" altLang="en-US" sz="4000" b="1" dirty="0" smtClean="0">
                <a:solidFill>
                  <a:srgbClr val="FF0000"/>
                </a:solidFill>
              </a:rPr>
              <a:t>學業加權平均成績為準</a:t>
            </a:r>
            <a:r>
              <a:rPr lang="zh-TW" altLang="en-US" dirty="0" smtClean="0"/>
              <a:t>，在班級中</a:t>
            </a:r>
            <a:r>
              <a:rPr lang="zh-TW" altLang="en-US" sz="4000" b="1" dirty="0" smtClean="0">
                <a:solidFill>
                  <a:srgbClr val="FF0000"/>
                </a:solidFill>
              </a:rPr>
              <a:t>名列前 </a:t>
            </a:r>
            <a:r>
              <a:rPr lang="en-US" sz="4000" b="1" dirty="0" smtClean="0">
                <a:solidFill>
                  <a:srgbClr val="FF0000"/>
                </a:solidFill>
              </a:rPr>
              <a:t>5</a:t>
            </a:r>
            <a:r>
              <a:rPr lang="zh-TW" altLang="en-US" sz="4000" b="1" dirty="0" smtClean="0">
                <a:solidFill>
                  <a:srgbClr val="FF0000"/>
                </a:solidFill>
              </a:rPr>
              <a:t>％者</a:t>
            </a:r>
            <a:r>
              <a:rPr lang="zh-TW" altLang="en-US" dirty="0" smtClean="0"/>
              <a:t>。 </a:t>
            </a:r>
          </a:p>
          <a:p>
            <a:r>
              <a:rPr lang="zh-TW" altLang="en-US" dirty="0" smtClean="0"/>
              <a:t>三、每學期開學二週內，</a:t>
            </a:r>
            <a:r>
              <a:rPr lang="zh-TW" altLang="en-US" dirty="0" smtClean="0">
                <a:solidFill>
                  <a:srgbClr val="FF0000"/>
                </a:solidFill>
              </a:rPr>
              <a:t>教務單位公布</a:t>
            </a:r>
            <a:r>
              <a:rPr lang="zh-TW" altLang="en-US" dirty="0" smtClean="0"/>
              <a:t>符合第二點各款條件之學生名單，學生依本校獎學金申請辦法提出申請。 </a:t>
            </a:r>
          </a:p>
          <a:p>
            <a:r>
              <a:rPr lang="zh-TW" altLang="en-US" dirty="0" smtClean="0"/>
              <a:t>四、獲得學業菁英獎學生除頒給榮譽徽章及獎狀外，第一名至第三名分別再頒發新台幣 </a:t>
            </a:r>
            <a:r>
              <a:rPr lang="en-US" dirty="0" smtClean="0"/>
              <a:t>2,500</a:t>
            </a:r>
            <a:r>
              <a:rPr lang="zh-TW" altLang="en-US" dirty="0" smtClean="0"/>
              <a:t>元、</a:t>
            </a:r>
            <a:r>
              <a:rPr lang="en-US" dirty="0" smtClean="0"/>
              <a:t>1,000 </a:t>
            </a:r>
            <a:r>
              <a:rPr lang="zh-TW" altLang="en-US" dirty="0" smtClean="0"/>
              <a:t>元、</a:t>
            </a:r>
            <a:r>
              <a:rPr lang="en-US" dirty="0" smtClean="0"/>
              <a:t>500 </a:t>
            </a:r>
            <a:r>
              <a:rPr lang="zh-TW" altLang="en-US" dirty="0" smtClean="0"/>
              <a:t>元之獎學金。 </a:t>
            </a:r>
          </a:p>
          <a:p>
            <a:r>
              <a:rPr lang="zh-TW" altLang="en-US" dirty="0" smtClean="0"/>
              <a:t>五、獲得學業菁英獎學生得兼領其他獎學金。 </a:t>
            </a:r>
          </a:p>
          <a:p>
            <a:r>
              <a:rPr lang="zh-TW" altLang="en-US" dirty="0" smtClean="0"/>
              <a:t>六、本要點經行政會議通過，陳請校長核定後公布實施，修正時亦同。</a:t>
            </a:r>
          </a:p>
          <a:p>
            <a:endParaRPr lang="zh-TW"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7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9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10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4.xml><?xml version="1.0" encoding="utf-8"?>
<a:theme xmlns:a="http://schemas.openxmlformats.org/drawingml/2006/main" name="11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5.xml><?xml version="1.0" encoding="utf-8"?>
<a:theme xmlns:a="http://schemas.openxmlformats.org/drawingml/2006/main" name="16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6.xml><?xml version="1.0" encoding="utf-8"?>
<a:theme xmlns:a="http://schemas.openxmlformats.org/drawingml/2006/main" name="氣流">
  <a:themeElements>
    <a:clrScheme name="氣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氣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氣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7.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TC102455610[[fn=秋季]]</Template>
  <TotalTime>4645</TotalTime>
  <Words>1619</Words>
  <Application>Microsoft Office PowerPoint</Application>
  <PresentationFormat>如螢幕大小 (4:3)</PresentationFormat>
  <Paragraphs>194</Paragraphs>
  <Slides>28</Slides>
  <Notes>23</Notes>
  <HiddenSlides>0</HiddenSlides>
  <MMClips>0</MMClips>
  <ScaleCrop>false</ScaleCrop>
  <HeadingPairs>
    <vt:vector size="4" baseType="variant">
      <vt:variant>
        <vt:lpstr>佈景主題</vt:lpstr>
      </vt:variant>
      <vt:variant>
        <vt:i4>6</vt:i4>
      </vt:variant>
      <vt:variant>
        <vt:lpstr>投影片標題</vt:lpstr>
      </vt:variant>
      <vt:variant>
        <vt:i4>28</vt:i4>
      </vt:variant>
    </vt:vector>
  </HeadingPairs>
  <TitlesOfParts>
    <vt:vector size="34" baseType="lpstr">
      <vt:lpstr>7_旅程</vt:lpstr>
      <vt:lpstr>9_旅程</vt:lpstr>
      <vt:lpstr>10_旅程</vt:lpstr>
      <vt:lpstr>11_旅程</vt:lpstr>
      <vt:lpstr>16_旅程</vt:lpstr>
      <vt:lpstr>氣流</vt:lpstr>
      <vt:lpstr>南臺科技大學進修部104學年度第2學期 「班級幹部訓練」</vt:lpstr>
      <vt:lpstr>感 謝 您! </vt:lpstr>
      <vt:lpstr> 幫同學一把 ! 您是同學的貴人</vt:lpstr>
      <vt:lpstr>壹、安全維護</vt:lpstr>
      <vt:lpstr>二、班級安全_同學間問題請即時反應:</vt:lpstr>
      <vt:lpstr>三、個人 安全_諮商輔導組開放夜間服務</vt:lpstr>
      <vt:lpstr>四、健康保健_保健中心開放夜間服務</vt:lpstr>
      <vt:lpstr>*貳、104-2重要活動</vt:lpstr>
      <vt:lpstr> *叁、南台科技大學學業菁英獎設置要點</vt:lpstr>
      <vt:lpstr> *菁英獎之頒發    p11  </vt:lpstr>
      <vt:lpstr>肆、獎 學 金 </vt:lpstr>
      <vt:lpstr>*伍、班會紀錄_幹部於線上填報</vt:lpstr>
      <vt:lpstr>陸、勞作教育：</vt:lpstr>
      <vt:lpstr>柒、兵役訊息：          p10</vt:lpstr>
      <vt:lpstr>捌、申請各類減免學雜費</vt:lpstr>
      <vt:lpstr>玖、就學貸款退費：</vt:lpstr>
      <vt:lpstr>拾、學產助學金</vt:lpstr>
      <vt:lpstr>教育部學產基金之急難慰問金：</vt:lpstr>
      <vt:lpstr>*拾壹、班級幹部名單：</vt:lpstr>
      <vt:lpstr>拾貳、請假、操行及獎懲事宜：</vt:lpstr>
      <vt:lpstr>*拾叁、班櫃</vt:lpstr>
      <vt:lpstr>*拾肆、教室整潔_值日生</vt:lpstr>
      <vt:lpstr>教務組工作報告</vt:lpstr>
      <vt:lpstr>PowerPoint 簡報</vt:lpstr>
      <vt:lpstr>PowerPoint 簡報</vt:lpstr>
      <vt:lpstr>總務組工作報告</vt:lpstr>
      <vt:lpstr>PowerPoint 簡報</vt:lpstr>
      <vt:lpstr>祝大家平安順利、學有所成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Stut</dc:creator>
  <cp:lastModifiedBy>一位滿意的 Microsoft Office 使用者</cp:lastModifiedBy>
  <cp:revision>157</cp:revision>
  <dcterms:created xsi:type="dcterms:W3CDTF">2012-09-12T08:17:31Z</dcterms:created>
  <dcterms:modified xsi:type="dcterms:W3CDTF">2016-03-10T01:53:18Z</dcterms:modified>
</cp:coreProperties>
</file>