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4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矩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矩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矩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矩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圓角矩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圓角矩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矩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01721E21-EAEE-4738-B590-0E42A26A76E3}" type="datetimeFigureOut">
              <a:rPr lang="zh-TW" altLang="en-US" smtClean="0"/>
              <a:pPr/>
              <a:t>2014/5/25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DC93683-ED8B-4C14-808D-ACC76B4377D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21E21-EAEE-4738-B590-0E42A26A76E3}" type="datetimeFigureOut">
              <a:rPr lang="zh-TW" altLang="en-US" smtClean="0"/>
              <a:pPr/>
              <a:t>2014/5/25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93683-ED8B-4C14-808D-ACC76B4377D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21E21-EAEE-4738-B590-0E42A26A76E3}" type="datetimeFigureOut">
              <a:rPr lang="zh-TW" altLang="en-US" smtClean="0"/>
              <a:pPr/>
              <a:t>2014/5/25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93683-ED8B-4C14-808D-ACC76B4377D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21E21-EAEE-4738-B590-0E42A26A76E3}" type="datetimeFigureOut">
              <a:rPr lang="zh-TW" altLang="en-US" smtClean="0"/>
              <a:pPr/>
              <a:t>2014/5/25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93683-ED8B-4C14-808D-ACC76B4377D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21E21-EAEE-4738-B590-0E42A26A76E3}" type="datetimeFigureOut">
              <a:rPr lang="zh-TW" altLang="en-US" smtClean="0"/>
              <a:pPr/>
              <a:t>2014/5/25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93683-ED8B-4C14-808D-ACC76B4377D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21E21-EAEE-4738-B590-0E42A26A76E3}" type="datetimeFigureOut">
              <a:rPr lang="zh-TW" altLang="en-US" smtClean="0"/>
              <a:pPr/>
              <a:t>2014/5/25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93683-ED8B-4C14-808D-ACC76B4377D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6" name="日期版面配置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1721E21-EAEE-4738-B590-0E42A26A76E3}" type="datetimeFigureOut">
              <a:rPr lang="zh-TW" altLang="en-US" smtClean="0"/>
              <a:pPr/>
              <a:t>2014/5/25</a:t>
            </a:fld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DC93683-ED8B-4C14-808D-ACC76B4377D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01721E21-EAEE-4738-B590-0E42A26A76E3}" type="datetimeFigureOut">
              <a:rPr lang="zh-TW" altLang="en-US" smtClean="0"/>
              <a:pPr/>
              <a:t>2014/5/25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DC93683-ED8B-4C14-808D-ACC76B4377D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21E21-EAEE-4738-B590-0E42A26A76E3}" type="datetimeFigureOut">
              <a:rPr lang="zh-TW" altLang="en-US" smtClean="0"/>
              <a:pPr/>
              <a:t>2014/5/25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93683-ED8B-4C14-808D-ACC76B4377D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21E21-EAEE-4738-B590-0E42A26A76E3}" type="datetimeFigureOut">
              <a:rPr lang="zh-TW" altLang="en-US" smtClean="0"/>
              <a:pPr/>
              <a:t>2014/5/25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93683-ED8B-4C14-808D-ACC76B4377D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21E21-EAEE-4738-B590-0E42A26A76E3}" type="datetimeFigureOut">
              <a:rPr lang="zh-TW" altLang="en-US" smtClean="0"/>
              <a:pPr/>
              <a:t>2014/5/25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93683-ED8B-4C14-808D-ACC76B4377D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矩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矩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矩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圓角矩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圓角矩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矩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矩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矩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矩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矩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矩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1721E21-EAEE-4738-B590-0E42A26A76E3}" type="datetimeFigureOut">
              <a:rPr lang="zh-TW" altLang="en-US" smtClean="0"/>
              <a:pPr/>
              <a:t>2014/5/25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DC93683-ED8B-4C14-808D-ACC76B4377D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57158" y="214291"/>
            <a:ext cx="8458200" cy="1143008"/>
          </a:xfrm>
        </p:spPr>
        <p:txBody>
          <a:bodyPr/>
          <a:lstStyle/>
          <a:p>
            <a:pPr algn="ctr"/>
            <a:r>
              <a:rPr lang="zh-TW" altLang="en-US" dirty="0" smtClean="0"/>
              <a:t>酒的數學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2844" y="4143380"/>
            <a:ext cx="8401080" cy="1752600"/>
          </a:xfrm>
        </p:spPr>
        <p:txBody>
          <a:bodyPr>
            <a:normAutofit/>
          </a:bodyPr>
          <a:lstStyle/>
          <a:p>
            <a:r>
              <a:rPr lang="zh-TW" altLang="en-US" sz="2600" b="1" dirty="0" smtClean="0"/>
              <a:t>組別：第四組</a:t>
            </a:r>
            <a:endParaRPr lang="en-US" altLang="zh-TW" sz="2600" b="1" dirty="0" smtClean="0"/>
          </a:p>
          <a:p>
            <a:r>
              <a:rPr lang="zh-TW" altLang="en-US" sz="2600" b="1" dirty="0" smtClean="0"/>
              <a:t>成員</a:t>
            </a:r>
            <a:r>
              <a:rPr lang="zh-TW" altLang="en-US" sz="2600" b="1" smtClean="0"/>
              <a:t>：嚴紫鳳  </a:t>
            </a:r>
            <a:r>
              <a:rPr lang="zh-TW" altLang="en-US" sz="2600" b="1" dirty="0" smtClean="0"/>
              <a:t>蔡</a:t>
            </a:r>
            <a:r>
              <a:rPr lang="zh-TW" altLang="en-US" sz="2600" b="1" smtClean="0"/>
              <a:t>宇翔  林冠宇  陳柏廷  吳</a:t>
            </a:r>
            <a:r>
              <a:rPr lang="zh-TW" altLang="en-US" sz="2600" b="1" dirty="0" smtClean="0"/>
              <a:t>瑀</a:t>
            </a:r>
            <a:r>
              <a:rPr lang="zh-TW" altLang="en-US" sz="2600" b="1" smtClean="0"/>
              <a:t>珺  薛</a:t>
            </a:r>
            <a:r>
              <a:rPr lang="zh-TW" altLang="en-US" sz="2600" b="1" dirty="0" smtClean="0"/>
              <a:t>宇哲</a:t>
            </a:r>
            <a:endParaRPr lang="zh-TW" altLang="en-US" sz="2600" b="1" dirty="0"/>
          </a:p>
        </p:txBody>
      </p:sp>
      <p:pic>
        <p:nvPicPr>
          <p:cNvPr id="4" name="圖片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802" y="1500174"/>
            <a:ext cx="3029300" cy="20158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5720" y="571480"/>
            <a:ext cx="8229600" cy="1066800"/>
          </a:xfrm>
        </p:spPr>
        <p:txBody>
          <a:bodyPr/>
          <a:lstStyle/>
          <a:p>
            <a:r>
              <a:rPr lang="zh-TW" altLang="en-US" dirty="0" smtClean="0"/>
              <a:t>作者介紹</a:t>
            </a:r>
            <a:r>
              <a:rPr lang="en-US" altLang="zh-TW" dirty="0" smtClean="0"/>
              <a:t>-</a:t>
            </a:r>
            <a:r>
              <a:rPr lang="zh-TW" altLang="en-US" dirty="0" smtClean="0"/>
              <a:t>瓦歷斯</a:t>
            </a:r>
            <a:r>
              <a:rPr lang="en-US" altLang="zh-TW" dirty="0" smtClean="0"/>
              <a:t>·</a:t>
            </a:r>
            <a:r>
              <a:rPr lang="zh-TW" altLang="en-US" dirty="0" smtClean="0"/>
              <a:t>諾幹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158" y="1857364"/>
            <a:ext cx="8329642" cy="4717172"/>
          </a:xfrm>
        </p:spPr>
        <p:txBody>
          <a:bodyPr/>
          <a:lstStyle/>
          <a:p>
            <a:r>
              <a:rPr lang="zh-TW" altLang="en-US" sz="3200" dirty="0" smtClean="0"/>
              <a:t>漢名：吳俊傑</a:t>
            </a:r>
          </a:p>
          <a:p>
            <a:r>
              <a:rPr lang="zh-TW" altLang="en-US" sz="3200" dirty="0" smtClean="0"/>
              <a:t>族群：泰雅族（屬於北勢群）</a:t>
            </a:r>
          </a:p>
          <a:p>
            <a:r>
              <a:rPr lang="zh-TW" altLang="en-US" sz="3200" dirty="0" smtClean="0"/>
              <a:t>出生於民國５０年的台中縣和平鄉</a:t>
            </a:r>
          </a:p>
          <a:p>
            <a:r>
              <a:rPr lang="zh-TW" altLang="en-US" sz="3200" dirty="0" smtClean="0"/>
              <a:t>著作豐富，作品涵蓋詩、散文、評論、報導文學、人文歷史等，展現泰雅雄渾、驃悍的文字風格。 </a:t>
            </a:r>
          </a:p>
          <a:p>
            <a:endParaRPr lang="zh-TW" altLang="en-US" dirty="0"/>
          </a:p>
        </p:txBody>
      </p:sp>
      <p:pic>
        <p:nvPicPr>
          <p:cNvPr id="4" name="Picture 4" descr="ima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357166"/>
            <a:ext cx="1838152" cy="27622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428604"/>
            <a:ext cx="8229600" cy="1066800"/>
          </a:xfrm>
        </p:spPr>
        <p:txBody>
          <a:bodyPr/>
          <a:lstStyle/>
          <a:p>
            <a:r>
              <a:rPr lang="zh-TW" altLang="en-US" dirty="0" smtClean="0"/>
              <a:t>賞析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357298"/>
            <a:ext cx="8686800" cy="5500702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90000"/>
              </a:lnSpc>
            </a:pPr>
            <a:endParaRPr lang="en-US" altLang="zh-TW" sz="5500" dirty="0" smtClean="0"/>
          </a:p>
          <a:p>
            <a:pPr>
              <a:lnSpc>
                <a:spcPct val="220000"/>
              </a:lnSpc>
            </a:pPr>
            <a:r>
              <a:rPr lang="en-US" altLang="zh-TW" sz="5500" dirty="0" smtClean="0"/>
              <a:t>《</a:t>
            </a:r>
            <a:r>
              <a:rPr lang="zh-TW" altLang="en-US" sz="5500" dirty="0" smtClean="0"/>
              <a:t>酒的數學</a:t>
            </a:r>
            <a:r>
              <a:rPr lang="en-US" altLang="zh-TW" sz="5500" dirty="0" smtClean="0"/>
              <a:t>》</a:t>
            </a:r>
            <a:r>
              <a:rPr lang="zh-TW" altLang="en-US" sz="5500" dirty="0" smtClean="0"/>
              <a:t>巧妙地把空酒瓶在燈光下的影子和番刀的形狀結合，並且收割一顆顆垂下的頭顱，詩中所稱當然不是真的割下了頭顱，是以此比喻喝醉酒的同胞們垂倒的景象。</a:t>
            </a:r>
          </a:p>
          <a:p>
            <a:pPr>
              <a:lnSpc>
                <a:spcPts val="0"/>
              </a:lnSpc>
            </a:pPr>
            <a:endParaRPr lang="zh-TW" altLang="en-US" sz="5500" dirty="0" smtClean="0"/>
          </a:p>
          <a:p>
            <a:pPr>
              <a:lnSpc>
                <a:spcPct val="220000"/>
              </a:lnSpc>
            </a:pPr>
            <a:r>
              <a:rPr lang="zh-TW" altLang="en-US" sz="5500" dirty="0" smtClean="0"/>
              <a:t>原住民長期</a:t>
            </a:r>
            <a:r>
              <a:rPr lang="zh-TW" altLang="en-US" sz="5500" dirty="0" smtClean="0"/>
              <a:t>受到漢人</a:t>
            </a:r>
            <a:r>
              <a:rPr lang="zh-TW" altLang="en-US" sz="5500" dirty="0" smtClean="0"/>
              <a:t>的欺壓和驅趕，</a:t>
            </a:r>
            <a:r>
              <a:rPr lang="zh-TW" altLang="en-US" sz="5500" dirty="0" smtClean="0"/>
              <a:t>僅與</a:t>
            </a:r>
            <a:r>
              <a:rPr lang="zh-TW" altLang="en-US" sz="5500" dirty="0" smtClean="0"/>
              <a:t>高山為伍，生活貧困，故逃避、自卑、買醉現象嚴重，</a:t>
            </a:r>
            <a:r>
              <a:rPr lang="zh-TW" altLang="en-US" sz="5500" dirty="0" smtClean="0"/>
              <a:t>政府未</a:t>
            </a:r>
            <a:r>
              <a:rPr lang="zh-TW" altLang="en-US" sz="5500" dirty="0" smtClean="0"/>
              <a:t>妥善照顧，此現像看在作者眼裡自然要予以反映，“每一刀</a:t>
            </a:r>
            <a:r>
              <a:rPr lang="en-US" altLang="zh-TW" sz="5500" dirty="0" smtClean="0"/>
              <a:t>―</a:t>
            </a:r>
            <a:r>
              <a:rPr lang="zh-TW" altLang="en-US" sz="5500" dirty="0" smtClean="0"/>
              <a:t>收穫∕黑夜與白天的重量”，一刀即一瓶酒，是說白天的辛勤工作</a:t>
            </a:r>
            <a:r>
              <a:rPr lang="zh-TW" altLang="en-US" sz="5500" dirty="0" smtClean="0"/>
              <a:t>換來了每</a:t>
            </a:r>
            <a:r>
              <a:rPr lang="zh-TW" altLang="en-US" sz="5500" dirty="0" smtClean="0"/>
              <a:t>個夜晚的宿醉</a:t>
            </a:r>
            <a:r>
              <a:rPr lang="zh-TW" altLang="en-US" sz="5500" dirty="0" smtClean="0"/>
              <a:t>，生活</a:t>
            </a:r>
            <a:r>
              <a:rPr lang="zh-TW" altLang="en-US" sz="5500" dirty="0" smtClean="0"/>
              <a:t>就不停地在這種情況</a:t>
            </a:r>
            <a:r>
              <a:rPr lang="zh-TW" altLang="en-US" sz="5500" dirty="0" smtClean="0"/>
              <a:t>中輪迴</a:t>
            </a:r>
            <a:r>
              <a:rPr lang="zh-TW" altLang="en-US" sz="5500" dirty="0" smtClean="0"/>
              <a:t>。工作所得都拿去買酒買</a:t>
            </a:r>
            <a:r>
              <a:rPr lang="zh-TW" altLang="en-US" sz="5500" dirty="0" smtClean="0"/>
              <a:t>醉而難以</a:t>
            </a:r>
            <a:r>
              <a:rPr lang="zh-TW" altLang="en-US" sz="5500" dirty="0" smtClean="0"/>
              <a:t>有所儲蓄，賺錢的反而是菸酒公司，</a:t>
            </a:r>
            <a:r>
              <a:rPr lang="zh-TW" altLang="en-US" sz="5500" dirty="0" smtClean="0"/>
              <a:t>因此，</a:t>
            </a:r>
            <a:r>
              <a:rPr lang="zh-TW" altLang="en-US" sz="5500" dirty="0" smtClean="0"/>
              <a:t>以“酒”與“數學”組合，形成荒謬對比，作者感嘆的莫過於此了</a:t>
            </a:r>
            <a:r>
              <a:rPr lang="zh-TW" altLang="en-US" sz="4800" dirty="0" smtClean="0"/>
              <a:t>。</a:t>
            </a:r>
          </a:p>
          <a:p>
            <a:pPr>
              <a:lnSpc>
                <a:spcPts val="0"/>
              </a:lnSpc>
            </a:pPr>
            <a:endParaRPr lang="zh-TW" altLang="en-US" sz="4800" dirty="0" smtClean="0"/>
          </a:p>
          <a:p>
            <a:pPr>
              <a:buNone/>
            </a:pPr>
            <a:endParaRPr lang="zh-TW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海洋大學生</a:t>
            </a:r>
            <a:r>
              <a:rPr lang="en-US" altLang="zh-TW" dirty="0" smtClean="0"/>
              <a:t>(</a:t>
            </a:r>
            <a:r>
              <a:rPr lang="zh-TW" altLang="en-US" dirty="0" smtClean="0"/>
              <a:t>達卡安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pic>
        <p:nvPicPr>
          <p:cNvPr id="5" name="圖片 4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918" y="2428868"/>
            <a:ext cx="5572164" cy="37080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066800"/>
          </a:xfrm>
        </p:spPr>
        <p:txBody>
          <a:bodyPr/>
          <a:lstStyle/>
          <a:p>
            <a:r>
              <a:rPr lang="zh-TW" altLang="en-US" dirty="0" smtClean="0"/>
              <a:t>作者介紹</a:t>
            </a:r>
            <a:r>
              <a:rPr lang="en-US" altLang="zh-TW" dirty="0" smtClean="0"/>
              <a:t>-</a:t>
            </a:r>
            <a:r>
              <a:rPr lang="zh-TW" altLang="en-US" dirty="0" smtClean="0"/>
              <a:t>夏曼</a:t>
            </a:r>
            <a:r>
              <a:rPr lang="en-US" altLang="zh-TW" dirty="0" smtClean="0"/>
              <a:t>·</a:t>
            </a:r>
            <a:r>
              <a:rPr lang="zh-TW" altLang="en-US" dirty="0" smtClean="0"/>
              <a:t>藍波安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60048"/>
          </a:xfrm>
        </p:spPr>
        <p:txBody>
          <a:bodyPr/>
          <a:lstStyle/>
          <a:p>
            <a:r>
              <a:rPr lang="zh-TW" altLang="en-US" sz="3600" dirty="0" smtClean="0"/>
              <a:t>漢名：施努來 </a:t>
            </a:r>
          </a:p>
          <a:p>
            <a:r>
              <a:rPr lang="zh-TW" altLang="en-US" sz="3600" dirty="0" smtClean="0"/>
              <a:t>族群：達悟族 </a:t>
            </a:r>
          </a:p>
          <a:p>
            <a:r>
              <a:rPr lang="zh-TW" altLang="en-US" sz="3600" dirty="0" smtClean="0"/>
              <a:t>出生於民國４６年的蘭嶼</a:t>
            </a:r>
          </a:p>
          <a:p>
            <a:r>
              <a:rPr lang="zh-TW" altLang="en-US" sz="3600" dirty="0" smtClean="0"/>
              <a:t>作品包括小說及散文，以書寫自身獨特的民族文化、風俗習慣見稱，筆調隱含達悟語法、深情內斂，敘事抒情自然、自成一格，曾獲吳濁流文學獎。</a:t>
            </a:r>
          </a:p>
          <a:p>
            <a:endParaRPr lang="zh-TW" altLang="en-US" dirty="0"/>
          </a:p>
        </p:txBody>
      </p:sp>
      <p:pic>
        <p:nvPicPr>
          <p:cNvPr id="4" name="圖片 3" descr="photo807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7745" y="476232"/>
            <a:ext cx="2928958" cy="29289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066800"/>
          </a:xfrm>
        </p:spPr>
        <p:txBody>
          <a:bodyPr>
            <a:normAutofit/>
          </a:bodyPr>
          <a:lstStyle/>
          <a:p>
            <a:r>
              <a:rPr lang="zh-TW" altLang="en-US" sz="4400" dirty="0" smtClean="0"/>
              <a:t>達卡安</a:t>
            </a:r>
            <a:endParaRPr lang="zh-TW" altLang="en-US" sz="4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574296"/>
          </a:xfrm>
        </p:spPr>
        <p:txBody>
          <a:bodyPr/>
          <a:lstStyle/>
          <a:p>
            <a:r>
              <a:rPr lang="zh-TW" altLang="en-US" sz="4000" dirty="0" smtClean="0"/>
              <a:t>　經常逃學</a:t>
            </a:r>
          </a:p>
          <a:p>
            <a:r>
              <a:rPr lang="zh-TW" altLang="en-US" sz="4000" dirty="0" smtClean="0"/>
              <a:t>　國中只領到結業證書</a:t>
            </a:r>
          </a:p>
          <a:p>
            <a:r>
              <a:rPr lang="zh-TW" altLang="en-US" sz="4000" dirty="0" smtClean="0"/>
              <a:t>　在海裡的國中已經畢業了</a:t>
            </a:r>
          </a:p>
          <a:p>
            <a:r>
              <a:rPr lang="zh-TW" altLang="en-US" sz="4000" dirty="0" smtClean="0"/>
              <a:t>　潛水射的魚的等級是高中畢業的程度 </a:t>
            </a:r>
            <a:endParaRPr lang="zh-TW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066800"/>
          </a:xfrm>
        </p:spPr>
        <p:txBody>
          <a:bodyPr/>
          <a:lstStyle/>
          <a:p>
            <a:r>
              <a:rPr lang="zh-TW" altLang="en-US" dirty="0" smtClean="0"/>
              <a:t>議題</a:t>
            </a:r>
            <a:r>
              <a:rPr lang="en-US" altLang="zh-TW" dirty="0" smtClean="0"/>
              <a:t>-</a:t>
            </a:r>
            <a:r>
              <a:rPr lang="zh-TW" altLang="en-US" dirty="0" smtClean="0"/>
              <a:t>文化傳承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645734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在這兩篇的課文中，我們看到的是原住民早期被漢人驅趕到山上，造成他們生活困苦，以及需要接受漢人教育，但是達卡安卻選擇回到蘭嶼做一個很厲害的捕魚人，馬洛則是在臺灣工作，但是卻不會達悟族的潛水捕魚技巧，在這裡可以看到作者想傳達的「文化傳承」。</a:t>
            </a:r>
          </a:p>
          <a:p>
            <a:endParaRPr lang="zh-TW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唱自己的歌</a:t>
            </a:r>
            <a:r>
              <a:rPr lang="en-US" altLang="zh-TW" dirty="0" smtClean="0"/>
              <a:t>-</a:t>
            </a:r>
            <a:r>
              <a:rPr lang="zh-TW" altLang="en-US" dirty="0" smtClean="0"/>
              <a:t>台灣原住民的新民歌浪潮</a:t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074362"/>
          </a:xfrm>
        </p:spPr>
        <p:txBody>
          <a:bodyPr/>
          <a:lstStyle/>
          <a:p>
            <a:r>
              <a:rPr lang="en-US" altLang="zh-TW" sz="3200" dirty="0" smtClean="0"/>
              <a:t>1960</a:t>
            </a:r>
            <a:r>
              <a:rPr lang="zh-TW" altLang="en-US" sz="3200" dirty="0" smtClean="0"/>
              <a:t>年代左右，原住民族幾乎可以說是「沒有聲音的民族」，整個政治及經濟環境</a:t>
            </a:r>
            <a:r>
              <a:rPr lang="zh-TW" altLang="en-US" sz="3200" dirty="0" smtClean="0"/>
              <a:t>，不平等</a:t>
            </a:r>
            <a:r>
              <a:rPr lang="zh-TW" altLang="en-US" sz="3200" dirty="0" smtClean="0"/>
              <a:t>的價值觀，迫使</a:t>
            </a:r>
            <a:r>
              <a:rPr lang="zh-TW" altLang="en-US" sz="3200" dirty="0" smtClean="0"/>
              <a:t>他們自我</a:t>
            </a:r>
            <a:r>
              <a:rPr lang="zh-TW" altLang="en-US" sz="3200" dirty="0" smtClean="0"/>
              <a:t>改變、隱姓埋名來融入社會的脈動。到了</a:t>
            </a:r>
            <a:r>
              <a:rPr lang="en-US" altLang="zh-TW" sz="3200" dirty="0" smtClean="0"/>
              <a:t>1970</a:t>
            </a:r>
            <a:r>
              <a:rPr lang="zh-TW" altLang="en-US" sz="3200" dirty="0" smtClean="0"/>
              <a:t>年代，</a:t>
            </a:r>
            <a:r>
              <a:rPr lang="zh-TW" altLang="en-US" sz="3200" dirty="0" smtClean="0"/>
              <a:t>當時音樂</a:t>
            </a:r>
            <a:r>
              <a:rPr lang="zh-TW" altLang="en-US" sz="3200" dirty="0" smtClean="0"/>
              <a:t>人李雙澤喊出：「要唱就唱自己的歌，不然就唱祖先的歌！」這讓當時一向崇美的年輕人開始對自身文化血脈有所反思，也興起日後本土化趨勢的潮流。 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7304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在現代越來越多</a:t>
            </a:r>
            <a:r>
              <a:rPr lang="zh-TW" altLang="en-US" sz="3600" dirty="0" smtClean="0"/>
              <a:t>團體用</a:t>
            </a:r>
            <a:r>
              <a:rPr lang="zh-TW" altLang="en-US" sz="3600" dirty="0" smtClean="0"/>
              <a:t>音樂的語言來展現自我文化特色，宣洩內心</a:t>
            </a:r>
            <a:r>
              <a:rPr lang="zh-TW" altLang="en-US" sz="3600" dirty="0" smtClean="0"/>
              <a:t>對族群</a:t>
            </a:r>
            <a:r>
              <a:rPr lang="zh-TW" altLang="en-US" sz="3600" dirty="0" smtClean="0"/>
              <a:t>的情感與關懷，筆者以自身的音樂知識背景，探討族人利用音樂展演的反制與訴求。對於沒有文字的民族來說，傳承是困難的，不論是語言或是文化。然而，原住民族「新民歌浪潮」的崛起，讓傳承的方式回到遠古，讓原民文化及語言皆被保存傳唱。</a:t>
            </a:r>
          </a:p>
          <a:p>
            <a:endParaRPr lang="zh-TW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都會">
  <a:themeElements>
    <a:clrScheme name="自訂 16">
      <a:dk1>
        <a:srgbClr val="073763"/>
      </a:dk1>
      <a:lt1>
        <a:srgbClr val="FBECD7"/>
      </a:lt1>
      <a:dk2>
        <a:srgbClr val="073763"/>
      </a:dk2>
      <a:lt2>
        <a:srgbClr val="0BD0D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73763"/>
      </a:hlink>
      <a:folHlink>
        <a:srgbClr val="85DFD0"/>
      </a:folHlink>
    </a:clrScheme>
    <a:fontScheme name="都會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都會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44</TotalTime>
  <Words>633</Words>
  <Application>Microsoft Office PowerPoint</Application>
  <PresentationFormat>如螢幕大小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都會</vt:lpstr>
      <vt:lpstr>酒的數學</vt:lpstr>
      <vt:lpstr>作者介紹-瓦歷斯·諾幹 </vt:lpstr>
      <vt:lpstr>賞析</vt:lpstr>
      <vt:lpstr>海洋大學生(達卡安)</vt:lpstr>
      <vt:lpstr>作者介紹-夏曼·藍波安</vt:lpstr>
      <vt:lpstr>達卡安</vt:lpstr>
      <vt:lpstr>議題-文化傳承</vt:lpstr>
      <vt:lpstr>唱自己的歌-台灣原住民的新民歌浪潮 </vt:lpstr>
      <vt:lpstr>投影片 9</vt:lpstr>
    </vt:vector>
  </TitlesOfParts>
  <Company>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酒的數學</dc:title>
  <dc:creator>LONE-PC</dc:creator>
  <cp:lastModifiedBy>LONE</cp:lastModifiedBy>
  <cp:revision>5</cp:revision>
  <dcterms:created xsi:type="dcterms:W3CDTF">2014-05-25T08:23:29Z</dcterms:created>
  <dcterms:modified xsi:type="dcterms:W3CDTF">2014-05-25T13:27:02Z</dcterms:modified>
</cp:coreProperties>
</file>