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7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8" name="日期版面配置區 27"/>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17" name="頁尾版面配置區 16"/>
          <p:cNvSpPr>
            <a:spLocks noGrp="1"/>
          </p:cNvSpPr>
          <p:nvPr>
            <p:ph type="ftr" sz="quarter" idx="11"/>
          </p:nvPr>
        </p:nvSpPr>
        <p:spPr/>
        <p:txBody>
          <a:bodyPr/>
          <a:lstStyle>
            <a:extLst/>
          </a:lstStyle>
          <a:p>
            <a:endParaRPr lang="zh-TW" altLang="en-US"/>
          </a:p>
        </p:txBody>
      </p:sp>
      <p:sp>
        <p:nvSpPr>
          <p:cNvPr id="29" name="投影片編號版面配置區 28"/>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
        <p:nvSpPr>
          <p:cNvPr id="32" name="矩形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矩形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矩形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矩形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矩形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標題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56" name="矩形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矩形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矩形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矩形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981200" cy="5851525"/>
          </a:xfrm>
        </p:spPr>
        <p:txBody>
          <a:bodyPr vert="eaVert" anchor="ct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609600" y="274639"/>
            <a:ext cx="58674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14" name="手繪多邊形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手繪多邊形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手繪多邊形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手繪多邊形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手繪多邊形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手繪多邊形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手繪多邊形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手繪多邊形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手繪多邊形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手繪多邊形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手繪多邊形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手繪多邊形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手繪多邊形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手繪多邊形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手繪多邊形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文字版面配置區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
        <p:nvSpPr>
          <p:cNvPr id="7" name="矩形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zh-TW" altLang="en-US" smtClean="0"/>
              <a:t>按一下以編輯母片標題樣式</a:t>
            </a:r>
            <a:endParaRPr kumimoji="0" lang="en-US"/>
          </a:p>
        </p:txBody>
      </p:sp>
      <p:sp>
        <p:nvSpPr>
          <p:cNvPr id="8" name="矩形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矩形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矩形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矩形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矩形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512064"/>
            <a:ext cx="8229600" cy="9144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5" name="矩形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504824" y="512064"/>
            <a:ext cx="7772400" cy="914400"/>
          </a:xfrm>
        </p:spPr>
        <p:txBody>
          <a:bodyPr anchor="t"/>
          <a:lstStyle>
            <a:lvl1pPr>
              <a:defRPr sz="400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
        <p:nvSpPr>
          <p:cNvPr id="16" name="矩形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矩形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矩形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矩形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矩形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矩形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矩形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矩形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矩形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914400" y="512064"/>
            <a:ext cx="7772400" cy="914400"/>
          </a:xfrm>
        </p:spPr>
        <p:txBody>
          <a:bodyPr/>
          <a:lstStyle>
            <a:lvl1pPr>
              <a:defRPr sz="4000" cap="none" baseline="0"/>
            </a:lvl1pPr>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273050"/>
            <a:ext cx="8229600" cy="1162050"/>
          </a:xfrm>
        </p:spPr>
        <p:txBody>
          <a:bodyPr anchor="ctr"/>
          <a:lstStyle>
            <a:lvl1pPr algn="l">
              <a:buNone/>
              <a:defRPr sz="3600" b="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9542E3FE-927E-4A45-AA62-39928E9114AE}" type="datetimeFigureOut">
              <a:rPr lang="zh-TW" altLang="en-US" smtClean="0"/>
              <a:t>2012/12/25</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8" name="矩形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直線接點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群組 9"/>
          <p:cNvGrpSpPr/>
          <p:nvPr/>
        </p:nvGrpSpPr>
        <p:grpSpPr>
          <a:xfrm rot="5400000">
            <a:off x="8514581" y="1219200"/>
            <a:ext cx="132763" cy="128466"/>
            <a:chOff x="6668087" y="1297746"/>
            <a:chExt cx="161840" cy="156602"/>
          </a:xfrm>
        </p:grpSpPr>
        <p:cxnSp>
          <p:nvCxnSpPr>
            <p:cNvPr id="15" name="直線接點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直線接點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直線接點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標題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grpSp>
        <p:nvGrpSpPr>
          <p:cNvPr id="14" name="群組 13"/>
          <p:cNvGrpSpPr/>
          <p:nvPr/>
        </p:nvGrpSpPr>
        <p:grpSpPr>
          <a:xfrm rot="5400000">
            <a:off x="8666981" y="1371600"/>
            <a:ext cx="132763" cy="128466"/>
            <a:chOff x="6668087" y="1297746"/>
            <a:chExt cx="161840" cy="156602"/>
          </a:xfrm>
        </p:grpSpPr>
        <p:cxnSp>
          <p:nvCxnSpPr>
            <p:cNvPr id="11" name="直線接點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直線接點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直線接點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群組 17"/>
          <p:cNvGrpSpPr/>
          <p:nvPr/>
        </p:nvGrpSpPr>
        <p:grpSpPr>
          <a:xfrm rot="5400000">
            <a:off x="8320088" y="1474763"/>
            <a:ext cx="132763" cy="128466"/>
            <a:chOff x="6668087" y="1297746"/>
            <a:chExt cx="161840" cy="156602"/>
          </a:xfrm>
        </p:grpSpPr>
        <p:cxnSp>
          <p:nvCxnSpPr>
            <p:cNvPr id="19" name="直線接點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直線接點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直線接點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日期版面配置區 4"/>
          <p:cNvSpPr>
            <a:spLocks noGrp="1"/>
          </p:cNvSpPr>
          <p:nvPr>
            <p:ph type="dt" sz="half" idx="10"/>
          </p:nvPr>
        </p:nvSpPr>
        <p:spPr>
          <a:xfrm>
            <a:off x="6477000" y="55499"/>
            <a:ext cx="2133600" cy="365125"/>
          </a:xfrm>
        </p:spPr>
        <p:txBody>
          <a:bodyPr/>
          <a:lstStyle>
            <a:extLst/>
          </a:lstStyle>
          <a:p>
            <a:fld id="{9542E3FE-927E-4A45-AA62-39928E9114AE}" type="datetimeFigureOut">
              <a:rPr lang="zh-TW" altLang="en-US" smtClean="0"/>
              <a:t>2012/12/25</a:t>
            </a:fld>
            <a:endParaRPr lang="zh-TW" altLang="en-US"/>
          </a:p>
        </p:txBody>
      </p:sp>
      <p:sp>
        <p:nvSpPr>
          <p:cNvPr id="6" name="頁尾版面配置區 5"/>
          <p:cNvSpPr>
            <a:spLocks noGrp="1"/>
          </p:cNvSpPr>
          <p:nvPr>
            <p:ph type="ftr" sz="quarter" idx="11"/>
          </p:nvPr>
        </p:nvSpPr>
        <p:spPr>
          <a:xfrm>
            <a:off x="914400" y="55499"/>
            <a:ext cx="5562600" cy="365125"/>
          </a:xfrm>
        </p:spPr>
        <p:txBody>
          <a:bodyPr/>
          <a:lstStyle>
            <a:extLst/>
          </a:lstStyle>
          <a:p>
            <a:endParaRPr lang="zh-TW" altLang="en-US"/>
          </a:p>
        </p:txBody>
      </p:sp>
      <p:sp>
        <p:nvSpPr>
          <p:cNvPr id="7" name="投影片編號版面配置區 6"/>
          <p:cNvSpPr>
            <a:spLocks noGrp="1"/>
          </p:cNvSpPr>
          <p:nvPr>
            <p:ph type="sldNum" sz="quarter" idx="12"/>
          </p:nvPr>
        </p:nvSpPr>
        <p:spPr>
          <a:xfrm>
            <a:off x="8610600" y="55499"/>
            <a:ext cx="457200" cy="365125"/>
          </a:xfrm>
        </p:spPr>
        <p:txBody>
          <a:bodyPr/>
          <a:lstStyle>
            <a:extLst/>
          </a:lstStyle>
          <a:p>
            <a:fld id="{D04286C2-72CA-4B97-B8D7-31EB11B2C257}"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矩形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矩形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矩形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矩形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矩形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矩形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矩形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矩形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矩形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標題版面配置區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542E3FE-927E-4A45-AA62-39928E9114AE}" type="datetimeFigureOut">
              <a:rPr lang="zh-TW" altLang="en-US" smtClean="0"/>
              <a:t>2012/12/25</a:t>
            </a:fld>
            <a:endParaRPr lang="zh-TW" altLang="en-US"/>
          </a:p>
        </p:txBody>
      </p:sp>
      <p:sp>
        <p:nvSpPr>
          <p:cNvPr id="3" name="頁尾版面配置區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zh-TW" altLang="en-US"/>
          </a:p>
        </p:txBody>
      </p:sp>
      <p:sp>
        <p:nvSpPr>
          <p:cNvPr id="23" name="投影片編號版面配置區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D04286C2-72CA-4B97-B8D7-31EB11B2C257}" type="slidenum">
              <a:rPr lang="zh-TW" altLang="en-US" smtClean="0"/>
              <a:t>‹#›</a:t>
            </a:fld>
            <a:endParaRPr lang="zh-TW"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27584" y="692696"/>
            <a:ext cx="7128792" cy="369224"/>
          </a:xfrm>
        </p:spPr>
        <p:txBody>
          <a:bodyPr/>
          <a:lstStyle/>
          <a:p>
            <a:r>
              <a:rPr lang="en-US" altLang="zh-TW" sz="4800" dirty="0" smtClean="0"/>
              <a:t>STS</a:t>
            </a:r>
            <a:r>
              <a:rPr lang="zh-TW" altLang="en-US" sz="4800" dirty="0" smtClean="0"/>
              <a:t>核能議題</a:t>
            </a:r>
            <a:r>
              <a:rPr lang="en-US" altLang="zh-TW" sz="4800" dirty="0" smtClean="0"/>
              <a:t/>
            </a:r>
            <a:br>
              <a:rPr lang="en-US" altLang="zh-TW" sz="4800" dirty="0" smtClean="0"/>
            </a:br>
            <a:r>
              <a:rPr lang="zh-TW" altLang="en-US" sz="4800" dirty="0" smtClean="0">
                <a:solidFill>
                  <a:schemeClr val="tx1"/>
                </a:solidFill>
                <a:latin typeface="標楷體" pitchFamily="65" charset="-120"/>
                <a:ea typeface="標楷體" pitchFamily="65" charset="-120"/>
              </a:rPr>
              <a:t>以適當科技與風險評估的角度來看核能系統</a:t>
            </a:r>
            <a:endParaRPr lang="zh-TW" altLang="en-US" sz="4800" dirty="0"/>
          </a:p>
        </p:txBody>
      </p:sp>
      <p:sp>
        <p:nvSpPr>
          <p:cNvPr id="3" name="副標題 2"/>
          <p:cNvSpPr>
            <a:spLocks noGrp="1"/>
          </p:cNvSpPr>
          <p:nvPr>
            <p:ph type="subTitle" idx="1"/>
          </p:nvPr>
        </p:nvSpPr>
        <p:spPr>
          <a:xfrm>
            <a:off x="827584" y="4221088"/>
            <a:ext cx="7772400" cy="1868800"/>
          </a:xfrm>
        </p:spPr>
        <p:txBody>
          <a:bodyPr>
            <a:normAutofit fontScale="92500" lnSpcReduction="20000"/>
          </a:bodyPr>
          <a:lstStyle/>
          <a:p>
            <a:r>
              <a:rPr lang="zh-TW" altLang="en-US" sz="3800" dirty="0" smtClean="0"/>
              <a:t>指導老師</a:t>
            </a:r>
            <a:r>
              <a:rPr lang="en-US" altLang="zh-TW" sz="3800" dirty="0" smtClean="0"/>
              <a:t>:</a:t>
            </a:r>
            <a:r>
              <a:rPr lang="zh-TW" altLang="en-US" sz="3800" dirty="0" smtClean="0"/>
              <a:t>林聰益</a:t>
            </a:r>
            <a:endParaRPr lang="en-US" altLang="zh-TW" sz="3800" dirty="0" smtClean="0"/>
          </a:p>
          <a:p>
            <a:r>
              <a:rPr lang="zh-TW" altLang="en-US" sz="3800" dirty="0" smtClean="0"/>
              <a:t>班級</a:t>
            </a:r>
            <a:r>
              <a:rPr lang="en-US" altLang="zh-TW" sz="3800" dirty="0" smtClean="0"/>
              <a:t>:</a:t>
            </a:r>
            <a:r>
              <a:rPr lang="zh-TW" altLang="en-US" sz="3800" dirty="0" smtClean="0"/>
              <a:t>自控三甲</a:t>
            </a:r>
            <a:endParaRPr lang="en-US" altLang="zh-TW" sz="3800" dirty="0" smtClean="0"/>
          </a:p>
          <a:p>
            <a:r>
              <a:rPr lang="zh-TW" altLang="en-US" sz="3800" dirty="0" smtClean="0"/>
              <a:t>姓名</a:t>
            </a:r>
            <a:r>
              <a:rPr lang="en-US" altLang="zh-TW" sz="3800" dirty="0" smtClean="0"/>
              <a:t>:</a:t>
            </a:r>
            <a:r>
              <a:rPr lang="zh-TW" altLang="en-US" sz="3800" dirty="0" smtClean="0"/>
              <a:t>龔酩人</a:t>
            </a:r>
            <a:endParaRPr lang="en-US" altLang="zh-TW" sz="3800" dirty="0" smtClean="0"/>
          </a:p>
          <a:p>
            <a:r>
              <a:rPr lang="zh-TW" altLang="en-US" sz="3800" dirty="0" smtClean="0"/>
              <a:t>學號</a:t>
            </a:r>
            <a:r>
              <a:rPr lang="en-US" altLang="zh-TW" sz="3800" dirty="0" smtClean="0"/>
              <a:t>:</a:t>
            </a:r>
            <a:r>
              <a:rPr lang="en-US" altLang="zh-TW" sz="3800" dirty="0" smtClean="0"/>
              <a:t>49912052</a:t>
            </a:r>
            <a:endParaRPr lang="zh-TW" altLang="en-US" sz="3800" dirty="0" smtClean="0"/>
          </a:p>
          <a:p>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其他</a:t>
            </a:r>
            <a:endParaRPr lang="zh-TW" altLang="en-US" dirty="0"/>
          </a:p>
        </p:txBody>
      </p:sp>
      <p:sp>
        <p:nvSpPr>
          <p:cNvPr id="3" name="內容版面配置區 2"/>
          <p:cNvSpPr>
            <a:spLocks noGrp="1"/>
          </p:cNvSpPr>
          <p:nvPr>
            <p:ph idx="1"/>
          </p:nvPr>
        </p:nvSpPr>
        <p:spPr/>
        <p:txBody>
          <a:bodyPr/>
          <a:lstStyle/>
          <a:p>
            <a:r>
              <a:rPr lang="zh-TW" altLang="en-US" b="1" cap="small" dirty="0" smtClean="0"/>
              <a:t>電基會各項回饋金執行</a:t>
            </a:r>
            <a:r>
              <a:rPr lang="zh-TW" altLang="en-US" b="1" cap="small" dirty="0" smtClean="0"/>
              <a:t>依據</a:t>
            </a:r>
            <a:r>
              <a:rPr lang="zh-TW" altLang="en-US" dirty="0" smtClean="0"/>
              <a:t/>
            </a:r>
            <a:br>
              <a:rPr lang="zh-TW" altLang="en-US" dirty="0" smtClean="0"/>
            </a:br>
            <a:endParaRPr lang="en-US" altLang="zh-TW" dirty="0" smtClean="0"/>
          </a:p>
          <a:p>
            <a:pPr>
              <a:buNone/>
            </a:pPr>
            <a:r>
              <a:rPr lang="zh-TW" altLang="en-US" dirty="0" smtClean="0"/>
              <a:t> </a:t>
            </a:r>
            <a:r>
              <a:rPr lang="zh-TW" altLang="en-US" dirty="0" smtClean="0"/>
              <a:t>      運轉</a:t>
            </a:r>
            <a:r>
              <a:rPr lang="zh-TW" altLang="en-US" dirty="0" smtClean="0"/>
              <a:t>中發電機組：上一會計年度電費收入（扣除購電費用）之千分之十</a:t>
            </a:r>
            <a:r>
              <a:rPr lang="zh-TW" altLang="en-US" dirty="0" smtClean="0"/>
              <a:t>。</a:t>
            </a:r>
            <a:endParaRPr lang="en-US" altLang="zh-TW" dirty="0" smtClean="0"/>
          </a:p>
          <a:p>
            <a:pPr>
              <a:buNone/>
            </a:pPr>
            <a:r>
              <a:rPr lang="zh-TW" altLang="en-US" dirty="0" smtClean="0"/>
              <a:t/>
            </a:r>
            <a:br>
              <a:rPr lang="zh-TW" altLang="en-US" dirty="0" smtClean="0"/>
            </a:br>
            <a:r>
              <a:rPr lang="zh-TW" altLang="en-US" dirty="0" smtClean="0"/>
              <a:t>興建中發電工程：上一會計年度發電工程（含核廢料處置工程）決算總額之千分之十。</a:t>
            </a:r>
          </a:p>
          <a:p>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結論</a:t>
            </a:r>
            <a:endParaRPr lang="zh-TW" altLang="en-US" dirty="0"/>
          </a:p>
        </p:txBody>
      </p:sp>
      <p:sp>
        <p:nvSpPr>
          <p:cNvPr id="3" name="內容版面配置區 2"/>
          <p:cNvSpPr>
            <a:spLocks noGrp="1"/>
          </p:cNvSpPr>
          <p:nvPr>
            <p:ph idx="1"/>
          </p:nvPr>
        </p:nvSpPr>
        <p:spPr/>
        <p:txBody>
          <a:bodyPr/>
          <a:lstStyle/>
          <a:p>
            <a:r>
              <a:rPr lang="zh-TW" altLang="en-US" dirty="0" smtClean="0"/>
              <a:t>臺</a:t>
            </a:r>
            <a:r>
              <a:rPr lang="zh-TW" altLang="en-US" dirty="0" smtClean="0"/>
              <a:t>灣９８以上的能源仰賴進口，以核能來講，是台灣目前最好的發電方式。</a:t>
            </a:r>
            <a:endParaRPr lang="en-US" altLang="zh-TW" dirty="0" smtClean="0"/>
          </a:p>
          <a:p>
            <a:r>
              <a:rPr lang="zh-TW" altLang="en-US" dirty="0" smtClean="0"/>
              <a:t>核</a:t>
            </a:r>
            <a:r>
              <a:rPr lang="zh-TW" altLang="en-US" dirty="0" smtClean="0"/>
              <a:t>能已發展數十年，安全的防護非常完整，還有台灣使用的是輕水冷卻，</a:t>
            </a:r>
            <a:r>
              <a:rPr lang="zh-TW" altLang="en-US" dirty="0" smtClean="0"/>
              <a:t>可自動抑制功率</a:t>
            </a:r>
            <a:r>
              <a:rPr lang="zh-TW" altLang="en-US" dirty="0" smtClean="0"/>
              <a:t>增加。</a:t>
            </a:r>
            <a:endParaRPr lang="en-US" altLang="zh-TW" dirty="0" smtClean="0"/>
          </a:p>
          <a:p>
            <a:r>
              <a:rPr lang="zh-TW" altLang="en-US" dirty="0" smtClean="0"/>
              <a:t>核能已是全世界的</a:t>
            </a:r>
            <a:r>
              <a:rPr lang="zh-TW" altLang="en-US" dirty="0" smtClean="0"/>
              <a:t>趨勢，成本也低，適合臺灣。　</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參考資料</a:t>
            </a:r>
            <a:endParaRPr lang="zh-TW" altLang="en-US" dirty="0"/>
          </a:p>
        </p:txBody>
      </p:sp>
      <p:sp>
        <p:nvSpPr>
          <p:cNvPr id="3" name="內容版面配置區 2"/>
          <p:cNvSpPr>
            <a:spLocks noGrp="1"/>
          </p:cNvSpPr>
          <p:nvPr>
            <p:ph idx="1"/>
          </p:nvPr>
        </p:nvSpPr>
        <p:spPr/>
        <p:txBody>
          <a:bodyPr/>
          <a:lstStyle/>
          <a:p>
            <a:r>
              <a:rPr lang="en-US" altLang="zh-TW" smtClean="0"/>
              <a:t>http://www.nicenter.org.tw/</a:t>
            </a:r>
            <a:endParaRPr lang="zh-TW"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目錄</a:t>
            </a:r>
            <a:endParaRPr lang="zh-TW" altLang="en-US" dirty="0"/>
          </a:p>
        </p:txBody>
      </p:sp>
      <p:sp>
        <p:nvSpPr>
          <p:cNvPr id="3" name="內容版面配置區 2"/>
          <p:cNvSpPr>
            <a:spLocks noGrp="1"/>
          </p:cNvSpPr>
          <p:nvPr>
            <p:ph idx="1"/>
          </p:nvPr>
        </p:nvSpPr>
        <p:spPr/>
        <p:txBody>
          <a:bodyPr/>
          <a:lstStyle/>
          <a:p>
            <a:r>
              <a:rPr lang="en-US" altLang="zh-TW" dirty="0" smtClean="0"/>
              <a:t>1.</a:t>
            </a:r>
            <a:r>
              <a:rPr lang="zh-TW" altLang="en-US" b="1" dirty="0" smtClean="0"/>
              <a:t>核安及核能</a:t>
            </a:r>
            <a:r>
              <a:rPr lang="zh-TW" altLang="en-US" b="1" dirty="0" smtClean="0"/>
              <a:t>營運</a:t>
            </a:r>
            <a:endParaRPr lang="en-US" altLang="zh-TW" dirty="0" smtClean="0"/>
          </a:p>
          <a:p>
            <a:r>
              <a:rPr lang="en-US" altLang="zh-TW" dirty="0" smtClean="0"/>
              <a:t>2.</a:t>
            </a:r>
            <a:r>
              <a:rPr lang="zh-TW" altLang="en-US" b="1" dirty="0" smtClean="0"/>
              <a:t>為何需興建核四廠</a:t>
            </a:r>
            <a:r>
              <a:rPr lang="zh-TW" altLang="en-US" dirty="0" smtClean="0"/>
              <a:t> </a:t>
            </a:r>
            <a:endParaRPr lang="en-US" altLang="zh-TW" dirty="0" smtClean="0"/>
          </a:p>
          <a:p>
            <a:r>
              <a:rPr lang="en-US" altLang="zh-TW" dirty="0" smtClean="0"/>
              <a:t>3.</a:t>
            </a:r>
            <a:r>
              <a:rPr lang="zh-TW" altLang="en-US" b="1" dirty="0" smtClean="0"/>
              <a:t>觀念</a:t>
            </a:r>
            <a:r>
              <a:rPr lang="zh-TW" altLang="en-US" b="1" dirty="0" smtClean="0"/>
              <a:t>溝通</a:t>
            </a:r>
            <a:endParaRPr lang="en-US" altLang="zh-TW" dirty="0" smtClean="0"/>
          </a:p>
          <a:p>
            <a:r>
              <a:rPr lang="en-US" altLang="zh-TW" dirty="0" smtClean="0"/>
              <a:t>4.</a:t>
            </a:r>
            <a:r>
              <a:rPr lang="zh-TW" altLang="en-US" b="1" dirty="0" smtClean="0"/>
              <a:t>核廢料</a:t>
            </a:r>
            <a:endParaRPr lang="en-US" altLang="zh-TW" dirty="0" smtClean="0"/>
          </a:p>
          <a:p>
            <a:r>
              <a:rPr lang="en-US" altLang="zh-TW" dirty="0" smtClean="0"/>
              <a:t>5.</a:t>
            </a:r>
            <a:r>
              <a:rPr lang="zh-TW" altLang="en-US" b="1" dirty="0" smtClean="0"/>
              <a:t>其他</a:t>
            </a:r>
            <a:endParaRPr lang="en-US" altLang="zh-TW" b="1" dirty="0" smtClean="0"/>
          </a:p>
          <a:p>
            <a:r>
              <a:rPr lang="en-US" altLang="zh-TW" b="1" dirty="0" smtClean="0"/>
              <a:t>6.</a:t>
            </a:r>
            <a:r>
              <a:rPr lang="zh-TW" altLang="en-US" b="1" dirty="0" smtClean="0"/>
              <a:t>結論</a:t>
            </a:r>
            <a:endParaRPr lang="en-US" altLang="zh-TW" b="1" dirty="0" smtClean="0"/>
          </a:p>
          <a:p>
            <a:r>
              <a:rPr lang="en-US" altLang="zh-TW" b="1" dirty="0" smtClean="0"/>
              <a:t>7.</a:t>
            </a:r>
            <a:r>
              <a:rPr lang="zh-TW" altLang="en-US" b="1" dirty="0" smtClean="0"/>
              <a:t>參考資料</a:t>
            </a:r>
            <a:endParaRPr lang="zh-TW"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核安及核能</a:t>
            </a:r>
            <a:r>
              <a:rPr lang="zh-TW" altLang="en-US" b="1" dirty="0" smtClean="0"/>
              <a:t>營運</a:t>
            </a:r>
            <a:r>
              <a:rPr lang="en-US" altLang="zh-TW" b="1" dirty="0" smtClean="0"/>
              <a:t>(</a:t>
            </a:r>
            <a:r>
              <a:rPr lang="zh-TW" altLang="en-US" b="1" dirty="0" smtClean="0"/>
              <a:t>上</a:t>
            </a:r>
            <a:r>
              <a:rPr lang="en-US" altLang="zh-TW" b="1" dirty="0" smtClean="0"/>
              <a:t>)</a:t>
            </a:r>
            <a:r>
              <a:rPr lang="zh-TW" altLang="en-US" dirty="0" smtClean="0"/>
              <a:t> </a:t>
            </a:r>
            <a:endParaRPr lang="zh-TW" altLang="en-US" dirty="0"/>
          </a:p>
        </p:txBody>
      </p:sp>
      <p:sp>
        <p:nvSpPr>
          <p:cNvPr id="3" name="內容版面配置區 2"/>
          <p:cNvSpPr>
            <a:spLocks noGrp="1"/>
          </p:cNvSpPr>
          <p:nvPr>
            <p:ph idx="1"/>
          </p:nvPr>
        </p:nvSpPr>
        <p:spPr/>
        <p:txBody>
          <a:bodyPr>
            <a:normAutofit fontScale="92500" lnSpcReduction="20000"/>
          </a:bodyPr>
          <a:lstStyle/>
          <a:p>
            <a:r>
              <a:rPr lang="zh-TW" altLang="en-US" b="1" u="sng" cap="small" dirty="0" smtClean="0"/>
              <a:t>核能電廠有的以水，有的以石墨為緩和劑，二者有何差異？我國核電廠與車諾比爾核電廠有何</a:t>
            </a:r>
            <a:r>
              <a:rPr lang="zh-TW" altLang="en-US" b="1" u="sng" cap="small" dirty="0" smtClean="0"/>
              <a:t>差異</a:t>
            </a:r>
            <a:r>
              <a:rPr lang="en-US" altLang="zh-TW" b="1" u="sng" cap="small" dirty="0" smtClean="0"/>
              <a:t>?</a:t>
            </a:r>
            <a:endParaRPr lang="en-US" altLang="zh-TW" u="sng" dirty="0" smtClean="0"/>
          </a:p>
          <a:p>
            <a:pPr>
              <a:buNone/>
            </a:pPr>
            <a:r>
              <a:rPr lang="zh-TW" altLang="en-US" dirty="0" smtClean="0"/>
              <a:t>     一</a:t>
            </a:r>
            <a:r>
              <a:rPr lang="zh-TW" altLang="en-US" dirty="0" smtClean="0"/>
              <a:t>、以石墨為緩和劑，在高溫下，有充足空氣供應時會燃燒。輕水則無此顧慮。</a:t>
            </a:r>
            <a:br>
              <a:rPr lang="zh-TW" altLang="en-US" dirty="0" smtClean="0"/>
            </a:br>
            <a:r>
              <a:rPr lang="zh-TW" altLang="en-US" dirty="0" smtClean="0"/>
              <a:t/>
            </a:r>
            <a:br>
              <a:rPr lang="zh-TW" altLang="en-US" dirty="0" smtClean="0"/>
            </a:br>
            <a:r>
              <a:rPr lang="zh-TW" altLang="en-US" dirty="0" smtClean="0"/>
              <a:t>二、主要差異：</a:t>
            </a:r>
            <a:r>
              <a:rPr lang="zh-TW" altLang="en-US" dirty="0" smtClean="0"/>
              <a:t>我國用</a:t>
            </a:r>
            <a:r>
              <a:rPr lang="zh-TW" altLang="en-US" dirty="0" smtClean="0"/>
              <a:t>輕水做緩和劑，車諾比</a:t>
            </a:r>
            <a:r>
              <a:rPr lang="zh-TW" altLang="en-US" dirty="0" smtClean="0"/>
              <a:t>爾用</a:t>
            </a:r>
            <a:r>
              <a:rPr lang="zh-TW" altLang="en-US" dirty="0" smtClean="0"/>
              <a:t>石墨。我國有圍阻體設計，車諾比爾則無。我國為「負」空泡係數，可自動抑制功率增加，車諾比爾則相反。</a:t>
            </a:r>
          </a:p>
          <a:p>
            <a:pPr>
              <a:buNone/>
            </a:pPr>
            <a:r>
              <a:rPr lang="zh-TW" altLang="en-US" dirty="0" smtClean="0"/>
              <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fontScale="92500"/>
          </a:bodyPr>
          <a:lstStyle/>
          <a:p>
            <a:r>
              <a:rPr lang="zh-TW" altLang="en-US" b="1" u="sng" cap="small" dirty="0" smtClean="0"/>
              <a:t>國內</a:t>
            </a:r>
            <a:r>
              <a:rPr lang="zh-TW" altLang="en-US" b="1" u="sng" cap="small" dirty="0" smtClean="0"/>
              <a:t>三座核能電廠八十七年營運績效如何</a:t>
            </a:r>
            <a:r>
              <a:rPr lang="zh-TW" altLang="en-US" b="1" u="sng" cap="small" dirty="0" smtClean="0"/>
              <a:t>？</a:t>
            </a:r>
            <a:endParaRPr lang="en-US" altLang="zh-TW" b="1" u="sng" cap="small" dirty="0" smtClean="0"/>
          </a:p>
          <a:p>
            <a:pPr>
              <a:buNone/>
            </a:pPr>
            <a:r>
              <a:rPr lang="zh-TW" altLang="en-US" dirty="0" smtClean="0"/>
              <a:t>    國內</a:t>
            </a:r>
            <a:r>
              <a:rPr lang="zh-TW" altLang="en-US" dirty="0" smtClean="0"/>
              <a:t>自民國六十六年核一廠一號機開始運轉發電</a:t>
            </a:r>
            <a:r>
              <a:rPr lang="zh-TW" altLang="en-US" dirty="0" smtClean="0"/>
              <a:t>至今，</a:t>
            </a:r>
            <a:r>
              <a:rPr lang="zh-TW" altLang="en-US" dirty="0" smtClean="0"/>
              <a:t>並未發生違反安全之重大事故，營運績效持續進步中，未來仍將秉持品質安全無止盡之信念，繼續推動核能安全文化，並致力提高設備可靠度、提昇員工技能、防止人為疏失及降低核能營運成本</a:t>
            </a:r>
            <a:r>
              <a:rPr lang="zh-TW" altLang="en-US" dirty="0" smtClean="0"/>
              <a:t>，續</a:t>
            </a:r>
            <a:r>
              <a:rPr lang="zh-TW" altLang="en-US" dirty="0" smtClean="0"/>
              <a:t>創佳績，與世界優秀核能電廠並駕齊驅。</a:t>
            </a:r>
          </a:p>
          <a:p>
            <a:pPr>
              <a:buNone/>
            </a:pPr>
            <a:r>
              <a:rPr lang="zh-TW" altLang="en-US" dirty="0" smtClean="0"/>
              <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為何需興建核四</a:t>
            </a:r>
            <a:r>
              <a:rPr lang="zh-TW" altLang="en-US" b="1" dirty="0" smtClean="0"/>
              <a:t>廠</a:t>
            </a:r>
            <a:endParaRPr lang="zh-TW" altLang="en-US" dirty="0"/>
          </a:p>
        </p:txBody>
      </p:sp>
      <p:sp>
        <p:nvSpPr>
          <p:cNvPr id="3" name="內容版面配置區 2"/>
          <p:cNvSpPr>
            <a:spLocks noGrp="1"/>
          </p:cNvSpPr>
          <p:nvPr>
            <p:ph idx="1"/>
          </p:nvPr>
        </p:nvSpPr>
        <p:spPr/>
        <p:txBody>
          <a:bodyPr/>
          <a:lstStyle/>
          <a:p>
            <a:r>
              <a:rPr lang="zh-TW" altLang="en-US" u="sng" dirty="0" smtClean="0"/>
              <a:t>一</a:t>
            </a:r>
            <a:r>
              <a:rPr lang="zh-TW" altLang="en-US" u="sng" dirty="0" smtClean="0"/>
              <a:t>、鑑於核三電力北送困難：</a:t>
            </a:r>
            <a:r>
              <a:rPr lang="zh-TW" altLang="en-US" dirty="0" smtClean="0"/>
              <a:t/>
            </a:r>
            <a:br>
              <a:rPr lang="zh-TW" altLang="en-US" dirty="0" smtClean="0"/>
            </a:br>
            <a:r>
              <a:rPr lang="zh-TW" altLang="en-US" dirty="0" smtClean="0"/>
              <a:t>如果將計畫建於核四的機組改設於核三廠，將使目前已 發生電力不足之北部電源更為嚴重不足，所發電力北送，更使輸電線路無法負荷，影響系統供電可靠性。 </a:t>
            </a:r>
            <a:br>
              <a:rPr lang="zh-TW" altLang="en-US" dirty="0" smtClean="0"/>
            </a:b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u="sng" dirty="0" smtClean="0"/>
              <a:t>二、為符合能源多元化</a:t>
            </a:r>
            <a:r>
              <a:rPr lang="zh-TW" altLang="en-US" u="sng" dirty="0" smtClean="0"/>
              <a:t>政策</a:t>
            </a:r>
            <a:r>
              <a:rPr lang="zh-TW" altLang="en-US" u="sng" dirty="0" smtClean="0"/>
              <a:t>：</a:t>
            </a:r>
            <a:endParaRPr lang="en-US" altLang="zh-TW" u="sng" dirty="0" smtClean="0"/>
          </a:p>
          <a:p>
            <a:pPr>
              <a:buNone/>
            </a:pPr>
            <a:r>
              <a:rPr lang="zh-TW" altLang="en-US" dirty="0" smtClean="0"/>
              <a:t>    仍</a:t>
            </a:r>
            <a:r>
              <a:rPr lang="zh-TW" altLang="en-US" dirty="0" smtClean="0"/>
              <a:t>須興建核四： 我國自產能源貧乏，</a:t>
            </a:r>
            <a:r>
              <a:rPr lang="en-US" altLang="zh-TW" dirty="0" smtClean="0"/>
              <a:t>96%</a:t>
            </a:r>
            <a:r>
              <a:rPr lang="zh-TW" altLang="en-US" dirty="0" smtClean="0"/>
              <a:t>能源仰賴進口，而對於化石能源之依賴亦達</a:t>
            </a:r>
            <a:r>
              <a:rPr lang="en-US" altLang="zh-TW" dirty="0" smtClean="0"/>
              <a:t>85%</a:t>
            </a:r>
            <a:r>
              <a:rPr lang="zh-TW" altLang="en-US" dirty="0" smtClean="0"/>
              <a:t>以上，目前參與投資之民間電廠更全部使用化石燃料，故為分散進口能源風險，符合國際公約二氧化碳排放之限制，台電公司必須興建核四。</a:t>
            </a:r>
            <a:br>
              <a:rPr lang="zh-TW" altLang="en-US" dirty="0" smtClean="0"/>
            </a:br>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觀念溝通</a:t>
            </a:r>
            <a:endParaRPr lang="zh-TW" altLang="en-US" dirty="0"/>
          </a:p>
        </p:txBody>
      </p:sp>
      <p:sp>
        <p:nvSpPr>
          <p:cNvPr id="3" name="內容版面配置區 2"/>
          <p:cNvSpPr>
            <a:spLocks noGrp="1"/>
          </p:cNvSpPr>
          <p:nvPr>
            <p:ph idx="1"/>
          </p:nvPr>
        </p:nvSpPr>
        <p:spPr/>
        <p:txBody>
          <a:bodyPr>
            <a:normAutofit fontScale="92500" lnSpcReduction="10000"/>
          </a:bodyPr>
          <a:lstStyle/>
          <a:p>
            <a:pPr>
              <a:buNone/>
            </a:pPr>
            <a:r>
              <a:rPr lang="zh-TW" altLang="en-US" dirty="0" smtClean="0"/>
              <a:t>     尋求社會大眾的共識及廠址居民的認同，所以大力推展全方位之核能溝通工作。但由於核能發電涉及高科技，一般民眾並不容易瞭解，再加上反核人士刻意渲染核電的危險性，因此部分國人對核電是否安全存有懷疑。在這種情形下，要建立核能發電的民眾共識，首先要讓民眾瞭解正確的核電知識。所以台電公司成立「核能溝通中心」，推動各項核電之溝通宣導工作，除了編印說明資料，也藉安排參觀訪問核能電廠，以及召開座談會、研討會等種種方式，與社會各階層民眾討論與說明核電的真相。</a:t>
            </a:r>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核廢料</a:t>
            </a:r>
            <a:endParaRPr lang="zh-TW" altLang="en-US" dirty="0"/>
          </a:p>
        </p:txBody>
      </p:sp>
      <p:sp>
        <p:nvSpPr>
          <p:cNvPr id="3" name="內容版面配置區 2"/>
          <p:cNvSpPr>
            <a:spLocks noGrp="1"/>
          </p:cNvSpPr>
          <p:nvPr>
            <p:ph idx="1"/>
          </p:nvPr>
        </p:nvSpPr>
        <p:spPr/>
        <p:txBody>
          <a:bodyPr>
            <a:normAutofit/>
          </a:bodyPr>
          <a:lstStyle/>
          <a:p>
            <a:r>
              <a:rPr lang="zh-TW" altLang="en-US" dirty="0" smtClean="0"/>
              <a:t>具高放射性之用過核燃料，目前係貯存於各廠燃料池中。由於用過核燃料其內含之高放射性廢料只約佔其成分之三％，其餘的九七％是可經過再處理予以回收的鈾與鈽，台電公司考量目前用過核燃料再處理費用仍太高，在策略上是於核能電廠內先行中期貯存用過核燃料以保留將來再處理之彈性，同時積極進行用過核燃料最終處置場技術發展</a:t>
            </a:r>
            <a:r>
              <a:rPr lang="zh-TW" altLang="en-US" dirty="0" smtClean="0"/>
              <a:t>。</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lnSpcReduction="10000"/>
          </a:bodyPr>
          <a:lstStyle/>
          <a:p>
            <a:r>
              <a:rPr lang="zh-TW" altLang="en-US" dirty="0" smtClean="0"/>
              <a:t>低放射性廢料部份，至八十八年六月止累計存量達一六六、七五九桶，分別</a:t>
            </a:r>
            <a:r>
              <a:rPr lang="zh-TW" altLang="en-US" dirty="0" smtClean="0"/>
              <a:t>於核電廠廠區倉庫以及蘭嶼貯存場貯存。為因應貯存空間需求並進一步改善廢料倉庫貯存狀況，台電除加強各核能電廠廢料處理系統改善及營運外，更設置廢料焚化爐及超高壓壓縮機等減容設施</a:t>
            </a:r>
            <a:r>
              <a:rPr lang="zh-TW" altLang="en-US" dirty="0" smtClean="0"/>
              <a:t>，從</a:t>
            </a:r>
            <a:r>
              <a:rPr lang="zh-TW" altLang="en-US" dirty="0" smtClean="0"/>
              <a:t>根源下手積極減少廢料</a:t>
            </a:r>
            <a:r>
              <a:rPr lang="zh-TW" altLang="en-US" dirty="0" smtClean="0"/>
              <a:t>產量。</a:t>
            </a:r>
            <a:endParaRPr lang="zh-TW" altLang="en-US" dirty="0" smtClean="0"/>
          </a:p>
          <a:p>
            <a:pPr>
              <a:buNone/>
            </a:pPr>
            <a:r>
              <a:rPr lang="zh-TW" altLang="en-US" dirty="0" smtClean="0"/>
              <a:t/>
            </a:r>
            <a:br>
              <a:rPr lang="zh-TW" altLang="en-US" dirty="0" smtClean="0"/>
            </a:b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地鐵">
  <a:themeElements>
    <a:clrScheme name="地鐵">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地鐵">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地鐵">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167</TotalTime>
  <Words>670</Words>
  <Application>Microsoft Office PowerPoint</Application>
  <PresentationFormat>如螢幕大小 (4:3)</PresentationFormat>
  <Paragraphs>40</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地鐵</vt:lpstr>
      <vt:lpstr>STS核能議題 以適當科技與風險評估的角度來看核能系統</vt:lpstr>
      <vt:lpstr>目錄</vt:lpstr>
      <vt:lpstr>核安及核能營運(上) </vt:lpstr>
      <vt:lpstr>投影片 4</vt:lpstr>
      <vt:lpstr>為何需興建核四廠</vt:lpstr>
      <vt:lpstr>投影片 6</vt:lpstr>
      <vt:lpstr>觀念溝通</vt:lpstr>
      <vt:lpstr>核廢料</vt:lpstr>
      <vt:lpstr>投影片 9</vt:lpstr>
      <vt:lpstr>其他</vt:lpstr>
      <vt:lpstr>結論</vt:lpstr>
      <vt:lpstr>參考資料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STS核能議題 以適當科技與風險評估的角度來看核能系統</dc:title>
  <dc:creator>Only</dc:creator>
  <cp:lastModifiedBy>Only</cp:lastModifiedBy>
  <cp:revision>17</cp:revision>
  <dcterms:created xsi:type="dcterms:W3CDTF">2012-12-25T11:25:04Z</dcterms:created>
  <dcterms:modified xsi:type="dcterms:W3CDTF">2012-12-25T14:12:10Z</dcterms:modified>
</cp:coreProperties>
</file>