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58" r:id="rId6"/>
    <p:sldId id="257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4" r:id="rId16"/>
    <p:sldId id="270" r:id="rId17"/>
    <p:sldId id="271" r:id="rId18"/>
    <p:sldId id="272" r:id="rId19"/>
    <p:sldId id="273" r:id="rId20"/>
    <p:sldId id="277" r:id="rId21"/>
    <p:sldId id="275" r:id="rId22"/>
    <p:sldId id="276" r:id="rId23"/>
    <p:sldId id="278" r:id="rId2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746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4028CBDA-DB98-404D-8BC7-BE496C6B91C9}" type="datetimeFigureOut">
              <a:rPr lang="zh-TW" altLang="en-US" smtClean="0"/>
              <a:pPr/>
              <a:t>2012/10/20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3B6C2A-F146-4C34-8956-9DF94D41FF0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CBDA-DB98-404D-8BC7-BE496C6B91C9}" type="datetimeFigureOut">
              <a:rPr lang="zh-TW" altLang="en-US" smtClean="0"/>
              <a:pPr/>
              <a:t>2012/10/20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6C2A-F146-4C34-8956-9DF94D41FF0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4028CBDA-DB98-404D-8BC7-BE496C6B91C9}" type="datetimeFigureOut">
              <a:rPr lang="zh-TW" altLang="en-US" smtClean="0"/>
              <a:pPr/>
              <a:t>2012/10/20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AC3B6C2A-F146-4C34-8956-9DF94D41FF0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CBDA-DB98-404D-8BC7-BE496C6B91C9}" type="datetimeFigureOut">
              <a:rPr lang="zh-TW" altLang="en-US" smtClean="0"/>
              <a:pPr/>
              <a:t>2012/10/20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C3B6C2A-F146-4C34-8956-9DF94D41FF0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矩形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CBDA-DB98-404D-8BC7-BE496C6B91C9}" type="datetimeFigureOut">
              <a:rPr lang="zh-TW" altLang="en-US" smtClean="0"/>
              <a:pPr/>
              <a:t>2012/10/20</a:t>
            </a:fld>
            <a:endParaRPr lang="zh-TW" altLang="en-US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C3B6C2A-F146-4C34-8956-9DF94D41FF0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028CBDA-DB98-404D-8BC7-BE496C6B91C9}" type="datetimeFigureOut">
              <a:rPr lang="zh-TW" altLang="en-US" smtClean="0"/>
              <a:pPr/>
              <a:t>2012/10/20</a:t>
            </a:fld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C3B6C2A-F146-4C34-8956-9DF94D41FF0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2" name="頁尾版面配置區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028CBDA-DB98-404D-8BC7-BE496C6B91C9}" type="datetimeFigureOut">
              <a:rPr lang="zh-TW" altLang="en-US" smtClean="0"/>
              <a:pPr/>
              <a:t>2012/10/20</a:t>
            </a:fld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C3B6C2A-F146-4C34-8956-9DF94D41FF0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zh-TW" altLang="en-US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CBDA-DB98-404D-8BC7-BE496C6B91C9}" type="datetimeFigureOut">
              <a:rPr lang="zh-TW" altLang="en-US" smtClean="0"/>
              <a:pPr/>
              <a:t>2012/10/20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C3B6C2A-F146-4C34-8956-9DF94D41FF0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CBDA-DB98-404D-8BC7-BE496C6B91C9}" type="datetimeFigureOut">
              <a:rPr lang="zh-TW" altLang="en-US" smtClean="0"/>
              <a:pPr/>
              <a:t>2012/10/20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3B6C2A-F146-4C34-8956-9DF94D41FF0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CBDA-DB98-404D-8BC7-BE496C6B91C9}" type="datetimeFigureOut">
              <a:rPr lang="zh-TW" altLang="en-US" smtClean="0"/>
              <a:pPr/>
              <a:t>2012/10/20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C3B6C2A-F146-4C34-8956-9DF94D41FF0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矩形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1" name="矩形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4028CBDA-DB98-404D-8BC7-BE496C6B91C9}" type="datetimeFigureOut">
              <a:rPr lang="zh-TW" altLang="en-US" smtClean="0"/>
              <a:pPr/>
              <a:t>2012/10/20</a:t>
            </a:fld>
            <a:endParaRPr lang="zh-TW" altLang="en-US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C3B6C2A-F146-4C34-8956-9DF94D41FF0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028CBDA-DB98-404D-8BC7-BE496C6B91C9}" type="datetimeFigureOut">
              <a:rPr lang="zh-TW" altLang="en-US" smtClean="0"/>
              <a:pPr/>
              <a:t>2012/10/20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C3B6C2A-F146-4C34-8956-9DF94D41FF0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news.gamme.com.tw/210798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youtube.com/watch?v=k_ko5Ysp5Vo&amp;feature=related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bhuntr.com/match/detail/66408" TargetMode="External"/><Relationship Id="rId2" Type="http://schemas.openxmlformats.org/officeDocument/2006/relationships/hyperlink" Target="http://120.114.92.189/ASAKURA/ASAKURA_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bhuntr.com/match/detail/61253" TargetMode="External"/><Relationship Id="rId4" Type="http://schemas.openxmlformats.org/officeDocument/2006/relationships/hyperlink" Target="http://recycle.epa.gov.tw/Recycle/front/show_focus.aspx?sno=893&amp;type=0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youtube.com/watch?v=HbEVGfmpsL0&amp;feature=related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youtube.com/watch?feature=endscreen&amp;v=3SNYtd0Ayt0&amp;NR=1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YIYkOuF1d20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空間的擴大</a:t>
            </a:r>
            <a:r>
              <a:rPr lang="en-US" altLang="zh-TW" dirty="0" smtClean="0"/>
              <a:t>—3D</a:t>
            </a:r>
            <a:r>
              <a:rPr lang="zh-TW" altLang="en-US" dirty="0" smtClean="0"/>
              <a:t>地景藝術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 smtClean="0"/>
              <a:t>@</a:t>
            </a:r>
            <a:r>
              <a:rPr lang="zh-TW" altLang="en-US" dirty="0" smtClean="0"/>
              <a:t>賴孟玲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4118915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41780" t="29156" r="22247" b="15719"/>
          <a:stretch>
            <a:fillRect/>
          </a:stretch>
        </p:blipFill>
        <p:spPr bwMode="auto">
          <a:xfrm>
            <a:off x="971600" y="260648"/>
            <a:ext cx="7416824" cy="638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 l="42252" t="31297" r="26756" b="5704"/>
          <a:stretch>
            <a:fillRect/>
          </a:stretch>
        </p:blipFill>
        <p:spPr bwMode="auto">
          <a:xfrm>
            <a:off x="1619672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JULIAN BEEVER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 l="30076" t="34250" r="36718" b="27360"/>
          <a:stretch>
            <a:fillRect/>
          </a:stretch>
        </p:blipFill>
        <p:spPr bwMode="auto">
          <a:xfrm>
            <a:off x="683568" y="1844824"/>
            <a:ext cx="731158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31818" t="42938" r="38850" b="18672"/>
          <a:stretch>
            <a:fillRect/>
          </a:stretch>
        </p:blipFill>
        <p:spPr bwMode="auto">
          <a:xfrm>
            <a:off x="539552" y="1772816"/>
            <a:ext cx="6336704" cy="466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2487" t="24235" r="39403" b="8829"/>
          <a:stretch>
            <a:fillRect/>
          </a:stretch>
        </p:blipFill>
        <p:spPr bwMode="auto">
          <a:xfrm>
            <a:off x="0" y="476672"/>
            <a:ext cx="9186388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2487" t="26203" r="39403" b="8829"/>
          <a:stretch>
            <a:fillRect/>
          </a:stretch>
        </p:blipFill>
        <p:spPr bwMode="auto">
          <a:xfrm>
            <a:off x="-1" y="548680"/>
            <a:ext cx="9121089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3040" t="25219" r="39956" b="9813"/>
          <a:stretch>
            <a:fillRect/>
          </a:stretch>
        </p:blipFill>
        <p:spPr bwMode="auto">
          <a:xfrm>
            <a:off x="0" y="476672"/>
            <a:ext cx="9214842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3593" t="27188" r="40510" b="8829"/>
          <a:stretch>
            <a:fillRect/>
          </a:stretch>
        </p:blipFill>
        <p:spPr bwMode="auto">
          <a:xfrm>
            <a:off x="-1" y="476672"/>
            <a:ext cx="9174927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3040" t="23250" r="40510" b="13751"/>
          <a:stretch>
            <a:fillRect/>
          </a:stretch>
        </p:blipFill>
        <p:spPr bwMode="auto">
          <a:xfrm>
            <a:off x="0" y="692696"/>
            <a:ext cx="918102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5364088" y="4725144"/>
            <a:ext cx="3600399" cy="1872208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hlinkClick r:id="rId2"/>
              </a:rPr>
              <a:t>http://news.gamme.com.tw/210798</a:t>
            </a:r>
            <a:endParaRPr lang="en-US" altLang="zh-TW" dirty="0" smtClean="0"/>
          </a:p>
          <a:p>
            <a:r>
              <a:rPr lang="zh-TW" altLang="en-US" dirty="0" smtClean="0"/>
              <a:t>其它</a:t>
            </a:r>
            <a:r>
              <a:rPr lang="en-US" altLang="zh-TW" dirty="0" smtClean="0"/>
              <a:t>3D</a:t>
            </a:r>
            <a:r>
              <a:rPr lang="zh-TW" altLang="en-US" dirty="0" smtClean="0"/>
              <a:t>街頭藝術</a:t>
            </a:r>
            <a:endParaRPr lang="zh-TW" alt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 l="22964" t="24235" r="49918" b="11782"/>
          <a:stretch>
            <a:fillRect/>
          </a:stretch>
        </p:blipFill>
        <p:spPr bwMode="auto">
          <a:xfrm>
            <a:off x="0" y="0"/>
            <a:ext cx="5169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30712" t="24235" r="17266" b="14735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ea typeface="華康儷粗黑" pitchFamily="49" charset="-120"/>
              </a:rPr>
              <a:t>方法：擴散</a:t>
            </a:r>
            <a:r>
              <a:rPr lang="zh-TW" altLang="en-US" dirty="0" smtClean="0"/>
              <a:t>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1.</a:t>
            </a:r>
            <a:r>
              <a:rPr lang="zh-TW" altLang="en-US" dirty="0" smtClean="0"/>
              <a:t>一點透視</a:t>
            </a:r>
            <a:endParaRPr lang="en-US" altLang="zh-TW" dirty="0" smtClean="0"/>
          </a:p>
          <a:p>
            <a:pPr eaLnBrk="1" hangingPunct="1"/>
            <a:r>
              <a:rPr lang="en-US" altLang="zh-TW" dirty="0" smtClean="0"/>
              <a:t>2.</a:t>
            </a:r>
            <a:r>
              <a:rPr lang="zh-TW" altLang="en-US" dirty="0" smtClean="0"/>
              <a:t>加入平面元素</a:t>
            </a:r>
            <a:endParaRPr lang="en-US" altLang="zh-TW" dirty="0" smtClean="0"/>
          </a:p>
          <a:p>
            <a:pPr eaLnBrk="1" hangingPunct="1"/>
            <a:endParaRPr lang="en-US" altLang="zh-TW" dirty="0" smtClean="0"/>
          </a:p>
          <a:p>
            <a:pPr eaLnBrk="1" hangingPunct="1"/>
            <a:r>
              <a:rPr lang="zh-TW" altLang="en-US" dirty="0" smtClean="0"/>
              <a:t>使空間寬廣</a:t>
            </a:r>
          </a:p>
          <a:p>
            <a:pPr eaLnBrk="1" hangingPunct="1"/>
            <a:r>
              <a:rPr lang="zh-TW" altLang="en-US" dirty="0" smtClean="0"/>
              <a:t>產生強烈的緊湊感</a:t>
            </a:r>
          </a:p>
          <a:p>
            <a:pPr eaLnBrk="1" hangingPunct="1"/>
            <a:r>
              <a:rPr lang="zh-TW" altLang="en-US" dirty="0" smtClean="0"/>
              <a:t>容易成為視覺焦點</a:t>
            </a:r>
          </a:p>
        </p:txBody>
      </p:sp>
      <p:pic>
        <p:nvPicPr>
          <p:cNvPr id="5124" name="Picture 4" descr="放射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2000" y="1916832"/>
            <a:ext cx="2128837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放射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60232" y="1916832"/>
            <a:ext cx="2128837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放射-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94729" y="4077072"/>
            <a:ext cx="227811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放射-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88224" y="4077072"/>
            <a:ext cx="227811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75248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步驟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97152"/>
          </a:xfrm>
        </p:spPr>
        <p:txBody>
          <a:bodyPr>
            <a:normAutofit/>
          </a:bodyPr>
          <a:lstStyle/>
          <a:p>
            <a:r>
              <a:rPr lang="en-US" altLang="zh-TW" b="1" dirty="0" smtClean="0"/>
              <a:t>1.</a:t>
            </a:r>
            <a:r>
              <a:rPr lang="zh-TW" altLang="en-US" b="1" dirty="0" smtClean="0"/>
              <a:t>草圖</a:t>
            </a:r>
            <a:r>
              <a:rPr lang="en-US" altLang="zh-TW" b="1" dirty="0" smtClean="0"/>
              <a:t>/2.</a:t>
            </a:r>
            <a:r>
              <a:rPr lang="zh-TW" altLang="en-US" b="1" dirty="0" smtClean="0"/>
              <a:t>實際製作</a:t>
            </a:r>
            <a:endParaRPr lang="en-US" altLang="zh-TW" b="1" dirty="0" smtClean="0"/>
          </a:p>
          <a:p>
            <a:pPr>
              <a:buNone/>
            </a:pPr>
            <a:endParaRPr lang="zh-TW" altLang="en-US" b="1" dirty="0" smtClean="0"/>
          </a:p>
          <a:p>
            <a:r>
              <a:rPr lang="zh-TW" altLang="en-US" dirty="0" smtClean="0"/>
              <a:t>確定角度</a:t>
            </a:r>
          </a:p>
          <a:p>
            <a:r>
              <a:rPr lang="zh-TW" altLang="en-US" dirty="0" smtClean="0"/>
              <a:t>打底稿</a:t>
            </a:r>
            <a:r>
              <a:rPr lang="en-US" altLang="zh-TW" dirty="0" smtClean="0"/>
              <a:t>(1</a:t>
            </a:r>
            <a:r>
              <a:rPr lang="zh-TW" altLang="en-US" dirty="0" smtClean="0"/>
              <a:t>點透視線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選擇</a:t>
            </a:r>
            <a:r>
              <a:rPr lang="en-US" altLang="zh-TW" dirty="0" smtClean="0"/>
              <a:t>10</a:t>
            </a:r>
            <a:r>
              <a:rPr lang="zh-TW" altLang="en-US" dirty="0" smtClean="0"/>
              <a:t>幅適合的台南畫家畫作進行構圖試做</a:t>
            </a:r>
          </a:p>
          <a:p>
            <a:r>
              <a:rPr lang="zh-TW" altLang="en-US" dirty="0" smtClean="0"/>
              <a:t>通過透視、相機進行畫面內容豐富調整</a:t>
            </a:r>
          </a:p>
          <a:p>
            <a:r>
              <a:rPr lang="zh-TW" altLang="en-US" dirty="0" smtClean="0"/>
              <a:t>拍照進行最後效果確認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</a:t>
            </a:r>
            <a:endParaRPr lang="en-US" altLang="zh-TW" dirty="0" smtClean="0"/>
          </a:p>
          <a:p>
            <a:r>
              <a:rPr lang="zh-TW" altLang="en-US" dirty="0" smtClean="0"/>
              <a:t>每組試做</a:t>
            </a:r>
            <a:r>
              <a:rPr lang="en-US" altLang="zh-TW" dirty="0" smtClean="0"/>
              <a:t>3</a:t>
            </a:r>
            <a:r>
              <a:rPr lang="zh-TW" altLang="en-US" dirty="0" smtClean="0"/>
              <a:t>款圖案進行挑選</a:t>
            </a:r>
            <a:endParaRPr lang="en-US" altLang="zh-TW" dirty="0" smtClean="0"/>
          </a:p>
          <a:p>
            <a:pPr>
              <a:buNone/>
            </a:pPr>
            <a:endParaRPr lang="zh-TW" altLang="en-US" dirty="0" smtClean="0"/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設定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3629000"/>
          </a:xfrm>
        </p:spPr>
        <p:txBody>
          <a:bodyPr/>
          <a:lstStyle/>
          <a:p>
            <a:r>
              <a:rPr lang="zh-TW" altLang="en-US" dirty="0" smtClean="0"/>
              <a:t>透視感</a:t>
            </a:r>
            <a:endParaRPr lang="en-US" altLang="zh-TW" dirty="0" smtClean="0"/>
          </a:p>
          <a:p>
            <a:r>
              <a:rPr lang="zh-TW" altLang="en-US" dirty="0" smtClean="0"/>
              <a:t>愉快感</a:t>
            </a:r>
            <a:endParaRPr lang="en-US" altLang="zh-TW" dirty="0" smtClean="0"/>
          </a:p>
          <a:p>
            <a:r>
              <a:rPr lang="zh-TW" altLang="en-US" dirty="0" smtClean="0"/>
              <a:t>互動性</a:t>
            </a:r>
            <a:endParaRPr lang="en-US" altLang="zh-TW" dirty="0" smtClean="0"/>
          </a:p>
          <a:p>
            <a:r>
              <a:rPr lang="zh-TW" altLang="en-US" dirty="0" smtClean="0"/>
              <a:t>各組主題連結</a:t>
            </a:r>
            <a:endParaRPr lang="en-US" altLang="zh-TW" dirty="0" smtClean="0"/>
          </a:p>
          <a:p>
            <a:r>
              <a:rPr lang="zh-TW" altLang="en-US" dirty="0" smtClean="0"/>
              <a:t>基本</a:t>
            </a:r>
            <a:r>
              <a:rPr lang="zh-TW" altLang="en-US" dirty="0" smtClean="0"/>
              <a:t>大小</a:t>
            </a:r>
            <a:r>
              <a:rPr lang="en-US" altLang="zh-TW" dirty="0" smtClean="0"/>
              <a:t>6M</a:t>
            </a:r>
            <a:r>
              <a:rPr lang="zh-TW" altLang="en-US" dirty="0" smtClean="0"/>
              <a:t>*</a:t>
            </a:r>
            <a:r>
              <a:rPr lang="en-US" altLang="zh-TW" dirty="0" smtClean="0"/>
              <a:t>7M</a:t>
            </a:r>
          </a:p>
          <a:p>
            <a:r>
              <a:rPr lang="zh-TW" altLang="en-US" dirty="0" smtClean="0"/>
              <a:t>台南繪畫</a:t>
            </a:r>
            <a:r>
              <a:rPr lang="en-US" altLang="zh-TW" dirty="0" smtClean="0"/>
              <a:t>+</a:t>
            </a:r>
            <a:r>
              <a:rPr lang="zh-TW" altLang="en-US" dirty="0" smtClean="0"/>
              <a:t>城市</a:t>
            </a:r>
            <a:endParaRPr lang="en-US" altLang="zh-TW" dirty="0" smtClean="0"/>
          </a:p>
        </p:txBody>
      </p:sp>
      <p:pic>
        <p:nvPicPr>
          <p:cNvPr id="4" name="Picture 6" descr="C:\Users\user\Pictures\新增資料夾\P107035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4069"/>
          <a:stretch/>
        </p:blipFill>
        <p:spPr bwMode="auto">
          <a:xfrm rot="16200000" flipH="1">
            <a:off x="4549744" y="2522586"/>
            <a:ext cx="4968554" cy="318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203848" y="6165304"/>
            <a:ext cx="20883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 smtClean="0"/>
              <a:t>莊</a:t>
            </a:r>
            <a:r>
              <a:rPr lang="zh-TW" altLang="en-US" dirty="0" smtClean="0"/>
              <a:t>世和</a:t>
            </a:r>
            <a:r>
              <a:rPr lang="en-US" altLang="zh-TW" dirty="0" smtClean="0"/>
              <a:t>(</a:t>
            </a:r>
            <a:r>
              <a:rPr lang="zh-TW" altLang="en-US" dirty="0" smtClean="0"/>
              <a:t>阿里山之春</a:t>
            </a:r>
            <a:r>
              <a:rPr lang="en-US" altLang="zh-TW" dirty="0" smtClean="0"/>
              <a:t>)</a:t>
            </a:r>
            <a:endParaRPr lang="en-US" altLang="zh-TW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期中成績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10872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多義圖形海報投競賽</a:t>
            </a:r>
            <a:endParaRPr lang="en-US" altLang="zh-TW" dirty="0" smtClean="0"/>
          </a:p>
          <a:p>
            <a:r>
              <a:rPr lang="en-US" altLang="zh-TW" dirty="0" smtClean="0"/>
              <a:t>3D</a:t>
            </a:r>
            <a:r>
              <a:rPr lang="zh-TW" altLang="en-US" dirty="0" smtClean="0"/>
              <a:t>街頭彩繪</a:t>
            </a:r>
            <a:endParaRPr lang="zh-TW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323528" y="3428999"/>
          <a:ext cx="8640960" cy="2736305"/>
        </p:xfrm>
        <a:graphic>
          <a:graphicData uri="http://schemas.openxmlformats.org/drawingml/2006/table">
            <a:tbl>
              <a:tblPr/>
              <a:tblGrid>
                <a:gridCol w="1885245"/>
                <a:gridCol w="1371087"/>
                <a:gridCol w="1957239"/>
                <a:gridCol w="3427389"/>
              </a:tblGrid>
              <a:tr h="3909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latin typeface="Calibri"/>
                          <a:ea typeface="新細明體"/>
                          <a:cs typeface="Times New Roman"/>
                        </a:rPr>
                        <a:t>競賽名稱</a:t>
                      </a:r>
                    </a:p>
                  </a:txBody>
                  <a:tcPr marL="31833" marR="318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latin typeface="Calibri"/>
                          <a:ea typeface="新細明體"/>
                          <a:cs typeface="Times New Roman"/>
                        </a:rPr>
                        <a:t>截止時間</a:t>
                      </a:r>
                    </a:p>
                  </a:txBody>
                  <a:tcPr marL="31833" marR="318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latin typeface="Calibri"/>
                          <a:ea typeface="新細明體"/>
                          <a:cs typeface="Times New Roman"/>
                        </a:rPr>
                        <a:t>競賽類型</a:t>
                      </a:r>
                    </a:p>
                  </a:txBody>
                  <a:tcPr marL="31833" marR="318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網頁</a:t>
                      </a:r>
                    </a:p>
                  </a:txBody>
                  <a:tcPr marL="31833" marR="318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18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Calibri"/>
                          <a:ea typeface="新細明體"/>
                          <a:cs typeface="Times New Roman"/>
                        </a:rPr>
                        <a:t>2012</a:t>
                      </a:r>
                      <a:r>
                        <a:rPr lang="zh-TW" sz="2000" kern="100" dirty="0">
                          <a:latin typeface="Calibri"/>
                          <a:ea typeface="新細明體"/>
                          <a:cs typeface="Times New Roman"/>
                        </a:rPr>
                        <a:t>朝倉直巳教授紀念創作獎</a:t>
                      </a:r>
                    </a:p>
                  </a:txBody>
                  <a:tcPr marL="31833" marR="318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Calibri"/>
                          <a:ea typeface="新細明體"/>
                          <a:cs typeface="Times New Roman"/>
                        </a:rPr>
                        <a:t>2012/11/9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1833" marR="318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latin typeface="Calibri"/>
                          <a:ea typeface="新細明體"/>
                          <a:cs typeface="Times New Roman"/>
                        </a:rPr>
                        <a:t>平面設計組</a:t>
                      </a:r>
                      <a:r>
                        <a:rPr lang="en-US" sz="2000" kern="100" dirty="0">
                          <a:latin typeface="Calibri"/>
                          <a:ea typeface="新細明體"/>
                          <a:cs typeface="Times New Roman"/>
                        </a:rPr>
                        <a:t>/</a:t>
                      </a:r>
                      <a:r>
                        <a:rPr lang="zh-TW" sz="2000" kern="100" dirty="0">
                          <a:latin typeface="Calibri"/>
                          <a:ea typeface="新細明體"/>
                          <a:cs typeface="Times New Roman"/>
                        </a:rPr>
                        <a:t>造型設計組</a:t>
                      </a:r>
                    </a:p>
                  </a:txBody>
                  <a:tcPr marL="31833" marR="318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u="sng" kern="100">
                          <a:solidFill>
                            <a:srgbClr val="0000FF"/>
                          </a:solidFill>
                          <a:latin typeface="Calibri"/>
                          <a:ea typeface="新細明體"/>
                          <a:cs typeface="Times New Roman"/>
                          <a:hlinkClick r:id="rId2"/>
                        </a:rPr>
                        <a:t>http://120.114.92.189/ASAKURA/ASAKURA_index.html</a:t>
                      </a:r>
                      <a:endParaRPr lang="zh-TW" sz="16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1833" marR="318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9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latin typeface="Calibri"/>
                          <a:ea typeface="新細明體"/>
                          <a:cs typeface="Times New Roman"/>
                        </a:rPr>
                        <a:t>台灣海報新星獎</a:t>
                      </a:r>
                    </a:p>
                  </a:txBody>
                  <a:tcPr marL="31833" marR="318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Calibri"/>
                          <a:ea typeface="新細明體"/>
                          <a:cs typeface="Times New Roman"/>
                        </a:rPr>
                        <a:t>2012/10/31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1833" marR="318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latin typeface="Calibri"/>
                          <a:ea typeface="新細明體"/>
                          <a:cs typeface="Times New Roman"/>
                        </a:rPr>
                        <a:t>海報設計</a:t>
                      </a:r>
                    </a:p>
                  </a:txBody>
                  <a:tcPr marL="31833" marR="318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u="sng" kern="100">
                          <a:solidFill>
                            <a:srgbClr val="0000FF"/>
                          </a:solidFill>
                          <a:latin typeface="Calibri"/>
                          <a:ea typeface="新細明體"/>
                          <a:cs typeface="Times New Roman"/>
                          <a:hlinkClick r:id="rId3"/>
                        </a:rPr>
                        <a:t>http://bhuntr.com/match/detail/66408</a:t>
                      </a:r>
                      <a:endParaRPr lang="zh-TW" sz="16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1833" marR="318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2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latin typeface="Calibri"/>
                          <a:ea typeface="新細明體"/>
                          <a:cs typeface="Times New Roman"/>
                        </a:rPr>
                        <a:t>廢家電回收宣傳海報創意設計競賽</a:t>
                      </a:r>
                    </a:p>
                  </a:txBody>
                  <a:tcPr marL="31833" marR="318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新細明體"/>
                          <a:cs typeface="Times New Roman"/>
                        </a:rPr>
                        <a:t>2012/10/31</a:t>
                      </a:r>
                      <a:endParaRPr lang="zh-TW" sz="20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1833" marR="318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latin typeface="Calibri"/>
                          <a:ea typeface="新細明體"/>
                          <a:cs typeface="Times New Roman"/>
                        </a:rPr>
                        <a:t>海報</a:t>
                      </a:r>
                    </a:p>
                  </a:txBody>
                  <a:tcPr marL="31833" marR="318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u="sng" kern="100" dirty="0">
                          <a:solidFill>
                            <a:srgbClr val="0000FF"/>
                          </a:solidFill>
                          <a:latin typeface="Calibri"/>
                          <a:ea typeface="新細明體"/>
                          <a:cs typeface="Times New Roman"/>
                          <a:hlinkClick r:id="rId4"/>
                        </a:rPr>
                        <a:t>http://recycle.epa.gov.tw/Recycle/front/show_focus.aspx?sno=893&amp;type=0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u="sng" kern="100" dirty="0">
                          <a:solidFill>
                            <a:srgbClr val="0000FF"/>
                          </a:solidFill>
                          <a:latin typeface="Calibri"/>
                          <a:ea typeface="新細明體"/>
                          <a:cs typeface="Times New Roman"/>
                          <a:hlinkClick r:id="rId5"/>
                        </a:rPr>
                        <a:t>http://bhuntr.com/match/detail/61253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1833" marR="318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內容版面配置區 2"/>
          <p:cNvSpPr txBox="1">
            <a:spLocks/>
          </p:cNvSpPr>
          <p:nvPr/>
        </p:nvSpPr>
        <p:spPr>
          <a:xfrm>
            <a:off x="323528" y="2852936"/>
            <a:ext cx="8496944" cy="504056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zh-TW" altLang="en-US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323528" y="2852936"/>
            <a:ext cx="8640960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zh-TW" altLang="en-US" sz="2400" dirty="0" smtClean="0"/>
              <a:t>指定競賽</a:t>
            </a:r>
            <a:r>
              <a:rPr lang="en-US" altLang="zh-TW" sz="2000" dirty="0" smtClean="0"/>
              <a:t>(</a:t>
            </a:r>
            <a:r>
              <a:rPr lang="zh-TW" altLang="en-US" sz="2000" dirty="0" smtClean="0"/>
              <a:t>若因主題不適合需另選競賽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請於下週告知要參加哪個競賽</a:t>
            </a:r>
            <a:r>
              <a:rPr lang="en-US" altLang="zh-TW" sz="2000" dirty="0" smtClean="0"/>
              <a:t>)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251520" y="6281936"/>
            <a:ext cx="8640960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將指定共同繳交時間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同時收件。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3D</a:t>
            </a:r>
            <a:r>
              <a:rPr lang="zh-TW" altLang="en-US" dirty="0" smtClean="0"/>
              <a:t>地景藝術</a:t>
            </a:r>
            <a:r>
              <a:rPr lang="en-US" altLang="zh-TW" dirty="0" smtClean="0"/>
              <a:t>(</a:t>
            </a:r>
            <a:r>
              <a:rPr lang="en-US" altLang="zh-TW" b="1" dirty="0" smtClean="0"/>
              <a:t>3D Street Art 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53136"/>
          </a:xfrm>
        </p:spPr>
        <p:txBody>
          <a:bodyPr>
            <a:normAutofit/>
          </a:bodyPr>
          <a:lstStyle/>
          <a:p>
            <a:pPr>
              <a:lnSpc>
                <a:spcPts val="3800"/>
              </a:lnSpc>
            </a:pPr>
            <a:r>
              <a:rPr lang="en-US" altLang="zh-TW" dirty="0" smtClean="0"/>
              <a:t>3D</a:t>
            </a:r>
            <a:r>
              <a:rPr lang="zh-TW" altLang="en-US" dirty="0" smtClean="0"/>
              <a:t>街頭地畫發源於國外，有著長達</a:t>
            </a:r>
            <a:r>
              <a:rPr lang="zh-TW" altLang="en-US" dirty="0" smtClean="0">
                <a:solidFill>
                  <a:srgbClr val="FF0000"/>
                </a:solidFill>
              </a:rPr>
              <a:t>二十多年的歷史</a:t>
            </a:r>
            <a:r>
              <a:rPr lang="zh-TW" altLang="en-US" dirty="0" smtClean="0"/>
              <a:t>，已經發展成為一種成熟的藝術表現形式。</a:t>
            </a:r>
            <a:endParaRPr lang="en-US" altLang="zh-TW" dirty="0" smtClean="0"/>
          </a:p>
          <a:p>
            <a:pPr>
              <a:lnSpc>
                <a:spcPts val="3800"/>
              </a:lnSpc>
            </a:pPr>
            <a:r>
              <a:rPr lang="zh-TW" altLang="en-US" dirty="0" smtClean="0"/>
              <a:t>是一些西方草根藝術家所鍾愛的藝術形式；頗具</a:t>
            </a:r>
            <a:r>
              <a:rPr lang="zh-TW" altLang="en-US" dirty="0" smtClean="0">
                <a:solidFill>
                  <a:srgbClr val="FF0000"/>
                </a:solidFill>
              </a:rPr>
              <a:t>娛樂精神與詼諧效果</a:t>
            </a:r>
            <a:r>
              <a:rPr lang="zh-TW" altLang="en-US" dirty="0" smtClean="0"/>
              <a:t>、易於</a:t>
            </a:r>
            <a:r>
              <a:rPr lang="zh-TW" altLang="en-US" dirty="0" smtClean="0">
                <a:solidFill>
                  <a:srgbClr val="FF0000"/>
                </a:solidFill>
              </a:rPr>
              <a:t>與流行文化元素相關聯</a:t>
            </a:r>
            <a:r>
              <a:rPr lang="zh-TW" altLang="en-US" dirty="0" smtClean="0"/>
              <a:t>，加之</a:t>
            </a:r>
            <a:r>
              <a:rPr lang="zh-TW" altLang="en-US" dirty="0" smtClean="0">
                <a:solidFill>
                  <a:srgbClr val="FF0000"/>
                </a:solidFill>
              </a:rPr>
              <a:t>場地開放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>
              <a:lnSpc>
                <a:spcPts val="3800"/>
              </a:lnSpc>
            </a:pPr>
            <a:r>
              <a:rPr lang="zh-TW" altLang="en-US" dirty="0" smtClean="0"/>
              <a:t>創作與展示過程都是</a:t>
            </a:r>
            <a:r>
              <a:rPr lang="zh-TW" altLang="en-US" dirty="0" smtClean="0">
                <a:solidFill>
                  <a:srgbClr val="FF0000"/>
                </a:solidFill>
              </a:rPr>
              <a:t>在露天完成</a:t>
            </a:r>
            <a:r>
              <a:rPr lang="zh-TW" altLang="en-US" dirty="0" smtClean="0"/>
              <a:t>的，打破了民眾與傳統繪畫藝術殿堂的隔閡感，</a:t>
            </a:r>
            <a:endParaRPr lang="en-US" altLang="zh-TW" dirty="0" smtClean="0"/>
          </a:p>
          <a:p>
            <a:pPr>
              <a:lnSpc>
                <a:spcPts val="3800"/>
              </a:lnSpc>
            </a:pPr>
            <a:r>
              <a:rPr lang="zh-TW" altLang="en-US" dirty="0" smtClean="0"/>
              <a:t>因此很容易受到參觀者的認同、喜愛與歡迎。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5458" t="24235" r="12285" b="13750"/>
          <a:stretch>
            <a:fillRect/>
          </a:stretch>
        </p:blipFill>
        <p:spPr bwMode="auto">
          <a:xfrm>
            <a:off x="0" y="1700808"/>
            <a:ext cx="9208694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1303" t="35063" r="32208" b="18672"/>
          <a:stretch>
            <a:fillRect/>
          </a:stretch>
        </p:blipFill>
        <p:spPr bwMode="auto">
          <a:xfrm>
            <a:off x="0" y="1700808"/>
            <a:ext cx="9217109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Edgar </a:t>
            </a:r>
            <a:r>
              <a:rPr lang="en-US" altLang="zh-TW" dirty="0" err="1" smtClean="0"/>
              <a:t>Müller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12648" y="5373216"/>
            <a:ext cx="8153400" cy="722784"/>
          </a:xfrm>
        </p:spPr>
        <p:txBody>
          <a:bodyPr/>
          <a:lstStyle/>
          <a:p>
            <a:r>
              <a:rPr lang="en-US" altLang="zh-TW" dirty="0" smtClean="0">
                <a:hlinkClick r:id="rId2"/>
              </a:rPr>
              <a:t>http://www.youtube.com/watch?v=YIYkOuF1d20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611560" y="1916832"/>
            <a:ext cx="82809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出生於德國農村的</a:t>
            </a:r>
            <a:r>
              <a:rPr lang="en-US" altLang="zh-TW" sz="2400" dirty="0" smtClean="0"/>
              <a:t>3D</a:t>
            </a:r>
            <a:r>
              <a:rPr lang="zh-TW" altLang="en-US" sz="2400" dirty="0" smtClean="0"/>
              <a:t>街頭藝術家</a:t>
            </a:r>
            <a:r>
              <a:rPr lang="en-US" altLang="zh-TW" sz="2400" dirty="0" smtClean="0"/>
              <a:t>Edgar </a:t>
            </a:r>
            <a:r>
              <a:rPr lang="en-US" altLang="zh-TW" sz="2400" dirty="0" err="1" smtClean="0"/>
              <a:t>Müller</a:t>
            </a:r>
            <a:r>
              <a:rPr lang="zh-TW" altLang="en-US" sz="2400" dirty="0" smtClean="0"/>
              <a:t>，</a:t>
            </a:r>
            <a:endParaRPr lang="en-US" altLang="zh-TW" sz="2400" dirty="0" smtClean="0"/>
          </a:p>
          <a:p>
            <a:r>
              <a:rPr lang="zh-TW" altLang="en-US" sz="2400" dirty="0" smtClean="0"/>
              <a:t>高中時就開始對街頭藝術著迷，</a:t>
            </a:r>
            <a:endParaRPr lang="en-US" altLang="zh-TW" sz="2400" dirty="0" smtClean="0"/>
          </a:p>
          <a:p>
            <a:r>
              <a:rPr lang="zh-TW" altLang="en-US" sz="2400" dirty="0" smtClean="0"/>
              <a:t>十六歲就開始參與國際街頭畫家</a:t>
            </a:r>
            <a:r>
              <a:rPr lang="en-US" altLang="zh-TW" sz="2400" dirty="0" smtClean="0"/>
              <a:t>3D</a:t>
            </a:r>
            <a:r>
              <a:rPr lang="zh-TW" altLang="en-US" sz="2400" dirty="0" smtClean="0"/>
              <a:t>地景競賽，</a:t>
            </a:r>
            <a:endParaRPr lang="en-US" altLang="zh-TW" sz="2400" dirty="0" smtClean="0"/>
          </a:p>
          <a:p>
            <a:r>
              <a:rPr lang="zh-TW" altLang="en-US" sz="2400" dirty="0" smtClean="0"/>
              <a:t>十九歲時以複製名畫「</a:t>
            </a:r>
            <a:r>
              <a:rPr lang="en-US" altLang="zh-TW" sz="2400" dirty="0" smtClean="0"/>
              <a:t>Jesus at Emmaus</a:t>
            </a:r>
            <a:r>
              <a:rPr lang="zh-TW" altLang="en-US" sz="2400" dirty="0" smtClean="0"/>
              <a:t>」而得獎。</a:t>
            </a:r>
            <a:endParaRPr lang="en-US" altLang="zh-TW" sz="2400" dirty="0" smtClean="0"/>
          </a:p>
          <a:p>
            <a:r>
              <a:rPr lang="en-US" altLang="zh-TW" sz="2400" dirty="0" smtClean="0"/>
              <a:t>1998</a:t>
            </a:r>
            <a:r>
              <a:rPr lang="zh-TW" altLang="en-US" sz="2400" dirty="0" smtClean="0"/>
              <a:t>年，在世界上最大的繪畫嘉年華會中，得到了全世界少數幾人能得到的「</a:t>
            </a:r>
            <a:r>
              <a:rPr lang="en-US" altLang="zh-TW" sz="2400" dirty="0" smtClean="0"/>
              <a:t>master street painter</a:t>
            </a:r>
            <a:r>
              <a:rPr lang="zh-TW" altLang="en-US" sz="2400" dirty="0" smtClean="0"/>
              <a:t>」頭銜。</a:t>
            </a:r>
            <a:br>
              <a:rPr lang="zh-TW" altLang="en-US" sz="2400" dirty="0" smtClean="0"/>
            </a:br>
            <a:r>
              <a:rPr lang="en-US" altLang="zh-TW" sz="2400" dirty="0" err="1" smtClean="0"/>
              <a:t>Müller</a:t>
            </a:r>
            <a:r>
              <a:rPr lang="zh-TW" altLang="en-US" sz="2400" dirty="0" smtClean="0"/>
              <a:t>擅於在街道上複製舊時的傑作，以呈現於觀眾腳下的畫作來與之互動，讓他們對這些自然或藝術傑作有更深刻的瞭解。</a:t>
            </a:r>
            <a:endParaRPr lang="zh-TW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Kurt </a:t>
            </a:r>
            <a:r>
              <a:rPr lang="en-US" altLang="zh-TW" dirty="0" err="1" smtClean="0"/>
              <a:t>Wenner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09600" y="1589566"/>
            <a:ext cx="3886200" cy="5007785"/>
          </a:xfrm>
        </p:spPr>
        <p:txBody>
          <a:bodyPr>
            <a:normAutofit/>
          </a:bodyPr>
          <a:lstStyle/>
          <a:p>
            <a:pPr marL="514350" indent="-514350">
              <a:lnSpc>
                <a:spcPts val="3000"/>
              </a:lnSpc>
              <a:spcBef>
                <a:spcPts val="1200"/>
              </a:spcBef>
            </a:pPr>
            <a:r>
              <a:rPr lang="en-US" altLang="zh-TW" sz="2400" dirty="0" smtClean="0"/>
              <a:t>Kurt </a:t>
            </a:r>
            <a:r>
              <a:rPr lang="en-US" altLang="zh-TW" sz="2400" dirty="0" err="1" smtClean="0"/>
              <a:t>Wenner</a:t>
            </a:r>
            <a:r>
              <a:rPr lang="zh-TW" altLang="en-US" sz="2400" dirty="0" smtClean="0"/>
              <a:t>出生於美國，</a:t>
            </a:r>
            <a:r>
              <a:rPr lang="zh-TW" altLang="en-US" sz="2400" dirty="0" smtClean="0">
                <a:solidFill>
                  <a:srgbClr val="FF0000"/>
                </a:solidFill>
              </a:rPr>
              <a:t>十六歲時創作了他的第一個壁畫</a:t>
            </a:r>
            <a:r>
              <a:rPr lang="zh-TW" altLang="en-US" sz="2400" dirty="0" smtClean="0"/>
              <a:t>，在十七歲時就成為一位能賺自己生活費的圖像藝術家。</a:t>
            </a:r>
            <a:endParaRPr lang="en-US" altLang="zh-TW" sz="2400" dirty="0" smtClean="0"/>
          </a:p>
          <a:p>
            <a:pPr marL="514350" indent="-514350">
              <a:lnSpc>
                <a:spcPts val="3000"/>
              </a:lnSpc>
              <a:spcBef>
                <a:spcPts val="1200"/>
              </a:spcBef>
            </a:pPr>
            <a:r>
              <a:rPr lang="zh-TW" altLang="en-US" sz="2400" dirty="0" smtClean="0"/>
              <a:t>他在</a:t>
            </a:r>
            <a:r>
              <a:rPr lang="en-US" altLang="zh-TW" sz="2400" dirty="0" smtClean="0"/>
              <a:t>Rhode Island School of Design</a:t>
            </a:r>
            <a:r>
              <a:rPr lang="zh-TW" altLang="en-US" sz="2400" dirty="0" smtClean="0"/>
              <a:t>和</a:t>
            </a:r>
            <a:r>
              <a:rPr lang="en-US" altLang="zh-TW" sz="2400" dirty="0" smtClean="0"/>
              <a:t>Art Centre College of Design</a:t>
            </a:r>
            <a:r>
              <a:rPr lang="zh-TW" altLang="en-US" sz="2400" dirty="0" smtClean="0"/>
              <a:t>上學。</a:t>
            </a:r>
            <a:endParaRPr lang="en-US" altLang="zh-TW" sz="2400" dirty="0" smtClean="0"/>
          </a:p>
          <a:p>
            <a:pPr marL="514350" indent="-514350">
              <a:lnSpc>
                <a:spcPts val="3000"/>
              </a:lnSpc>
              <a:spcBef>
                <a:spcPts val="1200"/>
              </a:spcBef>
            </a:pPr>
            <a:r>
              <a:rPr lang="zh-TW" altLang="en-US" sz="2400" dirty="0" smtClean="0"/>
              <a:t>他被</a:t>
            </a:r>
            <a:r>
              <a:rPr lang="en-US" altLang="zh-TW" sz="2400" dirty="0" smtClean="0"/>
              <a:t>NASA</a:t>
            </a:r>
            <a:r>
              <a:rPr lang="zh-TW" altLang="en-US" sz="2400" dirty="0" smtClean="0"/>
              <a:t>僱用為插畫家</a:t>
            </a:r>
            <a:r>
              <a:rPr lang="zh-TW" altLang="en-US" sz="2400" dirty="0" smtClean="0">
                <a:solidFill>
                  <a:srgbClr val="FF0000"/>
                </a:solidFill>
              </a:rPr>
              <a:t>繪畫未來世界的課題和地球外的風景</a:t>
            </a:r>
            <a:r>
              <a:rPr lang="zh-TW" altLang="en-US" sz="2400" dirty="0" smtClean="0"/>
              <a:t>的概念性圖像。</a:t>
            </a:r>
            <a:endParaRPr lang="en-US" altLang="zh-TW" sz="24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1780" t="25219" r="27781" b="10797"/>
          <a:stretch>
            <a:fillRect/>
          </a:stretch>
        </p:blipFill>
        <p:spPr bwMode="auto">
          <a:xfrm>
            <a:off x="4788024" y="1700808"/>
            <a:ext cx="396044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ts val="3000"/>
              </a:lnSpc>
              <a:spcBef>
                <a:spcPts val="1200"/>
              </a:spcBef>
            </a:pPr>
            <a:r>
              <a:rPr lang="en-US" altLang="zh-TW" sz="2400" dirty="0" smtClean="0"/>
              <a:t>1982</a:t>
            </a:r>
            <a:r>
              <a:rPr lang="zh-TW" altLang="en-US" sz="2400" dirty="0" smtClean="0"/>
              <a:t>年，熱衷於意大利古典主義藝術的他離開</a:t>
            </a:r>
            <a:r>
              <a:rPr lang="en-US" altLang="zh-TW" sz="2400" dirty="0" smtClean="0"/>
              <a:t>NASA</a:t>
            </a:r>
            <a:r>
              <a:rPr lang="zh-TW" altLang="en-US" sz="2400" dirty="0" smtClean="0"/>
              <a:t>，賣了所有的財產，前往意大利開始了新的藝術生涯。</a:t>
            </a:r>
            <a:endParaRPr lang="en-US" altLang="zh-TW" sz="2400" dirty="0" smtClean="0"/>
          </a:p>
          <a:p>
            <a:pPr marL="514350" indent="-514350">
              <a:lnSpc>
                <a:spcPts val="3000"/>
              </a:lnSpc>
              <a:spcBef>
                <a:spcPts val="1200"/>
              </a:spcBef>
            </a:pPr>
            <a:r>
              <a:rPr lang="zh-TW" altLang="en-US" sz="2400" dirty="0" smtClean="0"/>
              <a:t>他跑遍了意大利的各大博物館和雕塑館，臨摹其中的作品，由此，重新吸收了繪畫的營養。</a:t>
            </a:r>
            <a:endParaRPr lang="zh-TW" altLang="en-US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41780" t="28172" r="33315" b="6250"/>
          <a:stretch>
            <a:fillRect/>
          </a:stretch>
        </p:blipFill>
        <p:spPr bwMode="auto">
          <a:xfrm>
            <a:off x="4459497" y="144016"/>
            <a:ext cx="4504991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lnSpc>
                <a:spcPts val="3000"/>
              </a:lnSpc>
              <a:spcBef>
                <a:spcPts val="1200"/>
              </a:spcBef>
            </a:pPr>
            <a:r>
              <a:rPr lang="zh-TW" altLang="en-US" sz="2600" dirty="0" smtClean="0"/>
              <a:t>使得他的作品更加睿智與充滿了意大利古典主義的基調，當然也容納了現代生活的情懷，使得其作品更加富有寫實與理想的意境。</a:t>
            </a:r>
            <a:endParaRPr lang="en-US" altLang="zh-TW" sz="2600" dirty="0" smtClean="0"/>
          </a:p>
          <a:p>
            <a:pPr>
              <a:lnSpc>
                <a:spcPts val="3000"/>
              </a:lnSpc>
              <a:spcBef>
                <a:spcPts val="1200"/>
              </a:spcBef>
            </a:pPr>
            <a:r>
              <a:rPr lang="en-US" altLang="zh-TW" sz="2600" dirty="0" smtClean="0"/>
              <a:t>1984</a:t>
            </a:r>
            <a:r>
              <a:rPr lang="zh-TW" altLang="en-US" sz="2600" dirty="0" smtClean="0"/>
              <a:t>年，</a:t>
            </a:r>
            <a:r>
              <a:rPr lang="en-US" altLang="zh-TW" sz="2600" dirty="0" err="1" smtClean="0"/>
              <a:t>Wenner</a:t>
            </a:r>
            <a:r>
              <a:rPr lang="zh-TW" altLang="en-US" sz="2600" dirty="0" smtClean="0"/>
              <a:t>，通過透視、變形等方式，創造了獨特的藝術表現形式</a:t>
            </a:r>
            <a:r>
              <a:rPr lang="en-US" altLang="zh-TW" sz="2600" dirty="0" smtClean="0"/>
              <a:t>——3D</a:t>
            </a:r>
            <a:r>
              <a:rPr lang="zh-TW" altLang="en-US" sz="2600" dirty="0" smtClean="0"/>
              <a:t>街頭繪畫藝術。</a:t>
            </a:r>
            <a:endParaRPr lang="en-US" altLang="zh-TW" sz="2600" dirty="0" smtClean="0"/>
          </a:p>
          <a:p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41780" t="32110" r="32762" b="6250"/>
          <a:stretch>
            <a:fillRect/>
          </a:stretch>
        </p:blipFill>
        <p:spPr bwMode="auto">
          <a:xfrm>
            <a:off x="4572000" y="229481"/>
            <a:ext cx="4572000" cy="622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中庸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209</TotalTime>
  <Words>594</Words>
  <Application>Microsoft Office PowerPoint</Application>
  <PresentationFormat>如螢幕大小 (4:3)</PresentationFormat>
  <Paragraphs>72</Paragraphs>
  <Slides>23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4" baseType="lpstr">
      <vt:lpstr>中庸</vt:lpstr>
      <vt:lpstr>空間的擴大—3D地景藝術</vt:lpstr>
      <vt:lpstr>投影片 2</vt:lpstr>
      <vt:lpstr>3D地景藝術(3D Street Art )</vt:lpstr>
      <vt:lpstr>投影片 4</vt:lpstr>
      <vt:lpstr>投影片 5</vt:lpstr>
      <vt:lpstr>Edgar Müller</vt:lpstr>
      <vt:lpstr>Kurt Wenner </vt:lpstr>
      <vt:lpstr>投影片 8</vt:lpstr>
      <vt:lpstr>投影片 9</vt:lpstr>
      <vt:lpstr>投影片 10</vt:lpstr>
      <vt:lpstr>投影片 11</vt:lpstr>
      <vt:lpstr>JULIAN BEEVER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方法：擴散 </vt:lpstr>
      <vt:lpstr>步驟</vt:lpstr>
      <vt:lpstr>設定</vt:lpstr>
      <vt:lpstr>期中成績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歐普藝術與圍牆彩繪</dc:title>
  <dc:creator>user</dc:creator>
  <cp:lastModifiedBy>user</cp:lastModifiedBy>
  <cp:revision>63</cp:revision>
  <dcterms:created xsi:type="dcterms:W3CDTF">2012-10-15T01:40:04Z</dcterms:created>
  <dcterms:modified xsi:type="dcterms:W3CDTF">2012-10-19T19:47:33Z</dcterms:modified>
</cp:coreProperties>
</file>