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6" r:id="rId4"/>
    <p:sldId id="269" r:id="rId5"/>
    <p:sldId id="261" r:id="rId6"/>
    <p:sldId id="260" r:id="rId7"/>
    <p:sldId id="268" r:id="rId8"/>
    <p:sldId id="263" r:id="rId9"/>
    <p:sldId id="264" r:id="rId10"/>
    <p:sldId id="265" r:id="rId11"/>
    <p:sldId id="257" r:id="rId12"/>
    <p:sldId id="258" r:id="rId13"/>
    <p:sldId id="267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096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7883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5594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609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303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299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58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19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6837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381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30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259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096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869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640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6022B-4F85-4A7E-960B-EF76A2D2C3DA}" type="datetimeFigureOut">
              <a:rPr lang="zh-TW" altLang="en-US" smtClean="0"/>
              <a:t>2016/5/3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06EF56-C08A-4B5F-B616-5F638242DB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374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7680" y="0"/>
            <a:ext cx="7060857" cy="7060857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5502876" y="2529016"/>
            <a:ext cx="6689124" cy="37894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5889024" y="3041571"/>
            <a:ext cx="474499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rgbClr val="002060"/>
                </a:solidFill>
              </a:rPr>
              <a:t>第三組</a:t>
            </a:r>
            <a:endParaRPr lang="en-US" altLang="zh-TW" sz="2800" b="1" dirty="0" smtClean="0">
              <a:solidFill>
                <a:srgbClr val="002060"/>
              </a:solidFill>
            </a:endParaRPr>
          </a:p>
          <a:p>
            <a:endParaRPr lang="en-US" altLang="zh-TW" dirty="0"/>
          </a:p>
          <a:p>
            <a:pPr algn="ctr"/>
            <a:r>
              <a:rPr lang="zh-TW" altLang="en-US" sz="2800" dirty="0" smtClean="0">
                <a:solidFill>
                  <a:srgbClr val="0070C0"/>
                </a:solidFill>
              </a:rPr>
              <a:t>組員</a:t>
            </a:r>
            <a:r>
              <a:rPr lang="en-US" altLang="zh-TW" sz="2800" dirty="0" smtClean="0">
                <a:solidFill>
                  <a:srgbClr val="0070C0"/>
                </a:solidFill>
              </a:rPr>
              <a:t>:	</a:t>
            </a:r>
            <a:r>
              <a:rPr lang="zh-TW" altLang="en-US" sz="2800" dirty="0" smtClean="0">
                <a:solidFill>
                  <a:srgbClr val="0070C0"/>
                </a:solidFill>
              </a:rPr>
              <a:t>呂芯誼</a:t>
            </a:r>
            <a:endParaRPr lang="en-US" altLang="zh-TW" sz="2800" dirty="0">
              <a:solidFill>
                <a:srgbClr val="0070C0"/>
              </a:solidFill>
            </a:endParaRPr>
          </a:p>
          <a:p>
            <a:pPr algn="ctr"/>
            <a:r>
              <a:rPr lang="en-US" altLang="zh-TW" sz="2800" dirty="0" smtClean="0">
                <a:solidFill>
                  <a:srgbClr val="0070C0"/>
                </a:solidFill>
              </a:rPr>
              <a:t>        </a:t>
            </a:r>
            <a:r>
              <a:rPr lang="zh-TW" altLang="en-US" sz="2800" dirty="0" smtClean="0">
                <a:solidFill>
                  <a:srgbClr val="0070C0"/>
                </a:solidFill>
              </a:rPr>
              <a:t> 吳松恩</a:t>
            </a:r>
            <a:endParaRPr lang="en-US" altLang="zh-TW" sz="2800" dirty="0" smtClean="0">
              <a:solidFill>
                <a:srgbClr val="0070C0"/>
              </a:solidFill>
            </a:endParaRPr>
          </a:p>
          <a:p>
            <a:pPr algn="ctr"/>
            <a:r>
              <a:rPr lang="en-US" altLang="zh-TW" sz="2800" dirty="0">
                <a:solidFill>
                  <a:srgbClr val="0070C0"/>
                </a:solidFill>
              </a:rPr>
              <a:t>	</a:t>
            </a:r>
            <a:r>
              <a:rPr lang="zh-TW" altLang="en-US" sz="2800" dirty="0" smtClean="0">
                <a:solidFill>
                  <a:srgbClr val="0070C0"/>
                </a:solidFill>
              </a:rPr>
              <a:t>張明涓</a:t>
            </a:r>
            <a:endParaRPr lang="en-US" altLang="zh-TW" sz="2800" dirty="0" smtClean="0">
              <a:solidFill>
                <a:srgbClr val="0070C0"/>
              </a:solidFill>
            </a:endParaRPr>
          </a:p>
          <a:p>
            <a:pPr algn="ctr"/>
            <a:r>
              <a:rPr lang="zh-TW" altLang="en-US" sz="2800" dirty="0" smtClean="0">
                <a:solidFill>
                  <a:srgbClr val="0070C0"/>
                </a:solidFill>
              </a:rPr>
              <a:t>         蔡曜竹</a:t>
            </a:r>
            <a:endParaRPr lang="en-US" altLang="zh-TW" sz="2800" dirty="0" smtClean="0">
              <a:solidFill>
                <a:srgbClr val="0070C0"/>
              </a:solidFill>
            </a:endParaRPr>
          </a:p>
          <a:p>
            <a:pPr algn="ctr"/>
            <a:r>
              <a:rPr lang="en-US" altLang="zh-TW" sz="2800" dirty="0">
                <a:solidFill>
                  <a:srgbClr val="0070C0"/>
                </a:solidFill>
              </a:rPr>
              <a:t> </a:t>
            </a:r>
            <a:r>
              <a:rPr lang="en-US" altLang="zh-TW" sz="2800" dirty="0" smtClean="0">
                <a:solidFill>
                  <a:srgbClr val="0070C0"/>
                </a:solidFill>
              </a:rPr>
              <a:t>        </a:t>
            </a:r>
            <a:r>
              <a:rPr lang="zh-TW" altLang="en-US" sz="2800" dirty="0" smtClean="0">
                <a:solidFill>
                  <a:srgbClr val="0070C0"/>
                </a:solidFill>
              </a:rPr>
              <a:t>蕭國</a:t>
            </a:r>
            <a:r>
              <a:rPr lang="zh-TW" altLang="en-US" sz="2800" dirty="0" smtClean="0">
                <a:solidFill>
                  <a:srgbClr val="0070C0"/>
                </a:solidFill>
              </a:rPr>
              <a:t>鴻</a:t>
            </a:r>
            <a:endParaRPr lang="en-US" altLang="zh-TW" sz="2800" dirty="0" smtClean="0">
              <a:solidFill>
                <a:srgbClr val="0070C0"/>
              </a:solidFill>
            </a:endParaRPr>
          </a:p>
          <a:p>
            <a:pPr algn="ctr"/>
            <a:r>
              <a:rPr lang="zh-TW" altLang="en-US" sz="2800" dirty="0" smtClean="0">
                <a:solidFill>
                  <a:srgbClr val="0070C0"/>
                </a:solidFill>
              </a:rPr>
              <a:t>         劉俊志</a:t>
            </a:r>
            <a:endParaRPr lang="en-US" altLang="zh-TW" sz="2800" dirty="0" smtClean="0">
              <a:solidFill>
                <a:srgbClr val="0070C0"/>
              </a:solidFill>
            </a:endParaRPr>
          </a:p>
          <a:p>
            <a:r>
              <a:rPr lang="en-US" altLang="zh-TW" sz="2800" dirty="0">
                <a:solidFill>
                  <a:srgbClr val="0070C0"/>
                </a:solidFill>
              </a:rPr>
              <a:t> </a:t>
            </a:r>
            <a:r>
              <a:rPr lang="en-US" altLang="zh-TW" sz="2800" dirty="0" smtClean="0">
                <a:solidFill>
                  <a:srgbClr val="0070C0"/>
                </a:solidFill>
              </a:rPr>
              <a:t>          </a:t>
            </a:r>
            <a:endParaRPr lang="zh-TW" alt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24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846621" y="3597627"/>
            <a:ext cx="20441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/>
              <a:t>哈爾</a:t>
            </a:r>
            <a:r>
              <a:rPr lang="en-US" altLang="zh-TW" sz="2000" dirty="0"/>
              <a:t>·</a:t>
            </a:r>
            <a:r>
              <a:rPr lang="zh-TW" altLang="en-US" sz="2000" dirty="0"/>
              <a:t>霍爾布魯克</a:t>
            </a:r>
          </a:p>
        </p:txBody>
      </p:sp>
      <p:sp>
        <p:nvSpPr>
          <p:cNvPr id="5" name="矩形 4"/>
          <p:cNvSpPr/>
          <p:nvPr/>
        </p:nvSpPr>
        <p:spPr>
          <a:xfrm>
            <a:off x="4105213" y="3981963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FF0000"/>
                </a:solidFill>
              </a:rPr>
              <a:t>法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蘭克</a:t>
            </a:r>
            <a:r>
              <a:rPr lang="en-US" altLang="zh-TW" sz="2400" b="1" dirty="0">
                <a:solidFill>
                  <a:srgbClr val="FF0000"/>
                </a:solidFill>
              </a:rPr>
              <a:t>·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葉慈</a:t>
            </a:r>
            <a:r>
              <a:rPr lang="zh-TW" altLang="en-US" sz="2400" b="1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6" name="矩形 5"/>
          <p:cNvSpPr/>
          <p:nvPr/>
        </p:nvSpPr>
        <p:spPr>
          <a:xfrm>
            <a:off x="5868695" y="4020627"/>
            <a:ext cx="13629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dirty="0"/>
              <a:t>Frank Yates</a:t>
            </a:r>
            <a:endParaRPr lang="zh-TW" altLang="en-US" sz="2000" dirty="0"/>
          </a:p>
        </p:txBody>
      </p:sp>
      <p:sp>
        <p:nvSpPr>
          <p:cNvPr id="7" name="矩形 6"/>
          <p:cNvSpPr/>
          <p:nvPr/>
        </p:nvSpPr>
        <p:spPr>
          <a:xfrm>
            <a:off x="4985774" y="4466518"/>
            <a:ext cx="19800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>
                <a:solidFill>
                  <a:srgbClr val="002060"/>
                </a:solidFill>
              </a:rPr>
              <a:t>資深自然科教師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587" y="649697"/>
            <a:ext cx="3868187" cy="257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36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47675" y="-140677"/>
            <a:ext cx="7719318" cy="1712872"/>
          </a:xfrm>
        </p:spPr>
        <p:txBody>
          <a:bodyPr>
            <a:noAutofit/>
          </a:bodyPr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  <a:latin typeface="Adobe 繁黑體 Std B" pitchFamily="34" charset="-120"/>
                <a:ea typeface="Adobe 繁黑體 Std B" pitchFamily="34" charset="-120"/>
              </a:rPr>
              <a:t>故事意義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type="body" idx="1"/>
          </p:nvPr>
        </p:nvSpPr>
        <p:spPr>
          <a:xfrm>
            <a:off x="654414" y="1872762"/>
            <a:ext cx="8783188" cy="4747846"/>
          </a:xfrm>
        </p:spPr>
        <p:txBody>
          <a:bodyPr>
            <a:normAutofit fontScale="85000" lnSpcReduction="20000"/>
          </a:bodyPr>
          <a:lstStyle/>
          <a:p>
            <a:r>
              <a:rPr lang="zh-TW" altLang="zh-TW" sz="2400" dirty="0">
                <a:solidFill>
                  <a:schemeClr val="tx1"/>
                </a:solidFill>
              </a:rPr>
              <a:t>在收購的過程中</a:t>
            </a:r>
            <a:r>
              <a:rPr lang="en-US" altLang="zh-TW" sz="2400" dirty="0">
                <a:solidFill>
                  <a:schemeClr val="tx1"/>
                </a:solidFill>
              </a:rPr>
              <a:t>,</a:t>
            </a:r>
            <a:r>
              <a:rPr lang="zh-TW" altLang="zh-TW" sz="2400" dirty="0">
                <a:solidFill>
                  <a:schemeClr val="tx1"/>
                </a:solidFill>
              </a:rPr>
              <a:t>感受到人性價值觀的差異</a:t>
            </a:r>
          </a:p>
          <a:p>
            <a:r>
              <a:rPr lang="zh-TW" altLang="zh-TW" sz="2400" dirty="0">
                <a:solidFill>
                  <a:schemeClr val="tx1"/>
                </a:solidFill>
              </a:rPr>
              <a:t>同樣的一塊土地</a:t>
            </a:r>
            <a:r>
              <a:rPr lang="en-US" altLang="zh-TW" sz="2400" dirty="0">
                <a:solidFill>
                  <a:schemeClr val="tx1"/>
                </a:solidFill>
              </a:rPr>
              <a:t>,</a:t>
            </a:r>
            <a:r>
              <a:rPr lang="zh-TW" altLang="zh-TW" sz="2400" dirty="0">
                <a:solidFill>
                  <a:schemeClr val="tx1"/>
                </a:solidFill>
              </a:rPr>
              <a:t>對不同人而言</a:t>
            </a:r>
            <a:r>
              <a:rPr lang="en-US" altLang="zh-TW" sz="2400" dirty="0">
                <a:solidFill>
                  <a:schemeClr val="tx1"/>
                </a:solidFill>
              </a:rPr>
              <a:t>,</a:t>
            </a:r>
            <a:r>
              <a:rPr lang="zh-TW" altLang="zh-TW" sz="2400" dirty="0">
                <a:solidFill>
                  <a:schemeClr val="tx1"/>
                </a:solidFill>
              </a:rPr>
              <a:t>存在不一樣的意義</a:t>
            </a:r>
          </a:p>
          <a:p>
            <a:r>
              <a:rPr lang="zh-TW" altLang="zh-TW" sz="2400" dirty="0">
                <a:solidFill>
                  <a:schemeClr val="tx1"/>
                </a:solidFill>
              </a:rPr>
              <a:t>可能是祖傳的家族回憶</a:t>
            </a:r>
          </a:p>
          <a:p>
            <a:r>
              <a:rPr lang="zh-TW" altLang="zh-TW" sz="2400" dirty="0">
                <a:solidFill>
                  <a:schemeClr val="tx1"/>
                </a:solidFill>
              </a:rPr>
              <a:t>可能是對環境保護的責任</a:t>
            </a:r>
          </a:p>
          <a:p>
            <a:r>
              <a:rPr lang="zh-TW" altLang="zh-TW" sz="2400" dirty="0">
                <a:solidFill>
                  <a:schemeClr val="tx1"/>
                </a:solidFill>
              </a:rPr>
              <a:t>也可能僅僅只是謀生的手段與工具</a:t>
            </a:r>
          </a:p>
          <a:p>
            <a:r>
              <a:rPr lang="zh-TW" altLang="zh-TW" sz="2400" dirty="0">
                <a:solidFill>
                  <a:schemeClr val="tx1"/>
                </a:solidFill>
              </a:rPr>
              <a:t>但對大部分人而言</a:t>
            </a:r>
            <a:r>
              <a:rPr lang="en-US" altLang="zh-TW" sz="2400" dirty="0">
                <a:solidFill>
                  <a:schemeClr val="tx1"/>
                </a:solidFill>
              </a:rPr>
              <a:t>,</a:t>
            </a:r>
            <a:r>
              <a:rPr lang="zh-TW" altLang="zh-TW" sz="2400" dirty="0">
                <a:solidFill>
                  <a:schemeClr val="tx1"/>
                </a:solidFill>
              </a:rPr>
              <a:t>是金錢所無法取代的事物</a:t>
            </a:r>
          </a:p>
          <a:p>
            <a:r>
              <a:rPr lang="zh-TW" altLang="zh-TW" sz="2400" dirty="0">
                <a:solidFill>
                  <a:schemeClr val="tx1"/>
                </a:solidFill>
              </a:rPr>
              <a:t>而在金錢的誘惑及現實考量的無奈之下</a:t>
            </a:r>
          </a:p>
          <a:p>
            <a:r>
              <a:rPr lang="zh-TW" altLang="zh-TW" sz="2400" dirty="0">
                <a:solidFill>
                  <a:schemeClr val="tx1"/>
                </a:solidFill>
              </a:rPr>
              <a:t>也不乏出現了人性的貪婪與醜陋</a:t>
            </a:r>
          </a:p>
          <a:p>
            <a:r>
              <a:rPr lang="zh-TW" altLang="zh-TW" sz="2400" dirty="0">
                <a:solidFill>
                  <a:schemeClr val="tx1"/>
                </a:solidFill>
              </a:rPr>
              <a:t>除了主角</a:t>
            </a:r>
            <a:r>
              <a:rPr lang="en-US" altLang="zh-TW" sz="2400" dirty="0">
                <a:solidFill>
                  <a:schemeClr val="tx1"/>
                </a:solidFill>
              </a:rPr>
              <a:t>Steven &amp; Su </a:t>
            </a:r>
            <a:r>
              <a:rPr lang="zh-TW" altLang="zh-TW" sz="2400" dirty="0">
                <a:solidFill>
                  <a:schemeClr val="tx1"/>
                </a:solidFill>
              </a:rPr>
              <a:t>之外</a:t>
            </a:r>
            <a:r>
              <a:rPr lang="en-US" altLang="zh-TW" sz="2400" dirty="0">
                <a:solidFill>
                  <a:schemeClr val="tx1"/>
                </a:solidFill>
              </a:rPr>
              <a:t>, </a:t>
            </a:r>
            <a:r>
              <a:rPr lang="zh-TW" altLang="zh-TW" sz="2400" dirty="0">
                <a:solidFill>
                  <a:schemeClr val="tx1"/>
                </a:solidFill>
              </a:rPr>
              <a:t>我最喜歡的是那個高中自然科學老師</a:t>
            </a:r>
            <a:r>
              <a:rPr lang="en-US" altLang="zh-TW" sz="2400" dirty="0">
                <a:solidFill>
                  <a:schemeClr val="tx1"/>
                </a:solidFill>
              </a:rPr>
              <a:t>Frank</a:t>
            </a:r>
            <a:endParaRPr lang="zh-TW" altLang="zh-TW" sz="2400" dirty="0">
              <a:solidFill>
                <a:schemeClr val="tx1"/>
              </a:solidFill>
            </a:endParaRPr>
          </a:p>
          <a:p>
            <a:r>
              <a:rPr lang="zh-TW" altLang="zh-TW" sz="2400" dirty="0">
                <a:solidFill>
                  <a:schemeClr val="tx1"/>
                </a:solidFill>
              </a:rPr>
              <a:t>他應該是這裡最清醒的人吧</a:t>
            </a:r>
            <a:r>
              <a:rPr lang="en-US" altLang="zh-TW" sz="2400" dirty="0">
                <a:solidFill>
                  <a:schemeClr val="tx1"/>
                </a:solidFill>
              </a:rPr>
              <a:t>!</a:t>
            </a:r>
            <a:endParaRPr lang="zh-TW" altLang="zh-TW" sz="2400" dirty="0">
              <a:solidFill>
                <a:schemeClr val="tx1"/>
              </a:solidFill>
            </a:endParaRPr>
          </a:p>
          <a:p>
            <a:r>
              <a:rPr lang="zh-TW" altLang="zh-TW" sz="2400" dirty="0">
                <a:solidFill>
                  <a:schemeClr val="tx1"/>
                </a:solidFill>
              </a:rPr>
              <a:t>大部分人都很容易的被一些言論所左右</a:t>
            </a:r>
          </a:p>
          <a:p>
            <a:r>
              <a:rPr lang="zh-TW" altLang="zh-TW" sz="2400" dirty="0">
                <a:solidFill>
                  <a:schemeClr val="tx1"/>
                </a:solidFill>
              </a:rPr>
              <a:t>在無法瞭解為什麼而反對、而支持的同時</a:t>
            </a:r>
          </a:p>
          <a:p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1705476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58688" y="633047"/>
            <a:ext cx="8598551" cy="6488722"/>
          </a:xfrm>
        </p:spPr>
        <p:txBody>
          <a:bodyPr>
            <a:noAutofit/>
          </a:bodyPr>
          <a:lstStyle/>
          <a:p>
            <a:r>
              <a:rPr lang="zh-TW" altLang="zh-TW" sz="2000" dirty="0">
                <a:solidFill>
                  <a:schemeClr val="tx1"/>
                </a:solidFill>
              </a:rPr>
              <a:t>就只能被人牽著鼻子走</a:t>
            </a:r>
            <a:r>
              <a:rPr lang="en-US" altLang="zh-TW" sz="2000" dirty="0">
                <a:solidFill>
                  <a:schemeClr val="tx1"/>
                </a:solidFill>
              </a:rPr>
              <a:t>, </a:t>
            </a:r>
            <a:r>
              <a:rPr lang="zh-TW" altLang="zh-TW" sz="2000" dirty="0">
                <a:solidFill>
                  <a:schemeClr val="tx1"/>
                </a:solidFill>
              </a:rPr>
              <a:t>無法為了自己做出真正適合自己的決定</a:t>
            </a:r>
          </a:p>
          <a:p>
            <a:r>
              <a:rPr lang="zh-TW" altLang="zh-TW" sz="2000" dirty="0">
                <a:solidFill>
                  <a:schemeClr val="tx1"/>
                </a:solidFill>
              </a:rPr>
              <a:t>最後才了解到</a:t>
            </a:r>
            <a:r>
              <a:rPr lang="en-US" altLang="zh-TW" sz="2000" dirty="0">
                <a:solidFill>
                  <a:schemeClr val="tx1"/>
                </a:solidFill>
              </a:rPr>
              <a:t>Frank</a:t>
            </a:r>
            <a:r>
              <a:rPr lang="zh-TW" altLang="zh-TW" sz="2000" dirty="0">
                <a:solidFill>
                  <a:schemeClr val="tx1"/>
                </a:solidFill>
              </a:rPr>
              <a:t>應只是在能源公司對於風險還沒做好萬全準備前</a:t>
            </a:r>
          </a:p>
          <a:p>
            <a:r>
              <a:rPr lang="zh-TW" altLang="zh-TW" sz="2000" dirty="0">
                <a:solidFill>
                  <a:schemeClr val="tx1"/>
                </a:solidFill>
              </a:rPr>
              <a:t>他覺得他自己仍對環境有一份責任在而不願冒險</a:t>
            </a:r>
          </a:p>
          <a:p>
            <a:r>
              <a:rPr lang="zh-TW" altLang="zh-TW" sz="2000" dirty="0">
                <a:solidFill>
                  <a:schemeClr val="tx1"/>
                </a:solidFill>
              </a:rPr>
              <a:t>不像其他人只是為了反對而反對</a:t>
            </a:r>
          </a:p>
          <a:p>
            <a:r>
              <a:rPr lang="zh-TW" altLang="zh-TW" sz="2000" dirty="0">
                <a:solidFill>
                  <a:schemeClr val="tx1"/>
                </a:solidFill>
              </a:rPr>
              <a:t>如同台灣</a:t>
            </a:r>
            <a:r>
              <a:rPr lang="en-US" altLang="zh-TW" sz="2000" dirty="0">
                <a:solidFill>
                  <a:schemeClr val="tx1"/>
                </a:solidFill>
              </a:rPr>
              <a:t>,</a:t>
            </a:r>
            <a:r>
              <a:rPr lang="zh-TW" altLang="zh-TW" sz="2000" dirty="0">
                <a:solidFill>
                  <a:schemeClr val="tx1"/>
                </a:solidFill>
              </a:rPr>
              <a:t>我不全盤否認核能</a:t>
            </a:r>
          </a:p>
          <a:p>
            <a:r>
              <a:rPr lang="zh-TW" altLang="zh-TW" sz="2000" dirty="0">
                <a:solidFill>
                  <a:schemeClr val="tx1"/>
                </a:solidFill>
              </a:rPr>
              <a:t>甚至真心覺得那可能會是全人類的未來</a:t>
            </a:r>
          </a:p>
          <a:p>
            <a:r>
              <a:rPr lang="zh-TW" altLang="zh-TW" sz="2000" dirty="0">
                <a:solidFill>
                  <a:schemeClr val="tx1"/>
                </a:solidFill>
              </a:rPr>
              <a:t>但在政府沒有做好萬全準備之前</a:t>
            </a:r>
            <a:r>
              <a:rPr lang="en-US" altLang="zh-TW" sz="2000" dirty="0">
                <a:solidFill>
                  <a:schemeClr val="tx1"/>
                </a:solidFill>
              </a:rPr>
              <a:t>, </a:t>
            </a:r>
            <a:r>
              <a:rPr lang="zh-TW" altLang="zh-TW" sz="2000" dirty="0">
                <a:solidFill>
                  <a:schemeClr val="tx1"/>
                </a:solidFill>
              </a:rPr>
              <a:t>我們都要守護好自己的穀倉</a:t>
            </a:r>
          </a:p>
          <a:p>
            <a:r>
              <a:rPr lang="zh-TW" altLang="zh-TW" sz="2000" dirty="0">
                <a:solidFill>
                  <a:schemeClr val="tx1"/>
                </a:solidFill>
              </a:rPr>
              <a:t>要像</a:t>
            </a:r>
            <a:r>
              <a:rPr lang="en-US" altLang="zh-TW" sz="2000" dirty="0">
                <a:solidFill>
                  <a:schemeClr val="tx1"/>
                </a:solidFill>
              </a:rPr>
              <a:t>Frank</a:t>
            </a:r>
            <a:r>
              <a:rPr lang="zh-TW" altLang="zh-TW" sz="2000" dirty="0">
                <a:solidFill>
                  <a:schemeClr val="tx1"/>
                </a:solidFill>
              </a:rPr>
              <a:t>一樣了解到自己是為何而反</a:t>
            </a:r>
          </a:p>
          <a:p>
            <a:r>
              <a:rPr lang="zh-TW" altLang="zh-TW" sz="2000" dirty="0">
                <a:solidFill>
                  <a:schemeClr val="tx1"/>
                </a:solidFill>
              </a:rPr>
              <a:t>並且有承擔後續負擔的責任</a:t>
            </a:r>
          </a:p>
          <a:p>
            <a:r>
              <a:rPr lang="en-US" altLang="zh-TW" sz="2000" dirty="0">
                <a:solidFill>
                  <a:schemeClr val="tx1"/>
                </a:solidFill>
              </a:rPr>
              <a:t> </a:t>
            </a:r>
            <a:endParaRPr lang="zh-TW" altLang="zh-TW" sz="2000" dirty="0">
              <a:solidFill>
                <a:schemeClr val="tx1"/>
              </a:solidFill>
            </a:endParaRPr>
          </a:p>
          <a:p>
            <a:r>
              <a:rPr lang="zh-TW" altLang="zh-TW" sz="2000" dirty="0">
                <a:solidFill>
                  <a:schemeClr val="tx1"/>
                </a:solidFill>
              </a:rPr>
              <a:t>心靈勇氣 </a:t>
            </a:r>
            <a:r>
              <a:rPr lang="en-US" altLang="zh-TW" sz="2000" dirty="0">
                <a:solidFill>
                  <a:schemeClr val="tx1"/>
                </a:solidFill>
              </a:rPr>
              <a:t>– </a:t>
            </a:r>
            <a:r>
              <a:rPr lang="zh-TW" altLang="zh-TW" sz="2000" dirty="0">
                <a:solidFill>
                  <a:schemeClr val="tx1"/>
                </a:solidFill>
              </a:rPr>
              <a:t>人心總得面對真實</a:t>
            </a:r>
          </a:p>
          <a:p>
            <a:r>
              <a:rPr lang="en-US" altLang="zh-TW" sz="2000" dirty="0">
                <a:solidFill>
                  <a:schemeClr val="tx1"/>
                </a:solidFill>
              </a:rPr>
              <a:t> </a:t>
            </a:r>
            <a:endParaRPr lang="zh-TW" altLang="zh-TW" sz="2000" dirty="0">
              <a:solidFill>
                <a:schemeClr val="tx1"/>
              </a:solidFill>
            </a:endParaRPr>
          </a:p>
          <a:p>
            <a:r>
              <a:rPr lang="en-US" altLang="zh-TW" sz="2000" dirty="0">
                <a:solidFill>
                  <a:schemeClr val="tx1"/>
                </a:solidFill>
              </a:rPr>
              <a:t>- </a:t>
            </a:r>
            <a:r>
              <a:rPr lang="zh-TW" altLang="zh-TW" sz="2000" dirty="0">
                <a:solidFill>
                  <a:schemeClr val="tx1"/>
                </a:solidFill>
              </a:rPr>
              <a:t>資管四甲</a:t>
            </a:r>
            <a:r>
              <a:rPr lang="en-US" altLang="zh-TW" sz="2000" dirty="0">
                <a:solidFill>
                  <a:schemeClr val="tx1"/>
                </a:solidFill>
              </a:rPr>
              <a:t> 4a190150 </a:t>
            </a:r>
            <a:r>
              <a:rPr lang="zh-TW" altLang="zh-TW" sz="2000" dirty="0">
                <a:solidFill>
                  <a:schemeClr val="tx1"/>
                </a:solidFill>
              </a:rPr>
              <a:t>蔡曜竹</a:t>
            </a:r>
            <a:r>
              <a:rPr lang="en-US" altLang="zh-TW" sz="2000" dirty="0">
                <a:solidFill>
                  <a:schemeClr val="tx1"/>
                </a:solidFill>
              </a:rPr>
              <a:t>Eric</a:t>
            </a:r>
            <a:endParaRPr lang="zh-TW" altLang="zh-TW" sz="2000" dirty="0">
              <a:solidFill>
                <a:schemeClr val="tx1"/>
              </a:solidFill>
            </a:endParaRPr>
          </a:p>
          <a:p>
            <a:endParaRPr lang="zh-TW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548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054443" y="2479590"/>
            <a:ext cx="54946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8000" dirty="0" smtClean="0"/>
              <a:t>The end</a:t>
            </a:r>
            <a:endParaRPr lang="zh-TW" altLang="en-US" sz="8000" dirty="0"/>
          </a:p>
        </p:txBody>
      </p:sp>
      <p:sp>
        <p:nvSpPr>
          <p:cNvPr id="5" name="矩形 4"/>
          <p:cNvSpPr/>
          <p:nvPr/>
        </p:nvSpPr>
        <p:spPr>
          <a:xfrm>
            <a:off x="0" y="3525795"/>
            <a:ext cx="12192000" cy="1318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4353696" y="3657600"/>
            <a:ext cx="3344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/>
              <a:t>謝謝</a:t>
            </a:r>
            <a:r>
              <a:rPr lang="zh-TW" altLang="en-US" sz="2800" dirty="0"/>
              <a:t>聆</a:t>
            </a:r>
            <a:r>
              <a:rPr lang="zh-TW" altLang="en-US" sz="2800" dirty="0" smtClean="0"/>
              <a:t>聽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420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7255" y="1433146"/>
            <a:ext cx="6734908" cy="501162"/>
          </a:xfrm>
        </p:spPr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zh-TW" altLang="en-US" sz="3200" dirty="0">
                <a:latin typeface="Adobe 繁黑體 Std B" pitchFamily="34" charset="-120"/>
                <a:ea typeface="Adobe 繁黑體 Std B" pitchFamily="34" charset="-120"/>
              </a:rPr>
              <a:t>以行動者網絡理論來建立天然氣開採</a:t>
            </a:r>
            <a:r>
              <a:rPr lang="en-US" altLang="zh-TW" sz="3200" dirty="0">
                <a:latin typeface="Adobe 繁黑體 Std B" pitchFamily="34" charset="-120"/>
                <a:ea typeface="Adobe 繁黑體 Std B" pitchFamily="34" charset="-120"/>
              </a:rPr>
              <a:t>(</a:t>
            </a:r>
            <a:r>
              <a:rPr lang="zh-TW" altLang="en-US" sz="3200" dirty="0">
                <a:latin typeface="Adobe 繁黑體 Std B" pitchFamily="34" charset="-120"/>
                <a:ea typeface="Adobe 繁黑體 Std B" pitchFamily="34" charset="-120"/>
              </a:rPr>
              <a:t>心靈勇氣</a:t>
            </a:r>
            <a:r>
              <a:rPr lang="en-US" altLang="zh-TW" sz="3200" dirty="0">
                <a:latin typeface="Adobe 繁黑體 Std B" pitchFamily="34" charset="-120"/>
                <a:ea typeface="Adobe 繁黑體 Std B" pitchFamily="34" charset="-120"/>
              </a:rPr>
              <a:t>)</a:t>
            </a:r>
            <a:r>
              <a:rPr lang="zh-TW" altLang="en-US" sz="3200" dirty="0">
                <a:latin typeface="Adobe 繁黑體 Std B" pitchFamily="34" charset="-120"/>
                <a:ea typeface="Adobe 繁黑體 Std B" pitchFamily="34" charset="-120"/>
              </a:rPr>
              <a:t>的風險管理</a:t>
            </a:r>
            <a:br>
              <a:rPr lang="zh-TW" altLang="en-US" sz="3200" dirty="0">
                <a:latin typeface="Adobe 繁黑體 Std B" pitchFamily="34" charset="-120"/>
                <a:ea typeface="Adobe 繁黑體 Std B" pitchFamily="34" charset="-120"/>
              </a:rPr>
            </a:br>
            <a: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  <a:t/>
            </a:r>
            <a:br>
              <a:rPr lang="en-US" altLang="zh-TW" dirty="0">
                <a:latin typeface="Adobe 繁黑體 Std B" pitchFamily="34" charset="-120"/>
                <a:ea typeface="Adobe 繁黑體 Std B" pitchFamily="34" charset="-120"/>
              </a:rPr>
            </a:b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73" y="1565913"/>
            <a:ext cx="8689496" cy="4914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568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6657" y="64476"/>
            <a:ext cx="8596668" cy="1320800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人民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6126" y="677008"/>
            <a:ext cx="8596668" cy="5855677"/>
          </a:xfrm>
        </p:spPr>
        <p:txBody>
          <a:bodyPr>
            <a:normAutofit/>
          </a:bodyPr>
          <a:lstStyle/>
          <a:p>
            <a:r>
              <a:rPr lang="zh-TW" altLang="en-US" sz="2000" dirty="0"/>
              <a:t>由於水力壓裂</a:t>
            </a:r>
            <a:r>
              <a:rPr lang="zh-TW" altLang="en-US" sz="2000" dirty="0" smtClean="0"/>
              <a:t>法的</a:t>
            </a:r>
            <a:r>
              <a:rPr lang="zh-TW" altLang="en-US" sz="2000" dirty="0"/>
              <a:t>發展，美國得以</a:t>
            </a:r>
            <a:r>
              <a:rPr lang="zh-TW" altLang="en-US" sz="2000" dirty="0">
                <a:solidFill>
                  <a:srgbClr val="FF0000"/>
                </a:solidFill>
              </a:rPr>
              <a:t>便宜地開採原本無法取得的頁岩</a:t>
            </a:r>
            <a:r>
              <a:rPr lang="zh-TW" altLang="en-US" sz="2000" dirty="0" smtClean="0">
                <a:solidFill>
                  <a:srgbClr val="FF0000"/>
                </a:solidFill>
              </a:rPr>
              <a:t>氣</a:t>
            </a:r>
            <a:r>
              <a:rPr lang="zh-TW" altLang="en-US" sz="2000" dirty="0" smtClean="0"/>
              <a:t>，</a:t>
            </a:r>
            <a:r>
              <a:rPr lang="zh-TW" altLang="en-US" sz="2000" dirty="0"/>
              <a:t>這已經導致美國能源</a:t>
            </a:r>
            <a:r>
              <a:rPr lang="zh-TW" altLang="en-US" sz="2000" dirty="0">
                <a:solidFill>
                  <a:srgbClr val="FF0000"/>
                </a:solidFill>
              </a:rPr>
              <a:t>成本大幅降低</a:t>
            </a:r>
            <a:r>
              <a:rPr lang="zh-TW" altLang="en-US" sz="2000" dirty="0"/>
              <a:t>，有人甚至預言，天然氣產業的發展，將會</a:t>
            </a:r>
            <a:r>
              <a:rPr lang="zh-TW" altLang="en-US" sz="2000" dirty="0">
                <a:solidFill>
                  <a:srgbClr val="FF0000"/>
                </a:solidFill>
              </a:rPr>
              <a:t>改變全世界的能源版圖。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endParaRPr lang="en-US" altLang="zh-TW" sz="2000" dirty="0"/>
          </a:p>
          <a:p>
            <a:r>
              <a:rPr lang="zh-TW" altLang="en-US" sz="2000" dirty="0" smtClean="0"/>
              <a:t>目前在</a:t>
            </a:r>
            <a:r>
              <a:rPr lang="zh-TW" altLang="en-US" sz="2000" dirty="0" smtClean="0">
                <a:solidFill>
                  <a:srgbClr val="FF0000"/>
                </a:solidFill>
              </a:rPr>
              <a:t>美國聯邦</a:t>
            </a:r>
            <a:r>
              <a:rPr lang="zh-TW" altLang="en-US" sz="2000" dirty="0"/>
              <a:t>土地上</a:t>
            </a:r>
            <a:r>
              <a:rPr lang="zh-TW" altLang="en-US" sz="2000" dirty="0">
                <a:solidFill>
                  <a:srgbClr val="FF0000"/>
                </a:solidFill>
              </a:rPr>
              <a:t>水力壓裂是合法的</a:t>
            </a:r>
            <a:r>
              <a:rPr lang="zh-TW" altLang="en-US" sz="2000" dirty="0"/>
              <a:t>。部分</a:t>
            </a:r>
            <a:r>
              <a:rPr lang="zh-TW" altLang="en-US" sz="2000" dirty="0">
                <a:solidFill>
                  <a:srgbClr val="FF0000"/>
                </a:solidFill>
              </a:rPr>
              <a:t>國家公園</a:t>
            </a:r>
            <a:r>
              <a:rPr lang="zh-TW" altLang="en-US" sz="2000" dirty="0"/>
              <a:t>、</a:t>
            </a:r>
            <a:r>
              <a:rPr lang="zh-TW" altLang="en-US" sz="2000" dirty="0">
                <a:solidFill>
                  <a:srgbClr val="FF0000"/>
                </a:solidFill>
              </a:rPr>
              <a:t>遊憩區和國家海岸</a:t>
            </a:r>
            <a:r>
              <a:rPr lang="zh-TW" altLang="en-US" sz="2000" dirty="0"/>
              <a:t>已經有開採石油和天然氣的活動在進行。許多人</a:t>
            </a:r>
            <a:r>
              <a:rPr lang="zh-TW" altLang="en-US" sz="2000" dirty="0">
                <a:solidFill>
                  <a:srgbClr val="FF0000"/>
                </a:solidFill>
              </a:rPr>
              <a:t>擔心公有土地上和周邊</a:t>
            </a:r>
            <a:r>
              <a:rPr lang="zh-TW" altLang="en-US" sz="2000" dirty="0"/>
              <a:t>的水力壓裂</a:t>
            </a:r>
            <a:r>
              <a:rPr lang="zh-TW" altLang="en-US" sz="2000" dirty="0">
                <a:solidFill>
                  <a:srgbClr val="FF0000"/>
                </a:solidFill>
              </a:rPr>
              <a:t>活動</a:t>
            </a:r>
            <a:r>
              <a:rPr lang="zh-TW" altLang="en-US" sz="2000" dirty="0" smtClean="0">
                <a:solidFill>
                  <a:srgbClr val="FF0000"/>
                </a:solidFill>
              </a:rPr>
              <a:t>，將</a:t>
            </a:r>
            <a:r>
              <a:rPr lang="zh-TW" altLang="en-US" sz="2000" dirty="0">
                <a:solidFill>
                  <a:srgbClr val="FF0000"/>
                </a:solidFill>
              </a:rPr>
              <a:t>會越來越多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endParaRPr lang="en-US" altLang="zh-TW" sz="2000" dirty="0"/>
          </a:p>
          <a:p>
            <a:r>
              <a:rPr lang="zh-TW" altLang="en-US" sz="2000" dirty="0"/>
              <a:t>而回顧這幾年的所謂「</a:t>
            </a:r>
            <a:r>
              <a:rPr lang="zh-TW" altLang="en-US" sz="2000" dirty="0">
                <a:solidFill>
                  <a:srgbClr val="FF0000"/>
                </a:solidFill>
              </a:rPr>
              <a:t>頁岩氣革命</a:t>
            </a:r>
            <a:r>
              <a:rPr lang="zh-TW" altLang="en-US" sz="2000" dirty="0"/>
              <a:t>」，我們也可了解到能源絕對不只是能源，背後是夠巨大的</a:t>
            </a:r>
            <a:r>
              <a:rPr lang="zh-TW" altLang="en-US" sz="2000" dirty="0">
                <a:solidFill>
                  <a:srgbClr val="FF0000"/>
                </a:solidFill>
              </a:rPr>
              <a:t>財團</a:t>
            </a:r>
            <a:r>
              <a:rPr lang="zh-TW" altLang="en-US" sz="2000" dirty="0"/>
              <a:t>、</a:t>
            </a:r>
            <a:r>
              <a:rPr lang="zh-TW" altLang="en-US" sz="2000" dirty="0">
                <a:solidFill>
                  <a:srgbClr val="FF0000"/>
                </a:solidFill>
              </a:rPr>
              <a:t>國家</a:t>
            </a:r>
            <a:r>
              <a:rPr lang="zh-TW" altLang="en-US" sz="2000" dirty="0"/>
              <a:t>，或是</a:t>
            </a:r>
            <a:r>
              <a:rPr lang="zh-TW" altLang="en-US" sz="2000" dirty="0">
                <a:solidFill>
                  <a:srgbClr val="FF0000"/>
                </a:solidFill>
              </a:rPr>
              <a:t>財團與國家聚合體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endParaRPr lang="en-US" altLang="zh-TW" dirty="0"/>
          </a:p>
          <a:p>
            <a:endParaRPr lang="en-US" altLang="zh-TW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405" y="4284764"/>
            <a:ext cx="4030057" cy="251169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08" y="4309901"/>
            <a:ext cx="3490546" cy="254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892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545123"/>
            <a:ext cx="8325989" cy="6242539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採用水力壓裂法開採天然氣造成的問題還更多，像是</a:t>
            </a:r>
            <a:r>
              <a:rPr lang="zh-TW" altLang="en-US" sz="2400" dirty="0">
                <a:solidFill>
                  <a:srgbClr val="FF0000"/>
                </a:solidFill>
              </a:rPr>
              <a:t>房屋爆炸</a:t>
            </a:r>
            <a:r>
              <a:rPr lang="zh-TW" altLang="en-US" sz="2400" dirty="0"/>
              <a:t>以及</a:t>
            </a:r>
            <a:r>
              <a:rPr lang="zh-TW" altLang="en-US" sz="2400" dirty="0">
                <a:solidFill>
                  <a:srgbClr val="FF0000"/>
                </a:solidFill>
              </a:rPr>
              <a:t>飲用水具有可燃性</a:t>
            </a:r>
            <a:r>
              <a:rPr lang="zh-TW" altLang="en-US" sz="2400" dirty="0"/>
              <a:t>。</a:t>
            </a:r>
            <a:endParaRPr lang="en-US" altLang="zh-TW" sz="2400" dirty="0"/>
          </a:p>
          <a:p>
            <a:endParaRPr lang="en-US" altLang="zh-TW" sz="2400" dirty="0" smtClean="0"/>
          </a:p>
          <a:p>
            <a:endParaRPr lang="en-US" altLang="zh-TW" sz="2400" dirty="0"/>
          </a:p>
          <a:p>
            <a:endParaRPr lang="en-US" altLang="zh-TW" sz="2400" dirty="0" smtClean="0"/>
          </a:p>
          <a:p>
            <a:endParaRPr lang="en-US" altLang="zh-TW" sz="2400" dirty="0"/>
          </a:p>
          <a:p>
            <a:endParaRPr lang="en-US" altLang="zh-TW" sz="2400" dirty="0" smtClean="0"/>
          </a:p>
          <a:p>
            <a:endParaRPr lang="en-US" altLang="zh-TW" sz="2400" dirty="0"/>
          </a:p>
          <a:p>
            <a:endParaRPr lang="en-US" altLang="zh-TW" sz="2400" dirty="0" smtClean="0"/>
          </a:p>
          <a:p>
            <a:endParaRPr lang="en-US" altLang="zh-TW" sz="2400" dirty="0"/>
          </a:p>
          <a:p>
            <a:endParaRPr lang="en-US" altLang="zh-TW" sz="2400" dirty="0" smtClean="0"/>
          </a:p>
          <a:p>
            <a:r>
              <a:rPr lang="zh-TW" altLang="en-US" sz="2400" dirty="0" smtClean="0"/>
              <a:t>許多</a:t>
            </a:r>
            <a:r>
              <a:rPr lang="zh-TW" altLang="en-US" sz="2400" dirty="0"/>
              <a:t>居民的地下水源被污染，有人生了怪病，有動物集體死亡，向公家機關反應，最後又得到官腔回應，求助無門。</a:t>
            </a:r>
            <a:endParaRPr lang="en-US" altLang="zh-TW" sz="2400" dirty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10" y="1362808"/>
            <a:ext cx="4363388" cy="3282309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074" y="2215662"/>
            <a:ext cx="4194150" cy="349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05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23077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4400" dirty="0">
                <a:solidFill>
                  <a:schemeClr val="tx1"/>
                </a:solidFill>
                <a:latin typeface="Adobe 繁黑體 Std B" pitchFamily="34" charset="-120"/>
                <a:ea typeface="Adobe 繁黑體 Std B" pitchFamily="34" charset="-120"/>
              </a:rPr>
              <a:t>劇情</a:t>
            </a:r>
            <a:r>
              <a:rPr lang="zh-TW" altLang="en-US" sz="4400" dirty="0" smtClean="0">
                <a:solidFill>
                  <a:schemeClr val="tx1"/>
                </a:solidFill>
                <a:latin typeface="Adobe 繁黑體 Std B" pitchFamily="34" charset="-120"/>
                <a:ea typeface="Adobe 繁黑體 Std B" pitchFamily="34" charset="-120"/>
              </a:rPr>
              <a:t>簡介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99264" y="1168092"/>
            <a:ext cx="10409766" cy="5689908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</a:rPr>
              <a:t>史提</a:t>
            </a:r>
            <a:r>
              <a:rPr lang="zh-TW" altLang="en-US" sz="2800" dirty="0" smtClean="0">
                <a:solidFill>
                  <a:schemeClr val="tx1"/>
                </a:solidFill>
              </a:rPr>
              <a:t>夫被</a:t>
            </a:r>
            <a:r>
              <a:rPr lang="zh-TW" altLang="en-US" sz="2800" dirty="0">
                <a:solidFill>
                  <a:schemeClr val="tx1"/>
                </a:solidFill>
              </a:rPr>
              <a:t>公司派</a:t>
            </a:r>
            <a:r>
              <a:rPr lang="zh-TW" altLang="en-US" sz="2800" dirty="0" smtClean="0">
                <a:solidFill>
                  <a:schemeClr val="tx1"/>
                </a:solidFill>
              </a:rPr>
              <a:t>往鄉村進行</a:t>
            </a:r>
            <a:r>
              <a:rPr lang="zh-TW" altLang="en-US" sz="2800" dirty="0">
                <a:solidFill>
                  <a:schemeClr val="tx1"/>
                </a:solidFill>
              </a:rPr>
              <a:t>開發地下天然氣的</a:t>
            </a:r>
            <a:r>
              <a:rPr lang="zh-TW" altLang="en-US" sz="2800" dirty="0" smtClean="0">
                <a:solidFill>
                  <a:schemeClr val="tx1"/>
                </a:solidFill>
              </a:rPr>
              <a:t>任務。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將</a:t>
            </a:r>
            <a:r>
              <a:rPr lang="zh-TW" altLang="en-US" sz="2800" dirty="0">
                <a:solidFill>
                  <a:schemeClr val="tx1"/>
                </a:solidFill>
              </a:rPr>
              <a:t>當地的開採權賣給能源開發公司，也能幫助鎮民紓困生活</a:t>
            </a:r>
            <a:r>
              <a:rPr lang="zh-TW" altLang="en-US" sz="2800" dirty="0" smtClean="0">
                <a:solidFill>
                  <a:schemeClr val="tx1"/>
                </a:solidFill>
              </a:rPr>
              <a:t>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並說沒有中立 反對天然氣就是支持高汙染的煤礦跟石油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 smtClean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葉慈</a:t>
            </a:r>
            <a:r>
              <a:rPr lang="zh-TW" altLang="en-US" sz="2800" dirty="0">
                <a:solidFill>
                  <a:schemeClr val="tx1"/>
                </a:solidFill>
              </a:rPr>
              <a:t>卻在說明會主張呼籲鎮民關切這個開採案的利弊，恐怕會</a:t>
            </a:r>
            <a:r>
              <a:rPr lang="zh-TW" altLang="en-US" sz="2800" dirty="0" smtClean="0">
                <a:solidFill>
                  <a:schemeClr val="tx1"/>
                </a:solidFill>
              </a:rPr>
              <a:t>危害土地</a:t>
            </a:r>
            <a:r>
              <a:rPr lang="zh-TW" altLang="en-US" sz="2800" dirty="0" smtClean="0">
                <a:solidFill>
                  <a:schemeClr val="tx1"/>
                </a:solidFill>
              </a:rPr>
              <a:t>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>
              <a:solidFill>
                <a:schemeClr val="tx1"/>
              </a:solidFill>
            </a:endParaRPr>
          </a:p>
          <a:p>
            <a:r>
              <a:rPr lang="zh-TW" altLang="en-US" sz="2800" dirty="0" smtClean="0">
                <a:solidFill>
                  <a:schemeClr val="tx1"/>
                </a:solidFill>
              </a:rPr>
              <a:t>並說應該</a:t>
            </a:r>
            <a:r>
              <a:rPr lang="zh-TW" altLang="en-US" sz="2800" dirty="0">
                <a:solidFill>
                  <a:schemeClr val="tx1"/>
                </a:solidFill>
              </a:rPr>
              <a:t>給</a:t>
            </a:r>
            <a:r>
              <a:rPr lang="zh-TW" altLang="en-US" sz="2800" dirty="0" smtClean="0">
                <a:solidFill>
                  <a:schemeClr val="tx1"/>
                </a:solidFill>
              </a:rPr>
              <a:t>村民時間考慮 </a:t>
            </a:r>
            <a:r>
              <a:rPr lang="zh-TW" altLang="en-US" sz="2800" dirty="0">
                <a:solidFill>
                  <a:schemeClr val="tx1"/>
                </a:solidFill>
              </a:rPr>
              <a:t>並在幾個</a:t>
            </a:r>
            <a:r>
              <a:rPr lang="zh-TW" altLang="en-US" sz="2800" dirty="0" smtClean="0">
                <a:solidFill>
                  <a:schemeClr val="tx1"/>
                </a:solidFill>
              </a:rPr>
              <a:t>星期後投票決定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>
              <a:solidFill>
                <a:schemeClr val="tx1"/>
              </a:solidFill>
            </a:endParaRPr>
          </a:p>
          <a:p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>
              <a:solidFill>
                <a:schemeClr val="tx1"/>
              </a:solidFill>
            </a:endParaRPr>
          </a:p>
          <a:p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99525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5594" y="736234"/>
            <a:ext cx="8440290" cy="5532681"/>
          </a:xfrm>
        </p:spPr>
        <p:txBody>
          <a:bodyPr/>
          <a:lstStyle/>
          <a:p>
            <a:r>
              <a:rPr lang="zh-TW" altLang="en-US" sz="2400" dirty="0" smtClean="0">
                <a:solidFill>
                  <a:schemeClr val="tx1"/>
                </a:solidFill>
              </a:rPr>
              <a:t>突然出現了一位環保人士</a:t>
            </a:r>
            <a:r>
              <a:rPr lang="en-US" altLang="zh-TW" sz="2400" dirty="0" smtClean="0">
                <a:solidFill>
                  <a:schemeClr val="tx1"/>
                </a:solidFill>
              </a:rPr>
              <a:t>(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達斯汀</a:t>
            </a:r>
            <a:r>
              <a:rPr lang="en-US" altLang="zh-TW" sz="2400" dirty="0" smtClean="0">
                <a:solidFill>
                  <a:schemeClr val="tx1"/>
                </a:solidFill>
              </a:rPr>
              <a:t>)</a:t>
            </a:r>
            <a:r>
              <a:rPr lang="zh-TW" altLang="en-US" sz="2400" dirty="0" smtClean="0">
                <a:solidFill>
                  <a:schemeClr val="tx1"/>
                </a:solidFill>
              </a:rPr>
              <a:t>在酒吧演說，並跟村民相處融洽一起唱歌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zh-TW" altLang="en-US" sz="2400" dirty="0" smtClean="0">
                <a:solidFill>
                  <a:schemeClr val="tx1"/>
                </a:solidFill>
              </a:rPr>
              <a:t>兩位分別在鎮上的各處提倡自己的理念  說服村民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zh-TW" altLang="en-US" sz="2400" dirty="0" smtClean="0">
                <a:solidFill>
                  <a:schemeClr val="tx1"/>
                </a:solidFill>
              </a:rPr>
              <a:t>史提夫 覺得錢可以改善村民的生活   達斯汀 說開採或破壞環境 </a:t>
            </a:r>
            <a:r>
              <a:rPr lang="en-US" altLang="zh-TW" sz="2400" dirty="0" smtClean="0">
                <a:solidFill>
                  <a:schemeClr val="tx1"/>
                </a:solidFill>
              </a:rPr>
              <a:t>(</a:t>
            </a:r>
            <a:r>
              <a:rPr lang="zh-TW" altLang="en-US" sz="2400" dirty="0" smtClean="0">
                <a:solidFill>
                  <a:schemeClr val="tx1"/>
                </a:solidFill>
              </a:rPr>
              <a:t>並以他家之前的農場做舉例</a:t>
            </a:r>
            <a:r>
              <a:rPr lang="en-US" altLang="zh-TW" sz="2400" dirty="0" smtClean="0">
                <a:solidFill>
                  <a:schemeClr val="tx1"/>
                </a:solidFill>
              </a:rPr>
              <a:t>)</a:t>
            </a:r>
            <a:r>
              <a:rPr lang="zh-TW" altLang="en-US" sz="2400" dirty="0" smtClean="0">
                <a:solidFill>
                  <a:schemeClr val="tx1"/>
                </a:solidFill>
              </a:rPr>
              <a:t> 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zh-TW" altLang="en-US" sz="2400" b="1" dirty="0" smtClean="0">
                <a:solidFill>
                  <a:srgbClr val="FF0000"/>
                </a:solidFill>
              </a:rPr>
              <a:t>蘇</a:t>
            </a:r>
            <a:r>
              <a:rPr lang="zh-TW" altLang="en-US" sz="2400" dirty="0" smtClean="0">
                <a:solidFill>
                  <a:schemeClr val="tx1"/>
                </a:solidFill>
              </a:rPr>
              <a:t> 試著收買達斯汀 但失敗了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en-US" altLang="zh-TW" sz="2400" dirty="0" smtClean="0">
              <a:solidFill>
                <a:schemeClr val="tx1"/>
              </a:solidFill>
            </a:endParaRPr>
          </a:p>
          <a:p>
            <a:r>
              <a:rPr lang="zh-TW" altLang="en-US" sz="2400" dirty="0" smtClean="0">
                <a:solidFill>
                  <a:schemeClr val="tx1"/>
                </a:solidFill>
              </a:rPr>
              <a:t>開始了史提夫辦黑臉 達斯汀扮白臉的對決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en-US" altLang="zh-TW" sz="2000" dirty="0">
              <a:solidFill>
                <a:schemeClr val="tx1"/>
              </a:solidFill>
            </a:endParaRPr>
          </a:p>
          <a:p>
            <a:endParaRPr lang="en-US" altLang="zh-TW" dirty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>
              <a:solidFill>
                <a:schemeClr val="tx1"/>
              </a:solidFill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89575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32311" y="1035174"/>
            <a:ext cx="8596668" cy="3880773"/>
          </a:xfrm>
        </p:spPr>
        <p:txBody>
          <a:bodyPr>
            <a:noAutofit/>
          </a:bodyPr>
          <a:lstStyle/>
          <a:p>
            <a:r>
              <a:rPr lang="zh-TW" altLang="en-US" sz="2400" dirty="0">
                <a:solidFill>
                  <a:schemeClr val="tx1"/>
                </a:solidFill>
              </a:rPr>
              <a:t>突然發現 達斯汀 </a:t>
            </a:r>
            <a:r>
              <a:rPr lang="zh-TW" altLang="en-US" sz="2400" dirty="0" smtClean="0">
                <a:solidFill>
                  <a:schemeClr val="tx1"/>
                </a:solidFill>
              </a:rPr>
              <a:t>在老家農場的故事</a:t>
            </a:r>
            <a:r>
              <a:rPr lang="zh-TW" altLang="en-US" sz="2400" dirty="0">
                <a:solidFill>
                  <a:schemeClr val="tx1"/>
                </a:solidFill>
              </a:rPr>
              <a:t>是騙人</a:t>
            </a:r>
            <a:r>
              <a:rPr lang="zh-TW" altLang="en-US" sz="2400" dirty="0" smtClean="0">
                <a:solidFill>
                  <a:schemeClr val="tx1"/>
                </a:solidFill>
              </a:rPr>
              <a:t>的 </a:t>
            </a:r>
            <a:r>
              <a:rPr lang="en-US" altLang="zh-TW" sz="2400" dirty="0" smtClean="0">
                <a:solidFill>
                  <a:schemeClr val="tx1"/>
                </a:solidFill>
              </a:rPr>
              <a:t>(</a:t>
            </a:r>
            <a:r>
              <a:rPr lang="zh-TW" altLang="en-US" sz="2400" dirty="0" smtClean="0">
                <a:solidFill>
                  <a:schemeClr val="tx1"/>
                </a:solidFill>
              </a:rPr>
              <a:t>這裡他覺得會贏得村民的信賴</a:t>
            </a:r>
            <a:r>
              <a:rPr lang="en-US" altLang="zh-TW" sz="2400" dirty="0" smtClean="0">
                <a:solidFill>
                  <a:schemeClr val="tx1"/>
                </a:solidFill>
              </a:rPr>
              <a:t>)</a:t>
            </a:r>
            <a:r>
              <a:rPr lang="zh-TW" altLang="en-US" sz="2400" dirty="0" smtClean="0">
                <a:solidFill>
                  <a:schemeClr val="tx1"/>
                </a:solidFill>
              </a:rPr>
              <a:t> 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en-US" altLang="zh-TW" sz="2400" dirty="0">
              <a:solidFill>
                <a:schemeClr val="tx1"/>
              </a:solidFill>
            </a:endParaRPr>
          </a:p>
          <a:p>
            <a:r>
              <a:rPr lang="zh-TW" altLang="en-US" sz="2400" dirty="0" smtClean="0">
                <a:solidFill>
                  <a:schemeClr val="tx1"/>
                </a:solidFill>
              </a:rPr>
              <a:t>而同一天他又發現  達</a:t>
            </a:r>
            <a:r>
              <a:rPr lang="zh-TW" altLang="en-US" sz="2400" dirty="0">
                <a:solidFill>
                  <a:schemeClr val="tx1"/>
                </a:solidFill>
              </a:rPr>
              <a:t>斯汀 </a:t>
            </a:r>
            <a:r>
              <a:rPr lang="zh-TW" altLang="en-US" sz="2400" dirty="0" smtClean="0">
                <a:solidFill>
                  <a:schemeClr val="tx1"/>
                </a:solidFill>
              </a:rPr>
              <a:t> 也是他們公司派來的真相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en-US" altLang="zh-TW" sz="2400" dirty="0">
              <a:solidFill>
                <a:schemeClr val="tx1"/>
              </a:solidFill>
            </a:endParaRPr>
          </a:p>
          <a:p>
            <a:r>
              <a:rPr lang="zh-TW" altLang="en-US" sz="2400" dirty="0">
                <a:solidFill>
                  <a:schemeClr val="tx1"/>
                </a:solidFill>
              </a:rPr>
              <a:t>史提</a:t>
            </a:r>
            <a:r>
              <a:rPr lang="zh-TW" altLang="en-US" sz="2400" dirty="0" smtClean="0">
                <a:solidFill>
                  <a:schemeClr val="tx1"/>
                </a:solidFill>
              </a:rPr>
              <a:t>夫 開始猶豫要不要跟村民講這件事實   </a:t>
            </a:r>
            <a:r>
              <a:rPr lang="en-US" altLang="zh-TW" sz="2400" dirty="0" smtClean="0">
                <a:solidFill>
                  <a:schemeClr val="tx1"/>
                </a:solidFill>
              </a:rPr>
              <a:t>(</a:t>
            </a:r>
            <a:r>
              <a:rPr lang="zh-TW" altLang="en-US" sz="2400" dirty="0" smtClean="0">
                <a:solidFill>
                  <a:schemeClr val="tx1"/>
                </a:solidFill>
              </a:rPr>
              <a:t>因為這左右著公司能不能完成公司給他的任務</a:t>
            </a:r>
            <a:r>
              <a:rPr lang="en-US" altLang="zh-TW" sz="2400" dirty="0" smtClean="0">
                <a:solidFill>
                  <a:schemeClr val="tx1"/>
                </a:solidFill>
              </a:rPr>
              <a:t>)</a:t>
            </a:r>
          </a:p>
          <a:p>
            <a:endParaRPr lang="en-US" altLang="zh-TW" sz="2400" dirty="0">
              <a:solidFill>
                <a:schemeClr val="tx1"/>
              </a:solidFill>
            </a:endParaRPr>
          </a:p>
          <a:p>
            <a:r>
              <a:rPr lang="zh-TW" altLang="en-US" sz="2400" dirty="0" smtClean="0">
                <a:solidFill>
                  <a:schemeClr val="tx1"/>
                </a:solidFill>
              </a:rPr>
              <a:t>最後基於良心 他還是跟村民說了    想當然而村民反對公司的提案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>
              <a:solidFill>
                <a:schemeClr val="tx1"/>
              </a:solidFill>
            </a:endParaRPr>
          </a:p>
          <a:p>
            <a:endParaRPr lang="en-US" altLang="zh-TW" sz="2800" dirty="0" smtClean="0">
              <a:solidFill>
                <a:schemeClr val="tx1"/>
              </a:solidFill>
            </a:endParaRPr>
          </a:p>
          <a:p>
            <a:endParaRPr lang="en-US" altLang="zh-TW" sz="2800" dirty="0" smtClean="0"/>
          </a:p>
          <a:p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9398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380031" y="4125021"/>
            <a:ext cx="18550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/>
              <a:t>馬特</a:t>
            </a:r>
            <a:r>
              <a:rPr lang="en-US" altLang="zh-TW" sz="2000" dirty="0"/>
              <a:t>·</a:t>
            </a:r>
            <a:r>
              <a:rPr lang="zh-TW" altLang="en-US" sz="2000" dirty="0"/>
              <a:t>戴蒙</a:t>
            </a:r>
          </a:p>
        </p:txBody>
      </p:sp>
      <p:grpSp>
        <p:nvGrpSpPr>
          <p:cNvPr id="14" name="群組 13"/>
          <p:cNvGrpSpPr/>
          <p:nvPr/>
        </p:nvGrpSpPr>
        <p:grpSpPr>
          <a:xfrm>
            <a:off x="1340410" y="4583444"/>
            <a:ext cx="3418062" cy="461665"/>
            <a:chOff x="1239873" y="4410067"/>
            <a:chExt cx="3418062" cy="461665"/>
          </a:xfrm>
        </p:grpSpPr>
        <p:sp>
          <p:nvSpPr>
            <p:cNvPr id="5" name="矩形 4"/>
            <p:cNvSpPr/>
            <p:nvPr/>
          </p:nvSpPr>
          <p:spPr>
            <a:xfrm>
              <a:off x="1239873" y="4410067"/>
              <a:ext cx="223166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2400" b="1" dirty="0">
                  <a:solidFill>
                    <a:srgbClr val="FF0000"/>
                  </a:solidFill>
                </a:rPr>
                <a:t>史提夫</a:t>
              </a:r>
              <a:r>
                <a:rPr lang="en-US" altLang="zh-TW" sz="2400" b="1" dirty="0">
                  <a:solidFill>
                    <a:srgbClr val="FF0000"/>
                  </a:solidFill>
                </a:rPr>
                <a:t>·</a:t>
              </a:r>
              <a:r>
                <a:rPr lang="zh-TW" altLang="en-US" sz="2400" b="1" dirty="0">
                  <a:solidFill>
                    <a:srgbClr val="FF0000"/>
                  </a:solidFill>
                </a:rPr>
                <a:t>巴特勒</a:t>
              </a:r>
            </a:p>
          </p:txBody>
        </p:sp>
        <p:sp>
          <p:nvSpPr>
            <p:cNvPr id="6" name="矩形 5"/>
            <p:cNvSpPr/>
            <p:nvPr/>
          </p:nvSpPr>
          <p:spPr>
            <a:xfrm>
              <a:off x="3207025" y="4456234"/>
              <a:ext cx="145091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sz="2000" dirty="0"/>
                <a:t>Steve Butler</a:t>
              </a:r>
              <a:endParaRPr lang="zh-TW" altLang="en-US" sz="2000" dirty="0"/>
            </a:p>
          </p:txBody>
        </p:sp>
      </p:grpSp>
      <p:sp>
        <p:nvSpPr>
          <p:cNvPr id="7" name="矩形 6"/>
          <p:cNvSpPr/>
          <p:nvPr/>
        </p:nvSpPr>
        <p:spPr>
          <a:xfrm>
            <a:off x="2005454" y="5170734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>
                <a:solidFill>
                  <a:srgbClr val="002060"/>
                </a:solidFill>
              </a:rPr>
              <a:t>能源開採公司業務員</a:t>
            </a:r>
          </a:p>
        </p:txBody>
      </p:sp>
      <p:sp>
        <p:nvSpPr>
          <p:cNvPr id="8" name="矩形 7"/>
          <p:cNvSpPr/>
          <p:nvPr/>
        </p:nvSpPr>
        <p:spPr>
          <a:xfrm>
            <a:off x="7587706" y="1053453"/>
            <a:ext cx="20441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/>
              <a:t>約翰</a:t>
            </a:r>
            <a:r>
              <a:rPr lang="en-US" altLang="zh-TW" sz="2000" dirty="0"/>
              <a:t>·</a:t>
            </a:r>
            <a:r>
              <a:rPr lang="zh-TW" altLang="en-US" sz="2000" dirty="0"/>
              <a:t>卡拉辛斯基</a:t>
            </a:r>
          </a:p>
        </p:txBody>
      </p:sp>
      <p:sp>
        <p:nvSpPr>
          <p:cNvPr id="9" name="矩形 8"/>
          <p:cNvSpPr/>
          <p:nvPr/>
        </p:nvSpPr>
        <p:spPr>
          <a:xfrm>
            <a:off x="6714067" y="1452808"/>
            <a:ext cx="2113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FF0000"/>
                </a:solidFill>
              </a:rPr>
              <a:t>達斯汀</a:t>
            </a:r>
            <a:r>
              <a:rPr lang="en-US" altLang="zh-TW" sz="2400" b="1" dirty="0">
                <a:solidFill>
                  <a:srgbClr val="FF0000"/>
                </a:solidFill>
              </a:rPr>
              <a:t>·</a:t>
            </a:r>
            <a:r>
              <a:rPr lang="zh-TW" altLang="en-US" sz="2400" b="1" dirty="0">
                <a:solidFill>
                  <a:srgbClr val="FF0000"/>
                </a:solidFill>
              </a:rPr>
              <a:t>諾貝爾</a:t>
            </a:r>
          </a:p>
        </p:txBody>
      </p:sp>
      <p:sp>
        <p:nvSpPr>
          <p:cNvPr id="10" name="矩形 9"/>
          <p:cNvSpPr/>
          <p:nvPr/>
        </p:nvSpPr>
        <p:spPr>
          <a:xfrm>
            <a:off x="8827146" y="1500415"/>
            <a:ext cx="15347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dirty="0"/>
              <a:t>Dustin Noble</a:t>
            </a:r>
            <a:endParaRPr lang="zh-TW" altLang="en-US" sz="2000" dirty="0"/>
          </a:p>
        </p:txBody>
      </p:sp>
      <p:sp>
        <p:nvSpPr>
          <p:cNvPr id="11" name="矩形 10"/>
          <p:cNvSpPr/>
          <p:nvPr/>
        </p:nvSpPr>
        <p:spPr>
          <a:xfrm>
            <a:off x="6969506" y="1931866"/>
            <a:ext cx="3518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>
                <a:solidFill>
                  <a:srgbClr val="002060"/>
                </a:solidFill>
              </a:rPr>
              <a:t>「雅典娜」環境保育運動人士</a:t>
            </a: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301" y="1053453"/>
            <a:ext cx="4349666" cy="2899777"/>
          </a:xfrm>
          <a:prstGeom prst="rect">
            <a:avLst/>
          </a:prstGeom>
        </p:spPr>
      </p:pic>
      <p:sp>
        <p:nvSpPr>
          <p:cNvPr id="13" name="文字方塊 12"/>
          <p:cNvSpPr txBox="1"/>
          <p:nvPr/>
        </p:nvSpPr>
        <p:spPr>
          <a:xfrm>
            <a:off x="3317855" y="72413"/>
            <a:ext cx="4269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Adobe 繁黑體 Std B" pitchFamily="34" charset="-120"/>
                <a:ea typeface="Adobe 繁黑體 Std B" pitchFamily="34" charset="-120"/>
              </a:rPr>
              <a:t>角色人物剖析</a:t>
            </a:r>
            <a:endParaRPr lang="zh-TW" altLang="en-US" sz="4400" b="1" dirty="0">
              <a:solidFill>
                <a:srgbClr val="002060"/>
              </a:solidFill>
              <a:latin typeface="Berlin Sans FB Demi" panose="020E0802020502020306" pitchFamily="34" charset="0"/>
            </a:endParaRPr>
          </a:p>
        </p:txBody>
      </p:sp>
      <p:pic>
        <p:nvPicPr>
          <p:cNvPr id="16" name="圖片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906" y="2797649"/>
            <a:ext cx="4589715" cy="3059811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5766486" y="955589"/>
            <a:ext cx="45719" cy="590241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707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977769" y="1494151"/>
            <a:ext cx="17876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/>
              <a:t>法蘭絲</a:t>
            </a:r>
            <a:r>
              <a:rPr lang="en-US" altLang="zh-TW" sz="2000" dirty="0"/>
              <a:t>·</a:t>
            </a:r>
            <a:r>
              <a:rPr lang="zh-TW" altLang="en-US" sz="2000" dirty="0"/>
              <a:t>麥杜雯</a:t>
            </a:r>
          </a:p>
        </p:txBody>
      </p:sp>
      <p:sp>
        <p:nvSpPr>
          <p:cNvPr id="5" name="矩形 4"/>
          <p:cNvSpPr/>
          <p:nvPr/>
        </p:nvSpPr>
        <p:spPr>
          <a:xfrm>
            <a:off x="1256898" y="1960507"/>
            <a:ext cx="1497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FF0000"/>
                </a:solidFill>
              </a:rPr>
              <a:t>蘇</a:t>
            </a:r>
            <a:r>
              <a:rPr lang="en-US" altLang="zh-TW" sz="2400" b="1" dirty="0">
                <a:solidFill>
                  <a:srgbClr val="FF0000"/>
                </a:solidFill>
              </a:rPr>
              <a:t>·</a:t>
            </a:r>
            <a:r>
              <a:rPr lang="zh-TW" altLang="en-US" sz="2400" b="1" dirty="0">
                <a:solidFill>
                  <a:srgbClr val="FF0000"/>
                </a:solidFill>
              </a:rPr>
              <a:t>湯普遜</a:t>
            </a:r>
          </a:p>
        </p:txBody>
      </p:sp>
      <p:sp>
        <p:nvSpPr>
          <p:cNvPr id="6" name="矩形 5"/>
          <p:cNvSpPr/>
          <p:nvPr/>
        </p:nvSpPr>
        <p:spPr>
          <a:xfrm>
            <a:off x="2764124" y="2030374"/>
            <a:ext cx="17171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dirty="0"/>
              <a:t>Sue Thomason</a:t>
            </a:r>
            <a:endParaRPr lang="zh-TW" altLang="en-US" sz="2000" dirty="0"/>
          </a:p>
        </p:txBody>
      </p:sp>
      <p:sp>
        <p:nvSpPr>
          <p:cNvPr id="7" name="矩形 6"/>
          <p:cNvSpPr/>
          <p:nvPr/>
        </p:nvSpPr>
        <p:spPr>
          <a:xfrm>
            <a:off x="855666" y="2488418"/>
            <a:ext cx="4031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>
                <a:solidFill>
                  <a:srgbClr val="002060"/>
                </a:solidFill>
              </a:rPr>
              <a:t>能源開採公司業務員，史提夫助手</a:t>
            </a:r>
          </a:p>
        </p:txBody>
      </p:sp>
      <p:sp>
        <p:nvSpPr>
          <p:cNvPr id="8" name="矩形 7"/>
          <p:cNvSpPr/>
          <p:nvPr/>
        </p:nvSpPr>
        <p:spPr>
          <a:xfrm>
            <a:off x="6161001" y="4615767"/>
            <a:ext cx="17876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/>
              <a:t>露絲瑪莉</a:t>
            </a:r>
            <a:r>
              <a:rPr lang="en-US" altLang="zh-TW" sz="2000" dirty="0"/>
              <a:t>·</a:t>
            </a:r>
            <a:r>
              <a:rPr lang="zh-TW" altLang="en-US" sz="2000" dirty="0"/>
              <a:t>狄維</a:t>
            </a:r>
          </a:p>
        </p:txBody>
      </p:sp>
      <p:sp>
        <p:nvSpPr>
          <p:cNvPr id="9" name="矩形 8"/>
          <p:cNvSpPr/>
          <p:nvPr/>
        </p:nvSpPr>
        <p:spPr>
          <a:xfrm>
            <a:off x="6161001" y="499424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FF0000"/>
                </a:solidFill>
              </a:rPr>
              <a:t>艾莉絲</a:t>
            </a:r>
          </a:p>
        </p:txBody>
      </p:sp>
      <p:sp>
        <p:nvSpPr>
          <p:cNvPr id="10" name="矩形 9"/>
          <p:cNvSpPr/>
          <p:nvPr/>
        </p:nvSpPr>
        <p:spPr>
          <a:xfrm>
            <a:off x="7183355" y="5043474"/>
            <a:ext cx="897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/>
              <a:t>Alice</a:t>
            </a:r>
            <a:endParaRPr lang="zh-TW" altLang="en-US" sz="2000" dirty="0"/>
          </a:p>
        </p:txBody>
      </p:sp>
      <p:sp>
        <p:nvSpPr>
          <p:cNvPr id="11" name="矩形 10"/>
          <p:cNvSpPr/>
          <p:nvPr/>
        </p:nvSpPr>
        <p:spPr>
          <a:xfrm>
            <a:off x="5936860" y="5486690"/>
            <a:ext cx="24929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000" dirty="0">
                <a:solidFill>
                  <a:srgbClr val="002060"/>
                </a:solidFill>
              </a:rPr>
              <a:t>麥金利鎮小學女教師</a:t>
            </a: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251" y="414251"/>
            <a:ext cx="4457518" cy="3194555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212"/>
          <a:stretch/>
        </p:blipFill>
        <p:spPr>
          <a:xfrm>
            <a:off x="1027860" y="3823252"/>
            <a:ext cx="3763053" cy="3034748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715790" y="3687254"/>
            <a:ext cx="10890421" cy="57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9214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203</TotalTime>
  <Words>814</Words>
  <Application>Microsoft Office PowerPoint</Application>
  <PresentationFormat>寬螢幕</PresentationFormat>
  <Paragraphs>116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Adobe 繁黑體 Std B</vt:lpstr>
      <vt:lpstr>微軟正黑體</vt:lpstr>
      <vt:lpstr>Arial</vt:lpstr>
      <vt:lpstr>Berlin Sans FB Demi</vt:lpstr>
      <vt:lpstr>Trebuchet MS</vt:lpstr>
      <vt:lpstr>Wingdings 3</vt:lpstr>
      <vt:lpstr>多面向</vt:lpstr>
      <vt:lpstr>PowerPoint 簡報</vt:lpstr>
      <vt:lpstr>以行動者網絡理論來建立天然氣開採(心靈勇氣)的風險管理  </vt:lpstr>
      <vt:lpstr>人民</vt:lpstr>
      <vt:lpstr>PowerPoint 簡報</vt:lpstr>
      <vt:lpstr>劇情簡介</vt:lpstr>
      <vt:lpstr>PowerPoint 簡報</vt:lpstr>
      <vt:lpstr>PowerPoint 簡報</vt:lpstr>
      <vt:lpstr>PowerPoint 簡報</vt:lpstr>
      <vt:lpstr>PowerPoint 簡報</vt:lpstr>
      <vt:lpstr>PowerPoint 簡報</vt:lpstr>
      <vt:lpstr>故事意義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22</cp:revision>
  <dcterms:created xsi:type="dcterms:W3CDTF">2016-05-02T13:13:38Z</dcterms:created>
  <dcterms:modified xsi:type="dcterms:W3CDTF">2016-05-03T12:52:41Z</dcterms:modified>
</cp:coreProperties>
</file>