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CCCD6"/>
    <a:srgbClr val="F5B1DE"/>
    <a:srgbClr val="A9BBF5"/>
    <a:srgbClr val="6DD9FF"/>
    <a:srgbClr val="BEE296"/>
    <a:srgbClr val="F7B8A7"/>
    <a:srgbClr val="F49F88"/>
    <a:srgbClr val="AFDC7E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197295" y="4338245"/>
            <a:ext cx="2906974" cy="2519755"/>
          </a:xfrm>
        </p:spPr>
        <p:txBody>
          <a:bodyPr>
            <a:noAutofit/>
          </a:bodyPr>
          <a:lstStyle/>
          <a:p>
            <a:r>
              <a:rPr lang="zh-TW" altLang="en-US" sz="2400" dirty="0" smtClean="0"/>
              <a:t>組員：</a:t>
            </a:r>
            <a:endParaRPr lang="en-US" altLang="zh-TW" sz="2400" dirty="0" smtClean="0"/>
          </a:p>
          <a:p>
            <a:r>
              <a:rPr lang="zh-TW" altLang="en-US" sz="2400" dirty="0" smtClean="0"/>
              <a:t>蘇煒銘     羅培津</a:t>
            </a:r>
            <a:endParaRPr lang="en-US" altLang="zh-TW" sz="2400" dirty="0" smtClean="0"/>
          </a:p>
          <a:p>
            <a:r>
              <a:rPr lang="zh-TW" altLang="en-US" sz="2400" dirty="0" smtClean="0"/>
              <a:t>翁</a:t>
            </a:r>
            <a:r>
              <a:rPr lang="zh-TW" altLang="en-US" sz="2400" dirty="0"/>
              <a:t>煜</a:t>
            </a:r>
            <a:r>
              <a:rPr lang="zh-TW" altLang="en-US" sz="2400" dirty="0" smtClean="0"/>
              <a:t>齊     陳振明</a:t>
            </a:r>
            <a:endParaRPr lang="en-US" altLang="zh-TW" sz="2400" dirty="0" smtClean="0"/>
          </a:p>
          <a:p>
            <a:r>
              <a:rPr lang="zh-TW" altLang="en-US" sz="2400" dirty="0" smtClean="0"/>
              <a:t>王</a:t>
            </a:r>
            <a:r>
              <a:rPr lang="zh-TW" altLang="en-US" sz="2400" dirty="0"/>
              <a:t>佑</a:t>
            </a:r>
            <a:r>
              <a:rPr lang="zh-TW" altLang="en-US" sz="2400" dirty="0" smtClean="0"/>
              <a:t>任     葉柏亨</a:t>
            </a:r>
            <a:endParaRPr lang="en-US" altLang="zh-TW" sz="2400" dirty="0" smtClean="0"/>
          </a:p>
          <a:p>
            <a:r>
              <a:rPr lang="zh-TW" altLang="en-US" sz="2400" dirty="0" smtClean="0"/>
              <a:t>康仕</a:t>
            </a:r>
            <a:r>
              <a:rPr lang="zh-TW" altLang="en-US" sz="2400" dirty="0"/>
              <a:t>杰</a:t>
            </a:r>
          </a:p>
        </p:txBody>
      </p:sp>
      <p:pic>
        <p:nvPicPr>
          <p:cNvPr id="1026" name="Picture 2" descr="http://www.pts.org.tw/Underthedome/images/to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4229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3700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直線接點 20"/>
          <p:cNvCxnSpPr/>
          <p:nvPr/>
        </p:nvCxnSpPr>
        <p:spPr>
          <a:xfrm>
            <a:off x="5355255" y="2979346"/>
            <a:ext cx="78706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/>
          <p:cNvCxnSpPr/>
          <p:nvPr/>
        </p:nvCxnSpPr>
        <p:spPr>
          <a:xfrm>
            <a:off x="5391259" y="4319666"/>
            <a:ext cx="74076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直線接點 4"/>
          <p:cNvCxnSpPr/>
          <p:nvPr/>
        </p:nvCxnSpPr>
        <p:spPr>
          <a:xfrm>
            <a:off x="7335475" y="4319666"/>
            <a:ext cx="74076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直線接點 8"/>
          <p:cNvCxnSpPr/>
          <p:nvPr/>
        </p:nvCxnSpPr>
        <p:spPr>
          <a:xfrm flipV="1">
            <a:off x="9456691" y="4008919"/>
            <a:ext cx="576063" cy="2753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直線接點 16"/>
          <p:cNvCxnSpPr/>
          <p:nvPr/>
        </p:nvCxnSpPr>
        <p:spPr>
          <a:xfrm flipH="1">
            <a:off x="8720919" y="3160460"/>
            <a:ext cx="2465" cy="87967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圓角矩形 3"/>
          <p:cNvSpPr/>
          <p:nvPr/>
        </p:nvSpPr>
        <p:spPr>
          <a:xfrm>
            <a:off x="5967322" y="3915876"/>
            <a:ext cx="1759321" cy="815164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複合燃料</a:t>
            </a:r>
            <a:endParaRPr lang="zh-TW" altLang="en-US" dirty="0"/>
          </a:p>
        </p:txBody>
      </p:sp>
      <p:sp>
        <p:nvSpPr>
          <p:cNvPr id="6" name="圓角矩形 5"/>
          <p:cNvSpPr/>
          <p:nvPr/>
        </p:nvSpPr>
        <p:spPr>
          <a:xfrm>
            <a:off x="7911538" y="3915876"/>
            <a:ext cx="1666725" cy="815164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汙染</a:t>
            </a:r>
            <a:endParaRPr lang="zh-TW" altLang="en-US" dirty="0"/>
          </a:p>
        </p:txBody>
      </p:sp>
      <p:sp>
        <p:nvSpPr>
          <p:cNvPr id="8" name="圓角矩形 7"/>
          <p:cNvSpPr/>
          <p:nvPr/>
        </p:nvSpPr>
        <p:spPr>
          <a:xfrm>
            <a:off x="4095114" y="3915876"/>
            <a:ext cx="1666725" cy="815164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需要</a:t>
            </a:r>
          </a:p>
        </p:txBody>
      </p:sp>
      <p:cxnSp>
        <p:nvCxnSpPr>
          <p:cNvPr id="10" name="直線接點 9"/>
          <p:cNvCxnSpPr>
            <a:stCxn id="6" idx="3"/>
          </p:cNvCxnSpPr>
          <p:nvPr/>
        </p:nvCxnSpPr>
        <p:spPr>
          <a:xfrm>
            <a:off x="9578263" y="4323458"/>
            <a:ext cx="205484" cy="2842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圓角矩形 10"/>
          <p:cNvSpPr/>
          <p:nvPr/>
        </p:nvSpPr>
        <p:spPr>
          <a:xfrm>
            <a:off x="9795768" y="3788390"/>
            <a:ext cx="1666725" cy="53806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煤炭</a:t>
            </a:r>
            <a:endParaRPr lang="zh-TW" altLang="en-US" dirty="0"/>
          </a:p>
        </p:txBody>
      </p:sp>
      <p:sp>
        <p:nvSpPr>
          <p:cNvPr id="12" name="圓角矩形 11"/>
          <p:cNvSpPr/>
          <p:nvPr/>
        </p:nvSpPr>
        <p:spPr>
          <a:xfrm>
            <a:off x="9783746" y="4449913"/>
            <a:ext cx="1666725" cy="52807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燃油</a:t>
            </a:r>
          </a:p>
        </p:txBody>
      </p:sp>
      <p:cxnSp>
        <p:nvCxnSpPr>
          <p:cNvPr id="13" name="直線接點 12"/>
          <p:cNvCxnSpPr>
            <a:endCxn id="8" idx="1"/>
          </p:cNvCxnSpPr>
          <p:nvPr/>
        </p:nvCxnSpPr>
        <p:spPr>
          <a:xfrm>
            <a:off x="3534851" y="4031634"/>
            <a:ext cx="560263" cy="29182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直線接點 13"/>
          <p:cNvCxnSpPr>
            <a:endCxn id="8" idx="1"/>
          </p:cNvCxnSpPr>
          <p:nvPr/>
        </p:nvCxnSpPr>
        <p:spPr>
          <a:xfrm flipV="1">
            <a:off x="3534851" y="4323458"/>
            <a:ext cx="560263" cy="25291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圓角矩形 14"/>
          <p:cNvSpPr/>
          <p:nvPr/>
        </p:nvSpPr>
        <p:spPr>
          <a:xfrm>
            <a:off x="2222905" y="3682135"/>
            <a:ext cx="1666725" cy="53806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工業</a:t>
            </a:r>
            <a:r>
              <a:rPr lang="zh-TW" altLang="en-US" dirty="0" smtClean="0"/>
              <a:t>成長</a:t>
            </a:r>
            <a:endParaRPr lang="zh-TW" altLang="en-US" dirty="0"/>
          </a:p>
        </p:txBody>
      </p:sp>
      <p:sp>
        <p:nvSpPr>
          <p:cNvPr id="16" name="圓角矩形 15"/>
          <p:cNvSpPr/>
          <p:nvPr/>
        </p:nvSpPr>
        <p:spPr>
          <a:xfrm>
            <a:off x="2238706" y="4397798"/>
            <a:ext cx="1666725" cy="52807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人民賺錢</a:t>
            </a:r>
            <a:endParaRPr lang="zh-TW" altLang="en-US" dirty="0"/>
          </a:p>
        </p:txBody>
      </p:sp>
      <p:sp>
        <p:nvSpPr>
          <p:cNvPr id="18" name="圓角矩形 17"/>
          <p:cNvSpPr/>
          <p:nvPr/>
        </p:nvSpPr>
        <p:spPr>
          <a:xfrm>
            <a:off x="7911538" y="2688609"/>
            <a:ext cx="1666725" cy="53806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環境破壞</a:t>
            </a:r>
            <a:endParaRPr lang="zh-TW" altLang="en-US" dirty="0"/>
          </a:p>
        </p:txBody>
      </p:sp>
      <p:cxnSp>
        <p:nvCxnSpPr>
          <p:cNvPr id="19" name="直線接點 18"/>
          <p:cNvCxnSpPr>
            <a:endCxn id="18" idx="1"/>
          </p:cNvCxnSpPr>
          <p:nvPr/>
        </p:nvCxnSpPr>
        <p:spPr>
          <a:xfrm>
            <a:off x="7299471" y="2955136"/>
            <a:ext cx="612067" cy="25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圓角矩形 19"/>
          <p:cNvSpPr/>
          <p:nvPr/>
        </p:nvSpPr>
        <p:spPr>
          <a:xfrm>
            <a:off x="6003326" y="2712819"/>
            <a:ext cx="1666725" cy="53806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國家</a:t>
            </a:r>
            <a:r>
              <a:rPr lang="zh-TW" altLang="en-US" dirty="0" smtClean="0"/>
              <a:t>不管</a:t>
            </a:r>
            <a:endParaRPr lang="zh-TW" altLang="en-US" dirty="0"/>
          </a:p>
        </p:txBody>
      </p:sp>
      <p:sp>
        <p:nvSpPr>
          <p:cNvPr id="22" name="圓角矩形 21"/>
          <p:cNvSpPr/>
          <p:nvPr/>
        </p:nvSpPr>
        <p:spPr>
          <a:xfrm>
            <a:off x="4059110" y="2712819"/>
            <a:ext cx="1666725" cy="53806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人民受害</a:t>
            </a:r>
          </a:p>
        </p:txBody>
      </p:sp>
      <p:sp>
        <p:nvSpPr>
          <p:cNvPr id="35" name="文字方塊 34"/>
          <p:cNvSpPr txBox="1"/>
          <p:nvPr/>
        </p:nvSpPr>
        <p:spPr>
          <a:xfrm>
            <a:off x="1742260" y="704461"/>
            <a:ext cx="991292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 smtClean="0"/>
              <a:t>以行動者網絡理論來建立霧霾汙染</a:t>
            </a:r>
            <a:endParaRPr lang="en-US" altLang="zh-TW" sz="3200" dirty="0" smtClean="0"/>
          </a:p>
          <a:p>
            <a:r>
              <a:rPr lang="zh-TW" altLang="en-US" sz="3200" dirty="0"/>
              <a:t> </a:t>
            </a:r>
            <a:r>
              <a:rPr lang="zh-TW" altLang="en-US" sz="3200" dirty="0" smtClean="0"/>
              <a:t>                                 </a:t>
            </a:r>
            <a:r>
              <a:rPr lang="zh-TW" altLang="en-US" sz="3200" dirty="0" smtClean="0">
                <a:solidFill>
                  <a:srgbClr val="FF0000"/>
                </a:solidFill>
              </a:rPr>
              <a:t>─</a:t>
            </a:r>
            <a:r>
              <a:rPr lang="zh-TW" altLang="en-US" sz="3600" dirty="0" smtClean="0">
                <a:solidFill>
                  <a:srgbClr val="FF0000"/>
                </a:solidFill>
              </a:rPr>
              <a:t>穹頂之下的風險管理 </a:t>
            </a:r>
            <a:endParaRPr lang="zh-TW" alt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093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64877" y="624110"/>
            <a:ext cx="4108125" cy="754314"/>
          </a:xfrm>
        </p:spPr>
        <p:txBody>
          <a:bodyPr/>
          <a:lstStyle/>
          <a:p>
            <a:r>
              <a:rPr lang="zh-TW" altLang="en-US" dirty="0" smtClean="0"/>
              <a:t>敘事方法</a:t>
            </a:r>
            <a:r>
              <a:rPr lang="en-US" altLang="zh-TW" dirty="0" smtClean="0"/>
              <a:t>-</a:t>
            </a:r>
            <a:r>
              <a:rPr lang="zh-TW" altLang="en-US" dirty="0" smtClean="0"/>
              <a:t>簡報技巧</a:t>
            </a:r>
            <a:endParaRPr lang="zh-TW" altLang="en-US" dirty="0"/>
          </a:p>
        </p:txBody>
      </p:sp>
      <p:sp>
        <p:nvSpPr>
          <p:cNvPr id="9" name="橢圓 8"/>
          <p:cNvSpPr/>
          <p:nvPr/>
        </p:nvSpPr>
        <p:spPr>
          <a:xfrm>
            <a:off x="4596028" y="3548418"/>
            <a:ext cx="3592628" cy="3138985"/>
          </a:xfrm>
          <a:prstGeom prst="ellipse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橢圓形圖說文字 9"/>
          <p:cNvSpPr/>
          <p:nvPr/>
        </p:nvSpPr>
        <p:spPr>
          <a:xfrm rot="20065384" flipH="1">
            <a:off x="1269175" y="3135456"/>
            <a:ext cx="3478347" cy="1990797"/>
          </a:xfrm>
          <a:prstGeom prst="wedgeEllipseCallou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zh-TW" sz="25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DFKai-SB"/>
                <a:sym typeface="DFKai-SB"/>
              </a:rPr>
              <a:t>從視線與聲音開始的獨白</a:t>
            </a:r>
            <a:r>
              <a:rPr lang="zh-TW" altLang="zh-TW" sz="2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DFKai-SB"/>
                <a:sym typeface="DFKai-SB"/>
              </a:rPr>
              <a:t>開場</a:t>
            </a:r>
            <a:endParaRPr lang="en-US" altLang="zh-TW" sz="2500" dirty="0" smtClean="0">
              <a:solidFill>
                <a:schemeClr val="tx1">
                  <a:lumMod val="85000"/>
                  <a:lumOff val="1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DFKai-SB"/>
              <a:sym typeface="DFKai-SB"/>
            </a:endParaRPr>
          </a:p>
          <a:p>
            <a:r>
              <a:rPr lang="en-US" altLang="zh-TW" sz="2500" dirty="0" smtClean="0">
                <a:solidFill>
                  <a:srgbClr val="FF0000"/>
                </a:solidFill>
                <a:latin typeface="Lucida Handwriting" panose="03010101010101010101" pitchFamily="66" charset="0"/>
                <a:ea typeface="微軟正黑體" panose="020B0604030504040204" pitchFamily="34" charset="-120"/>
                <a:sym typeface="DFKai-SB"/>
              </a:rPr>
              <a:t>Ex</a:t>
            </a:r>
            <a:r>
              <a:rPr lang="zh-TW" altLang="en-US" sz="2500" dirty="0" smtClean="0">
                <a:solidFill>
                  <a:srgbClr val="FF0000"/>
                </a:solidFill>
                <a:latin typeface="Lucida Handwriting" panose="03010101010101010101" pitchFamily="66" charset="0"/>
                <a:ea typeface="微軟正黑體" panose="020B0604030504040204" pitchFamily="34" charset="-120"/>
                <a:sym typeface="DFKai-SB"/>
              </a:rPr>
              <a:t>：</a:t>
            </a:r>
            <a:r>
              <a:rPr lang="zh-TW" altLang="en-US" sz="25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DFKai-SB"/>
              </a:rPr>
              <a:t>數據</a:t>
            </a:r>
            <a:r>
              <a:rPr lang="en-US" altLang="zh-TW" sz="25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DFKai-SB"/>
              </a:rPr>
              <a:t>.</a:t>
            </a:r>
            <a:r>
              <a:rPr lang="zh-TW" altLang="en-US" sz="25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DFKai-SB"/>
              </a:rPr>
              <a:t>照片</a:t>
            </a:r>
            <a:endParaRPr lang="en-US" altLang="zh-TW" sz="2500" dirty="0" smtClean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DFKai-SB"/>
            </a:endParaRPr>
          </a:p>
        </p:txBody>
      </p:sp>
      <p:sp>
        <p:nvSpPr>
          <p:cNvPr id="11" name="橢圓形圖說文字 10"/>
          <p:cNvSpPr/>
          <p:nvPr/>
        </p:nvSpPr>
        <p:spPr>
          <a:xfrm>
            <a:off x="4582818" y="1282888"/>
            <a:ext cx="3954033" cy="1776142"/>
          </a:xfrm>
          <a:prstGeom prst="wedgeEllipseCallout">
            <a:avLst/>
          </a:prstGeom>
          <a:solidFill>
            <a:srgbClr val="FFFF66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zh-TW" sz="500" dirty="0" smtClean="0">
              <a:solidFill>
                <a:srgbClr val="FF0000"/>
              </a:solidFill>
              <a:latin typeface="+mj-ea"/>
              <a:ea typeface="+mj-ea"/>
              <a:cs typeface="DFKai-SB"/>
              <a:sym typeface="DFKai-SB"/>
            </a:endParaRPr>
          </a:p>
          <a:p>
            <a:endParaRPr lang="en-US" altLang="zh-TW" sz="500" dirty="0">
              <a:solidFill>
                <a:srgbClr val="FF0000"/>
              </a:solidFill>
              <a:latin typeface="+mj-ea"/>
              <a:ea typeface="+mj-ea"/>
              <a:cs typeface="DFKai-SB"/>
              <a:sym typeface="DFKai-SB"/>
            </a:endParaRPr>
          </a:p>
          <a:p>
            <a:endParaRPr lang="en-US" altLang="zh-TW" sz="500" dirty="0" smtClean="0">
              <a:solidFill>
                <a:srgbClr val="FF0000"/>
              </a:solidFill>
              <a:latin typeface="+mj-ea"/>
              <a:ea typeface="+mj-ea"/>
              <a:cs typeface="DFKai-SB"/>
              <a:sym typeface="DFKai-SB"/>
            </a:endParaRPr>
          </a:p>
          <a:p>
            <a:endParaRPr lang="en-US" altLang="zh-TW" sz="500" dirty="0">
              <a:solidFill>
                <a:srgbClr val="FF0000"/>
              </a:solidFill>
              <a:latin typeface="+mj-ea"/>
              <a:ea typeface="+mj-ea"/>
              <a:cs typeface="DFKai-SB"/>
              <a:sym typeface="DFKai-SB"/>
            </a:endParaRPr>
          </a:p>
          <a:p>
            <a:endParaRPr lang="en-US" altLang="zh-TW" sz="500" dirty="0" smtClean="0">
              <a:solidFill>
                <a:srgbClr val="FF0000"/>
              </a:solidFill>
              <a:latin typeface="+mj-ea"/>
              <a:ea typeface="+mj-ea"/>
              <a:cs typeface="DFKai-SB"/>
              <a:sym typeface="DFKai-SB"/>
            </a:endParaRPr>
          </a:p>
          <a:p>
            <a:endParaRPr lang="en-US" altLang="zh-TW" sz="500" dirty="0">
              <a:solidFill>
                <a:srgbClr val="FF0000"/>
              </a:solidFill>
              <a:latin typeface="+mj-ea"/>
              <a:ea typeface="+mj-ea"/>
              <a:cs typeface="DFKai-SB"/>
              <a:sym typeface="DFKai-SB"/>
            </a:endParaRPr>
          </a:p>
          <a:p>
            <a:endParaRPr lang="en-US" altLang="zh-TW" sz="500" dirty="0" smtClean="0">
              <a:solidFill>
                <a:srgbClr val="FF0000"/>
              </a:solidFill>
              <a:latin typeface="+mj-ea"/>
              <a:ea typeface="+mj-ea"/>
              <a:cs typeface="DFKai-SB"/>
              <a:sym typeface="DFKai-SB"/>
            </a:endParaRPr>
          </a:p>
          <a:p>
            <a:r>
              <a:rPr lang="zh-TW" altLang="zh-TW" sz="2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  <a:cs typeface="DFKai-SB"/>
                <a:sym typeface="DFKai-SB"/>
              </a:rPr>
              <a:t>情境</a:t>
            </a:r>
            <a:r>
              <a:rPr lang="zh-TW" altLang="zh-TW" sz="2500" dirty="0"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  <a:cs typeface="DFKai-SB"/>
                <a:sym typeface="DFKai-SB"/>
              </a:rPr>
              <a:t>的對比跟視覺的對比一樣</a:t>
            </a:r>
            <a:r>
              <a:rPr lang="zh-TW" altLang="zh-TW" sz="2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  <a:cs typeface="DFKai-SB"/>
                <a:sym typeface="DFKai-SB"/>
              </a:rPr>
              <a:t>動人</a:t>
            </a:r>
            <a:endParaRPr lang="en-US" altLang="zh-TW" sz="2500" dirty="0" smtClean="0">
              <a:solidFill>
                <a:schemeClr val="tx1">
                  <a:lumMod val="85000"/>
                  <a:lumOff val="15000"/>
                </a:schemeClr>
              </a:solidFill>
              <a:latin typeface="+mj-ea"/>
              <a:ea typeface="+mj-ea"/>
              <a:cs typeface="DFKai-SB"/>
              <a:sym typeface="DFKai-SB"/>
            </a:endParaRPr>
          </a:p>
          <a:p>
            <a:r>
              <a:rPr lang="en-US" altLang="zh-TW" sz="2500" dirty="0">
                <a:solidFill>
                  <a:srgbClr val="FF0000"/>
                </a:solidFill>
                <a:latin typeface="Lucida Handwriting" panose="03010101010101010101" pitchFamily="66" charset="0"/>
                <a:sym typeface="DFKai-SB"/>
              </a:rPr>
              <a:t>Ex</a:t>
            </a:r>
            <a:r>
              <a:rPr lang="zh-TW" altLang="en-US" sz="2500" dirty="0" smtClean="0">
                <a:solidFill>
                  <a:srgbClr val="FF0000"/>
                </a:solidFill>
                <a:latin typeface="Lucida Handwriting" panose="03010101010101010101" pitchFamily="66" charset="0"/>
                <a:sym typeface="DFKai-SB"/>
              </a:rPr>
              <a:t>：</a:t>
            </a:r>
            <a:r>
              <a:rPr lang="zh-TW" altLang="en-US" sz="2500" dirty="0" smtClean="0">
                <a:solidFill>
                  <a:srgbClr val="FF0000"/>
                </a:solidFill>
                <a:latin typeface="+mn-ea"/>
                <a:sym typeface="DFKai-SB"/>
              </a:rPr>
              <a:t>論述</a:t>
            </a:r>
            <a:r>
              <a:rPr lang="en-US" altLang="zh-TW" sz="2500" dirty="0" smtClean="0">
                <a:solidFill>
                  <a:srgbClr val="FF0000"/>
                </a:solidFill>
                <a:latin typeface="+mn-ea"/>
                <a:sym typeface="DFKai-SB"/>
              </a:rPr>
              <a:t>.</a:t>
            </a:r>
            <a:r>
              <a:rPr lang="zh-TW" altLang="en-US" sz="2500" dirty="0" smtClean="0">
                <a:solidFill>
                  <a:srgbClr val="FF0000"/>
                </a:solidFill>
                <a:latin typeface="+mn-ea"/>
                <a:sym typeface="DFKai-SB"/>
              </a:rPr>
              <a:t>動畫</a:t>
            </a:r>
            <a:endParaRPr lang="en-US" altLang="zh-TW" sz="2500" dirty="0" smtClean="0">
              <a:solidFill>
                <a:srgbClr val="FF0000"/>
              </a:solidFill>
              <a:latin typeface="+mn-ea"/>
              <a:cs typeface="DFKai-SB"/>
              <a:sym typeface="DFKai-SB"/>
            </a:endParaRPr>
          </a:p>
          <a:p>
            <a:endParaRPr lang="zh-TW" altLang="en-US" sz="2800" dirty="0"/>
          </a:p>
        </p:txBody>
      </p:sp>
      <p:sp>
        <p:nvSpPr>
          <p:cNvPr id="12" name="橢圓形圖說文字 11"/>
          <p:cNvSpPr/>
          <p:nvPr/>
        </p:nvSpPr>
        <p:spPr>
          <a:xfrm rot="1701178">
            <a:off x="8049534" y="3381802"/>
            <a:ext cx="3678225" cy="1991703"/>
          </a:xfrm>
          <a:prstGeom prst="wedgeEllipseCallout">
            <a:avLst/>
          </a:prstGeom>
          <a:solidFill>
            <a:srgbClr val="AFDC7E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zh-TW" sz="2500" dirty="0" smtClean="0">
                <a:solidFill>
                  <a:schemeClr val="dk1"/>
                </a:solidFill>
                <a:latin typeface="+mj-ea"/>
                <a:ea typeface="+mj-ea"/>
                <a:cs typeface="DFKai-SB"/>
                <a:sym typeface="DFKai-SB"/>
              </a:rPr>
              <a:t>運用</a:t>
            </a:r>
            <a:r>
              <a:rPr lang="zh-TW" altLang="zh-TW" sz="2500" b="1" dirty="0" smtClean="0">
                <a:solidFill>
                  <a:srgbClr val="FF0000"/>
                </a:solidFill>
                <a:latin typeface="+mj-ea"/>
                <a:ea typeface="+mj-ea"/>
                <a:cs typeface="DFKai-SB"/>
                <a:sym typeface="DFKai-SB"/>
              </a:rPr>
              <a:t>自身感受</a:t>
            </a:r>
            <a:r>
              <a:rPr lang="zh-TW" altLang="zh-TW" sz="2500" dirty="0" smtClean="0">
                <a:solidFill>
                  <a:schemeClr val="dk1"/>
                </a:solidFill>
                <a:latin typeface="+mj-ea"/>
                <a:ea typeface="+mj-ea"/>
                <a:cs typeface="DFKai-SB"/>
                <a:sym typeface="DFKai-SB"/>
              </a:rPr>
              <a:t>來</a:t>
            </a:r>
            <a:r>
              <a:rPr lang="zh-TW" altLang="zh-TW" sz="2500" dirty="0">
                <a:solidFill>
                  <a:schemeClr val="dk1"/>
                </a:solidFill>
                <a:latin typeface="+mj-ea"/>
                <a:ea typeface="+mj-ea"/>
                <a:cs typeface="DFKai-SB"/>
                <a:sym typeface="DFKai-SB"/>
              </a:rPr>
              <a:t>帶動</a:t>
            </a:r>
            <a:r>
              <a:rPr lang="zh-TW" altLang="zh-TW" sz="2500" dirty="0" smtClean="0">
                <a:solidFill>
                  <a:schemeClr val="dk1"/>
                </a:solidFill>
                <a:latin typeface="+mj-ea"/>
                <a:ea typeface="+mj-ea"/>
                <a:cs typeface="DFKai-SB"/>
                <a:sym typeface="DFKai-SB"/>
              </a:rPr>
              <a:t>觀眾感情</a:t>
            </a:r>
            <a:endParaRPr lang="en-US" altLang="zh-TW" sz="2500" dirty="0" smtClean="0">
              <a:solidFill>
                <a:schemeClr val="dk1"/>
              </a:solidFill>
              <a:latin typeface="+mj-ea"/>
              <a:ea typeface="+mj-ea"/>
              <a:cs typeface="DFKai-SB"/>
              <a:sym typeface="DFKai-SB"/>
            </a:endParaRPr>
          </a:p>
          <a:p>
            <a:r>
              <a:rPr lang="en-US" altLang="zh-TW" sz="2500" dirty="0">
                <a:solidFill>
                  <a:srgbClr val="FF0000"/>
                </a:solidFill>
                <a:latin typeface="Lucida Handwriting" panose="03010101010101010101" pitchFamily="66" charset="0"/>
                <a:sym typeface="DFKai-SB"/>
              </a:rPr>
              <a:t>Ex</a:t>
            </a:r>
            <a:r>
              <a:rPr lang="zh-TW" altLang="en-US" sz="2500" dirty="0" smtClean="0">
                <a:solidFill>
                  <a:srgbClr val="FF0000"/>
                </a:solidFill>
                <a:latin typeface="Lucida Handwriting" panose="03010101010101010101" pitchFamily="66" charset="0"/>
                <a:sym typeface="DFKai-SB"/>
              </a:rPr>
              <a:t>：</a:t>
            </a:r>
            <a:r>
              <a:rPr lang="zh-TW" altLang="en-US" sz="2500" dirty="0" smtClean="0">
                <a:solidFill>
                  <a:srgbClr val="FF0000"/>
                </a:solidFill>
                <a:latin typeface="+mn-ea"/>
                <a:sym typeface="DFKai-SB"/>
              </a:rPr>
              <a:t>事件</a:t>
            </a:r>
            <a:r>
              <a:rPr lang="en-US" altLang="zh-TW" sz="2500" dirty="0" smtClean="0">
                <a:solidFill>
                  <a:srgbClr val="FF0000"/>
                </a:solidFill>
                <a:latin typeface="+mn-ea"/>
                <a:sym typeface="DFKai-SB"/>
              </a:rPr>
              <a:t>.</a:t>
            </a:r>
            <a:r>
              <a:rPr lang="zh-TW" altLang="en-US" sz="2500" dirty="0" smtClean="0">
                <a:solidFill>
                  <a:srgbClr val="FF0000"/>
                </a:solidFill>
                <a:latin typeface="+mn-ea"/>
                <a:sym typeface="DFKai-SB"/>
              </a:rPr>
              <a:t>故事</a:t>
            </a:r>
            <a:endParaRPr lang="zh-TW" altLang="en-US" sz="25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83762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 txBox="1">
            <a:spLocks/>
          </p:cNvSpPr>
          <p:nvPr/>
        </p:nvSpPr>
        <p:spPr>
          <a:xfrm>
            <a:off x="1664877" y="624110"/>
            <a:ext cx="4108125" cy="75431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zh-TW" altLang="en-US" dirty="0" smtClean="0"/>
              <a:t>敘事方法</a:t>
            </a:r>
            <a:r>
              <a:rPr lang="en-US" altLang="zh-TW" dirty="0" smtClean="0"/>
              <a:t>-</a:t>
            </a:r>
            <a:r>
              <a:rPr lang="zh-TW" altLang="en-US" dirty="0" smtClean="0"/>
              <a:t>說理與達情</a:t>
            </a:r>
            <a:endParaRPr lang="zh-TW" altLang="en-US" dirty="0"/>
          </a:p>
        </p:txBody>
      </p:sp>
      <p:grpSp>
        <p:nvGrpSpPr>
          <p:cNvPr id="12" name="群組 11"/>
          <p:cNvGrpSpPr/>
          <p:nvPr/>
        </p:nvGrpSpPr>
        <p:grpSpPr>
          <a:xfrm>
            <a:off x="956113" y="1594617"/>
            <a:ext cx="4393808" cy="2049335"/>
            <a:chOff x="614149" y="2441712"/>
            <a:chExt cx="5592132" cy="2485130"/>
          </a:xfr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grpSpPr>
        <p:sp>
          <p:nvSpPr>
            <p:cNvPr id="10" name="五邊形 9"/>
            <p:cNvSpPr/>
            <p:nvPr/>
          </p:nvSpPr>
          <p:spPr>
            <a:xfrm>
              <a:off x="614149" y="2441712"/>
              <a:ext cx="4217158" cy="2485130"/>
            </a:xfrm>
            <a:prstGeom prst="homePlat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＞形箭號 10"/>
            <p:cNvSpPr/>
            <p:nvPr/>
          </p:nvSpPr>
          <p:spPr>
            <a:xfrm>
              <a:off x="3903256" y="2441712"/>
              <a:ext cx="2303025" cy="2485130"/>
            </a:xfrm>
            <a:prstGeom prst="chevr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17" name="橢圓 16"/>
          <p:cNvSpPr/>
          <p:nvPr/>
        </p:nvSpPr>
        <p:spPr>
          <a:xfrm>
            <a:off x="6045504" y="1363689"/>
            <a:ext cx="3162133" cy="2511190"/>
          </a:xfrm>
          <a:prstGeom prst="ellipse">
            <a:avLst/>
          </a:prstGeom>
          <a:solidFill>
            <a:srgbClr val="FFFF66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altLang="zh-TW" sz="500" dirty="0" smtClean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 algn="ctr"/>
            <a:endParaRPr lang="en-US" altLang="zh-TW" sz="500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 algn="ctr"/>
            <a:endParaRPr lang="en-US" altLang="zh-TW" sz="500" dirty="0" smtClean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/>
            <a:r>
              <a:rPr lang="zh-TW" altLang="zh-TW" sz="2200" dirty="0" smtClean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DFKai-SB"/>
                <a:sym typeface="DFKai-SB"/>
              </a:rPr>
              <a:t>在</a:t>
            </a:r>
            <a:r>
              <a:rPr lang="zh-TW" altLang="zh-TW" sz="2200" dirty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DFKai-SB"/>
                <a:sym typeface="DFKai-SB"/>
              </a:rPr>
              <a:t>中國，</a:t>
            </a:r>
            <a:r>
              <a:rPr lang="zh-TW" altLang="zh-TW" sz="22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DFKai-SB"/>
                <a:sym typeface="DFKai-SB"/>
              </a:rPr>
              <a:t>每年因為污染</a:t>
            </a:r>
            <a:r>
              <a:rPr lang="zh-TW" altLang="zh-TW" sz="22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DFKai-SB"/>
                <a:sym typeface="DFKai-SB"/>
              </a:rPr>
              <a:t>而</a:t>
            </a:r>
            <a:r>
              <a:rPr lang="zh-TW" altLang="en-US" sz="22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DFKai-SB"/>
                <a:sym typeface="DFKai-SB"/>
              </a:rPr>
              <a:t>提</a:t>
            </a:r>
            <a:r>
              <a:rPr lang="zh-TW" altLang="zh-TW" sz="22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DFKai-SB"/>
                <a:sym typeface="DFKai-SB"/>
              </a:rPr>
              <a:t>早</a:t>
            </a:r>
            <a:r>
              <a:rPr lang="zh-TW" altLang="zh-TW" sz="22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DFKai-SB"/>
                <a:sym typeface="DFKai-SB"/>
              </a:rPr>
              <a:t>死亡的人數</a:t>
            </a:r>
            <a:r>
              <a:rPr lang="zh-TW" altLang="zh-TW" sz="22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DFKai-SB"/>
                <a:sym typeface="DFKai-SB"/>
              </a:rPr>
              <a:t>有</a:t>
            </a:r>
            <a:r>
              <a:rPr lang="en-US" altLang="zh-TW" sz="22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DFKai-SB"/>
                <a:sym typeface="DFKai-SB"/>
              </a:rPr>
              <a:t>50</a:t>
            </a:r>
            <a:r>
              <a:rPr lang="zh-TW" altLang="zh-TW" sz="22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DFKai-SB"/>
                <a:sym typeface="DFKai-SB"/>
              </a:rPr>
              <a:t>萬</a:t>
            </a:r>
            <a:r>
              <a:rPr lang="zh-TW" altLang="zh-TW" sz="2200" dirty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DFKai-SB"/>
                <a:sym typeface="DFKai-SB"/>
              </a:rPr>
              <a:t>。小孩在霧霾</a:t>
            </a:r>
            <a:r>
              <a:rPr lang="zh-TW" altLang="zh-TW" sz="2200" dirty="0" smtClean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DFKai-SB"/>
                <a:sym typeface="DFKai-SB"/>
              </a:rPr>
              <a:t>環境長大</a:t>
            </a:r>
            <a:r>
              <a:rPr lang="zh-TW" altLang="zh-TW" sz="2200" dirty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DFKai-SB"/>
                <a:sym typeface="DFKai-SB"/>
              </a:rPr>
              <a:t>後會導致肺部疾病。</a:t>
            </a:r>
          </a:p>
          <a:p>
            <a:pPr algn="ctr"/>
            <a:endParaRPr lang="zh-TW" altLang="en-US" dirty="0"/>
          </a:p>
        </p:txBody>
      </p:sp>
      <p:sp>
        <p:nvSpPr>
          <p:cNvPr id="19" name="橢圓 18"/>
          <p:cNvSpPr/>
          <p:nvPr/>
        </p:nvSpPr>
        <p:spPr>
          <a:xfrm>
            <a:off x="4053385" y="3912570"/>
            <a:ext cx="3095969" cy="2586867"/>
          </a:xfrm>
          <a:prstGeom prst="ellipse">
            <a:avLst/>
          </a:prstGeom>
          <a:solidFill>
            <a:srgbClr val="F7B8A7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2700" lvl="0">
              <a:lnSpc>
                <a:spcPct val="90000"/>
              </a:lnSpc>
              <a:spcBef>
                <a:spcPts val="640"/>
              </a:spcBef>
              <a:buClr>
                <a:schemeClr val="dk1"/>
              </a:buClr>
              <a:buSzPct val="100000"/>
            </a:pPr>
            <a:r>
              <a:rPr lang="zh-TW" altLang="zh-TW" sz="2200" dirty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DFKai-SB"/>
                <a:sym typeface="DFKai-SB"/>
              </a:rPr>
              <a:t>中國的燃煤</a:t>
            </a:r>
            <a:r>
              <a:rPr lang="zh-TW" altLang="zh-TW" sz="2200" dirty="0" smtClean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DFKai-SB"/>
                <a:sym typeface="DFKai-SB"/>
              </a:rPr>
              <a:t>量</a:t>
            </a:r>
            <a:r>
              <a:rPr lang="zh-TW" altLang="en-US" sz="2200" dirty="0" smtClean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DFKai-SB"/>
                <a:sym typeface="DFKai-SB"/>
              </a:rPr>
              <a:t>排放</a:t>
            </a:r>
            <a:r>
              <a:rPr lang="zh-TW" altLang="zh-TW" sz="2200" dirty="0" smtClean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DFKai-SB"/>
                <a:sym typeface="DFKai-SB"/>
              </a:rPr>
              <a:t>已經</a:t>
            </a:r>
            <a:r>
              <a:rPr lang="zh-TW" altLang="zh-TW" sz="2200" dirty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DFKai-SB"/>
                <a:sym typeface="DFKai-SB"/>
              </a:rPr>
              <a:t>超過了全世界其他</a:t>
            </a:r>
            <a:r>
              <a:rPr lang="zh-TW" altLang="zh-TW" sz="2200" dirty="0" smtClean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DFKai-SB"/>
                <a:sym typeface="DFKai-SB"/>
              </a:rPr>
              <a:t>國家</a:t>
            </a:r>
            <a:r>
              <a:rPr lang="zh-TW" altLang="en-US" sz="2200" dirty="0" smtClean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DFKai-SB"/>
                <a:sym typeface="DFKai-SB"/>
              </a:rPr>
              <a:t>的</a:t>
            </a:r>
            <a:r>
              <a:rPr lang="zh-TW" altLang="zh-TW" sz="2200" dirty="0" smtClean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DFKai-SB"/>
                <a:sym typeface="DFKai-SB"/>
              </a:rPr>
              <a:t>總合</a:t>
            </a:r>
            <a:r>
              <a:rPr lang="zh-TW" altLang="en-US" sz="2200" dirty="0" smtClean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DFKai-SB"/>
                <a:sym typeface="DFKai-SB"/>
              </a:rPr>
              <a:t>。</a:t>
            </a:r>
            <a:endParaRPr lang="zh-TW" altLang="zh-TW" sz="2200" dirty="0">
              <a:solidFill>
                <a:schemeClr val="dk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DFKai-SB"/>
              <a:sym typeface="DFKai-SB"/>
            </a:endParaRPr>
          </a:p>
        </p:txBody>
      </p:sp>
      <p:sp>
        <p:nvSpPr>
          <p:cNvPr id="20" name="橢圓 19"/>
          <p:cNvSpPr/>
          <p:nvPr/>
        </p:nvSpPr>
        <p:spPr>
          <a:xfrm>
            <a:off x="8300113" y="3912570"/>
            <a:ext cx="3095969" cy="2586867"/>
          </a:xfrm>
          <a:prstGeom prst="ellipse">
            <a:avLst/>
          </a:prstGeom>
          <a:solidFill>
            <a:srgbClr val="BEE296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2700" lvl="0">
              <a:lnSpc>
                <a:spcPct val="90000"/>
              </a:lnSpc>
              <a:spcBef>
                <a:spcPts val="640"/>
              </a:spcBef>
              <a:buClr>
                <a:schemeClr val="dk1"/>
              </a:buClr>
              <a:buSzPct val="100000"/>
            </a:pPr>
            <a:r>
              <a:rPr lang="zh-TW" altLang="zh-TW" sz="2200" dirty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DFKai-SB"/>
                <a:sym typeface="DFKai-SB"/>
              </a:rPr>
              <a:t>油品制定</a:t>
            </a:r>
            <a:r>
              <a:rPr lang="zh-TW" altLang="zh-TW" sz="2200" dirty="0" smtClean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DFKai-SB"/>
                <a:sym typeface="DFKai-SB"/>
              </a:rPr>
              <a:t>專家是</a:t>
            </a:r>
            <a:r>
              <a:rPr lang="zh-TW" altLang="zh-TW" sz="2200" dirty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DFKai-SB"/>
                <a:sym typeface="DFKai-SB"/>
              </a:rPr>
              <a:t>石化</a:t>
            </a:r>
            <a:r>
              <a:rPr lang="zh-TW" altLang="en-US" sz="2200" dirty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DFKai-SB"/>
                <a:sym typeface="DFKai-SB"/>
              </a:rPr>
              <a:t>業</a:t>
            </a:r>
            <a:r>
              <a:rPr lang="zh-TW" altLang="zh-TW" sz="2200" dirty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DFKai-SB"/>
                <a:sym typeface="DFKai-SB"/>
              </a:rPr>
              <a:t>的</a:t>
            </a:r>
            <a:r>
              <a:rPr lang="zh-TW" altLang="zh-TW" sz="2200" dirty="0" smtClean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DFKai-SB"/>
                <a:sym typeface="DFKai-SB"/>
              </a:rPr>
              <a:t>人</a:t>
            </a:r>
            <a:r>
              <a:rPr lang="zh-TW" altLang="en-US" sz="2200" dirty="0" smtClean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DFKai-SB"/>
                <a:sym typeface="DFKai-SB"/>
              </a:rPr>
              <a:t>居多</a:t>
            </a:r>
            <a:r>
              <a:rPr lang="zh-TW" altLang="zh-TW" sz="2200" dirty="0" smtClean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DFKai-SB"/>
                <a:sym typeface="DFKai-SB"/>
              </a:rPr>
              <a:t>，</a:t>
            </a:r>
            <a:r>
              <a:rPr lang="zh-TW" altLang="zh-TW" sz="22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DFKai-SB"/>
                <a:sym typeface="DFKai-SB"/>
              </a:rPr>
              <a:t>只要不滿足</a:t>
            </a:r>
            <a:r>
              <a:rPr lang="zh-TW" altLang="en-US" sz="22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DFKai-SB"/>
                <a:sym typeface="DFKai-SB"/>
              </a:rPr>
              <a:t>業者的</a:t>
            </a:r>
            <a:r>
              <a:rPr lang="zh-TW" altLang="zh-TW" sz="22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DFKai-SB"/>
                <a:sym typeface="DFKai-SB"/>
              </a:rPr>
              <a:t>利益，就斷供</a:t>
            </a:r>
            <a:r>
              <a:rPr lang="zh-TW" altLang="zh-TW" sz="22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DFKai-SB"/>
                <a:sym typeface="DFKai-SB"/>
              </a:rPr>
              <a:t>、</a:t>
            </a:r>
            <a:r>
              <a:rPr lang="zh-TW" altLang="zh-TW" sz="22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DFKai-SB"/>
                <a:sym typeface="DFKai-SB"/>
              </a:rPr>
              <a:t>不升級油品標準</a:t>
            </a:r>
            <a:r>
              <a:rPr lang="zh-TW" altLang="zh-TW" sz="2200" dirty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DFKai-SB"/>
                <a:sym typeface="DFKai-SB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830657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 txBox="1">
            <a:spLocks/>
          </p:cNvSpPr>
          <p:nvPr/>
        </p:nvSpPr>
        <p:spPr>
          <a:xfrm>
            <a:off x="1664877" y="624110"/>
            <a:ext cx="4108125" cy="75431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zh-TW" altLang="en-US" dirty="0" smtClean="0"/>
              <a:t>故事意義</a:t>
            </a:r>
            <a:endParaRPr lang="zh-TW" altLang="en-US" dirty="0"/>
          </a:p>
        </p:txBody>
      </p:sp>
      <p:sp>
        <p:nvSpPr>
          <p:cNvPr id="7" name="橢圓 6"/>
          <p:cNvSpPr/>
          <p:nvPr/>
        </p:nvSpPr>
        <p:spPr>
          <a:xfrm>
            <a:off x="856870" y="1863882"/>
            <a:ext cx="4203510" cy="3524686"/>
          </a:xfrm>
          <a:prstGeom prst="ellipse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10" name="群組 9"/>
          <p:cNvGrpSpPr/>
          <p:nvPr/>
        </p:nvGrpSpPr>
        <p:grpSpPr>
          <a:xfrm>
            <a:off x="5903597" y="1932550"/>
            <a:ext cx="5783752" cy="1723269"/>
            <a:chOff x="5944541" y="2123900"/>
            <a:chExt cx="5783752" cy="1723269"/>
          </a:xfrm>
        </p:grpSpPr>
        <p:sp>
          <p:nvSpPr>
            <p:cNvPr id="8" name="圓角矩形圖說文字 7"/>
            <p:cNvSpPr/>
            <p:nvPr/>
          </p:nvSpPr>
          <p:spPr>
            <a:xfrm rot="5400000">
              <a:off x="8069565" y="-1124"/>
              <a:ext cx="1533703" cy="5783752"/>
            </a:xfrm>
            <a:prstGeom prst="wedgeRoundRectCallout">
              <a:avLst/>
            </a:prstGeom>
            <a:solidFill>
              <a:srgbClr val="FFFF66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9" name="文字方塊 8"/>
            <p:cNvSpPr txBox="1"/>
            <p:nvPr/>
          </p:nvSpPr>
          <p:spPr>
            <a:xfrm>
              <a:off x="6127844" y="2246731"/>
              <a:ext cx="5559505" cy="16004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zh-TW" altLang="zh-TW" sz="2000" dirty="0">
                  <a:solidFill>
                    <a:schemeClr val="dk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DFKai-SB"/>
                  <a:sym typeface="DFKai-SB"/>
                </a:rPr>
                <a:t>透過親身採訪，針對</a:t>
              </a:r>
              <a:r>
                <a:rPr lang="zh-TW" altLang="zh-TW" sz="2000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DFKai-SB"/>
                  <a:sym typeface="DFKai-SB"/>
                </a:rPr>
                <a:t>空氣汙染當中的細懸浮粒子 PM</a:t>
              </a:r>
              <a:r>
                <a:rPr lang="zh-TW" altLang="zh-TW" sz="2000" dirty="0" smtClean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DFKai-SB"/>
                  <a:sym typeface="DFKai-SB"/>
                </a:rPr>
                <a:t>2</a:t>
              </a:r>
              <a:r>
                <a:rPr lang="en-US" altLang="zh-TW" sz="2000" dirty="0" smtClean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DFKai-SB"/>
                  <a:sym typeface="DFKai-SB"/>
                </a:rPr>
                <a:t>.</a:t>
              </a:r>
              <a:r>
                <a:rPr lang="zh-TW" altLang="zh-TW" sz="2000" dirty="0" smtClean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DFKai-SB"/>
                  <a:sym typeface="DFKai-SB"/>
                </a:rPr>
                <a:t>5 </a:t>
              </a:r>
              <a:r>
                <a:rPr lang="zh-TW" altLang="zh-TW" sz="2000" dirty="0">
                  <a:solidFill>
                    <a:schemeClr val="dk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DFKai-SB"/>
                  <a:sym typeface="DFKai-SB"/>
                </a:rPr>
                <a:t>進行調查說明與分析,最後以自己來示範，喚醒中國人民</a:t>
              </a:r>
              <a:r>
                <a:rPr lang="zh-TW" altLang="zh-TW" sz="2000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DFKai-SB"/>
                  <a:sym typeface="DFKai-SB"/>
                </a:rPr>
                <a:t>環境保護的意識和以「保護自己和愛的人」</a:t>
              </a:r>
              <a:r>
                <a:rPr lang="zh-TW" altLang="zh-TW" sz="2000" dirty="0">
                  <a:solidFill>
                    <a:schemeClr val="dk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DFKai-SB"/>
                  <a:sym typeface="DFKai-SB"/>
                </a:rPr>
                <a:t>呼籲中國</a:t>
              </a:r>
              <a:r>
                <a:rPr lang="zh-TW" altLang="zh-TW" sz="2000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DFKai-SB"/>
                  <a:sym typeface="DFKai-SB"/>
                </a:rPr>
                <a:t>人民正視空氣污染</a:t>
              </a:r>
              <a:r>
                <a:rPr lang="zh-TW" altLang="zh-TW" sz="2000" dirty="0">
                  <a:solidFill>
                    <a:schemeClr val="dk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DFKai-SB"/>
                  <a:sym typeface="DFKai-SB"/>
                </a:rPr>
                <a:t>的</a:t>
              </a:r>
              <a:r>
                <a:rPr lang="zh-TW" altLang="zh-TW" sz="2000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DFKai-SB"/>
                  <a:sym typeface="DFKai-SB"/>
                </a:rPr>
                <a:t>嚴重性</a:t>
              </a:r>
              <a:r>
                <a:rPr lang="zh-TW" altLang="zh-TW" sz="2000" dirty="0">
                  <a:solidFill>
                    <a:schemeClr val="dk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DFKai-SB"/>
                  <a:sym typeface="DFKai-SB"/>
                </a:rPr>
                <a:t>。</a:t>
              </a:r>
            </a:p>
            <a:p>
              <a:endParaRPr lang="zh-TW" altLang="en-US" dirty="0"/>
            </a:p>
          </p:txBody>
        </p:sp>
      </p:grpSp>
      <p:grpSp>
        <p:nvGrpSpPr>
          <p:cNvPr id="12" name="群組 11"/>
          <p:cNvGrpSpPr/>
          <p:nvPr/>
        </p:nvGrpSpPr>
        <p:grpSpPr>
          <a:xfrm>
            <a:off x="5974775" y="3696764"/>
            <a:ext cx="5712574" cy="828712"/>
            <a:chOff x="5944540" y="2222726"/>
            <a:chExt cx="5783752" cy="2000248"/>
          </a:xfrm>
        </p:grpSpPr>
        <p:sp>
          <p:nvSpPr>
            <p:cNvPr id="13" name="圓角矩形圖說文字 12"/>
            <p:cNvSpPr/>
            <p:nvPr/>
          </p:nvSpPr>
          <p:spPr>
            <a:xfrm rot="5400000">
              <a:off x="8069565" y="97701"/>
              <a:ext cx="1533702" cy="5783752"/>
            </a:xfrm>
            <a:prstGeom prst="wedgeRoundRectCallout">
              <a:avLst/>
            </a:prstGeom>
            <a:solidFill>
              <a:srgbClr val="F7B8A7"/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14" name="文字方塊 13"/>
            <p:cNvSpPr txBox="1"/>
            <p:nvPr/>
          </p:nvSpPr>
          <p:spPr>
            <a:xfrm>
              <a:off x="6002790" y="2618365"/>
              <a:ext cx="5628776" cy="16046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76200" lvl="0">
                <a:lnSpc>
                  <a:spcPct val="80000"/>
                </a:lnSpc>
                <a:buClr>
                  <a:srgbClr val="FF9900"/>
                </a:buClr>
                <a:buSzPct val="100000"/>
              </a:pPr>
              <a:r>
                <a:rPr lang="zh-TW" altLang="zh-TW" sz="24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DFKai-SB"/>
                  <a:sym typeface="DFKai-SB"/>
                </a:rPr>
                <a:t>環保法律制定及執法與經濟發展的平衡</a:t>
              </a:r>
            </a:p>
            <a:p>
              <a:endParaRPr lang="zh-TW" altLang="en-US" dirty="0"/>
            </a:p>
          </p:txBody>
        </p:sp>
      </p:grpSp>
      <p:grpSp>
        <p:nvGrpSpPr>
          <p:cNvPr id="11" name="群組 10"/>
          <p:cNvGrpSpPr/>
          <p:nvPr/>
        </p:nvGrpSpPr>
        <p:grpSpPr>
          <a:xfrm>
            <a:off x="6010365" y="4593854"/>
            <a:ext cx="5712574" cy="938035"/>
            <a:chOff x="6010365" y="4593854"/>
            <a:chExt cx="5712574" cy="938035"/>
          </a:xfrm>
        </p:grpSpPr>
        <p:sp>
          <p:nvSpPr>
            <p:cNvPr id="15" name="圓角矩形圖說文字 14"/>
            <p:cNvSpPr/>
            <p:nvPr/>
          </p:nvSpPr>
          <p:spPr>
            <a:xfrm rot="5400000">
              <a:off x="8397634" y="2206585"/>
              <a:ext cx="938035" cy="5712574"/>
            </a:xfrm>
            <a:prstGeom prst="wedgeRoundRectCallout">
              <a:avLst/>
            </a:prstGeom>
            <a:solidFill>
              <a:srgbClr val="BEE296"/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16" name="文字方塊 15"/>
            <p:cNvSpPr txBox="1"/>
            <p:nvPr/>
          </p:nvSpPr>
          <p:spPr>
            <a:xfrm>
              <a:off x="6051309" y="4760670"/>
              <a:ext cx="5559505" cy="6832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76200" lvl="0">
                <a:lnSpc>
                  <a:spcPct val="80000"/>
                </a:lnSpc>
                <a:buClr>
                  <a:srgbClr val="FF9900"/>
                </a:buClr>
                <a:buSzPct val="100000"/>
              </a:pPr>
              <a:r>
                <a:rPr lang="zh-TW" altLang="zh-TW" sz="24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DFKai-SB"/>
                  <a:sym typeface="DFKai-SB"/>
                </a:rPr>
                <a:t>開放市場提升技術大於壟斷市場操控標準與技術</a:t>
              </a:r>
              <a:endPara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7" name="圓角矩形圖說文字 16"/>
          <p:cNvSpPr/>
          <p:nvPr/>
        </p:nvSpPr>
        <p:spPr>
          <a:xfrm>
            <a:off x="805218" y="624110"/>
            <a:ext cx="10917721" cy="5544678"/>
          </a:xfrm>
          <a:prstGeom prst="wedgeRoundRectCallout">
            <a:avLst/>
          </a:prstGeom>
          <a:solidFill>
            <a:srgbClr val="FCCCD6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3200" b="1" dirty="0">
                <a:solidFill>
                  <a:srgbClr val="FF99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霧霾就是在空氣中的懸浮灰塵</a:t>
            </a:r>
            <a:r>
              <a:rPr lang="zh-TW" altLang="en-US" sz="3200" b="1" dirty="0" smtClean="0">
                <a:solidFill>
                  <a:srgbClr val="FF99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顆粒</a:t>
            </a:r>
            <a:endParaRPr lang="en-US" altLang="zh-TW" sz="3200" b="1" dirty="0" smtClean="0">
              <a:solidFill>
                <a:srgbClr val="FF99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dirty="0" smtClean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顆粒</a:t>
            </a:r>
            <a:r>
              <a:rPr lang="zh-TW" altLang="en-US" sz="2800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中包含上百種化學物質</a:t>
            </a:r>
            <a:r>
              <a:rPr lang="zh-TW" altLang="en-US" sz="2800" dirty="0" smtClean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，當</a:t>
            </a:r>
            <a:r>
              <a:rPr lang="zh-TW" altLang="en-US" sz="2800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懸浮灰塵顆粒嚴重的時候，天空就像一片灰霧一樣</a:t>
            </a:r>
            <a:r>
              <a:rPr lang="zh-TW" altLang="en-US" sz="2800" dirty="0" smtClean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2800" dirty="0" smtClean="0">
              <a:solidFill>
                <a:schemeClr val="accent1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sz="2800" dirty="0">
              <a:solidFill>
                <a:schemeClr val="accent1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3200" b="1" dirty="0">
                <a:solidFill>
                  <a:srgbClr val="FF9900"/>
                </a:solidFill>
                <a:latin typeface="Lucida Handwriting" panose="03010101010101010101" pitchFamily="66" charset="0"/>
                <a:ea typeface="微軟正黑體" panose="020B0604030504040204" pitchFamily="34" charset="-120"/>
              </a:rPr>
              <a:t>PM2.5 </a:t>
            </a:r>
            <a:r>
              <a:rPr lang="zh-TW" altLang="en-US" sz="3200" b="1" dirty="0">
                <a:solidFill>
                  <a:srgbClr val="FF99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是懸浮微粒的</a:t>
            </a:r>
            <a:r>
              <a:rPr lang="zh-TW" altLang="en-US" sz="3200" b="1" dirty="0" smtClean="0">
                <a:solidFill>
                  <a:srgbClr val="FF99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簡稱</a:t>
            </a:r>
            <a:endParaRPr lang="zh-TW" altLang="en-US" sz="3200" b="1" dirty="0">
              <a:solidFill>
                <a:srgbClr val="FF99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這種微粒直徑只有</a:t>
            </a:r>
            <a:r>
              <a:rPr lang="en-US" altLang="zh-TW" sz="2800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2.5</a:t>
            </a:r>
            <a:r>
              <a:rPr lang="zh-TW" altLang="en-US" sz="2800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微米，可以被吸入人體</a:t>
            </a:r>
            <a:r>
              <a:rPr lang="zh-TW" altLang="en-US" sz="2800" dirty="0" smtClean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，在</a:t>
            </a:r>
            <a:r>
              <a:rPr lang="zh-TW" altLang="en-US" sz="2800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氣管或肺中造成傷害。</a:t>
            </a:r>
          </a:p>
          <a:p>
            <a:pPr algn="ctr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68518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ttp://www.open.com.hk/images/upload_images/1503chai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4835" y="423080"/>
            <a:ext cx="9150632" cy="36213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6" name="內容版面配置區 2"/>
          <p:cNvSpPr>
            <a:spLocks noGrp="1"/>
          </p:cNvSpPr>
          <p:nvPr>
            <p:ph idx="1"/>
          </p:nvPr>
        </p:nvSpPr>
        <p:spPr>
          <a:xfrm>
            <a:off x="4625464" y="4905741"/>
            <a:ext cx="4949373" cy="15115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8000" dirty="0" smtClean="0">
                <a:solidFill>
                  <a:schemeClr val="accent3">
                    <a:lumMod val="50000"/>
                  </a:schemeClr>
                </a:solidFill>
                <a:latin typeface="Broadway" panose="04040905080B02020502" pitchFamily="82" charset="0"/>
              </a:rPr>
              <a:t>The end </a:t>
            </a:r>
            <a:endParaRPr lang="zh-TW" altLang="en-US" sz="8000" dirty="0">
              <a:solidFill>
                <a:schemeClr val="accent3">
                  <a:lumMod val="50000"/>
                </a:schemeClr>
              </a:solidFill>
              <a:latin typeface="Broadway" panose="04040905080B020205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076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絲縷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120</TotalTime>
  <Words>316</Words>
  <Application>Microsoft Office PowerPoint</Application>
  <PresentationFormat>寬螢幕</PresentationFormat>
  <Paragraphs>48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4" baseType="lpstr">
      <vt:lpstr>微軟正黑體</vt:lpstr>
      <vt:lpstr>DFKai-SB</vt:lpstr>
      <vt:lpstr>Arial</vt:lpstr>
      <vt:lpstr>Broadway</vt:lpstr>
      <vt:lpstr>Century Gothic</vt:lpstr>
      <vt:lpstr>Lucida Handwriting</vt:lpstr>
      <vt:lpstr>Wingdings 3</vt:lpstr>
      <vt:lpstr>絲縷</vt:lpstr>
      <vt:lpstr>PowerPoint 簡報</vt:lpstr>
      <vt:lpstr>PowerPoint 簡報</vt:lpstr>
      <vt:lpstr>敘事方法-簡報技巧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Ryan luo</dc:creator>
  <cp:lastModifiedBy>Ryan luo</cp:lastModifiedBy>
  <cp:revision>14</cp:revision>
  <dcterms:created xsi:type="dcterms:W3CDTF">2016-05-03T06:33:47Z</dcterms:created>
  <dcterms:modified xsi:type="dcterms:W3CDTF">2016-05-03T12:04:42Z</dcterms:modified>
</cp:coreProperties>
</file>