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2"/>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60" r:id="rId16"/>
    <p:sldId id="271" r:id="rId17"/>
    <p:sldId id="272" r:id="rId18"/>
    <p:sldId id="279" r:id="rId19"/>
    <p:sldId id="277" r:id="rId20"/>
    <p:sldId id="281"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82" autoAdjust="0"/>
  </p:normalViewPr>
  <p:slideViewPr>
    <p:cSldViewPr>
      <p:cViewPr varScale="1">
        <p:scale>
          <a:sx n="66" d="100"/>
          <a:sy n="66" d="100"/>
        </p:scale>
        <p:origin x="-12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C43AF-D7A1-4B76-88E9-1097583DF2FB}" type="datetimeFigureOut">
              <a:rPr lang="zh-TW" altLang="en-US" smtClean="0"/>
              <a:t>2012/6/7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B410F-6163-4FEF-B4D1-4D6002F336D7}" type="slidenum">
              <a:rPr lang="zh-TW" altLang="en-US" smtClean="0"/>
              <a:t>‹#›</a:t>
            </a:fld>
            <a:endParaRPr lang="zh-TW" altLang="en-US"/>
          </a:p>
        </p:txBody>
      </p:sp>
    </p:spTree>
    <p:extLst>
      <p:ext uri="{BB962C8B-B14F-4D97-AF65-F5344CB8AC3E}">
        <p14:creationId xmlns:p14="http://schemas.microsoft.com/office/powerpoint/2010/main" val="177681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E3B410F-6163-4FEF-B4D1-4D6002F336D7}" type="slidenum">
              <a:rPr lang="zh-TW" altLang="en-US" smtClean="0"/>
              <a:t>1</a:t>
            </a:fld>
            <a:endParaRPr lang="zh-TW" altLang="en-US"/>
          </a:p>
        </p:txBody>
      </p:sp>
    </p:spTree>
    <p:extLst>
      <p:ext uri="{BB962C8B-B14F-4D97-AF65-F5344CB8AC3E}">
        <p14:creationId xmlns:p14="http://schemas.microsoft.com/office/powerpoint/2010/main" val="368075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1E3B410F-6163-4FEF-B4D1-4D6002F336D7}" type="slidenum">
              <a:rPr lang="zh-TW" altLang="en-US" smtClean="0"/>
              <a:t>11</a:t>
            </a:fld>
            <a:endParaRPr lang="zh-TW" altLang="en-US"/>
          </a:p>
        </p:txBody>
      </p:sp>
    </p:spTree>
    <p:extLst>
      <p:ext uri="{BB962C8B-B14F-4D97-AF65-F5344CB8AC3E}">
        <p14:creationId xmlns:p14="http://schemas.microsoft.com/office/powerpoint/2010/main" val="232066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1E3B410F-6163-4FEF-B4D1-4D6002F336D7}" type="slidenum">
              <a:rPr lang="zh-TW" altLang="en-US" smtClean="0"/>
              <a:t>12</a:t>
            </a:fld>
            <a:endParaRPr lang="zh-TW" altLang="en-US"/>
          </a:p>
        </p:txBody>
      </p:sp>
    </p:spTree>
    <p:extLst>
      <p:ext uri="{BB962C8B-B14F-4D97-AF65-F5344CB8AC3E}">
        <p14:creationId xmlns:p14="http://schemas.microsoft.com/office/powerpoint/2010/main" val="392568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144B9D48-D168-4B88-AB48-308ABC4FD26C}" type="slidenum">
              <a:rPr lang="zh-TW" altLang="en-US" smtClean="0"/>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44B9D48-D168-4B88-AB48-308ABC4FD26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44B9D48-D168-4B88-AB48-308ABC4FD26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44B9D48-D168-4B88-AB48-308ABC4FD26C}" type="slidenum">
              <a:rPr lang="zh-TW" altLang="en-US" smtClean="0"/>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144B9D48-D168-4B88-AB48-308ABC4FD26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44B9D48-D168-4B88-AB48-308ABC4FD26C}" type="slidenum">
              <a:rPr lang="zh-TW" altLang="en-US" smtClean="0"/>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44B9D48-D168-4B88-AB48-308ABC4FD26C}" type="slidenum">
              <a:rPr lang="zh-TW" altLang="en-US" smtClean="0"/>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44B9D48-D168-4B88-AB48-308ABC4FD26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44B9D48-D168-4B88-AB48-308ABC4FD26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44B9D48-D168-4B88-AB48-308ABC4FD26C}" type="slidenum">
              <a:rPr lang="zh-TW" altLang="en-US" smtClean="0"/>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C6F81233-E034-402E-8B3E-DF1DD77EF166}" type="datetimeFigureOut">
              <a:rPr lang="zh-TW" altLang="en-US" smtClean="0"/>
              <a:t>2012/6/7</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144B9D48-D168-4B88-AB48-308ABC4FD26C}" type="slidenum">
              <a:rPr lang="zh-TW" altLang="en-US" smtClean="0"/>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F81233-E034-402E-8B3E-DF1DD77EF166}" type="datetimeFigureOut">
              <a:rPr lang="zh-TW" altLang="en-US" smtClean="0"/>
              <a:t>2012/6/7</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44B9D48-D168-4B88-AB48-308ABC4FD26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http://pic.pimg.tw/anoli/4a17f2ac07a19.jp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http://pic.pimg.tw/anoli/4a17f2ea3fe5f.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286224" y="3356992"/>
            <a:ext cx="4149998" cy="3304703"/>
          </a:xfrm>
        </p:spPr>
        <p:txBody>
          <a:bodyPr>
            <a:noAutofit/>
          </a:bodyPr>
          <a:lstStyle/>
          <a:p>
            <a:pPr algn="l"/>
            <a:r>
              <a:rPr lang="zh-TW" altLang="en-US" sz="2400" b="1" dirty="0" smtClean="0">
                <a:latin typeface="+mj-ea"/>
                <a:ea typeface="+mj-ea"/>
              </a:rPr>
              <a:t>老師：</a:t>
            </a:r>
            <a:r>
              <a:rPr lang="zh-TW" altLang="en-US" sz="2400" dirty="0" smtClean="0">
                <a:latin typeface="+mj-ea"/>
                <a:ea typeface="+mj-ea"/>
              </a:rPr>
              <a:t>楊劍豐老師</a:t>
            </a:r>
            <a:endParaRPr lang="en-US" altLang="zh-TW" sz="2400" dirty="0">
              <a:latin typeface="+mj-ea"/>
              <a:ea typeface="+mj-ea"/>
            </a:endParaRPr>
          </a:p>
          <a:p>
            <a:pPr algn="l"/>
            <a:r>
              <a:rPr lang="zh-TW" altLang="en-US" sz="2400" b="1" dirty="0" smtClean="0">
                <a:latin typeface="+mj-ea"/>
                <a:ea typeface="+mj-ea"/>
              </a:rPr>
              <a:t>組員：</a:t>
            </a:r>
            <a:r>
              <a:rPr lang="zh-TW" altLang="zh-TW" sz="2400" dirty="0">
                <a:latin typeface="+mj-ea"/>
                <a:ea typeface="+mj-ea"/>
              </a:rPr>
              <a:t>方盈</a:t>
            </a:r>
            <a:r>
              <a:rPr lang="zh-TW" altLang="zh-TW" sz="2400" dirty="0" smtClean="0">
                <a:latin typeface="+mj-ea"/>
                <a:ea typeface="+mj-ea"/>
              </a:rPr>
              <a:t>琇</a:t>
            </a:r>
            <a:r>
              <a:rPr lang="zh-TW" altLang="en-US" sz="2400" dirty="0">
                <a:latin typeface="+mj-ea"/>
                <a:ea typeface="+mj-ea"/>
              </a:rPr>
              <a:t>、</a:t>
            </a:r>
            <a:r>
              <a:rPr lang="zh-TW" altLang="zh-TW" sz="2400" dirty="0" smtClean="0">
                <a:latin typeface="+mj-ea"/>
                <a:ea typeface="+mj-ea"/>
              </a:rPr>
              <a:t>林</a:t>
            </a:r>
            <a:r>
              <a:rPr lang="zh-TW" altLang="zh-TW" sz="2400" dirty="0">
                <a:latin typeface="+mj-ea"/>
                <a:ea typeface="+mj-ea"/>
              </a:rPr>
              <a:t>珮</a:t>
            </a:r>
            <a:r>
              <a:rPr lang="zh-TW" altLang="zh-TW" sz="2400" dirty="0" smtClean="0">
                <a:latin typeface="+mj-ea"/>
                <a:ea typeface="+mj-ea"/>
              </a:rPr>
              <a:t>均</a:t>
            </a:r>
            <a:r>
              <a:rPr lang="zh-TW" altLang="en-US" sz="2400" dirty="0" smtClean="0">
                <a:latin typeface="+mj-ea"/>
                <a:ea typeface="+mj-ea"/>
              </a:rPr>
              <a:t>、</a:t>
            </a:r>
            <a:endParaRPr lang="en-US" altLang="zh-TW" sz="2400" dirty="0" smtClean="0">
              <a:latin typeface="+mj-ea"/>
              <a:ea typeface="+mj-ea"/>
            </a:endParaRPr>
          </a:p>
          <a:p>
            <a:pPr algn="l"/>
            <a:r>
              <a:rPr lang="zh-TW" altLang="en-US" sz="2400" dirty="0" smtClean="0">
                <a:latin typeface="+mj-ea"/>
                <a:ea typeface="+mj-ea"/>
              </a:rPr>
              <a:t>　　　</a:t>
            </a:r>
            <a:r>
              <a:rPr lang="zh-TW" altLang="zh-TW" sz="2400" dirty="0" smtClean="0">
                <a:latin typeface="+mj-ea"/>
                <a:ea typeface="+mj-ea"/>
              </a:rPr>
              <a:t>黃</a:t>
            </a:r>
            <a:r>
              <a:rPr lang="zh-TW" altLang="zh-TW" sz="2400" dirty="0">
                <a:latin typeface="+mj-ea"/>
                <a:ea typeface="+mj-ea"/>
              </a:rPr>
              <a:t>鈺</a:t>
            </a:r>
            <a:r>
              <a:rPr lang="zh-TW" altLang="zh-TW" sz="2400" dirty="0" smtClean="0">
                <a:latin typeface="+mj-ea"/>
                <a:ea typeface="+mj-ea"/>
              </a:rPr>
              <a:t>芯</a:t>
            </a:r>
            <a:r>
              <a:rPr lang="zh-TW" altLang="en-US" sz="2400" dirty="0" smtClean="0">
                <a:latin typeface="+mj-ea"/>
                <a:ea typeface="+mj-ea"/>
              </a:rPr>
              <a:t>、</a:t>
            </a:r>
            <a:r>
              <a:rPr lang="zh-TW" altLang="zh-TW" sz="2400" dirty="0" smtClean="0">
                <a:latin typeface="+mj-ea"/>
                <a:ea typeface="+mj-ea"/>
              </a:rPr>
              <a:t>張</a:t>
            </a:r>
            <a:r>
              <a:rPr lang="zh-TW" altLang="zh-TW" sz="2400" dirty="0">
                <a:latin typeface="+mj-ea"/>
                <a:ea typeface="+mj-ea"/>
              </a:rPr>
              <a:t>致</a:t>
            </a:r>
            <a:r>
              <a:rPr lang="zh-TW" altLang="zh-TW" sz="2400" dirty="0" smtClean="0">
                <a:latin typeface="+mj-ea"/>
                <a:ea typeface="+mj-ea"/>
              </a:rPr>
              <a:t>綸</a:t>
            </a:r>
            <a:r>
              <a:rPr lang="zh-TW" altLang="en-US" sz="2400" dirty="0" smtClean="0">
                <a:latin typeface="+mj-ea"/>
                <a:ea typeface="+mj-ea"/>
              </a:rPr>
              <a:t>、</a:t>
            </a:r>
            <a:endParaRPr lang="en-US" altLang="zh-TW" sz="2400" dirty="0" smtClean="0">
              <a:latin typeface="+mj-ea"/>
              <a:ea typeface="+mj-ea"/>
            </a:endParaRPr>
          </a:p>
          <a:p>
            <a:pPr algn="l"/>
            <a:r>
              <a:rPr lang="zh-TW" altLang="en-US" sz="2400" dirty="0" smtClean="0">
                <a:latin typeface="+mj-ea"/>
                <a:ea typeface="+mj-ea"/>
              </a:rPr>
              <a:t>　　　</a:t>
            </a:r>
            <a:r>
              <a:rPr lang="zh-TW" altLang="zh-TW" sz="2400" dirty="0" smtClean="0">
                <a:latin typeface="+mj-ea"/>
                <a:ea typeface="+mj-ea"/>
              </a:rPr>
              <a:t>蔡坤廷</a:t>
            </a:r>
            <a:r>
              <a:rPr lang="zh-TW" altLang="en-US" sz="2400" dirty="0" smtClean="0">
                <a:latin typeface="+mj-ea"/>
                <a:ea typeface="+mj-ea"/>
              </a:rPr>
              <a:t>、</a:t>
            </a:r>
            <a:r>
              <a:rPr lang="zh-TW" altLang="zh-TW" sz="2400" dirty="0" smtClean="0">
                <a:latin typeface="+mj-ea"/>
                <a:ea typeface="+mj-ea"/>
              </a:rPr>
              <a:t>劉</a:t>
            </a:r>
            <a:r>
              <a:rPr lang="zh-TW" altLang="zh-TW" sz="2400" dirty="0">
                <a:latin typeface="+mj-ea"/>
                <a:ea typeface="+mj-ea"/>
              </a:rPr>
              <a:t>又菁</a:t>
            </a:r>
            <a:r>
              <a:rPr lang="zh-TW" altLang="zh-TW" sz="2400" dirty="0" smtClean="0">
                <a:latin typeface="+mj-ea"/>
                <a:ea typeface="+mj-ea"/>
              </a:rPr>
              <a:t>、</a:t>
            </a:r>
            <a:endParaRPr lang="en-US" altLang="zh-TW" sz="2400" dirty="0" smtClean="0">
              <a:latin typeface="+mj-ea"/>
              <a:ea typeface="+mj-ea"/>
            </a:endParaRPr>
          </a:p>
          <a:p>
            <a:pPr algn="l"/>
            <a:r>
              <a:rPr lang="zh-TW" altLang="en-US" sz="2400" dirty="0" smtClean="0">
                <a:latin typeface="+mj-ea"/>
                <a:ea typeface="+mj-ea"/>
              </a:rPr>
              <a:t>　　　</a:t>
            </a:r>
            <a:r>
              <a:rPr lang="zh-TW" altLang="zh-TW" sz="2400" dirty="0" smtClean="0">
                <a:latin typeface="+mj-ea"/>
                <a:ea typeface="+mj-ea"/>
              </a:rPr>
              <a:t>江</a:t>
            </a:r>
            <a:r>
              <a:rPr lang="zh-TW" altLang="zh-TW" sz="2400" dirty="0">
                <a:latin typeface="+mj-ea"/>
                <a:ea typeface="+mj-ea"/>
              </a:rPr>
              <a:t>秉閎</a:t>
            </a:r>
            <a:r>
              <a:rPr lang="zh-TW" altLang="zh-TW" sz="2400" dirty="0" smtClean="0">
                <a:latin typeface="+mj-ea"/>
                <a:ea typeface="+mj-ea"/>
              </a:rPr>
              <a:t>、陳</a:t>
            </a:r>
            <a:r>
              <a:rPr lang="zh-TW" altLang="zh-TW" sz="2400" dirty="0">
                <a:latin typeface="+mj-ea"/>
                <a:ea typeface="+mj-ea"/>
              </a:rPr>
              <a:t>耿寬</a:t>
            </a:r>
            <a:r>
              <a:rPr lang="zh-TW" altLang="zh-TW" sz="2400" dirty="0" smtClean="0">
                <a:latin typeface="+mj-ea"/>
                <a:ea typeface="+mj-ea"/>
              </a:rPr>
              <a:t>、</a:t>
            </a:r>
            <a:endParaRPr lang="en-US" altLang="zh-TW" sz="2400" dirty="0" smtClean="0">
              <a:latin typeface="+mj-ea"/>
              <a:ea typeface="+mj-ea"/>
            </a:endParaRPr>
          </a:p>
          <a:p>
            <a:pPr algn="l"/>
            <a:r>
              <a:rPr lang="zh-TW" altLang="en-US" sz="2400" dirty="0" smtClean="0">
                <a:latin typeface="+mj-ea"/>
                <a:ea typeface="+mj-ea"/>
              </a:rPr>
              <a:t>　　　</a:t>
            </a:r>
            <a:r>
              <a:rPr lang="zh-TW" altLang="zh-TW" sz="2400" dirty="0" smtClean="0">
                <a:latin typeface="+mj-ea"/>
                <a:ea typeface="+mj-ea"/>
              </a:rPr>
              <a:t>陳</a:t>
            </a:r>
            <a:r>
              <a:rPr lang="zh-TW" altLang="zh-TW" sz="2400" dirty="0">
                <a:latin typeface="+mj-ea"/>
                <a:ea typeface="+mj-ea"/>
              </a:rPr>
              <a:t>岱</a:t>
            </a:r>
            <a:r>
              <a:rPr lang="zh-TW" altLang="zh-TW" sz="2400" dirty="0" smtClean="0">
                <a:latin typeface="+mj-ea"/>
                <a:ea typeface="+mj-ea"/>
              </a:rPr>
              <a:t>佐</a:t>
            </a:r>
            <a:r>
              <a:rPr lang="zh-TW" altLang="zh-TW" sz="2400" dirty="0">
                <a:latin typeface="+mj-ea"/>
                <a:ea typeface="+mj-ea"/>
              </a:rPr>
              <a:t>、</a:t>
            </a:r>
            <a:r>
              <a:rPr lang="zh-TW" altLang="zh-TW" sz="2400" dirty="0" smtClean="0">
                <a:latin typeface="+mj-ea"/>
                <a:ea typeface="+mj-ea"/>
              </a:rPr>
              <a:t>楊純真、</a:t>
            </a:r>
            <a:endParaRPr lang="zh-TW" altLang="zh-TW" sz="2400" dirty="0">
              <a:latin typeface="+mj-ea"/>
              <a:ea typeface="+mj-ea"/>
            </a:endParaRPr>
          </a:p>
          <a:p>
            <a:pPr algn="l"/>
            <a:endParaRPr lang="en-US" altLang="zh-TW" sz="2400" dirty="0" smtClean="0">
              <a:latin typeface="微軟正黑體" pitchFamily="34" charset="-120"/>
              <a:ea typeface="微軟正黑體" pitchFamily="34" charset="-120"/>
            </a:endParaRPr>
          </a:p>
        </p:txBody>
      </p:sp>
      <p:sp>
        <p:nvSpPr>
          <p:cNvPr id="2" name="標題 1"/>
          <p:cNvSpPr>
            <a:spLocks noGrp="1"/>
          </p:cNvSpPr>
          <p:nvPr>
            <p:ph type="ctrTitle"/>
          </p:nvPr>
        </p:nvSpPr>
        <p:spPr>
          <a:xfrm>
            <a:off x="946803" y="1307023"/>
            <a:ext cx="7345803" cy="1965396"/>
          </a:xfrm>
        </p:spPr>
        <p:txBody>
          <a:bodyPr>
            <a:normAutofit/>
          </a:bodyPr>
          <a:lstStyle/>
          <a:p>
            <a:r>
              <a:rPr lang="zh-TW" altLang="zh-TW" b="1" dirty="0" smtClean="0">
                <a:latin typeface="微軟正黑體" pitchFamily="34" charset="-120"/>
                <a:ea typeface="微軟正黑體" pitchFamily="34" charset="-120"/>
              </a:rPr>
              <a:t>土</a:t>
            </a:r>
            <a:r>
              <a:rPr lang="zh-TW" altLang="zh-TW" b="1" dirty="0">
                <a:latin typeface="微軟正黑體" pitchFamily="34" charset="-120"/>
                <a:ea typeface="微軟正黑體" pitchFamily="34" charset="-120"/>
              </a:rPr>
              <a:t>石流一再沖毀 重建工程喊卡</a:t>
            </a:r>
            <a:r>
              <a:rPr lang="zh-TW" altLang="zh-TW" dirty="0">
                <a:latin typeface="微軟正黑體" pitchFamily="34" charset="-120"/>
                <a:ea typeface="微軟正黑體" pitchFamily="34" charset="-120"/>
              </a:rPr>
              <a:t/>
            </a:r>
            <a:br>
              <a:rPr lang="zh-TW" altLang="zh-TW" dirty="0">
                <a:latin typeface="微軟正黑體" pitchFamily="34" charset="-120"/>
                <a:ea typeface="微軟正黑體" pitchFamily="34" charset="-120"/>
              </a:rPr>
            </a:br>
            <a:r>
              <a:rPr lang="zh-TW" altLang="zh-TW" b="1" dirty="0">
                <a:latin typeface="微軟正黑體" pitchFamily="34" charset="-120"/>
                <a:ea typeface="微軟正黑體" pitchFamily="34" charset="-120"/>
              </a:rPr>
              <a:t>愛玉子溪橋 永無完工</a:t>
            </a:r>
            <a:r>
              <a:rPr lang="zh-TW" altLang="zh-TW" b="1" dirty="0" smtClean="0">
                <a:latin typeface="微軟正黑體" pitchFamily="34" charset="-120"/>
                <a:ea typeface="微軟正黑體" pitchFamily="34" charset="-120"/>
              </a:rPr>
              <a:t>日</a:t>
            </a:r>
            <a:endParaRPr lang="zh-TW" altLang="en-US" dirty="0">
              <a:latin typeface="微軟正黑體" pitchFamily="34" charset="-120"/>
              <a:ea typeface="微軟正黑體" pitchFamily="34" charset="-120"/>
            </a:endParaRPr>
          </a:p>
        </p:txBody>
      </p:sp>
      <p:sp>
        <p:nvSpPr>
          <p:cNvPr id="4" name="矩形 3"/>
          <p:cNvSpPr/>
          <p:nvPr/>
        </p:nvSpPr>
        <p:spPr>
          <a:xfrm>
            <a:off x="3113010" y="339923"/>
            <a:ext cx="3168352" cy="1292662"/>
          </a:xfrm>
          <a:prstGeom prst="rect">
            <a:avLst/>
          </a:prstGeom>
        </p:spPr>
        <p:txBody>
          <a:bodyPr wrap="square">
            <a:spAutoFit/>
          </a:bodyPr>
          <a:lstStyle/>
          <a:p>
            <a:r>
              <a:rPr lang="zh-TW" altLang="zh-TW" sz="5400" b="1" dirty="0">
                <a:latin typeface="微軟正黑體" pitchFamily="34" charset="-120"/>
                <a:ea typeface="微軟正黑體" pitchFamily="34" charset="-120"/>
                <a:cs typeface="+mj-cs"/>
              </a:rPr>
              <a:t>環境</a:t>
            </a:r>
            <a:r>
              <a:rPr lang="zh-TW" altLang="zh-TW" sz="5400" b="1" dirty="0" smtClean="0">
                <a:latin typeface="微軟正黑體" pitchFamily="34" charset="-120"/>
                <a:ea typeface="微軟正黑體" pitchFamily="34" charset="-120"/>
                <a:cs typeface="+mj-cs"/>
              </a:rPr>
              <a:t>災害</a:t>
            </a:r>
            <a:r>
              <a:rPr lang="zh-TW" altLang="zh-TW" sz="4800" dirty="0">
                <a:solidFill>
                  <a:srgbClr val="FFFFFF"/>
                </a:solidFill>
                <a:latin typeface="微軟正黑體" pitchFamily="34" charset="-120"/>
                <a:ea typeface="微軟正黑體" pitchFamily="34" charset="-120"/>
                <a:cs typeface="+mj-cs"/>
              </a:rPr>
              <a:t/>
            </a:r>
            <a:br>
              <a:rPr lang="zh-TW" altLang="zh-TW" sz="4800" dirty="0">
                <a:solidFill>
                  <a:srgbClr val="FFFFFF"/>
                </a:solidFill>
                <a:latin typeface="微軟正黑體" pitchFamily="34" charset="-120"/>
                <a:ea typeface="微軟正黑體" pitchFamily="34" charset="-120"/>
                <a:cs typeface="+mj-cs"/>
              </a:rPr>
            </a:br>
            <a:endParaRPr lang="zh-TW" altLang="en-US" sz="2400" dirty="0"/>
          </a:p>
        </p:txBody>
      </p:sp>
      <p:pic>
        <p:nvPicPr>
          <p:cNvPr id="1026" name="Picture 2" descr="center9_20120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222" y="3210813"/>
            <a:ext cx="4427014" cy="3312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693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dirty="0"/>
              <a:t>二、土石流的</a:t>
            </a:r>
            <a:r>
              <a:rPr lang="zh-TW" altLang="zh-TW" b="1" dirty="0" smtClean="0"/>
              <a:t>介紹</a:t>
            </a:r>
            <a:endParaRPr lang="zh-TW" altLang="en-US" dirty="0"/>
          </a:p>
        </p:txBody>
      </p:sp>
      <p:sp>
        <p:nvSpPr>
          <p:cNvPr id="3" name="內容版面配置區 2"/>
          <p:cNvSpPr>
            <a:spLocks noGrp="1"/>
          </p:cNvSpPr>
          <p:nvPr>
            <p:ph sz="quarter" idx="1"/>
          </p:nvPr>
        </p:nvSpPr>
        <p:spPr>
          <a:xfrm>
            <a:off x="872197" y="2235590"/>
            <a:ext cx="7772400" cy="4357464"/>
          </a:xfrm>
        </p:spPr>
        <p:txBody>
          <a:bodyPr>
            <a:normAutofit/>
          </a:bodyPr>
          <a:lstStyle/>
          <a:p>
            <a:pPr lvl="0"/>
            <a:r>
              <a:rPr lang="zh-TW" altLang="zh-TW" sz="2800" b="1" dirty="0">
                <a:latin typeface="+mj-ea"/>
                <a:ea typeface="+mj-ea"/>
              </a:rPr>
              <a:t>土石流</a:t>
            </a:r>
            <a:endParaRPr lang="zh-TW" altLang="zh-TW" sz="2800" dirty="0">
              <a:latin typeface="+mj-ea"/>
              <a:ea typeface="+mj-ea"/>
            </a:endParaRPr>
          </a:p>
          <a:p>
            <a:pPr marL="0" indent="0">
              <a:buNone/>
            </a:pPr>
            <a:r>
              <a:rPr lang="zh-TW" altLang="zh-TW" sz="2800" dirty="0">
                <a:latin typeface="+mj-ea"/>
                <a:ea typeface="+mj-ea"/>
              </a:rPr>
              <a:t>所謂的土石流，是指泥沙、砂石、礫石及巨石等和水混合後，受到重力作用的影響，沿著斜坡或河道、溝渠等路徑，由高處流到低處的</a:t>
            </a:r>
            <a:r>
              <a:rPr lang="zh-TW" altLang="zh-TW" sz="2800" dirty="0">
                <a:solidFill>
                  <a:srgbClr val="FF0000"/>
                </a:solidFill>
                <a:latin typeface="+mj-ea"/>
                <a:ea typeface="+mj-ea"/>
              </a:rPr>
              <a:t>自然現象</a:t>
            </a:r>
            <a:r>
              <a:rPr lang="zh-TW" altLang="zh-TW" sz="2800" dirty="0" smtClean="0">
                <a:latin typeface="+mj-ea"/>
                <a:ea typeface="+mj-ea"/>
              </a:rPr>
              <a:t>。</a:t>
            </a:r>
            <a:endParaRPr lang="en-US" altLang="zh-TW" sz="2800" dirty="0" smtClean="0">
              <a:latin typeface="+mj-ea"/>
              <a:ea typeface="+mj-ea"/>
            </a:endParaRPr>
          </a:p>
          <a:p>
            <a:pPr marL="0" indent="0">
              <a:buNone/>
            </a:pPr>
            <a:endParaRPr lang="en-US" altLang="zh-TW" sz="2800" dirty="0" smtClean="0">
              <a:latin typeface="+mj-ea"/>
              <a:ea typeface="+mj-ea"/>
            </a:endParaRPr>
          </a:p>
          <a:p>
            <a:r>
              <a:rPr lang="zh-TW" altLang="en-US" sz="2800" b="1" dirty="0" smtClean="0">
                <a:latin typeface="+mj-ea"/>
                <a:ea typeface="+mj-ea"/>
              </a:rPr>
              <a:t>土石流災害</a:t>
            </a:r>
            <a:endParaRPr lang="en-US" altLang="zh-TW" sz="2800" b="1" dirty="0" smtClean="0">
              <a:latin typeface="+mj-ea"/>
              <a:ea typeface="+mj-ea"/>
            </a:endParaRPr>
          </a:p>
          <a:p>
            <a:pPr marL="0" indent="0">
              <a:buNone/>
            </a:pPr>
            <a:r>
              <a:rPr lang="zh-TW" altLang="en-US" sz="2800" dirty="0">
                <a:latin typeface="+mj-ea"/>
                <a:ea typeface="+mj-ea"/>
              </a:rPr>
              <a:t>發生土石流時，導致人命傷亡，建築物、橋梁、公共建設毀損，造成生命或財產損失，才可稱為</a:t>
            </a:r>
            <a:r>
              <a:rPr lang="en-US" altLang="zh-TW" sz="2800" dirty="0">
                <a:latin typeface="+mj-ea"/>
                <a:ea typeface="+mj-ea"/>
              </a:rPr>
              <a:t>『</a:t>
            </a:r>
            <a:r>
              <a:rPr lang="zh-TW" altLang="en-US" sz="2800" dirty="0">
                <a:solidFill>
                  <a:srgbClr val="FF0000"/>
                </a:solidFill>
                <a:latin typeface="+mj-ea"/>
                <a:ea typeface="+mj-ea"/>
              </a:rPr>
              <a:t>土石流災害</a:t>
            </a:r>
            <a:r>
              <a:rPr lang="en-US" altLang="zh-TW" sz="2800" dirty="0">
                <a:latin typeface="+mj-ea"/>
                <a:ea typeface="+mj-ea"/>
              </a:rPr>
              <a:t>』</a:t>
            </a:r>
            <a:r>
              <a:rPr lang="zh-TW" altLang="en-US" sz="2800" dirty="0" smtClean="0">
                <a:latin typeface="+mj-ea"/>
                <a:ea typeface="+mj-ea"/>
              </a:rPr>
              <a:t>。</a:t>
            </a:r>
            <a:endParaRPr lang="zh-TW" altLang="en-US" sz="2800" dirty="0">
              <a:latin typeface="+mj-ea"/>
              <a:ea typeface="+mj-ea"/>
            </a:endParaRPr>
          </a:p>
        </p:txBody>
      </p:sp>
      <p:sp>
        <p:nvSpPr>
          <p:cNvPr id="5" name="文字方塊 4"/>
          <p:cNvSpPr txBox="1"/>
          <p:nvPr/>
        </p:nvSpPr>
        <p:spPr>
          <a:xfrm>
            <a:off x="871455" y="1514589"/>
            <a:ext cx="3600400" cy="523220"/>
          </a:xfrm>
          <a:prstGeom prst="rect">
            <a:avLst/>
          </a:prstGeom>
          <a:noFill/>
        </p:spPr>
        <p:txBody>
          <a:bodyPr wrap="square" rtlCol="0">
            <a:spAutoFit/>
          </a:bodyPr>
          <a:lstStyle/>
          <a:p>
            <a:pPr marL="274320" indent="-274320">
              <a:spcBef>
                <a:spcPts val="580"/>
              </a:spcBef>
              <a:buClr>
                <a:schemeClr val="accent1"/>
              </a:buClr>
              <a:buSzPct val="85000"/>
              <a:buFont typeface="Wingdings 2"/>
              <a:buChar char=""/>
            </a:pPr>
            <a:r>
              <a:rPr lang="zh-TW" altLang="en-US" sz="2800" b="1" dirty="0">
                <a:latin typeface="+mj-ea"/>
                <a:ea typeface="+mj-ea"/>
              </a:rPr>
              <a:t>土石流</a:t>
            </a:r>
            <a:r>
              <a:rPr lang="zh-TW" altLang="zh-TW" sz="2800" b="1" dirty="0">
                <a:latin typeface="+mj-ea"/>
                <a:ea typeface="+mj-ea"/>
              </a:rPr>
              <a:t>≠</a:t>
            </a:r>
            <a:r>
              <a:rPr lang="zh-TW" altLang="en-US" sz="2800" b="1" dirty="0">
                <a:latin typeface="+mj-ea"/>
                <a:ea typeface="+mj-ea"/>
              </a:rPr>
              <a:t>土石流災害</a:t>
            </a:r>
          </a:p>
        </p:txBody>
      </p:sp>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611560" y="692696"/>
            <a:ext cx="7772400" cy="4572000"/>
          </a:xfrm>
        </p:spPr>
        <p:txBody>
          <a:bodyPr/>
          <a:lstStyle/>
          <a:p>
            <a:pPr lvl="0"/>
            <a:r>
              <a:rPr lang="zh-TW" altLang="zh-TW" b="1" dirty="0">
                <a:latin typeface="+mj-ea"/>
                <a:ea typeface="+mj-ea"/>
              </a:rPr>
              <a:t>運動方式</a:t>
            </a:r>
            <a:endParaRPr lang="zh-TW" altLang="zh-TW" dirty="0">
              <a:latin typeface="+mj-ea"/>
              <a:ea typeface="+mj-ea"/>
            </a:endParaRPr>
          </a:p>
          <a:p>
            <a:pPr marL="0" indent="0">
              <a:buNone/>
            </a:pPr>
            <a:r>
              <a:rPr lang="en-US" altLang="zh-TW" b="1" dirty="0" smtClean="0">
                <a:latin typeface="+mj-ea"/>
                <a:ea typeface="+mj-ea"/>
              </a:rPr>
              <a:t>1.</a:t>
            </a:r>
            <a:r>
              <a:rPr lang="zh-TW" altLang="zh-TW" b="1" dirty="0" smtClean="0">
                <a:latin typeface="+mj-ea"/>
                <a:ea typeface="+mj-ea"/>
              </a:rPr>
              <a:t>發生區</a:t>
            </a:r>
            <a:r>
              <a:rPr lang="zh-TW" altLang="en-US" b="1" dirty="0" smtClean="0">
                <a:latin typeface="+mj-ea"/>
                <a:ea typeface="+mj-ea"/>
              </a:rPr>
              <a:t>  </a:t>
            </a:r>
            <a:r>
              <a:rPr lang="en-US" altLang="zh-TW" b="1" dirty="0" smtClean="0">
                <a:latin typeface="+mj-ea"/>
                <a:ea typeface="+mj-ea"/>
              </a:rPr>
              <a:t>2.</a:t>
            </a:r>
            <a:r>
              <a:rPr lang="zh-TW" altLang="zh-TW" b="1" dirty="0" smtClean="0">
                <a:latin typeface="+mj-ea"/>
                <a:ea typeface="+mj-ea"/>
              </a:rPr>
              <a:t>流動區</a:t>
            </a:r>
            <a:r>
              <a:rPr lang="zh-TW" altLang="en-US" b="1" dirty="0" smtClean="0">
                <a:latin typeface="+mj-ea"/>
                <a:ea typeface="+mj-ea"/>
              </a:rPr>
              <a:t>  </a:t>
            </a:r>
            <a:r>
              <a:rPr lang="en-US" altLang="zh-TW" b="1" dirty="0" smtClean="0">
                <a:latin typeface="+mj-ea"/>
                <a:ea typeface="+mj-ea"/>
              </a:rPr>
              <a:t>3.</a:t>
            </a:r>
            <a:r>
              <a:rPr lang="zh-TW" altLang="zh-TW" b="1" dirty="0" smtClean="0">
                <a:latin typeface="+mj-ea"/>
                <a:ea typeface="+mj-ea"/>
              </a:rPr>
              <a:t>堆積</a:t>
            </a:r>
            <a:r>
              <a:rPr lang="zh-TW" altLang="zh-TW" b="1" dirty="0">
                <a:latin typeface="+mj-ea"/>
                <a:ea typeface="+mj-ea"/>
              </a:rPr>
              <a:t>區</a:t>
            </a:r>
            <a:endParaRPr lang="zh-TW" altLang="en-US" dirty="0">
              <a:latin typeface="+mj-ea"/>
              <a:ea typeface="+mj-ea"/>
            </a:endParaRPr>
          </a:p>
        </p:txBody>
      </p:sp>
      <p:pic>
        <p:nvPicPr>
          <p:cNvPr id="9218" name="Picture 2" descr="2_1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972" y="2040066"/>
            <a:ext cx="563680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594985" y="1916832"/>
            <a:ext cx="7772400" cy="4572000"/>
          </a:xfrm>
        </p:spPr>
        <p:txBody>
          <a:bodyPr/>
          <a:lstStyle/>
          <a:p>
            <a:r>
              <a:rPr lang="zh-TW" altLang="en-US" sz="2800" dirty="0">
                <a:latin typeface="+mj-ea"/>
                <a:ea typeface="+mj-ea"/>
              </a:rPr>
              <a:t>主要位置：</a:t>
            </a:r>
            <a:r>
              <a:rPr lang="zh-TW" altLang="en-US" sz="2800" dirty="0" smtClean="0">
                <a:latin typeface="+mj-ea"/>
                <a:ea typeface="+mj-ea"/>
              </a:rPr>
              <a:t>上游</a:t>
            </a:r>
            <a:endParaRPr lang="en-US" altLang="zh-TW" sz="2800" dirty="0" smtClean="0">
              <a:latin typeface="+mj-ea"/>
              <a:ea typeface="+mj-ea"/>
            </a:endParaRPr>
          </a:p>
          <a:p>
            <a:endParaRPr lang="en-US" altLang="zh-TW" sz="2800" dirty="0" smtClean="0">
              <a:latin typeface="+mj-ea"/>
              <a:ea typeface="+mj-ea"/>
            </a:endParaRPr>
          </a:p>
          <a:p>
            <a:r>
              <a:rPr lang="en-US" altLang="zh-TW" sz="2800" dirty="0" smtClean="0">
                <a:latin typeface="+mj-ea"/>
                <a:ea typeface="+mj-ea"/>
              </a:rPr>
              <a:t>V</a:t>
            </a:r>
            <a:r>
              <a:rPr lang="zh-TW" altLang="en-US" sz="2800" dirty="0" smtClean="0">
                <a:latin typeface="+mj-ea"/>
                <a:ea typeface="+mj-ea"/>
              </a:rPr>
              <a:t>字型</a:t>
            </a:r>
            <a:endParaRPr lang="en-US" altLang="zh-TW" sz="2800" dirty="0" smtClean="0">
              <a:latin typeface="+mj-ea"/>
              <a:ea typeface="+mj-ea"/>
            </a:endParaRPr>
          </a:p>
          <a:p>
            <a:endParaRPr lang="en-US" altLang="zh-TW" sz="2800" dirty="0">
              <a:latin typeface="+mj-ea"/>
              <a:ea typeface="+mj-ea"/>
            </a:endParaRPr>
          </a:p>
          <a:p>
            <a:r>
              <a:rPr lang="zh-TW" altLang="zh-TW" sz="2800" dirty="0" smtClean="0">
                <a:latin typeface="+mj-ea"/>
                <a:ea typeface="+mj-ea"/>
              </a:rPr>
              <a:t>碎屑大量</a:t>
            </a:r>
            <a:r>
              <a:rPr lang="zh-TW" altLang="zh-TW" sz="2800" dirty="0">
                <a:latin typeface="+mj-ea"/>
                <a:ea typeface="+mj-ea"/>
              </a:rPr>
              <a:t>堆積</a:t>
            </a:r>
            <a:r>
              <a:rPr lang="zh-TW" altLang="zh-TW" sz="2800" dirty="0" smtClean="0">
                <a:latin typeface="+mj-ea"/>
                <a:ea typeface="+mj-ea"/>
              </a:rPr>
              <a:t>在</a:t>
            </a:r>
            <a:r>
              <a:rPr lang="zh-TW" altLang="en-US" sz="2800" dirty="0" smtClean="0">
                <a:latin typeface="+mj-ea"/>
                <a:ea typeface="+mj-ea"/>
              </a:rPr>
              <a:t>此</a:t>
            </a:r>
            <a:endParaRPr lang="en-US" altLang="zh-TW" sz="2800" dirty="0" smtClean="0">
              <a:latin typeface="+mj-ea"/>
              <a:ea typeface="+mj-ea"/>
            </a:endParaRPr>
          </a:p>
          <a:p>
            <a:endParaRPr lang="en-US" altLang="zh-TW" sz="2800" dirty="0" smtClean="0">
              <a:latin typeface="+mj-ea"/>
              <a:ea typeface="+mj-ea"/>
            </a:endParaRPr>
          </a:p>
          <a:p>
            <a:r>
              <a:rPr lang="zh-TW" altLang="zh-TW" sz="2800" dirty="0" smtClean="0">
                <a:latin typeface="+mj-ea"/>
                <a:ea typeface="+mj-ea"/>
              </a:rPr>
              <a:t>植物稀疏</a:t>
            </a:r>
            <a:endParaRPr lang="en-US" altLang="zh-TW" sz="2800" dirty="0" smtClean="0">
              <a:latin typeface="+mj-ea"/>
              <a:ea typeface="+mj-ea"/>
            </a:endParaRPr>
          </a:p>
          <a:p>
            <a:pPr marL="0" indent="0">
              <a:buNone/>
            </a:pPr>
            <a:endParaRPr lang="zh-TW" altLang="en-US" dirty="0">
              <a:latin typeface="+mj-ea"/>
              <a:ea typeface="+mj-ea"/>
            </a:endParaRPr>
          </a:p>
        </p:txBody>
      </p:sp>
      <p:grpSp>
        <p:nvGrpSpPr>
          <p:cNvPr id="16" name="群組 15"/>
          <p:cNvGrpSpPr/>
          <p:nvPr/>
        </p:nvGrpSpPr>
        <p:grpSpPr>
          <a:xfrm>
            <a:off x="4142736" y="1353488"/>
            <a:ext cx="4248472" cy="4433087"/>
            <a:chOff x="4275249" y="2039750"/>
            <a:chExt cx="4248472" cy="4433087"/>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5249" y="2324497"/>
              <a:ext cx="4248472" cy="4148340"/>
            </a:xfrm>
            <a:prstGeom prst="rect">
              <a:avLst/>
            </a:prstGeom>
          </p:spPr>
        </p:pic>
        <p:sp>
          <p:nvSpPr>
            <p:cNvPr id="5" name="橢圓 4"/>
            <p:cNvSpPr/>
            <p:nvPr/>
          </p:nvSpPr>
          <p:spPr>
            <a:xfrm>
              <a:off x="5910651" y="2039750"/>
              <a:ext cx="2255676" cy="24296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a:off x="6731339" y="2812755"/>
              <a:ext cx="290945" cy="56110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7022284" y="2999791"/>
              <a:ext cx="519546" cy="37407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6419282" y="3516698"/>
              <a:ext cx="290945" cy="56110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6710227" y="3703734"/>
              <a:ext cx="519546" cy="37407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692353" y="794284"/>
            <a:ext cx="1569660" cy="646331"/>
          </a:xfrm>
          <a:prstGeom prst="rect">
            <a:avLst/>
          </a:prstGeom>
        </p:spPr>
        <p:txBody>
          <a:bodyPr wrap="none">
            <a:spAutoFit/>
          </a:bodyPr>
          <a:lstStyle/>
          <a:p>
            <a:pPr lvl="0">
              <a:spcBef>
                <a:spcPts val="580"/>
              </a:spcBef>
              <a:buClr>
                <a:srgbClr val="D34817"/>
              </a:buClr>
              <a:buSzPct val="85000"/>
            </a:pPr>
            <a:r>
              <a:rPr lang="zh-TW" altLang="en-US" sz="3600" b="1" dirty="0">
                <a:solidFill>
                  <a:prstClr val="black"/>
                </a:solidFill>
                <a:latin typeface="微軟正黑體"/>
                <a:ea typeface="微軟正黑體"/>
              </a:rPr>
              <a:t>發生區</a:t>
            </a:r>
            <a:endParaRPr lang="en-US" altLang="zh-TW" sz="3600" b="1" dirty="0">
              <a:solidFill>
                <a:prstClr val="black"/>
              </a:solidFill>
              <a:latin typeface="微軟正黑體"/>
              <a:ea typeface="微軟正黑體"/>
            </a:endParaRPr>
          </a:p>
        </p:txBody>
      </p:sp>
    </p:spTree>
    <p:extLst>
      <p:ext uri="{BB962C8B-B14F-4D97-AF65-F5344CB8AC3E}">
        <p14:creationId xmlns:p14="http://schemas.microsoft.com/office/powerpoint/2010/main" val="13992100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2353" y="908720"/>
            <a:ext cx="1935431" cy="646331"/>
          </a:xfrm>
          <a:prstGeom prst="rect">
            <a:avLst/>
          </a:prstGeom>
        </p:spPr>
        <p:txBody>
          <a:bodyPr wrap="square">
            <a:spAutoFit/>
          </a:bodyPr>
          <a:lstStyle/>
          <a:p>
            <a:pPr lvl="0">
              <a:spcBef>
                <a:spcPts val="580"/>
              </a:spcBef>
              <a:buClr>
                <a:srgbClr val="D34817"/>
              </a:buClr>
              <a:buSzPct val="85000"/>
            </a:pPr>
            <a:r>
              <a:rPr lang="zh-TW" altLang="en-US" sz="3600" b="1" dirty="0" smtClean="0">
                <a:solidFill>
                  <a:prstClr val="black"/>
                </a:solidFill>
                <a:latin typeface="微軟正黑體"/>
                <a:ea typeface="微軟正黑體"/>
              </a:rPr>
              <a:t>流動區</a:t>
            </a:r>
            <a:endParaRPr lang="en-US" altLang="zh-TW" sz="3600" b="1" dirty="0">
              <a:solidFill>
                <a:prstClr val="black"/>
              </a:solidFill>
              <a:latin typeface="微軟正黑體"/>
              <a:ea typeface="微軟正黑體"/>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19" y="1401629"/>
            <a:ext cx="4248472" cy="4148340"/>
          </a:xfrm>
          <a:prstGeom prst="rect">
            <a:avLst/>
          </a:prstGeom>
        </p:spPr>
      </p:pic>
      <p:sp>
        <p:nvSpPr>
          <p:cNvPr id="12" name="矩形 11"/>
          <p:cNvSpPr/>
          <p:nvPr/>
        </p:nvSpPr>
        <p:spPr>
          <a:xfrm>
            <a:off x="692353" y="1817304"/>
            <a:ext cx="3312368" cy="3416320"/>
          </a:xfrm>
          <a:prstGeom prst="rect">
            <a:avLst/>
          </a:prstGeom>
        </p:spPr>
        <p:txBody>
          <a:bodyPr wrap="square">
            <a:spAutoFit/>
          </a:bodyPr>
          <a:lstStyle/>
          <a:p>
            <a:pPr marL="274320" indent="-274320" algn="just">
              <a:spcBef>
                <a:spcPts val="580"/>
              </a:spcBef>
              <a:buClr>
                <a:schemeClr val="accent1"/>
              </a:buClr>
              <a:buSzPct val="85000"/>
              <a:buFont typeface="Wingdings 2"/>
              <a:buChar char=""/>
            </a:pPr>
            <a:r>
              <a:rPr lang="zh-TW" altLang="en-US" sz="2800" dirty="0" smtClean="0">
                <a:latin typeface="+mj-ea"/>
                <a:ea typeface="+mj-ea"/>
              </a:rPr>
              <a:t>主要位置：</a:t>
            </a:r>
            <a:r>
              <a:rPr lang="zh-TW" altLang="zh-TW" sz="2800" dirty="0" smtClean="0">
                <a:latin typeface="+mj-ea"/>
                <a:ea typeface="+mj-ea"/>
              </a:rPr>
              <a:t>山溝</a:t>
            </a:r>
            <a:r>
              <a:rPr lang="zh-TW" altLang="zh-TW" sz="2800" dirty="0">
                <a:latin typeface="+mj-ea"/>
                <a:ea typeface="+mj-ea"/>
              </a:rPr>
              <a:t>河谷流域的</a:t>
            </a:r>
            <a:r>
              <a:rPr lang="zh-TW" altLang="zh-TW" sz="2800" dirty="0" smtClean="0">
                <a:latin typeface="+mj-ea"/>
                <a:ea typeface="+mj-ea"/>
              </a:rPr>
              <a:t>中下游</a:t>
            </a:r>
            <a:endParaRPr lang="en-US" altLang="zh-TW" sz="2800" dirty="0">
              <a:latin typeface="+mj-ea"/>
              <a:ea typeface="+mj-ea"/>
            </a:endParaRPr>
          </a:p>
          <a:p>
            <a:pPr marL="274320" indent="-274320" algn="just">
              <a:spcBef>
                <a:spcPts val="580"/>
              </a:spcBef>
              <a:buClr>
                <a:schemeClr val="accent1"/>
              </a:buClr>
              <a:buSzPct val="85000"/>
              <a:buFont typeface="Wingdings 2"/>
              <a:buChar char=""/>
            </a:pPr>
            <a:endParaRPr lang="en-US" altLang="zh-TW" sz="2800" dirty="0" smtClean="0">
              <a:latin typeface="+mj-ea"/>
              <a:ea typeface="+mj-ea"/>
            </a:endParaRPr>
          </a:p>
          <a:p>
            <a:pPr marL="274320" indent="-274320" algn="just">
              <a:spcBef>
                <a:spcPts val="580"/>
              </a:spcBef>
              <a:buClr>
                <a:schemeClr val="accent1"/>
              </a:buClr>
              <a:buSzPct val="85000"/>
              <a:buFont typeface="Wingdings 2"/>
              <a:buChar char=""/>
            </a:pPr>
            <a:r>
              <a:rPr lang="en-US" altLang="zh-TW" sz="2800" dirty="0" smtClean="0">
                <a:latin typeface="+mj-ea"/>
                <a:ea typeface="+mj-ea"/>
              </a:rPr>
              <a:t>U</a:t>
            </a:r>
            <a:r>
              <a:rPr lang="zh-TW" altLang="zh-TW" sz="2800" dirty="0" smtClean="0">
                <a:latin typeface="+mj-ea"/>
                <a:ea typeface="+mj-ea"/>
              </a:rPr>
              <a:t>字形</a:t>
            </a:r>
            <a:endParaRPr lang="en-US" altLang="zh-TW" sz="2800" dirty="0" smtClean="0">
              <a:latin typeface="+mj-ea"/>
              <a:ea typeface="+mj-ea"/>
            </a:endParaRPr>
          </a:p>
          <a:p>
            <a:pPr marL="274320" indent="-274320" algn="just">
              <a:spcBef>
                <a:spcPts val="580"/>
              </a:spcBef>
              <a:buClr>
                <a:schemeClr val="accent1"/>
              </a:buClr>
              <a:buSzPct val="85000"/>
              <a:buFont typeface="Wingdings 2"/>
              <a:buChar char=""/>
            </a:pPr>
            <a:endParaRPr lang="en-US" altLang="zh-TW" sz="2800" dirty="0">
              <a:latin typeface="+mj-ea"/>
              <a:ea typeface="+mj-ea"/>
            </a:endParaRPr>
          </a:p>
          <a:p>
            <a:pPr marL="274320" indent="-274320" algn="just">
              <a:spcBef>
                <a:spcPts val="580"/>
              </a:spcBef>
              <a:buClr>
                <a:schemeClr val="accent1"/>
              </a:buClr>
              <a:buSzPct val="85000"/>
              <a:buFont typeface="Wingdings 2"/>
              <a:buChar char=""/>
            </a:pPr>
            <a:r>
              <a:rPr lang="zh-TW" altLang="zh-TW" sz="2800" dirty="0" smtClean="0">
                <a:latin typeface="+mj-ea"/>
                <a:ea typeface="+mj-ea"/>
              </a:rPr>
              <a:t>兩岸</a:t>
            </a:r>
            <a:r>
              <a:rPr lang="zh-TW" altLang="zh-TW" sz="2800" dirty="0">
                <a:latin typeface="+mj-ea"/>
                <a:ea typeface="+mj-ea"/>
              </a:rPr>
              <a:t>崩坍下來的碎屑物</a:t>
            </a:r>
            <a:endParaRPr lang="zh-TW" altLang="en-US" sz="2800" dirty="0">
              <a:latin typeface="+mj-ea"/>
              <a:ea typeface="+mj-ea"/>
            </a:endParaRPr>
          </a:p>
        </p:txBody>
      </p:sp>
      <p:sp>
        <p:nvSpPr>
          <p:cNvPr id="13" name="橢圓 12"/>
          <p:cNvSpPr/>
          <p:nvPr/>
        </p:nvSpPr>
        <p:spPr>
          <a:xfrm>
            <a:off x="6156176" y="2492896"/>
            <a:ext cx="1326300" cy="14700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弧形 13"/>
          <p:cNvSpPr/>
          <p:nvPr/>
        </p:nvSpPr>
        <p:spPr>
          <a:xfrm rot="11771008">
            <a:off x="6556398" y="3086426"/>
            <a:ext cx="285802" cy="551567"/>
          </a:xfrm>
          <a:prstGeom prst="arc">
            <a:avLst>
              <a:gd name="adj1" fmla="val 10652114"/>
              <a:gd name="adj2" fmla="val 837674"/>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63803" y="1080034"/>
            <a:ext cx="1569660" cy="646331"/>
          </a:xfrm>
          <a:prstGeom prst="rect">
            <a:avLst/>
          </a:prstGeom>
        </p:spPr>
        <p:txBody>
          <a:bodyPr wrap="none">
            <a:spAutoFit/>
          </a:bodyPr>
          <a:lstStyle/>
          <a:p>
            <a:pPr lvl="0">
              <a:spcBef>
                <a:spcPts val="580"/>
              </a:spcBef>
              <a:buClr>
                <a:srgbClr val="D34817"/>
              </a:buClr>
              <a:buSzPct val="85000"/>
            </a:pPr>
            <a:r>
              <a:rPr lang="zh-TW" altLang="en-US" sz="3600" b="1" dirty="0">
                <a:solidFill>
                  <a:prstClr val="black"/>
                </a:solidFill>
                <a:latin typeface="微軟正黑體"/>
                <a:ea typeface="微軟正黑體"/>
              </a:rPr>
              <a:t>堆積</a:t>
            </a:r>
            <a:r>
              <a:rPr lang="zh-TW" altLang="en-US" sz="3600" b="1" dirty="0" smtClean="0">
                <a:solidFill>
                  <a:prstClr val="black"/>
                </a:solidFill>
                <a:latin typeface="微軟正黑體"/>
                <a:ea typeface="微軟正黑體"/>
              </a:rPr>
              <a:t>區</a:t>
            </a:r>
            <a:endParaRPr lang="en-US" altLang="zh-TW" sz="3600" b="1" dirty="0">
              <a:solidFill>
                <a:prstClr val="black"/>
              </a:solidFill>
              <a:latin typeface="微軟正黑體"/>
              <a:ea typeface="微軟正黑體"/>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119" y="1363529"/>
            <a:ext cx="4248472" cy="4148340"/>
          </a:xfrm>
          <a:prstGeom prst="rect">
            <a:avLst/>
          </a:prstGeom>
        </p:spPr>
      </p:pic>
      <p:sp>
        <p:nvSpPr>
          <p:cNvPr id="6" name="橢圓 5"/>
          <p:cNvSpPr/>
          <p:nvPr/>
        </p:nvSpPr>
        <p:spPr>
          <a:xfrm>
            <a:off x="5285978" y="3333750"/>
            <a:ext cx="2105422" cy="18695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73302" y="2045904"/>
            <a:ext cx="3538657" cy="3908762"/>
          </a:xfrm>
          <a:prstGeom prst="rect">
            <a:avLst/>
          </a:prstGeom>
        </p:spPr>
        <p:txBody>
          <a:bodyPr wrap="square">
            <a:spAutoFit/>
          </a:bodyPr>
          <a:lstStyle/>
          <a:p>
            <a:pPr marL="274320" indent="-274320" algn="just">
              <a:spcBef>
                <a:spcPts val="580"/>
              </a:spcBef>
              <a:buClr>
                <a:schemeClr val="accent1"/>
              </a:buClr>
              <a:buSzPct val="85000"/>
              <a:buFont typeface="Wingdings 2"/>
              <a:buChar char=""/>
            </a:pPr>
            <a:r>
              <a:rPr lang="zh-TW" altLang="en-US" sz="2600" dirty="0" smtClean="0">
                <a:latin typeface="+mj-ea"/>
                <a:ea typeface="+mj-ea"/>
              </a:rPr>
              <a:t>主要位置：下游</a:t>
            </a:r>
            <a:endParaRPr lang="en-US" altLang="zh-TW" sz="2600" dirty="0">
              <a:latin typeface="+mj-ea"/>
              <a:ea typeface="+mj-ea"/>
            </a:endParaRPr>
          </a:p>
          <a:p>
            <a:pPr marL="274320" indent="-274320" algn="just">
              <a:spcBef>
                <a:spcPts val="580"/>
              </a:spcBef>
              <a:buClr>
                <a:schemeClr val="accent1"/>
              </a:buClr>
              <a:buSzPct val="85000"/>
              <a:buFont typeface="Wingdings 2"/>
              <a:buChar char=""/>
            </a:pPr>
            <a:endParaRPr lang="en-US" altLang="zh-TW" sz="2600" dirty="0" smtClean="0">
              <a:latin typeface="+mj-ea"/>
              <a:ea typeface="+mj-ea"/>
            </a:endParaRPr>
          </a:p>
          <a:p>
            <a:pPr marL="274320" indent="-274320" algn="just">
              <a:spcBef>
                <a:spcPts val="580"/>
              </a:spcBef>
              <a:buClr>
                <a:schemeClr val="accent1"/>
              </a:buClr>
              <a:buSzPct val="85000"/>
              <a:buFont typeface="Wingdings 2"/>
              <a:buChar char=""/>
            </a:pPr>
            <a:r>
              <a:rPr lang="zh-TW" altLang="zh-TW" sz="2800" dirty="0" smtClean="0">
                <a:latin typeface="+mj-ea"/>
                <a:ea typeface="+mj-ea"/>
              </a:rPr>
              <a:t>沖積扇</a:t>
            </a:r>
            <a:r>
              <a:rPr lang="zh-TW" altLang="en-US" sz="2800" dirty="0" smtClean="0">
                <a:latin typeface="+mj-ea"/>
                <a:ea typeface="+mj-ea"/>
              </a:rPr>
              <a:t>形</a:t>
            </a:r>
            <a:endParaRPr lang="en-US" altLang="zh-TW" sz="2800" dirty="0" smtClean="0">
              <a:latin typeface="+mj-ea"/>
              <a:ea typeface="+mj-ea"/>
            </a:endParaRPr>
          </a:p>
          <a:p>
            <a:pPr marL="274320" indent="-274320" algn="just">
              <a:spcBef>
                <a:spcPts val="580"/>
              </a:spcBef>
              <a:buClr>
                <a:schemeClr val="accent1"/>
              </a:buClr>
              <a:buSzPct val="85000"/>
              <a:buFont typeface="Wingdings 2"/>
              <a:buChar char=""/>
            </a:pPr>
            <a:endParaRPr lang="en-US" altLang="zh-TW" sz="2800" dirty="0" smtClean="0">
              <a:latin typeface="+mj-ea"/>
              <a:ea typeface="+mj-ea"/>
            </a:endParaRPr>
          </a:p>
          <a:p>
            <a:pPr marL="274320" indent="-274320" algn="just">
              <a:spcBef>
                <a:spcPts val="580"/>
              </a:spcBef>
              <a:buClr>
                <a:schemeClr val="accent1"/>
              </a:buClr>
              <a:buSzPct val="85000"/>
              <a:buFont typeface="Wingdings 2"/>
              <a:buChar char=""/>
            </a:pPr>
            <a:r>
              <a:rPr lang="zh-TW" altLang="zh-TW" sz="2800" dirty="0" smtClean="0">
                <a:latin typeface="+mj-ea"/>
                <a:ea typeface="+mj-ea"/>
              </a:rPr>
              <a:t>地形</a:t>
            </a:r>
            <a:r>
              <a:rPr lang="zh-TW" altLang="zh-TW" sz="2800" dirty="0">
                <a:latin typeface="+mj-ea"/>
                <a:ea typeface="+mj-ea"/>
              </a:rPr>
              <a:t>平坦</a:t>
            </a:r>
            <a:endParaRPr lang="en-US" altLang="zh-TW" sz="2800" dirty="0" smtClean="0">
              <a:latin typeface="+mj-ea"/>
              <a:ea typeface="+mj-ea"/>
            </a:endParaRPr>
          </a:p>
          <a:p>
            <a:pPr marL="274320" indent="-274320" algn="just">
              <a:spcBef>
                <a:spcPts val="580"/>
              </a:spcBef>
              <a:buClr>
                <a:schemeClr val="accent1"/>
              </a:buClr>
              <a:buSzPct val="85000"/>
              <a:buFont typeface="Wingdings 2"/>
              <a:buChar char=""/>
            </a:pPr>
            <a:endParaRPr lang="en-US" altLang="zh-TW" sz="2600" dirty="0">
              <a:latin typeface="+mj-ea"/>
              <a:ea typeface="+mj-ea"/>
            </a:endParaRPr>
          </a:p>
          <a:p>
            <a:pPr marL="274320" indent="-274320" algn="just">
              <a:spcBef>
                <a:spcPts val="580"/>
              </a:spcBef>
              <a:buClr>
                <a:schemeClr val="accent1"/>
              </a:buClr>
              <a:buSzPct val="85000"/>
              <a:buFont typeface="Wingdings 2"/>
              <a:buChar char=""/>
            </a:pPr>
            <a:r>
              <a:rPr lang="zh-TW" altLang="zh-TW" sz="2800" dirty="0">
                <a:latin typeface="+mj-ea"/>
                <a:ea typeface="+mj-ea"/>
              </a:rPr>
              <a:t>整體看來像是一個伸長的舌頭。</a:t>
            </a:r>
            <a:endParaRPr lang="zh-TW" altLang="en-US" sz="2600" dirty="0">
              <a:latin typeface="+mj-ea"/>
              <a:ea typeface="+mj-ea"/>
            </a:endParaRPr>
          </a:p>
        </p:txBody>
      </p:sp>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785292" y="635546"/>
            <a:ext cx="7772400" cy="5544616"/>
          </a:xfrm>
        </p:spPr>
        <p:txBody>
          <a:bodyPr>
            <a:normAutofit/>
          </a:bodyPr>
          <a:lstStyle/>
          <a:p>
            <a:pPr lvl="0"/>
            <a:r>
              <a:rPr lang="zh-TW" altLang="zh-TW" b="1" dirty="0">
                <a:latin typeface="+mj-ea"/>
                <a:ea typeface="+mj-ea"/>
              </a:rPr>
              <a:t>土石流的</a:t>
            </a:r>
            <a:r>
              <a:rPr lang="zh-TW" altLang="zh-TW" b="1" dirty="0" smtClean="0">
                <a:latin typeface="+mj-ea"/>
                <a:ea typeface="+mj-ea"/>
              </a:rPr>
              <a:t>型態</a:t>
            </a:r>
            <a:endParaRPr lang="en-US" altLang="zh-TW" b="1" dirty="0" smtClean="0">
              <a:latin typeface="+mj-ea"/>
              <a:ea typeface="+mj-ea"/>
            </a:endParaRPr>
          </a:p>
          <a:p>
            <a:pPr lvl="0"/>
            <a:endParaRPr lang="zh-TW" altLang="zh-TW" dirty="0">
              <a:latin typeface="+mj-ea"/>
              <a:ea typeface="+mj-ea"/>
            </a:endParaRPr>
          </a:p>
          <a:p>
            <a:r>
              <a:rPr lang="en-US" altLang="zh-TW" b="1" dirty="0">
                <a:latin typeface="+mj-ea"/>
                <a:ea typeface="+mj-ea"/>
              </a:rPr>
              <a:t>1.</a:t>
            </a:r>
            <a:r>
              <a:rPr lang="zh-TW" altLang="zh-TW" b="1" dirty="0">
                <a:latin typeface="+mj-ea"/>
                <a:ea typeface="+mj-ea"/>
              </a:rPr>
              <a:t>礫石型</a:t>
            </a:r>
            <a:r>
              <a:rPr lang="en-US" altLang="zh-TW" b="1" dirty="0">
                <a:latin typeface="+mj-ea"/>
                <a:ea typeface="+mj-ea"/>
              </a:rPr>
              <a:t>(granular flow)</a:t>
            </a:r>
            <a:endParaRPr lang="zh-TW" altLang="zh-TW" dirty="0">
              <a:latin typeface="+mj-ea"/>
              <a:ea typeface="+mj-ea"/>
            </a:endParaRPr>
          </a:p>
          <a:p>
            <a:r>
              <a:rPr lang="zh-TW" altLang="zh-TW" dirty="0" smtClean="0">
                <a:latin typeface="+mj-ea"/>
                <a:ea typeface="+mj-ea"/>
              </a:rPr>
              <a:t>大</a:t>
            </a:r>
            <a:r>
              <a:rPr lang="zh-TW" altLang="zh-TW" dirty="0">
                <a:latin typeface="+mj-ea"/>
                <a:ea typeface="+mj-ea"/>
              </a:rPr>
              <a:t>顆粒之</a:t>
            </a:r>
            <a:r>
              <a:rPr lang="zh-TW" altLang="zh-TW" dirty="0" smtClean="0">
                <a:latin typeface="+mj-ea"/>
                <a:ea typeface="+mj-ea"/>
              </a:rPr>
              <a:t>石塊</a:t>
            </a:r>
            <a:endParaRPr lang="en-US" altLang="zh-TW" dirty="0" smtClean="0">
              <a:latin typeface="+mj-ea"/>
              <a:ea typeface="+mj-ea"/>
            </a:endParaRPr>
          </a:p>
          <a:p>
            <a:r>
              <a:rPr lang="zh-TW" altLang="zh-TW" dirty="0" smtClean="0">
                <a:latin typeface="+mj-ea"/>
                <a:ea typeface="+mj-ea"/>
              </a:rPr>
              <a:t>主要</a:t>
            </a:r>
            <a:r>
              <a:rPr lang="zh-TW" altLang="zh-TW" dirty="0">
                <a:latin typeface="+mj-ea"/>
                <a:ea typeface="+mj-ea"/>
              </a:rPr>
              <a:t>為砂石、礫石和</a:t>
            </a:r>
            <a:r>
              <a:rPr lang="zh-TW" altLang="zh-TW" dirty="0" smtClean="0">
                <a:latin typeface="+mj-ea"/>
                <a:ea typeface="+mj-ea"/>
              </a:rPr>
              <a:t>卵石</a:t>
            </a:r>
            <a:endParaRPr lang="en-US" altLang="zh-TW" dirty="0" smtClean="0">
              <a:latin typeface="+mj-ea"/>
              <a:ea typeface="+mj-ea"/>
            </a:endParaRPr>
          </a:p>
          <a:p>
            <a:r>
              <a:rPr lang="zh-TW" altLang="zh-TW" dirty="0" smtClean="0">
                <a:latin typeface="+mj-ea"/>
                <a:ea typeface="+mj-ea"/>
              </a:rPr>
              <a:t>運動</a:t>
            </a:r>
            <a:r>
              <a:rPr lang="zh-TW" altLang="zh-TW" dirty="0">
                <a:latin typeface="+mj-ea"/>
                <a:ea typeface="+mj-ea"/>
              </a:rPr>
              <a:t>方式以碰撞和滾動</a:t>
            </a:r>
            <a:r>
              <a:rPr lang="zh-TW" altLang="zh-TW" dirty="0" smtClean="0">
                <a:latin typeface="+mj-ea"/>
                <a:ea typeface="+mj-ea"/>
              </a:rPr>
              <a:t>為主</a:t>
            </a:r>
            <a:endParaRPr lang="en-US" altLang="zh-TW" dirty="0">
              <a:latin typeface="+mj-ea"/>
              <a:ea typeface="+mj-ea"/>
            </a:endParaRPr>
          </a:p>
          <a:p>
            <a:endParaRPr lang="en-US" altLang="zh-TW" b="1" dirty="0" smtClean="0">
              <a:latin typeface="+mj-ea"/>
              <a:ea typeface="+mj-ea"/>
            </a:endParaRPr>
          </a:p>
          <a:p>
            <a:r>
              <a:rPr lang="en-US" altLang="zh-TW" b="1" dirty="0" smtClean="0">
                <a:latin typeface="+mj-ea"/>
                <a:ea typeface="+mj-ea"/>
              </a:rPr>
              <a:t>2</a:t>
            </a:r>
            <a:r>
              <a:rPr lang="en-US" altLang="zh-TW" b="1" dirty="0">
                <a:latin typeface="+mj-ea"/>
                <a:ea typeface="+mj-ea"/>
              </a:rPr>
              <a:t>.</a:t>
            </a:r>
            <a:r>
              <a:rPr lang="zh-TW" altLang="zh-TW" b="1" dirty="0">
                <a:latin typeface="+mj-ea"/>
                <a:ea typeface="+mj-ea"/>
              </a:rPr>
              <a:t>泥流型（</a:t>
            </a:r>
            <a:r>
              <a:rPr lang="en-US" altLang="zh-TW" b="1" dirty="0">
                <a:latin typeface="+mj-ea"/>
                <a:ea typeface="+mj-ea"/>
              </a:rPr>
              <a:t>mud flow</a:t>
            </a:r>
            <a:r>
              <a:rPr lang="zh-TW" altLang="zh-TW" b="1" dirty="0">
                <a:latin typeface="+mj-ea"/>
                <a:ea typeface="+mj-ea"/>
              </a:rPr>
              <a:t>）</a:t>
            </a:r>
            <a:endParaRPr lang="zh-TW" altLang="zh-TW" dirty="0">
              <a:latin typeface="+mj-ea"/>
              <a:ea typeface="+mj-ea"/>
            </a:endParaRPr>
          </a:p>
          <a:p>
            <a:r>
              <a:rPr lang="zh-TW" altLang="zh-TW" dirty="0" smtClean="0">
                <a:latin typeface="+mj-ea"/>
                <a:ea typeface="+mj-ea"/>
              </a:rPr>
              <a:t>石塊</a:t>
            </a:r>
            <a:r>
              <a:rPr lang="zh-TW" altLang="zh-TW" dirty="0">
                <a:latin typeface="+mj-ea"/>
                <a:ea typeface="+mj-ea"/>
              </a:rPr>
              <a:t>顆粒較</a:t>
            </a:r>
            <a:r>
              <a:rPr lang="zh-TW" altLang="zh-TW" dirty="0" smtClean="0">
                <a:latin typeface="+mj-ea"/>
                <a:ea typeface="+mj-ea"/>
              </a:rPr>
              <a:t>小</a:t>
            </a:r>
            <a:endParaRPr lang="en-US" altLang="zh-TW" dirty="0" smtClean="0">
              <a:latin typeface="+mj-ea"/>
              <a:ea typeface="+mj-ea"/>
            </a:endParaRPr>
          </a:p>
          <a:p>
            <a:r>
              <a:rPr lang="zh-TW" altLang="zh-TW" dirty="0" smtClean="0">
                <a:latin typeface="+mj-ea"/>
                <a:ea typeface="+mj-ea"/>
              </a:rPr>
              <a:t>主要</a:t>
            </a:r>
            <a:r>
              <a:rPr lang="zh-TW" altLang="zh-TW" dirty="0">
                <a:latin typeface="+mj-ea"/>
                <a:ea typeface="+mj-ea"/>
              </a:rPr>
              <a:t>為黏土、粉土和砂等細</a:t>
            </a:r>
            <a:r>
              <a:rPr lang="zh-TW" altLang="zh-TW" dirty="0" smtClean="0">
                <a:latin typeface="+mj-ea"/>
                <a:ea typeface="+mj-ea"/>
              </a:rPr>
              <a:t>顆粒</a:t>
            </a:r>
            <a:endParaRPr lang="en-US" altLang="zh-TW" dirty="0" smtClean="0">
              <a:latin typeface="+mj-ea"/>
              <a:ea typeface="+mj-ea"/>
            </a:endParaRPr>
          </a:p>
          <a:p>
            <a:r>
              <a:rPr lang="zh-TW" altLang="zh-TW" dirty="0" smtClean="0">
                <a:latin typeface="+mj-ea"/>
                <a:ea typeface="+mj-ea"/>
              </a:rPr>
              <a:t>運動</a:t>
            </a:r>
            <a:r>
              <a:rPr lang="zh-TW" altLang="zh-TW" dirty="0">
                <a:latin typeface="+mj-ea"/>
                <a:ea typeface="+mj-ea"/>
              </a:rPr>
              <a:t>方式以泥水本身的</a:t>
            </a:r>
            <a:r>
              <a:rPr lang="zh-TW" altLang="zh-TW" dirty="0" smtClean="0">
                <a:latin typeface="+mj-ea"/>
                <a:ea typeface="+mj-ea"/>
              </a:rPr>
              <a:t>流動，</a:t>
            </a:r>
            <a:r>
              <a:rPr lang="zh-TW" altLang="zh-TW" dirty="0">
                <a:latin typeface="+mj-ea"/>
                <a:ea typeface="+mj-ea"/>
              </a:rPr>
              <a:t>而砂石則懸浮於</a:t>
            </a:r>
            <a:r>
              <a:rPr lang="zh-TW" altLang="zh-TW" dirty="0" smtClean="0">
                <a:latin typeface="+mj-ea"/>
                <a:ea typeface="+mj-ea"/>
              </a:rPr>
              <a:t>其中</a:t>
            </a:r>
            <a:endParaRPr lang="zh-TW" altLang="zh-TW" dirty="0">
              <a:latin typeface="+mj-ea"/>
              <a:ea typeface="+mj-ea"/>
            </a:endParaRPr>
          </a:p>
        </p:txBody>
      </p:sp>
    </p:spTree>
    <p:extLst>
      <p:ext uri="{BB962C8B-B14F-4D97-AF65-F5344CB8AC3E}">
        <p14:creationId xmlns:p14="http://schemas.microsoft.com/office/powerpoint/2010/main" val="3837827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899592" y="692696"/>
            <a:ext cx="7772400" cy="5616624"/>
          </a:xfrm>
        </p:spPr>
        <p:txBody>
          <a:bodyPr>
            <a:normAutofit/>
          </a:bodyPr>
          <a:lstStyle/>
          <a:p>
            <a:pPr lvl="0"/>
            <a:r>
              <a:rPr lang="zh-TW" altLang="zh-TW" sz="3200" b="1" dirty="0">
                <a:latin typeface="+mj-ea"/>
                <a:ea typeface="+mj-ea"/>
              </a:rPr>
              <a:t>形成</a:t>
            </a:r>
            <a:r>
              <a:rPr lang="zh-TW" altLang="zh-TW" sz="3200" b="1" dirty="0" smtClean="0">
                <a:latin typeface="+mj-ea"/>
                <a:ea typeface="+mj-ea"/>
              </a:rPr>
              <a:t>條件</a:t>
            </a:r>
            <a:endParaRPr lang="zh-TW" altLang="zh-TW" sz="3200" dirty="0">
              <a:latin typeface="+mj-ea"/>
              <a:ea typeface="+mj-ea"/>
            </a:endParaRPr>
          </a:p>
          <a:p>
            <a:r>
              <a:rPr lang="zh-TW" altLang="en-US" dirty="0" smtClean="0">
                <a:latin typeface="+mj-ea"/>
                <a:ea typeface="+mj-ea"/>
              </a:rPr>
              <a:t>主要有三個</a:t>
            </a:r>
            <a:endParaRPr lang="en-US" altLang="zh-TW" dirty="0" smtClean="0">
              <a:latin typeface="+mj-ea"/>
              <a:ea typeface="+mj-ea"/>
            </a:endParaRPr>
          </a:p>
          <a:p>
            <a:r>
              <a:rPr lang="en-US" altLang="zh-TW" dirty="0" smtClean="0">
                <a:solidFill>
                  <a:srgbClr val="FF0000"/>
                </a:solidFill>
                <a:latin typeface="+mj-ea"/>
                <a:ea typeface="+mj-ea"/>
              </a:rPr>
              <a:t>1.</a:t>
            </a:r>
            <a:r>
              <a:rPr lang="zh-TW" altLang="en-US" dirty="0" smtClean="0">
                <a:solidFill>
                  <a:srgbClr val="FF0000"/>
                </a:solidFill>
                <a:latin typeface="+mj-ea"/>
                <a:ea typeface="+mj-ea"/>
              </a:rPr>
              <a:t>豐富</a:t>
            </a:r>
            <a:r>
              <a:rPr lang="zh-TW" altLang="en-US" dirty="0">
                <a:solidFill>
                  <a:srgbClr val="FF0000"/>
                </a:solidFill>
                <a:latin typeface="+mj-ea"/>
                <a:ea typeface="+mj-ea"/>
              </a:rPr>
              <a:t>的堆積物</a:t>
            </a:r>
            <a:r>
              <a:rPr lang="zh-TW" altLang="en-US" dirty="0" smtClean="0">
                <a:solidFill>
                  <a:srgbClr val="FF0000"/>
                </a:solidFill>
                <a:latin typeface="+mj-ea"/>
                <a:ea typeface="+mj-ea"/>
              </a:rPr>
              <a:t>：</a:t>
            </a:r>
            <a:endParaRPr lang="en-US" altLang="zh-TW" dirty="0" smtClean="0">
              <a:solidFill>
                <a:srgbClr val="FF0000"/>
              </a:solidFill>
              <a:latin typeface="+mj-ea"/>
              <a:ea typeface="+mj-ea"/>
            </a:endParaRPr>
          </a:p>
          <a:p>
            <a:pPr marL="0" indent="0">
              <a:buNone/>
            </a:pPr>
            <a:r>
              <a:rPr lang="zh-TW" altLang="en-US" dirty="0" smtClean="0">
                <a:latin typeface="+mj-ea"/>
                <a:ea typeface="+mj-ea"/>
              </a:rPr>
              <a:t>提供</a:t>
            </a:r>
            <a:r>
              <a:rPr lang="zh-TW" altLang="en-US" dirty="0">
                <a:latin typeface="+mj-ea"/>
                <a:ea typeface="+mj-ea"/>
              </a:rPr>
              <a:t>土石流中所需的固態物質</a:t>
            </a:r>
            <a:r>
              <a:rPr lang="zh-TW" altLang="en-US" dirty="0" smtClean="0">
                <a:latin typeface="+mj-ea"/>
                <a:ea typeface="+mj-ea"/>
              </a:rPr>
              <a:t>。</a:t>
            </a:r>
            <a:endParaRPr lang="en-US" altLang="zh-TW" dirty="0" smtClean="0">
              <a:latin typeface="+mj-ea"/>
              <a:ea typeface="+mj-ea"/>
            </a:endParaRPr>
          </a:p>
          <a:p>
            <a:pPr marL="0" indent="0">
              <a:buNone/>
            </a:pPr>
            <a:endParaRPr lang="zh-TW" altLang="en-US" dirty="0">
              <a:latin typeface="+mj-ea"/>
              <a:ea typeface="+mj-ea"/>
            </a:endParaRPr>
          </a:p>
          <a:p>
            <a:r>
              <a:rPr lang="en-US" altLang="zh-TW" dirty="0" smtClean="0">
                <a:solidFill>
                  <a:srgbClr val="FF0000"/>
                </a:solidFill>
                <a:latin typeface="+mj-ea"/>
                <a:ea typeface="+mj-ea"/>
              </a:rPr>
              <a:t>2.</a:t>
            </a:r>
            <a:r>
              <a:rPr lang="zh-TW" altLang="en-US" dirty="0" smtClean="0">
                <a:solidFill>
                  <a:srgbClr val="FF0000"/>
                </a:solidFill>
                <a:latin typeface="+mj-ea"/>
                <a:ea typeface="+mj-ea"/>
              </a:rPr>
              <a:t>充</a:t>
            </a:r>
            <a:r>
              <a:rPr lang="zh-TW" altLang="en-US" dirty="0">
                <a:solidFill>
                  <a:srgbClr val="FF0000"/>
                </a:solidFill>
                <a:latin typeface="+mj-ea"/>
                <a:ea typeface="+mj-ea"/>
              </a:rPr>
              <a:t>份之水分</a:t>
            </a:r>
            <a:r>
              <a:rPr lang="zh-TW" altLang="en-US" dirty="0" smtClean="0">
                <a:solidFill>
                  <a:srgbClr val="FF0000"/>
                </a:solidFill>
                <a:latin typeface="+mj-ea"/>
                <a:ea typeface="+mj-ea"/>
              </a:rPr>
              <a:t>：</a:t>
            </a:r>
            <a:endParaRPr lang="en-US" altLang="zh-TW" dirty="0" smtClean="0">
              <a:solidFill>
                <a:srgbClr val="FF0000"/>
              </a:solidFill>
              <a:latin typeface="+mj-ea"/>
              <a:ea typeface="+mj-ea"/>
            </a:endParaRPr>
          </a:p>
          <a:p>
            <a:pPr marL="0" indent="0">
              <a:buNone/>
            </a:pPr>
            <a:r>
              <a:rPr lang="zh-TW" altLang="en-US" dirty="0" smtClean="0">
                <a:latin typeface="+mj-ea"/>
                <a:ea typeface="+mj-ea"/>
              </a:rPr>
              <a:t>能</a:t>
            </a:r>
            <a:r>
              <a:rPr lang="zh-TW" altLang="en-US" dirty="0">
                <a:latin typeface="+mj-ea"/>
                <a:ea typeface="+mj-ea"/>
              </a:rPr>
              <a:t>降低土石流中土砂之間的摩擦力</a:t>
            </a:r>
            <a:r>
              <a:rPr lang="zh-TW" altLang="en-US" dirty="0" smtClean="0">
                <a:latin typeface="+mj-ea"/>
                <a:ea typeface="+mj-ea"/>
              </a:rPr>
              <a:t>，能夠</a:t>
            </a:r>
            <a:r>
              <a:rPr lang="zh-TW" altLang="en-US" dirty="0">
                <a:latin typeface="+mj-ea"/>
                <a:ea typeface="+mj-ea"/>
              </a:rPr>
              <a:t>幫助固態物質流動</a:t>
            </a:r>
            <a:r>
              <a:rPr lang="zh-TW" altLang="en-US" dirty="0" smtClean="0">
                <a:latin typeface="+mj-ea"/>
                <a:ea typeface="+mj-ea"/>
              </a:rPr>
              <a:t>。</a:t>
            </a:r>
            <a:endParaRPr lang="en-US" altLang="zh-TW" dirty="0" smtClean="0">
              <a:latin typeface="+mj-ea"/>
              <a:ea typeface="+mj-ea"/>
            </a:endParaRPr>
          </a:p>
          <a:p>
            <a:pPr marL="0" indent="0">
              <a:buNone/>
            </a:pPr>
            <a:endParaRPr lang="zh-TW" altLang="en-US" dirty="0">
              <a:latin typeface="+mj-ea"/>
              <a:ea typeface="+mj-ea"/>
            </a:endParaRPr>
          </a:p>
          <a:p>
            <a:r>
              <a:rPr lang="en-US" altLang="zh-TW" dirty="0" smtClean="0">
                <a:solidFill>
                  <a:srgbClr val="FF0000"/>
                </a:solidFill>
                <a:latin typeface="+mj-ea"/>
                <a:ea typeface="+mj-ea"/>
              </a:rPr>
              <a:t>3.</a:t>
            </a:r>
            <a:r>
              <a:rPr lang="zh-TW" altLang="en-US" dirty="0" smtClean="0">
                <a:solidFill>
                  <a:srgbClr val="FF0000"/>
                </a:solidFill>
                <a:latin typeface="+mj-ea"/>
                <a:ea typeface="+mj-ea"/>
              </a:rPr>
              <a:t>足夠</a:t>
            </a:r>
            <a:r>
              <a:rPr lang="zh-TW" altLang="en-US" dirty="0">
                <a:solidFill>
                  <a:srgbClr val="FF0000"/>
                </a:solidFill>
                <a:latin typeface="+mj-ea"/>
                <a:ea typeface="+mj-ea"/>
              </a:rPr>
              <a:t>的坡度</a:t>
            </a:r>
            <a:r>
              <a:rPr lang="zh-TW" altLang="en-US" dirty="0" smtClean="0">
                <a:solidFill>
                  <a:srgbClr val="FF0000"/>
                </a:solidFill>
                <a:latin typeface="+mj-ea"/>
                <a:ea typeface="+mj-ea"/>
              </a:rPr>
              <a:t>：</a:t>
            </a:r>
            <a:endParaRPr lang="en-US" altLang="zh-TW" dirty="0" smtClean="0">
              <a:solidFill>
                <a:srgbClr val="FF0000"/>
              </a:solidFill>
              <a:latin typeface="+mj-ea"/>
              <a:ea typeface="+mj-ea"/>
            </a:endParaRPr>
          </a:p>
          <a:p>
            <a:pPr marL="0" indent="0">
              <a:buNone/>
            </a:pPr>
            <a:r>
              <a:rPr lang="zh-TW" altLang="en-US" dirty="0" smtClean="0">
                <a:latin typeface="+mj-ea"/>
                <a:ea typeface="+mj-ea"/>
              </a:rPr>
              <a:t>有</a:t>
            </a:r>
            <a:r>
              <a:rPr lang="zh-TW" altLang="en-US" dirty="0">
                <a:latin typeface="+mj-ea"/>
                <a:ea typeface="+mj-ea"/>
              </a:rPr>
              <a:t>流動的</a:t>
            </a:r>
            <a:r>
              <a:rPr lang="zh-TW" altLang="en-US" dirty="0" smtClean="0">
                <a:latin typeface="+mj-ea"/>
                <a:ea typeface="+mj-ea"/>
              </a:rPr>
              <a:t>動力</a:t>
            </a:r>
            <a:endParaRPr lang="en-US" altLang="zh-TW" dirty="0">
              <a:latin typeface="+mj-ea"/>
              <a:ea typeface="+mj-ea"/>
            </a:endParaRPr>
          </a:p>
        </p:txBody>
      </p:sp>
    </p:spTree>
    <p:extLst>
      <p:ext uri="{BB962C8B-B14F-4D97-AF65-F5344CB8AC3E}">
        <p14:creationId xmlns:p14="http://schemas.microsoft.com/office/powerpoint/2010/main" val="127952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640025" y="1816359"/>
            <a:ext cx="8028114" cy="2448272"/>
          </a:xfrm>
        </p:spPr>
        <p:txBody>
          <a:bodyPr>
            <a:noAutofit/>
          </a:bodyPr>
          <a:lstStyle/>
          <a:p>
            <a:r>
              <a:rPr lang="zh-TW" altLang="en-US" sz="3600" b="1" dirty="0" smtClean="0">
                <a:latin typeface="+mj-ea"/>
                <a:ea typeface="+mj-ea"/>
              </a:rPr>
              <a:t>問題一</a:t>
            </a:r>
            <a:r>
              <a:rPr lang="zh-TW" altLang="en-US" sz="3600" b="1" dirty="0" smtClean="0">
                <a:latin typeface="+mj-ea"/>
                <a:ea typeface="+mj-ea"/>
              </a:rPr>
              <a:t>：</a:t>
            </a:r>
          </a:p>
          <a:p>
            <a:pPr marL="0" indent="0">
              <a:buNone/>
            </a:pPr>
            <a:r>
              <a:rPr lang="zh-TW" altLang="zh-TW" sz="3600" b="1" dirty="0" smtClean="0">
                <a:latin typeface="+mj-ea"/>
                <a:ea typeface="+mj-ea"/>
              </a:rPr>
              <a:t>如何治理和預防土石流發生</a:t>
            </a:r>
            <a:r>
              <a:rPr lang="en-US" altLang="zh-TW" sz="3600" b="1" dirty="0" smtClean="0">
                <a:latin typeface="+mj-ea"/>
                <a:ea typeface="+mj-ea"/>
              </a:rPr>
              <a:t>?</a:t>
            </a:r>
            <a:endParaRPr lang="en-US" altLang="zh-TW" sz="3600" dirty="0" smtClean="0">
              <a:latin typeface="+mj-ea"/>
              <a:ea typeface="+mj-ea"/>
            </a:endParaRPr>
          </a:p>
        </p:txBody>
      </p:sp>
      <p:sp>
        <p:nvSpPr>
          <p:cNvPr id="2" name="矩形 1"/>
          <p:cNvSpPr/>
          <p:nvPr/>
        </p:nvSpPr>
        <p:spPr>
          <a:xfrm>
            <a:off x="576334" y="704393"/>
            <a:ext cx="3775393" cy="707886"/>
          </a:xfrm>
          <a:prstGeom prst="rect">
            <a:avLst/>
          </a:prstGeom>
        </p:spPr>
        <p:txBody>
          <a:bodyPr wrap="none">
            <a:spAutoFit/>
          </a:bodyPr>
          <a:lstStyle/>
          <a:p>
            <a:pPr>
              <a:spcBef>
                <a:spcPct val="0"/>
              </a:spcBef>
            </a:pPr>
            <a:r>
              <a:rPr lang="zh-TW" altLang="zh-TW" sz="4000" b="1" dirty="0">
                <a:solidFill>
                  <a:schemeClr val="tx2"/>
                </a:solidFill>
                <a:latin typeface="+mj-lt"/>
                <a:ea typeface="+mj-ea"/>
                <a:cs typeface="+mj-cs"/>
              </a:rPr>
              <a:t>三、問題與討論</a:t>
            </a:r>
          </a:p>
        </p:txBody>
      </p:sp>
      <p:pic>
        <p:nvPicPr>
          <p:cNvPr id="1027" name="Picture 3" descr="C:\Documents and Settings\Administrator\Local Settings\Temporary Internet Files\Content.IE5\2A338Q0E\MC900417916[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4846644" y="3791293"/>
            <a:ext cx="4127390" cy="283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23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738244" y="918727"/>
            <a:ext cx="6624736" cy="3024336"/>
          </a:xfrm>
        </p:spPr>
        <p:txBody>
          <a:bodyPr>
            <a:normAutofit/>
          </a:bodyPr>
          <a:lstStyle/>
          <a:p>
            <a:r>
              <a:rPr lang="zh-TW" altLang="en-US" sz="3600" b="1" dirty="0" smtClean="0">
                <a:latin typeface="+mj-ea"/>
                <a:ea typeface="+mj-ea"/>
              </a:rPr>
              <a:t>問題二</a:t>
            </a:r>
            <a:r>
              <a:rPr lang="zh-TW" altLang="en-US" sz="3600" b="1" dirty="0" smtClean="0">
                <a:latin typeface="+mj-ea"/>
                <a:ea typeface="+mj-ea"/>
              </a:rPr>
              <a:t>：</a:t>
            </a:r>
            <a:endParaRPr lang="en-US" altLang="zh-TW" sz="3600" b="1" dirty="0" smtClean="0">
              <a:latin typeface="+mj-ea"/>
              <a:ea typeface="+mj-ea"/>
            </a:endParaRPr>
          </a:p>
          <a:p>
            <a:pPr marL="0" indent="0">
              <a:buNone/>
            </a:pPr>
            <a:endParaRPr lang="en-US" altLang="zh-TW" sz="3600" b="1" dirty="0" smtClean="0">
              <a:latin typeface="+mj-ea"/>
              <a:ea typeface="+mj-ea"/>
            </a:endParaRPr>
          </a:p>
          <a:p>
            <a:pPr marL="0" indent="0">
              <a:buNone/>
            </a:pPr>
            <a:r>
              <a:rPr lang="zh-TW" altLang="zh-TW" sz="3600" b="1" dirty="0" smtClean="0">
                <a:latin typeface="+mj-ea"/>
                <a:ea typeface="+mj-ea"/>
              </a:rPr>
              <a:t>對於</a:t>
            </a:r>
            <a:r>
              <a:rPr lang="zh-TW" altLang="zh-TW" sz="3600" b="1" dirty="0">
                <a:latin typeface="+mj-ea"/>
                <a:ea typeface="+mj-ea"/>
              </a:rPr>
              <a:t>土石流的問題，政府目前有無對策？或實施疏散避難規劃？</a:t>
            </a:r>
            <a:endParaRPr lang="zh-TW" altLang="zh-TW" sz="3600" dirty="0">
              <a:latin typeface="+mj-ea"/>
              <a:ea typeface="+mj-ea"/>
            </a:endParaRPr>
          </a:p>
          <a:p>
            <a:pPr marL="0" indent="0">
              <a:buNone/>
            </a:pPr>
            <a:endParaRPr lang="en-US" altLang="zh-TW" sz="3600" dirty="0" smtClean="0">
              <a:latin typeface="+mj-ea"/>
              <a:ea typeface="+mj-ea"/>
            </a:endParaRPr>
          </a:p>
        </p:txBody>
      </p:sp>
      <p:pic>
        <p:nvPicPr>
          <p:cNvPr id="2050" name="Picture 2" descr="C:\Documents and Settings\Administrator\Local Settings\Temporary Internet Files\Content.IE5\Z4L3YYED\MC900417622[1].wmf"/>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5676347" y="3807498"/>
            <a:ext cx="3333643" cy="290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1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755576" y="1700808"/>
            <a:ext cx="7772400" cy="4572000"/>
          </a:xfrm>
        </p:spPr>
        <p:txBody>
          <a:bodyPr>
            <a:normAutofit/>
          </a:bodyPr>
          <a:lstStyle/>
          <a:p>
            <a:r>
              <a:rPr lang="zh-TW" altLang="en-US" dirty="0" smtClean="0">
                <a:latin typeface="+mj-ea"/>
                <a:ea typeface="+mj-ea"/>
              </a:rPr>
              <a:t>台灣土</a:t>
            </a:r>
            <a:r>
              <a:rPr lang="zh-TW" altLang="en-US" dirty="0">
                <a:latin typeface="+mj-ea"/>
                <a:ea typeface="+mj-ea"/>
              </a:rPr>
              <a:t>石流</a:t>
            </a:r>
            <a:r>
              <a:rPr lang="zh-TW" altLang="en-US" dirty="0" smtClean="0">
                <a:latin typeface="+mj-ea"/>
                <a:ea typeface="+mj-ea"/>
              </a:rPr>
              <a:t>問題十分</a:t>
            </a:r>
            <a:r>
              <a:rPr lang="zh-TW" altLang="en-US" dirty="0">
                <a:latin typeface="+mj-ea"/>
                <a:ea typeface="+mj-ea"/>
              </a:rPr>
              <a:t>的</a:t>
            </a:r>
            <a:r>
              <a:rPr lang="zh-TW" altLang="en-US" dirty="0" smtClean="0">
                <a:latin typeface="+mj-ea"/>
                <a:ea typeface="+mj-ea"/>
              </a:rPr>
              <a:t>嚴重</a:t>
            </a:r>
            <a:endParaRPr lang="en-US" altLang="zh-TW" dirty="0" smtClean="0">
              <a:latin typeface="+mj-ea"/>
              <a:ea typeface="+mj-ea"/>
            </a:endParaRPr>
          </a:p>
          <a:p>
            <a:endParaRPr lang="en-US" altLang="zh-TW" dirty="0" smtClean="0">
              <a:latin typeface="+mj-ea"/>
              <a:ea typeface="+mj-ea"/>
            </a:endParaRPr>
          </a:p>
          <a:p>
            <a:r>
              <a:rPr lang="zh-TW" altLang="en-US" dirty="0" smtClean="0">
                <a:latin typeface="+mj-ea"/>
                <a:ea typeface="+mj-ea"/>
              </a:rPr>
              <a:t>因為濫砍濫伐而造成的</a:t>
            </a:r>
            <a:endParaRPr lang="en-US" altLang="zh-TW" dirty="0" smtClean="0">
              <a:latin typeface="+mj-ea"/>
              <a:ea typeface="+mj-ea"/>
            </a:endParaRPr>
          </a:p>
          <a:p>
            <a:endParaRPr lang="en-US" altLang="zh-TW" dirty="0" smtClean="0">
              <a:latin typeface="+mj-ea"/>
              <a:ea typeface="+mj-ea"/>
            </a:endParaRPr>
          </a:p>
          <a:p>
            <a:r>
              <a:rPr lang="zh-TW" altLang="en-US" dirty="0" smtClean="0">
                <a:latin typeface="+mj-ea"/>
                <a:ea typeface="+mj-ea"/>
              </a:rPr>
              <a:t>那裡</a:t>
            </a:r>
            <a:r>
              <a:rPr lang="zh-TW" altLang="en-US" dirty="0">
                <a:latin typeface="+mj-ea"/>
                <a:ea typeface="+mj-ea"/>
              </a:rPr>
              <a:t>的居民又要如何通行與</a:t>
            </a:r>
            <a:r>
              <a:rPr lang="zh-TW" altLang="en-US" dirty="0" smtClean="0">
                <a:latin typeface="+mj-ea"/>
                <a:ea typeface="+mj-ea"/>
              </a:rPr>
              <a:t>生活</a:t>
            </a:r>
            <a:r>
              <a:rPr lang="zh-TW" altLang="en-US" dirty="0" smtClean="0">
                <a:latin typeface="+mj-ea"/>
              </a:rPr>
              <a:t>？</a:t>
            </a:r>
            <a:endParaRPr lang="en-US" altLang="zh-TW" dirty="0" smtClean="0">
              <a:latin typeface="+mj-ea"/>
            </a:endParaRPr>
          </a:p>
          <a:p>
            <a:endParaRPr lang="zh-TW" altLang="en-US" dirty="0">
              <a:latin typeface="+mj-ea"/>
              <a:ea typeface="+mj-ea"/>
            </a:endParaRPr>
          </a:p>
          <a:p>
            <a:r>
              <a:rPr lang="zh-TW" altLang="en-US" dirty="0" smtClean="0">
                <a:latin typeface="+mj-ea"/>
                <a:ea typeface="+mj-ea"/>
              </a:rPr>
              <a:t>在</a:t>
            </a:r>
            <a:r>
              <a:rPr lang="zh-TW" altLang="en-US" dirty="0">
                <a:latin typeface="+mj-ea"/>
                <a:ea typeface="+mj-ea"/>
              </a:rPr>
              <a:t>將來等過了夏季，在秋冬少雨的季節還是應該盡快修復溪橋，以</a:t>
            </a:r>
            <a:r>
              <a:rPr lang="zh-TW" altLang="en-US" dirty="0" smtClean="0">
                <a:latin typeface="+mj-ea"/>
                <a:ea typeface="+mj-ea"/>
              </a:rPr>
              <a:t>方便居民</a:t>
            </a:r>
            <a:r>
              <a:rPr lang="zh-TW" altLang="en-US" dirty="0">
                <a:latin typeface="+mj-ea"/>
                <a:ea typeface="+mj-ea"/>
              </a:rPr>
              <a:t>回到自己的家園。</a:t>
            </a:r>
          </a:p>
          <a:p>
            <a:endParaRPr lang="zh-TW" altLang="en-US" dirty="0"/>
          </a:p>
        </p:txBody>
      </p:sp>
      <p:sp>
        <p:nvSpPr>
          <p:cNvPr id="2" name="矩形 1"/>
          <p:cNvSpPr/>
          <p:nvPr/>
        </p:nvSpPr>
        <p:spPr>
          <a:xfrm>
            <a:off x="755576" y="692696"/>
            <a:ext cx="4176464" cy="707886"/>
          </a:xfrm>
          <a:prstGeom prst="rect">
            <a:avLst/>
          </a:prstGeom>
        </p:spPr>
        <p:txBody>
          <a:bodyPr wrap="square">
            <a:spAutoFit/>
          </a:bodyPr>
          <a:lstStyle/>
          <a:p>
            <a:pPr lvl="0">
              <a:spcBef>
                <a:spcPts val="580"/>
              </a:spcBef>
              <a:buClr>
                <a:srgbClr val="D34817"/>
              </a:buClr>
              <a:buSzPct val="85000"/>
            </a:pPr>
            <a:r>
              <a:rPr lang="zh-TW" altLang="en-US" sz="4000" b="1" dirty="0">
                <a:solidFill>
                  <a:schemeClr val="tx2"/>
                </a:solidFill>
                <a:latin typeface="+mj-lt"/>
                <a:ea typeface="+mj-ea"/>
                <a:cs typeface="+mj-cs"/>
              </a:rPr>
              <a:t>四、討論心得</a:t>
            </a:r>
            <a:endParaRPr lang="en-US" altLang="zh-TW" sz="4000" b="1" dirty="0">
              <a:solidFill>
                <a:schemeClr val="tx2"/>
              </a:solidFill>
              <a:latin typeface="+mj-lt"/>
              <a:ea typeface="+mj-ea"/>
              <a:cs typeface="+mj-cs"/>
            </a:endParaRPr>
          </a:p>
        </p:txBody>
      </p:sp>
    </p:spTree>
    <p:extLst>
      <p:ext uri="{BB962C8B-B14F-4D97-AF65-F5344CB8AC3E}">
        <p14:creationId xmlns:p14="http://schemas.microsoft.com/office/powerpoint/2010/main" val="127952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t>環境</a:t>
            </a:r>
            <a:r>
              <a:rPr lang="zh-TW" altLang="en-US" b="1" dirty="0" smtClean="0"/>
              <a:t>災害主題：土石流</a:t>
            </a:r>
            <a:endParaRPr lang="zh-TW" altLang="en-US" dirty="0"/>
          </a:p>
        </p:txBody>
      </p:sp>
      <p:sp>
        <p:nvSpPr>
          <p:cNvPr id="3" name="內容版面配置區 2"/>
          <p:cNvSpPr>
            <a:spLocks noGrp="1"/>
          </p:cNvSpPr>
          <p:nvPr>
            <p:ph sz="quarter" idx="1"/>
          </p:nvPr>
        </p:nvSpPr>
        <p:spPr>
          <a:xfrm>
            <a:off x="755576" y="1988840"/>
            <a:ext cx="7772400" cy="4968552"/>
          </a:xfrm>
        </p:spPr>
        <p:txBody>
          <a:bodyPr>
            <a:normAutofit/>
          </a:bodyPr>
          <a:lstStyle/>
          <a:p>
            <a:pPr marL="0" indent="0" algn="ctr">
              <a:buNone/>
            </a:pPr>
            <a:r>
              <a:rPr lang="zh-TW" altLang="en-US" b="1" dirty="0" smtClean="0">
                <a:latin typeface="+mj-ea"/>
                <a:ea typeface="+mj-ea"/>
              </a:rPr>
              <a:t>土</a:t>
            </a:r>
            <a:r>
              <a:rPr lang="zh-TW" altLang="en-US" b="1" dirty="0">
                <a:latin typeface="+mj-ea"/>
                <a:ea typeface="+mj-ea"/>
              </a:rPr>
              <a:t>石流一再沖毀 重建工程喊</a:t>
            </a:r>
            <a:r>
              <a:rPr lang="zh-TW" altLang="en-US" b="1" dirty="0" smtClean="0">
                <a:latin typeface="+mj-ea"/>
                <a:ea typeface="+mj-ea"/>
              </a:rPr>
              <a:t>卡</a:t>
            </a:r>
            <a:endParaRPr lang="en-US" altLang="zh-TW" b="1" dirty="0" smtClean="0">
              <a:latin typeface="+mj-ea"/>
              <a:ea typeface="+mj-ea"/>
            </a:endParaRPr>
          </a:p>
          <a:p>
            <a:pPr marL="0" indent="0" algn="ctr">
              <a:buNone/>
            </a:pPr>
            <a:r>
              <a:rPr lang="zh-TW" altLang="en-US" b="1" dirty="0" smtClean="0">
                <a:latin typeface="+mj-ea"/>
                <a:ea typeface="+mj-ea"/>
              </a:rPr>
              <a:t>愛</a:t>
            </a:r>
            <a:r>
              <a:rPr lang="zh-TW" altLang="en-US" b="1" dirty="0">
                <a:latin typeface="+mj-ea"/>
                <a:ea typeface="+mj-ea"/>
              </a:rPr>
              <a:t>玉子溪橋 永無完工</a:t>
            </a:r>
            <a:r>
              <a:rPr lang="zh-TW" altLang="en-US" b="1" dirty="0" smtClean="0">
                <a:latin typeface="+mj-ea"/>
                <a:ea typeface="+mj-ea"/>
              </a:rPr>
              <a:t>日</a:t>
            </a:r>
            <a:endParaRPr lang="en-US" altLang="zh-TW" b="1" dirty="0" smtClean="0">
              <a:latin typeface="+mj-ea"/>
              <a:ea typeface="+mj-ea"/>
            </a:endParaRPr>
          </a:p>
          <a:p>
            <a:pPr marL="0" indent="0">
              <a:buNone/>
            </a:pPr>
            <a:endParaRPr lang="en-US" altLang="zh-TW" b="1" dirty="0" smtClean="0">
              <a:latin typeface="+mj-ea"/>
              <a:ea typeface="+mj-ea"/>
            </a:endParaRPr>
          </a:p>
          <a:p>
            <a:pPr marL="0" indent="0">
              <a:buNone/>
            </a:pPr>
            <a:r>
              <a:rPr lang="en-US" altLang="zh-TW" dirty="0" smtClean="0">
                <a:latin typeface="+mj-ea"/>
                <a:ea typeface="+mj-ea"/>
              </a:rPr>
              <a:t>〔</a:t>
            </a:r>
            <a:r>
              <a:rPr lang="zh-TW" altLang="en-US" dirty="0">
                <a:latin typeface="+mj-ea"/>
                <a:ea typeface="+mj-ea"/>
              </a:rPr>
              <a:t>自由時報記者謝介裕／信義報導</a:t>
            </a:r>
            <a:r>
              <a:rPr lang="en-US" altLang="zh-TW" dirty="0">
                <a:latin typeface="+mj-ea"/>
                <a:ea typeface="+mj-ea"/>
              </a:rPr>
              <a:t>〕</a:t>
            </a:r>
            <a:r>
              <a:rPr lang="zh-TW" altLang="en-US" dirty="0">
                <a:latin typeface="+mj-ea"/>
                <a:ea typeface="+mj-ea"/>
              </a:rPr>
              <a:t>土石流快速流動和淤積的速度，讓信義鄉神木村愛玉子溪橋不管怎麼建，都趕不過它的「無影腳」功力，土石淤積量又逼近橋面，地方至中央幾經評估後，最後無奈決定放棄「愛玉子溪橋新建工程」案，這可能也創了全台風災復建工程因土石流因素永遠無法完工的首例</a:t>
            </a:r>
            <a:r>
              <a:rPr lang="zh-TW" altLang="en-US" dirty="0" smtClean="0">
                <a:latin typeface="+mj-ea"/>
                <a:ea typeface="+mj-ea"/>
              </a:rPr>
              <a:t>。</a:t>
            </a:r>
            <a:endParaRPr lang="en-US" altLang="zh-TW" dirty="0" smtClean="0">
              <a:latin typeface="+mj-ea"/>
              <a:ea typeface="+mj-ea"/>
            </a:endParaRPr>
          </a:p>
        </p:txBody>
      </p:sp>
      <p:pic>
        <p:nvPicPr>
          <p:cNvPr id="1026" name="Picture 2" descr="自由時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24944"/>
            <a:ext cx="1529110"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827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74054" y="2307027"/>
            <a:ext cx="3703127" cy="1324046"/>
          </a:xfrm>
        </p:spPr>
        <p:txBody>
          <a:bodyPr>
            <a:normAutofit/>
          </a:bodyPr>
          <a:lstStyle/>
          <a:p>
            <a:r>
              <a:rPr lang="zh-TW" altLang="en-US" sz="6600" b="1" dirty="0" smtClean="0"/>
              <a:t>謝謝大家</a:t>
            </a:r>
            <a:endParaRPr lang="zh-TW" altLang="en-US" sz="6600" b="1" dirty="0"/>
          </a:p>
        </p:txBody>
      </p:sp>
      <p:pic>
        <p:nvPicPr>
          <p:cNvPr id="17410" name="Picture 2" descr="C:\Documents and Settings\Administrator\Local Settings\Temporary Internet Files\Content.IE5\Y8A12J3E\MC9004463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933056"/>
            <a:ext cx="3456384" cy="267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45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683568" y="476672"/>
            <a:ext cx="7772400" cy="4572000"/>
          </a:xfrm>
        </p:spPr>
        <p:txBody>
          <a:bodyPr>
            <a:normAutofit/>
          </a:bodyPr>
          <a:lstStyle/>
          <a:p>
            <a:pPr marL="0" indent="0" algn="just">
              <a:buNone/>
            </a:pPr>
            <a:r>
              <a:rPr lang="zh-TW" altLang="zh-TW" dirty="0" smtClean="0">
                <a:latin typeface="+mj-ea"/>
                <a:ea typeface="+mj-ea"/>
              </a:rPr>
              <a:t>因為</a:t>
            </a:r>
            <a:r>
              <a:rPr lang="zh-TW" altLang="zh-TW" dirty="0">
                <a:latin typeface="+mj-ea"/>
                <a:ea typeface="+mj-ea"/>
              </a:rPr>
              <a:t>新橋規劃時，已考慮到土石流因素，遂將橋面與河床之間的橋墩高度由原先三十公尺提高一倍至六十公尺，怎料，新橋做一半未完工，土石淤積量已超過原先</a:t>
            </a:r>
            <a:r>
              <a:rPr lang="zh-TW" altLang="zh-TW" dirty="0" smtClean="0">
                <a:latin typeface="+mj-ea"/>
                <a:ea typeface="+mj-ea"/>
              </a:rPr>
              <a:t>設計</a:t>
            </a:r>
            <a:endParaRPr lang="zh-TW" altLang="zh-TW" dirty="0">
              <a:latin typeface="+mj-ea"/>
              <a:ea typeface="+mj-ea"/>
            </a:endParaRPr>
          </a:p>
        </p:txBody>
      </p:sp>
      <p:sp>
        <p:nvSpPr>
          <p:cNvPr id="4" name="矩形 3"/>
          <p:cNvSpPr/>
          <p:nvPr/>
        </p:nvSpPr>
        <p:spPr>
          <a:xfrm>
            <a:off x="508078" y="6311454"/>
            <a:ext cx="8136904" cy="369332"/>
          </a:xfrm>
          <a:prstGeom prst="rect">
            <a:avLst/>
          </a:prstGeom>
        </p:spPr>
        <p:txBody>
          <a:bodyPr wrap="square">
            <a:spAutoFit/>
          </a:bodyPr>
          <a:lstStyle/>
          <a:p>
            <a:r>
              <a:rPr lang="zh-TW" altLang="zh-TW" dirty="0">
                <a:latin typeface="+mj-ea"/>
                <a:ea typeface="+mj-ea"/>
              </a:rPr>
              <a:t>自由電子報版權所有不得轉載</a:t>
            </a:r>
            <a:r>
              <a:rPr lang="en-US" altLang="zh-TW" dirty="0">
                <a:latin typeface="+mj-ea"/>
                <a:ea typeface="+mj-ea"/>
              </a:rPr>
              <a:t> © 2012 The Liberty Times. All Rights Reserved.</a:t>
            </a:r>
            <a:endParaRPr lang="zh-TW" altLang="zh-TW" dirty="0">
              <a:latin typeface="+mj-ea"/>
              <a:ea typeface="+mj-ea"/>
            </a:endParaRPr>
          </a:p>
        </p:txBody>
      </p:sp>
      <p:pic>
        <p:nvPicPr>
          <p:cNvPr id="2050" name="Picture 2" descr="center9_20120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508" y="2259464"/>
            <a:ext cx="4971331" cy="371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160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一、愛玉子溪橋的介紹</a:t>
            </a:r>
            <a:endParaRPr lang="zh-TW" altLang="en-US" dirty="0"/>
          </a:p>
        </p:txBody>
      </p:sp>
      <p:sp>
        <p:nvSpPr>
          <p:cNvPr id="3" name="內容版面配置區 2"/>
          <p:cNvSpPr>
            <a:spLocks noGrp="1"/>
          </p:cNvSpPr>
          <p:nvPr>
            <p:ph sz="quarter" idx="1"/>
          </p:nvPr>
        </p:nvSpPr>
        <p:spPr>
          <a:xfrm>
            <a:off x="914400" y="1447800"/>
            <a:ext cx="7772400" cy="1909192"/>
          </a:xfrm>
        </p:spPr>
        <p:txBody>
          <a:bodyPr>
            <a:normAutofit/>
          </a:bodyPr>
          <a:lstStyle/>
          <a:p>
            <a:r>
              <a:rPr lang="en-US" altLang="zh-TW" dirty="0">
                <a:latin typeface="+mj-ea"/>
                <a:ea typeface="+mj-ea"/>
              </a:rPr>
              <a:t>1</a:t>
            </a:r>
            <a:r>
              <a:rPr lang="en-US" altLang="zh-TW" dirty="0" smtClean="0">
                <a:latin typeface="+mj-ea"/>
                <a:ea typeface="+mj-ea"/>
              </a:rPr>
              <a:t>. </a:t>
            </a:r>
            <a:r>
              <a:rPr lang="zh-TW" altLang="zh-TW" dirty="0" smtClean="0">
                <a:latin typeface="+mj-ea"/>
                <a:ea typeface="+mj-ea"/>
              </a:rPr>
              <a:t>位於</a:t>
            </a:r>
            <a:r>
              <a:rPr lang="zh-TW" altLang="zh-TW" dirty="0">
                <a:latin typeface="+mj-ea"/>
                <a:ea typeface="+mj-ea"/>
              </a:rPr>
              <a:t>南投縣信義鄉</a:t>
            </a:r>
            <a:r>
              <a:rPr lang="zh-TW" altLang="zh-TW" dirty="0" smtClean="0">
                <a:latin typeface="+mj-ea"/>
                <a:ea typeface="+mj-ea"/>
              </a:rPr>
              <a:t>神木村</a:t>
            </a:r>
            <a:endParaRPr lang="en-US" altLang="zh-TW" dirty="0" smtClean="0">
              <a:latin typeface="+mj-ea"/>
              <a:ea typeface="+mj-ea"/>
            </a:endParaRPr>
          </a:p>
          <a:p>
            <a:pPr marL="0" indent="0">
              <a:buNone/>
            </a:pPr>
            <a:r>
              <a:rPr lang="zh-TW" altLang="zh-TW" dirty="0" smtClean="0">
                <a:latin typeface="+mj-ea"/>
                <a:ea typeface="+mj-ea"/>
              </a:rPr>
              <a:t>神木村</a:t>
            </a:r>
            <a:r>
              <a:rPr lang="zh-TW" altLang="zh-TW" dirty="0">
                <a:latin typeface="+mj-ea"/>
                <a:ea typeface="+mj-ea"/>
              </a:rPr>
              <a:t>因為受到土石流影響最嚴重的幾個地區之一所以變的很有名</a:t>
            </a:r>
            <a:r>
              <a:rPr lang="zh-TW" altLang="zh-TW" dirty="0" smtClean="0">
                <a:latin typeface="+mj-ea"/>
                <a:ea typeface="+mj-ea"/>
              </a:rPr>
              <a:t>。</a:t>
            </a:r>
            <a:endParaRPr lang="en-US" altLang="zh-TW" dirty="0" smtClean="0">
              <a:latin typeface="+mj-ea"/>
              <a:ea typeface="+mj-ea"/>
            </a:endParaRPr>
          </a:p>
        </p:txBody>
      </p:sp>
      <p:pic>
        <p:nvPicPr>
          <p:cNvPr id="3074" name="Picture 2" descr="神木村空照.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287" y="2798964"/>
            <a:ext cx="4503825" cy="38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橢圓 3"/>
          <p:cNvSpPr/>
          <p:nvPr/>
        </p:nvSpPr>
        <p:spPr>
          <a:xfrm>
            <a:off x="2843808" y="3517287"/>
            <a:ext cx="2088232" cy="23654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8663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神木村.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19" y="542960"/>
            <a:ext cx="7488832" cy="472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94824" y="5682399"/>
            <a:ext cx="7495127" cy="830997"/>
          </a:xfrm>
          <a:prstGeom prst="rect">
            <a:avLst/>
          </a:prstGeom>
        </p:spPr>
        <p:txBody>
          <a:bodyPr wrap="square">
            <a:spAutoFit/>
          </a:bodyPr>
          <a:lstStyle/>
          <a:p>
            <a:r>
              <a:rPr lang="zh-TW" altLang="zh-TW" sz="2400" dirty="0">
                <a:latin typeface="+mj-ea"/>
                <a:ea typeface="+mj-ea"/>
              </a:rPr>
              <a:t>這一張地圖，供大家參考，樟腦神木那一條路可能是神木林道。理論上可以走到塔塔加附近。</a:t>
            </a:r>
          </a:p>
        </p:txBody>
      </p:sp>
      <p:sp>
        <p:nvSpPr>
          <p:cNvPr id="6" name="橢圓 5"/>
          <p:cNvSpPr/>
          <p:nvPr/>
        </p:nvSpPr>
        <p:spPr>
          <a:xfrm>
            <a:off x="2386253" y="4390858"/>
            <a:ext cx="1800200" cy="10135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926" y="757014"/>
            <a:ext cx="5857197" cy="438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 4"/>
          <p:cNvSpPr/>
          <p:nvPr/>
        </p:nvSpPr>
        <p:spPr>
          <a:xfrm>
            <a:off x="3880055" y="2439839"/>
            <a:ext cx="1153798" cy="856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p:nvPr/>
        </p:nvCxnSpPr>
        <p:spPr>
          <a:xfrm flipV="1">
            <a:off x="5049837" y="3502078"/>
            <a:ext cx="1222466" cy="13170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506759" y="5248833"/>
            <a:ext cx="2031325" cy="461665"/>
          </a:xfrm>
          <a:prstGeom prst="rect">
            <a:avLst/>
          </a:prstGeom>
        </p:spPr>
        <p:txBody>
          <a:bodyPr wrap="none">
            <a:spAutoFit/>
          </a:bodyPr>
          <a:lstStyle/>
          <a:p>
            <a:r>
              <a:rPr lang="zh-TW" altLang="zh-TW" sz="2400" dirty="0">
                <a:latin typeface="+mj-ea"/>
                <a:ea typeface="+mj-ea"/>
              </a:rPr>
              <a:t>往神木村的路</a:t>
            </a:r>
            <a:endParaRPr lang="zh-TW" altLang="en-US" sz="2400" dirty="0">
              <a:latin typeface="+mj-ea"/>
              <a:ea typeface="+mj-ea"/>
            </a:endParaRPr>
          </a:p>
        </p:txBody>
      </p:sp>
      <p:sp>
        <p:nvSpPr>
          <p:cNvPr id="9" name="矩形 8"/>
          <p:cNvSpPr/>
          <p:nvPr/>
        </p:nvSpPr>
        <p:spPr>
          <a:xfrm>
            <a:off x="3000223" y="5732514"/>
            <a:ext cx="3600399" cy="461665"/>
          </a:xfrm>
          <a:prstGeom prst="rect">
            <a:avLst/>
          </a:prstGeom>
        </p:spPr>
        <p:txBody>
          <a:bodyPr wrap="square">
            <a:spAutoFit/>
          </a:bodyPr>
          <a:lstStyle/>
          <a:p>
            <a:r>
              <a:rPr lang="zh-TW" altLang="zh-TW" sz="2400" dirty="0">
                <a:latin typeface="+mj-ea"/>
                <a:ea typeface="+mj-ea"/>
              </a:rPr>
              <a:t>神木村以前風景</a:t>
            </a:r>
            <a:r>
              <a:rPr lang="zh-TW" altLang="zh-TW" sz="2400" dirty="0" smtClean="0">
                <a:latin typeface="+mj-ea"/>
                <a:ea typeface="+mj-ea"/>
              </a:rPr>
              <a:t>很好</a:t>
            </a:r>
            <a:endParaRPr lang="zh-TW" altLang="zh-TW" sz="2400" dirty="0">
              <a:latin typeface="+mj-ea"/>
              <a:ea typeface="+mj-ea"/>
            </a:endParaRPr>
          </a:p>
        </p:txBody>
      </p:sp>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1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3888432" cy="2914480"/>
          </a:xfrm>
          <a:prstGeom prst="rect">
            <a:avLst/>
          </a:prstGeom>
          <a:ln w="38100">
            <a:solidFill>
              <a:srgbClr val="FF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7" name="Picture 3" descr="pic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37" y="301221"/>
            <a:ext cx="3961151" cy="2968984"/>
          </a:xfrm>
          <a:prstGeom prst="rect">
            <a:avLst/>
          </a:prstGeom>
          <a:ln w="3810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 name="Group 4"/>
          <p:cNvGrpSpPr>
            <a:grpSpLocks/>
          </p:cNvGrpSpPr>
          <p:nvPr/>
        </p:nvGrpSpPr>
        <p:grpSpPr bwMode="auto">
          <a:xfrm>
            <a:off x="2305650" y="3587083"/>
            <a:ext cx="2226528" cy="2870372"/>
            <a:chOff x="1806" y="10244"/>
            <a:chExt cx="2874" cy="3668"/>
          </a:xfrm>
        </p:grpSpPr>
        <p:pic>
          <p:nvPicPr>
            <p:cNvPr id="6149" name="Picture 5" descr="pic107.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806" y="10244"/>
              <a:ext cx="2758" cy="3668"/>
            </a:xfrm>
            <a:prstGeom prst="rect">
              <a:avLst/>
            </a:prstGeom>
            <a:ln w="38100">
              <a:solidFill>
                <a:srgbClr val="00B05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Oval 6"/>
            <p:cNvSpPr>
              <a:spLocks noChangeArrowheads="1"/>
            </p:cNvSpPr>
            <p:nvPr/>
          </p:nvSpPr>
          <p:spPr bwMode="auto">
            <a:xfrm>
              <a:off x="2880" y="10800"/>
              <a:ext cx="1800" cy="288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6" name="向上箭號圖說文字 5"/>
          <p:cNvSpPr/>
          <p:nvPr/>
        </p:nvSpPr>
        <p:spPr>
          <a:xfrm>
            <a:off x="260797" y="3429000"/>
            <a:ext cx="1818072" cy="3044262"/>
          </a:xfrm>
          <a:prstGeom prst="upArrowCallout">
            <a:avLst>
              <a:gd name="adj1" fmla="val 9525"/>
              <a:gd name="adj2" fmla="val 14167"/>
              <a:gd name="adj3" fmla="val 14941"/>
              <a:gd name="adj4" fmla="val 8409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下箭號圖說文字 6"/>
          <p:cNvSpPr/>
          <p:nvPr/>
        </p:nvSpPr>
        <p:spPr>
          <a:xfrm>
            <a:off x="4705534" y="188640"/>
            <a:ext cx="3744416" cy="1399587"/>
          </a:xfrm>
          <a:prstGeom prst="downArrow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左箭號圖說文字 7"/>
          <p:cNvSpPr/>
          <p:nvPr/>
        </p:nvSpPr>
        <p:spPr>
          <a:xfrm>
            <a:off x="4733422" y="4908928"/>
            <a:ext cx="3744416" cy="1506324"/>
          </a:xfrm>
          <a:prstGeom prst="leftArrowCallout">
            <a:avLst>
              <a:gd name="adj1" fmla="val 19396"/>
              <a:gd name="adj2" fmla="val 24066"/>
              <a:gd name="adj3" fmla="val 13793"/>
              <a:gd name="adj4" fmla="val 86768"/>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22929" y="5131096"/>
            <a:ext cx="3057247" cy="954107"/>
          </a:xfrm>
          <a:prstGeom prst="rect">
            <a:avLst/>
          </a:prstGeom>
        </p:spPr>
        <p:txBody>
          <a:bodyPr wrap="none">
            <a:spAutoFit/>
          </a:bodyPr>
          <a:lstStyle/>
          <a:p>
            <a:r>
              <a:rPr lang="zh-TW" altLang="zh-TW" sz="2800" b="1" dirty="0">
                <a:latin typeface="+mj-ea"/>
                <a:ea typeface="+mj-ea"/>
              </a:rPr>
              <a:t>標誌寫著</a:t>
            </a:r>
            <a:r>
              <a:rPr lang="zh-TW" altLang="zh-TW" sz="2800" b="1" dirty="0" smtClean="0">
                <a:latin typeface="+mj-ea"/>
                <a:ea typeface="+mj-ea"/>
              </a:rPr>
              <a:t>，</a:t>
            </a:r>
            <a:endParaRPr lang="en-US" altLang="zh-TW" sz="2800" b="1" dirty="0" smtClean="0">
              <a:latin typeface="+mj-ea"/>
              <a:ea typeface="+mj-ea"/>
            </a:endParaRPr>
          </a:p>
          <a:p>
            <a:r>
              <a:rPr lang="zh-TW" altLang="zh-TW" sz="2800" b="1" dirty="0" smtClean="0">
                <a:latin typeface="+mj-ea"/>
                <a:ea typeface="+mj-ea"/>
              </a:rPr>
              <a:t>「</a:t>
            </a:r>
            <a:r>
              <a:rPr lang="zh-TW" altLang="zh-TW" sz="2800" b="1" dirty="0">
                <a:latin typeface="+mj-ea"/>
                <a:ea typeface="+mj-ea"/>
              </a:rPr>
              <a:t>土石流危險！」</a:t>
            </a:r>
            <a:endParaRPr lang="zh-TW" altLang="en-US" sz="2800" dirty="0">
              <a:latin typeface="+mj-ea"/>
              <a:ea typeface="+mj-ea"/>
            </a:endParaRPr>
          </a:p>
        </p:txBody>
      </p:sp>
      <p:sp>
        <p:nvSpPr>
          <p:cNvPr id="11" name="矩形 10"/>
          <p:cNvSpPr/>
          <p:nvPr/>
        </p:nvSpPr>
        <p:spPr>
          <a:xfrm>
            <a:off x="274321" y="4062438"/>
            <a:ext cx="1804548" cy="2246769"/>
          </a:xfrm>
          <a:prstGeom prst="rect">
            <a:avLst/>
          </a:prstGeom>
        </p:spPr>
        <p:txBody>
          <a:bodyPr wrap="square">
            <a:spAutoFit/>
          </a:bodyPr>
          <a:lstStyle/>
          <a:p>
            <a:r>
              <a:rPr lang="zh-TW" altLang="zh-TW" sz="2800" b="1" dirty="0">
                <a:latin typeface="+mj-ea"/>
                <a:ea typeface="+mj-ea"/>
              </a:rPr>
              <a:t>因為被土石流沖刷，加上溪橋與陸地上都是泥沙</a:t>
            </a:r>
            <a:endParaRPr lang="zh-TW" altLang="en-US" sz="2800" b="1" dirty="0">
              <a:latin typeface="+mj-ea"/>
              <a:ea typeface="+mj-ea"/>
            </a:endParaRPr>
          </a:p>
        </p:txBody>
      </p:sp>
      <p:sp>
        <p:nvSpPr>
          <p:cNvPr id="12" name="文字方塊 11"/>
          <p:cNvSpPr txBox="1"/>
          <p:nvPr/>
        </p:nvSpPr>
        <p:spPr>
          <a:xfrm>
            <a:off x="5140049" y="383206"/>
            <a:ext cx="3057247" cy="523220"/>
          </a:xfrm>
          <a:prstGeom prst="rect">
            <a:avLst/>
          </a:prstGeom>
          <a:noFill/>
        </p:spPr>
        <p:txBody>
          <a:bodyPr wrap="none" rtlCol="0">
            <a:spAutoFit/>
          </a:bodyPr>
          <a:lstStyle/>
          <a:p>
            <a:r>
              <a:rPr lang="zh-TW" altLang="en-US" sz="2800" dirty="0" smtClean="0">
                <a:latin typeface="+mj-ea"/>
                <a:ea typeface="+mj-ea"/>
              </a:rPr>
              <a:t>道路已經無法通行</a:t>
            </a:r>
            <a:endParaRPr lang="zh-TW" altLang="en-US" sz="2800" dirty="0">
              <a:latin typeface="+mj-ea"/>
              <a:ea typeface="+mj-ea"/>
            </a:endParaRPr>
          </a:p>
        </p:txBody>
      </p:sp>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8238" y="3784231"/>
            <a:ext cx="3416320" cy="523220"/>
          </a:xfrm>
          <a:prstGeom prst="rect">
            <a:avLst/>
          </a:prstGeom>
        </p:spPr>
        <p:txBody>
          <a:bodyPr wrap="none">
            <a:spAutoFit/>
          </a:bodyPr>
          <a:lstStyle/>
          <a:p>
            <a:r>
              <a:rPr lang="zh-TW" altLang="zh-TW" sz="2800" b="1" dirty="0">
                <a:latin typeface="+mj-ea"/>
                <a:ea typeface="+mj-ea"/>
              </a:rPr>
              <a:t>↑愛玉子橋原本模樣</a:t>
            </a:r>
            <a:endParaRPr lang="zh-TW" altLang="zh-TW" sz="2800" dirty="0">
              <a:latin typeface="+mj-ea"/>
              <a:ea typeface="+mj-ea"/>
            </a:endParaRPr>
          </a:p>
        </p:txBody>
      </p:sp>
      <p:pic>
        <p:nvPicPr>
          <p:cNvPr id="7171" name="Picture 3" descr="pic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365" y="3153367"/>
            <a:ext cx="4104456" cy="306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pic122.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1095" y="283063"/>
            <a:ext cx="4339505" cy="324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077726" y="1717077"/>
            <a:ext cx="3883423" cy="1384995"/>
          </a:xfrm>
          <a:prstGeom prst="rect">
            <a:avLst/>
          </a:prstGeom>
        </p:spPr>
        <p:txBody>
          <a:bodyPr wrap="square">
            <a:spAutoFit/>
          </a:bodyPr>
          <a:lstStyle/>
          <a:p>
            <a:r>
              <a:rPr lang="zh-TW" altLang="zh-TW" sz="2800" b="1" dirty="0" smtClean="0">
                <a:latin typeface="+mj-ea"/>
                <a:ea typeface="+mj-ea"/>
              </a:rPr>
              <a:t>如今</a:t>
            </a:r>
            <a:r>
              <a:rPr lang="zh-TW" altLang="zh-TW" sz="2800" b="1" dirty="0">
                <a:latin typeface="+mj-ea"/>
                <a:ea typeface="+mj-ea"/>
              </a:rPr>
              <a:t>這個路段已是土石流肆虐區！</a:t>
            </a:r>
            <a:r>
              <a:rPr lang="zh-TW" altLang="zh-TW" sz="2800" b="1" dirty="0" smtClean="0">
                <a:latin typeface="+mj-ea"/>
                <a:ea typeface="+mj-ea"/>
              </a:rPr>
              <a:t>！</a:t>
            </a:r>
            <a:endParaRPr lang="en-US" altLang="zh-TW" sz="2800" b="1" dirty="0" smtClean="0">
              <a:latin typeface="+mj-ea"/>
              <a:ea typeface="+mj-ea"/>
            </a:endParaRPr>
          </a:p>
          <a:p>
            <a:r>
              <a:rPr lang="zh-TW" altLang="zh-TW" sz="2800" b="1" dirty="0" smtClean="0">
                <a:latin typeface="+mj-ea"/>
              </a:rPr>
              <a:t>↓</a:t>
            </a:r>
            <a:endParaRPr lang="en-US" altLang="zh-TW" sz="2800" b="1" dirty="0">
              <a:latin typeface="+mj-ea"/>
            </a:endParaRPr>
          </a:p>
        </p:txBody>
      </p:sp>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7" y="1130749"/>
            <a:ext cx="4574757" cy="343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pic2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494" y="1102615"/>
            <a:ext cx="2571899" cy="343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040745" y="5085184"/>
            <a:ext cx="4572000" cy="954107"/>
          </a:xfrm>
          <a:prstGeom prst="rect">
            <a:avLst/>
          </a:prstGeom>
        </p:spPr>
        <p:txBody>
          <a:bodyPr>
            <a:spAutoFit/>
          </a:bodyPr>
          <a:lstStyle/>
          <a:p>
            <a:r>
              <a:rPr lang="zh-TW" altLang="zh-TW" sz="2800" b="1" dirty="0">
                <a:latin typeface="+mj-ea"/>
                <a:ea typeface="+mj-ea"/>
              </a:rPr>
              <a:t>從畫面可以看到臨時路面的入口，不過已經毀掉了！</a:t>
            </a:r>
            <a:endParaRPr lang="zh-TW" altLang="zh-TW" sz="2800" dirty="0">
              <a:latin typeface="+mj-ea"/>
              <a:ea typeface="+mj-ea"/>
            </a:endParaRPr>
          </a:p>
        </p:txBody>
      </p:sp>
    </p:spTree>
    <p:extLst>
      <p:ext uri="{BB962C8B-B14F-4D97-AF65-F5344CB8AC3E}">
        <p14:creationId xmlns:p14="http://schemas.microsoft.com/office/powerpoint/2010/main" val="1399210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157</TotalTime>
  <Words>744</Words>
  <Application>Microsoft Office PowerPoint</Application>
  <PresentationFormat>如螢幕大小 (4:3)</PresentationFormat>
  <Paragraphs>99</Paragraphs>
  <Slides>20</Slides>
  <Notes>3</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公正</vt:lpstr>
      <vt:lpstr>土石流一再沖毀 重建工程喊卡 愛玉子溪橋 永無完工日</vt:lpstr>
      <vt:lpstr>環境災害主題：土石流</vt:lpstr>
      <vt:lpstr>PowerPoint 簡報</vt:lpstr>
      <vt:lpstr>一、愛玉子溪橋的介紹</vt:lpstr>
      <vt:lpstr>PowerPoint 簡報</vt:lpstr>
      <vt:lpstr>PowerPoint 簡報</vt:lpstr>
      <vt:lpstr>PowerPoint 簡報</vt:lpstr>
      <vt:lpstr>PowerPoint 簡報</vt:lpstr>
      <vt:lpstr>PowerPoint 簡報</vt:lpstr>
      <vt:lpstr>二、土石流的介紹</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謝謝大家</vt:lpstr>
    </vt:vector>
  </TitlesOfParts>
  <Company>888TIGER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TIGER-XP</dc:creator>
  <cp:lastModifiedBy>TIGER-XP</cp:lastModifiedBy>
  <cp:revision>22</cp:revision>
  <dcterms:created xsi:type="dcterms:W3CDTF">2012-06-06T04:49:05Z</dcterms:created>
  <dcterms:modified xsi:type="dcterms:W3CDTF">2012-06-07T15:18:41Z</dcterms:modified>
</cp:coreProperties>
</file>