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60" r:id="rId2"/>
    <p:sldId id="261" r:id="rId3"/>
    <p:sldId id="263" r:id="rId4"/>
    <p:sldId id="273" r:id="rId5"/>
    <p:sldId id="272" r:id="rId6"/>
    <p:sldId id="264" r:id="rId7"/>
    <p:sldId id="265" r:id="rId8"/>
    <p:sldId id="274" r:id="rId9"/>
    <p:sldId id="266" r:id="rId10"/>
    <p:sldId id="275" r:id="rId11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11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矩形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標題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副標題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 smtClean="0"/>
              <a:t>按一下以編輯母片副標題樣式</a:t>
            </a:r>
            <a:endParaRPr kumimoji="0" lang="en-US"/>
          </a:p>
        </p:txBody>
      </p:sp>
      <p:sp>
        <p:nvSpPr>
          <p:cNvPr id="28" name="日期版面配置區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0658A192-0490-4BA1-8574-ECA753F8382F}" type="datetimeFigureOut">
              <a:rPr lang="zh-TW" altLang="en-US" smtClean="0"/>
              <a:pPr/>
              <a:t>2012/12/27</a:t>
            </a:fld>
            <a:endParaRPr lang="zh-TW" altLang="en-US"/>
          </a:p>
        </p:txBody>
      </p:sp>
      <p:sp>
        <p:nvSpPr>
          <p:cNvPr id="17" name="頁尾版面配置區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29" name="投影片編號版面配置區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2012/12/27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8" name="內容版面配置區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區段標題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7" name="矩形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2012/12/27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8" name="日期版面配置區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658A192-0490-4BA1-8574-ECA753F8382F}" type="datetimeFigureOut">
              <a:rPr lang="zh-TW" altLang="en-US" smtClean="0"/>
              <a:pPr/>
              <a:t>2012/12/27</a:t>
            </a:fld>
            <a:endParaRPr lang="zh-TW" altLang="en-US"/>
          </a:p>
        </p:txBody>
      </p:sp>
      <p:sp>
        <p:nvSpPr>
          <p:cNvPr id="10" name="投影片編號版面配置區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2" name="頁尾版面配置區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內容版面配置區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3" name="內容版面配置區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0658A192-0490-4BA1-8574-ECA753F8382F}" type="datetimeFigureOut">
              <a:rPr lang="zh-TW" altLang="en-US" smtClean="0"/>
              <a:pPr/>
              <a:t>2012/12/27</a:t>
            </a:fld>
            <a:endParaRPr lang="zh-TW" altLang="en-US"/>
          </a:p>
        </p:txBody>
      </p:sp>
      <p:sp>
        <p:nvSpPr>
          <p:cNvPr id="12" name="投影片編號版面配置區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zh-TW" altLang="en-US"/>
          </a:p>
        </p:txBody>
      </p:sp>
      <p:sp>
        <p:nvSpPr>
          <p:cNvPr id="16" name="文字版面配置區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15" name="文字版面配置區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2012/12/27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2012/12/27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58A192-0490-4BA1-8574-ECA753F8382F}" type="datetimeFigureOut">
              <a:rPr lang="zh-TW" altLang="en-US" smtClean="0"/>
              <a:pPr/>
              <a:t>2012/12/27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9" name="內容版面配置區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zh-TW" altLang="en-US" smtClean="0"/>
              <a:t>按一下以編輯母片文字樣式</a:t>
            </a:r>
          </a:p>
          <a:p>
            <a:pPr lvl="1" eaLnBrk="1" latinLnBrk="0" hangingPunct="1"/>
            <a:r>
              <a:rPr lang="zh-TW" altLang="en-US" smtClean="0"/>
              <a:t>第二層</a:t>
            </a:r>
          </a:p>
          <a:p>
            <a:pPr lvl="2" eaLnBrk="1" latinLnBrk="0" hangingPunct="1"/>
            <a:r>
              <a:rPr lang="zh-TW" altLang="en-US" smtClean="0"/>
              <a:t>第三層</a:t>
            </a:r>
          </a:p>
          <a:p>
            <a:pPr lvl="3" eaLnBrk="1" latinLnBrk="0" hangingPunct="1"/>
            <a:r>
              <a:rPr lang="zh-TW" altLang="en-US" smtClean="0"/>
              <a:t>第四層</a:t>
            </a:r>
          </a:p>
          <a:p>
            <a:pPr lvl="4" eaLnBrk="1" latinLnBrk="0" hangingPunct="1"/>
            <a:r>
              <a:rPr lang="zh-TW" altLang="en-US" smtClean="0"/>
              <a:t>第五層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</p:txBody>
      </p:sp>
      <p:sp>
        <p:nvSpPr>
          <p:cNvPr id="8" name="矩形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矩形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1" name="矩形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日期版面配置區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0658A192-0490-4BA1-8574-ECA753F8382F}" type="datetimeFigureOut">
              <a:rPr lang="zh-TW" altLang="en-US" smtClean="0"/>
              <a:pPr/>
              <a:t>2012/12/27</a:t>
            </a:fld>
            <a:endParaRPr lang="zh-TW" altLang="en-US"/>
          </a:p>
        </p:txBody>
      </p:sp>
      <p:sp>
        <p:nvSpPr>
          <p:cNvPr id="13" name="投影片編號版面配置區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  <p:sp>
        <p:nvSpPr>
          <p:cNvPr id="14" name="頁尾版面配置區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 smtClean="0"/>
              <a:t>按一下圖示以新增圖片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標題版面配置區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zh-TW" altLang="en-US" smtClean="0"/>
              <a:t>按一下以編輯母片標題樣式</a:t>
            </a:r>
            <a:endParaRPr kumimoji="0" lang="en-US"/>
          </a:p>
        </p:txBody>
      </p:sp>
      <p:sp>
        <p:nvSpPr>
          <p:cNvPr id="13" name="文字版面配置區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 smtClean="0"/>
              <a:t>按一下以編輯母片文字樣式</a:t>
            </a:r>
          </a:p>
          <a:p>
            <a:pPr lvl="1" eaLnBrk="1" latinLnBrk="0" hangingPunct="1"/>
            <a:r>
              <a:rPr kumimoji="0" lang="zh-TW" altLang="en-US" smtClean="0"/>
              <a:t>第二層</a:t>
            </a:r>
          </a:p>
          <a:p>
            <a:pPr lvl="2" eaLnBrk="1" latinLnBrk="0" hangingPunct="1"/>
            <a:r>
              <a:rPr kumimoji="0" lang="zh-TW" altLang="en-US" smtClean="0"/>
              <a:t>第三層</a:t>
            </a:r>
          </a:p>
          <a:p>
            <a:pPr lvl="3" eaLnBrk="1" latinLnBrk="0" hangingPunct="1"/>
            <a:r>
              <a:rPr kumimoji="0" lang="zh-TW" altLang="en-US" smtClean="0"/>
              <a:t>第四層</a:t>
            </a:r>
          </a:p>
          <a:p>
            <a:pPr lvl="4" eaLnBrk="1" latinLnBrk="0" hangingPunct="1"/>
            <a:r>
              <a:rPr kumimoji="0" lang="zh-TW" altLang="en-US" smtClean="0"/>
              <a:t>第五層</a:t>
            </a:r>
            <a:endParaRPr kumimoji="0" lang="en-US"/>
          </a:p>
        </p:txBody>
      </p:sp>
      <p:sp>
        <p:nvSpPr>
          <p:cNvPr id="14" name="日期版面配置區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658A192-0490-4BA1-8574-ECA753F8382F}" type="datetimeFigureOut">
              <a:rPr lang="zh-TW" altLang="en-US" smtClean="0"/>
              <a:pPr/>
              <a:t>2012/12/27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7" name="矩形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矩形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矩形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投影片編號版面配置區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C03FB6F-6CC9-4022-B466-F76F9A52C385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my.stust.edu.tw/course/17845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cn.nytimes.com/article/business/2012/11/12/c12apple/zh-hk/" TargetMode="External"/><Relationship Id="rId2" Type="http://schemas.openxmlformats.org/officeDocument/2006/relationships/hyperlink" Target="http://tw.news.yahoo.com/%E5%AE%8F%E9%81%94%E9%9B%BB%E8%88%87%E8%98%8B%E6%9E%9C%E5%92%8C%E8%A7%A3-%E8%81%AF%E6%89%8B%E5%B0%8D%E6%8A%97%E4%B8%89%E6%98%9F-092300015--financ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news.cnyes.com/Content/20121112/KFNWMGV71SN9F.s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TW" dirty="0" smtClean="0">
                <a:hlinkClick r:id="rId2"/>
              </a:rPr>
              <a:t/>
            </a:r>
            <a:br>
              <a:rPr lang="en-US" altLang="zh-TW" dirty="0" smtClean="0">
                <a:hlinkClick r:id="rId2"/>
              </a:rPr>
            </a:br>
            <a:r>
              <a:rPr lang="zh-TW" altLang="en-US" dirty="0" smtClean="0">
                <a:solidFill>
                  <a:srgbClr val="00B050"/>
                </a:solidFill>
                <a:hlinkClick r:id="rId2"/>
              </a:rPr>
              <a:t>工程與社會專題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506916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zh-TW" altLang="en-US" sz="3600" b="1" dirty="0" smtClean="0">
                <a:solidFill>
                  <a:srgbClr val="0070C0"/>
                </a:solidFill>
              </a:rPr>
              <a:t>討論題目</a:t>
            </a:r>
            <a:endParaRPr lang="en-US" altLang="zh-TW" sz="3600" b="1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altLang="zh-TW" sz="36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en-US" altLang="zh-TW" sz="2400" b="1" dirty="0" err="1" smtClean="0"/>
              <a:t>hTC</a:t>
            </a:r>
            <a:r>
              <a:rPr lang="zh-TW" altLang="en-US" sz="2400" b="1" dirty="0" smtClean="0"/>
              <a:t>威脅不大？蘋果與</a:t>
            </a:r>
            <a:r>
              <a:rPr lang="en-US" altLang="zh-TW" sz="2400" b="1" dirty="0" err="1" smtClean="0"/>
              <a:t>hTC</a:t>
            </a:r>
            <a:r>
              <a:rPr lang="zh-TW" altLang="en-US" sz="2400" b="1" dirty="0" smtClean="0"/>
              <a:t>專利和解　傳將合力對付三星</a:t>
            </a:r>
            <a:endParaRPr lang="en-US" altLang="zh-TW" sz="2400" b="1" smtClean="0"/>
          </a:p>
          <a:p>
            <a:pPr>
              <a:buNone/>
            </a:pPr>
            <a:endParaRPr lang="en-US" altLang="zh-TW" sz="2200" b="1" dirty="0" smtClean="0"/>
          </a:p>
          <a:p>
            <a:pPr>
              <a:buNone/>
            </a:pPr>
            <a:r>
              <a:rPr lang="zh-TW" altLang="en-US" sz="2200" b="1" dirty="0" smtClean="0"/>
              <a:t>                                                                         組員：</a:t>
            </a:r>
            <a:r>
              <a:rPr lang="en-US" altLang="zh-TW" sz="2200" b="1" dirty="0" smtClean="0"/>
              <a:t>498G0008</a:t>
            </a:r>
            <a:r>
              <a:rPr lang="zh-TW" altLang="en-US" sz="2200" b="1" dirty="0" smtClean="0"/>
              <a:t> 湯孟洲</a:t>
            </a:r>
            <a:endParaRPr lang="en-US" altLang="zh-TW" sz="2200" b="1" dirty="0" smtClean="0"/>
          </a:p>
          <a:p>
            <a:pPr>
              <a:buNone/>
            </a:pPr>
            <a:r>
              <a:rPr lang="zh-TW" altLang="en-US" sz="2200" b="1" dirty="0" smtClean="0"/>
              <a:t>                                                                                     </a:t>
            </a:r>
            <a:r>
              <a:rPr lang="en-US" altLang="zh-TW" sz="2200" b="1" dirty="0" smtClean="0"/>
              <a:t>498G0002</a:t>
            </a:r>
            <a:r>
              <a:rPr lang="zh-TW" altLang="en-US" sz="2200" b="1" dirty="0" smtClean="0"/>
              <a:t> 吳欣樺</a:t>
            </a:r>
            <a:endParaRPr lang="en-US" altLang="zh-TW" sz="2200" b="1" dirty="0" smtClean="0"/>
          </a:p>
          <a:p>
            <a:pPr>
              <a:buNone/>
            </a:pPr>
            <a:r>
              <a:rPr lang="zh-TW" altLang="en-US" sz="2200" b="1" dirty="0" smtClean="0"/>
              <a:t>                                                                                     </a:t>
            </a:r>
            <a:r>
              <a:rPr lang="en-US" altLang="zh-TW" sz="2200" b="1" dirty="0" smtClean="0"/>
              <a:t>498G0071</a:t>
            </a:r>
            <a:r>
              <a:rPr lang="zh-TW" altLang="en-US" sz="2200" b="1" dirty="0" smtClean="0"/>
              <a:t> 陳冠廷</a:t>
            </a:r>
            <a:endParaRPr lang="en-US" altLang="zh-TW" sz="2200" b="1" dirty="0" smtClean="0"/>
          </a:p>
          <a:p>
            <a:pPr>
              <a:buNone/>
            </a:pPr>
            <a:r>
              <a:rPr lang="zh-TW" altLang="en-US" sz="2200" b="1" dirty="0" smtClean="0"/>
              <a:t>                                                                                     </a:t>
            </a:r>
            <a:r>
              <a:rPr lang="en-US" altLang="zh-TW" sz="2200" b="1" dirty="0" smtClean="0"/>
              <a:t>498G0078</a:t>
            </a:r>
            <a:r>
              <a:rPr lang="zh-TW" altLang="en-US" sz="2200" b="1" dirty="0" smtClean="0"/>
              <a:t> 黃元凱</a:t>
            </a:r>
            <a:endParaRPr lang="en-US" altLang="zh-TW" sz="2200" b="1" dirty="0" smtClean="0"/>
          </a:p>
          <a:p>
            <a:pPr>
              <a:buNone/>
            </a:pPr>
            <a:r>
              <a:rPr lang="zh-TW" altLang="en-US" sz="2200" b="1" dirty="0" smtClean="0"/>
              <a:t>                                                                                     </a:t>
            </a:r>
            <a:r>
              <a:rPr lang="en-US" altLang="zh-TW" sz="2200" b="1" dirty="0" smtClean="0"/>
              <a:t>498G0037</a:t>
            </a:r>
            <a:r>
              <a:rPr lang="zh-TW" altLang="en-US" sz="2200" b="1" dirty="0" smtClean="0"/>
              <a:t> 郭哲維</a:t>
            </a:r>
            <a:endParaRPr lang="en-US" altLang="zh-TW" sz="2200" b="1" dirty="0" smtClean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altLang="zh-TW" sz="1200" dirty="0" smtClean="0">
                <a:hlinkClick r:id="rId2"/>
              </a:rPr>
              <a:t>http://tw.news.yahoo.com/%E5%AE%8F%E9%81%94%E9%9B%BB%E8%88%87%E8%98%8B%E6%9E%9C%E5%92%8C%E8%A7%A3-%E8%81%AF%E6%89%8B%E5%B0%8D%E6%8A%97%E4%B8%89%E6%98%9F-092300015--</a:t>
            </a:r>
            <a:r>
              <a:rPr lang="en-US" altLang="zh-TW" sz="1200" dirty="0" smtClean="0">
                <a:hlinkClick r:id="rId2"/>
              </a:rPr>
              <a:t>finance.html</a:t>
            </a:r>
            <a:endParaRPr lang="en-US" altLang="zh-TW" sz="1200" dirty="0" smtClean="0"/>
          </a:p>
          <a:p>
            <a:r>
              <a:rPr lang="zh-TW" altLang="en-US" sz="1200" b="1" dirty="0" smtClean="0"/>
              <a:t>宏達電與蘋果和解 聯手對抗</a:t>
            </a:r>
            <a:r>
              <a:rPr lang="zh-TW" altLang="en-US" sz="1200" b="1" dirty="0" smtClean="0"/>
              <a:t>三星</a:t>
            </a:r>
            <a:endParaRPr lang="en-US" altLang="zh-TW" sz="1200" b="1" dirty="0" smtClean="0"/>
          </a:p>
          <a:p>
            <a:r>
              <a:rPr lang="en-US" altLang="zh-TW" sz="1200" b="1" dirty="0" smtClean="0">
                <a:hlinkClick r:id="rId3"/>
              </a:rPr>
              <a:t>http://cn.nytimes.com/article/business/2012/11/12/c12apple/zh-hk</a:t>
            </a:r>
            <a:r>
              <a:rPr lang="en-US" altLang="zh-TW" sz="1200" b="1" dirty="0" smtClean="0">
                <a:hlinkClick r:id="rId3"/>
              </a:rPr>
              <a:t>/</a:t>
            </a:r>
            <a:endParaRPr lang="en-US" altLang="zh-TW" sz="1200" b="1" dirty="0" smtClean="0"/>
          </a:p>
          <a:p>
            <a:r>
              <a:rPr lang="zh-TW" altLang="en-US" sz="1200" dirty="0" smtClean="0"/>
              <a:t>蘋果與</a:t>
            </a:r>
            <a:r>
              <a:rPr lang="en-US" altLang="zh-TW" sz="1200" dirty="0" smtClean="0"/>
              <a:t>HTC</a:t>
            </a:r>
            <a:r>
              <a:rPr lang="zh-TW" altLang="en-US" sz="1200" dirty="0" smtClean="0"/>
              <a:t>專利糾紛和解</a:t>
            </a:r>
          </a:p>
          <a:p>
            <a:endParaRPr lang="en-US" altLang="zh-TW" sz="1200" b="1" dirty="0" smtClean="0"/>
          </a:p>
          <a:p>
            <a:r>
              <a:rPr lang="en-US" altLang="zh-TW" sz="1200" b="1" dirty="0" smtClean="0">
                <a:hlinkClick r:id="rId4"/>
              </a:rPr>
              <a:t>http://</a:t>
            </a:r>
            <a:r>
              <a:rPr lang="en-US" altLang="zh-TW" sz="1200" b="1" dirty="0" smtClean="0">
                <a:hlinkClick r:id="rId4"/>
              </a:rPr>
              <a:t>news.cnyes.com/Content/20121112/KFNWMGV71SN9F.shtml</a:t>
            </a:r>
            <a:endParaRPr lang="en-US" altLang="zh-TW" sz="1200" b="1" dirty="0" smtClean="0"/>
          </a:p>
          <a:p>
            <a:r>
              <a:rPr lang="zh-TW" altLang="en-US" sz="1200" b="1" dirty="0" smtClean="0"/>
              <a:t>蘋果與</a:t>
            </a:r>
            <a:r>
              <a:rPr lang="en-US" altLang="zh-TW" sz="1200" b="1" dirty="0" smtClean="0"/>
              <a:t>HTC</a:t>
            </a:r>
            <a:r>
              <a:rPr lang="zh-TW" altLang="en-US" sz="1200" b="1" dirty="0" smtClean="0"/>
              <a:t>全球和解達成專利授權</a:t>
            </a:r>
          </a:p>
          <a:p>
            <a:endParaRPr lang="zh-TW" altLang="en-US" sz="1200" b="1" dirty="0" smtClean="0"/>
          </a:p>
          <a:p>
            <a:endParaRPr lang="zh-TW" alt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3600" dirty="0" smtClean="0"/>
              <a:t>討論議題</a:t>
            </a:r>
            <a:endParaRPr lang="zh-TW" altLang="en-US" sz="36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altLang="zh-TW" dirty="0" smtClean="0"/>
              <a:t>1. </a:t>
            </a:r>
            <a:r>
              <a:rPr lang="zh-TW" altLang="en-US" dirty="0" smtClean="0"/>
              <a:t>如果你是</a:t>
            </a:r>
            <a:r>
              <a:rPr lang="en-US" altLang="zh-TW" dirty="0" err="1" smtClean="0"/>
              <a:t>hTC</a:t>
            </a:r>
            <a:r>
              <a:rPr lang="zh-TW" altLang="en-US" dirty="0" smtClean="0"/>
              <a:t>決策者，除了此案例外，請擬出所有可能有效的措施並說明理由，以增加公司的版圖及競爭力</a:t>
            </a:r>
            <a:r>
              <a:rPr lang="zh-TW" altLang="en-US" dirty="0" smtClean="0"/>
              <a:t>。</a:t>
            </a:r>
            <a:endParaRPr lang="en-US" altLang="zh-TW" dirty="0" smtClean="0"/>
          </a:p>
          <a:p>
            <a:pPr>
              <a:buNone/>
            </a:pPr>
            <a:endParaRPr lang="en-US" altLang="zh-TW" dirty="0" smtClean="0"/>
          </a:p>
          <a:p>
            <a:pPr>
              <a:buNone/>
            </a:pPr>
            <a:r>
              <a:rPr lang="en-US" altLang="zh-TW" dirty="0" smtClean="0"/>
              <a:t>2</a:t>
            </a:r>
            <a:r>
              <a:rPr lang="en-US" altLang="zh-TW" dirty="0" smtClean="0"/>
              <a:t>.</a:t>
            </a:r>
            <a:r>
              <a:rPr lang="zh-TW" altLang="en-US" dirty="0" smtClean="0"/>
              <a:t>  每個人都有智慧型手機的時代，就連國小</a:t>
            </a:r>
            <a:r>
              <a:rPr lang="en-US" altLang="zh-TW" dirty="0" smtClean="0"/>
              <a:t>2</a:t>
            </a:r>
            <a:r>
              <a:rPr lang="zh-TW" altLang="en-US" dirty="0" smtClean="0"/>
              <a:t>年級的小學生也拿著</a:t>
            </a:r>
            <a:r>
              <a:rPr lang="en-US" altLang="zh-TW" dirty="0" err="1" smtClean="0"/>
              <a:t>iPhone</a:t>
            </a:r>
            <a:r>
              <a:rPr lang="en-US" altLang="zh-TW" dirty="0" smtClean="0"/>
              <a:t> </a:t>
            </a:r>
            <a:r>
              <a:rPr lang="zh-TW" altLang="en-US" dirty="0" smtClean="0"/>
              <a:t>去上課  你覺得這是好還是不好  </a:t>
            </a:r>
            <a:r>
              <a:rPr lang="en-US" altLang="zh-TW" dirty="0" smtClean="0"/>
              <a:t>(</a:t>
            </a:r>
            <a:r>
              <a:rPr lang="zh-TW" altLang="en-US" dirty="0" smtClean="0"/>
              <a:t>請說明好的地方與不好的地方</a:t>
            </a:r>
            <a:r>
              <a:rPr lang="en-US" altLang="zh-TW" dirty="0" smtClean="0"/>
              <a:t>)</a:t>
            </a:r>
            <a:endParaRPr lang="en-US" altLang="zh-TW" dirty="0" smtClean="0">
              <a:solidFill>
                <a:srgbClr val="FF0000"/>
              </a:solidFill>
            </a:endParaRPr>
          </a:p>
          <a:p>
            <a:pPr>
              <a:buNone/>
            </a:pPr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2800" dirty="0" smtClean="0"/>
              <a:t>如果你是</a:t>
            </a:r>
            <a:r>
              <a:rPr lang="en-US" altLang="zh-TW" sz="2800" dirty="0" err="1" smtClean="0"/>
              <a:t>hTC</a:t>
            </a:r>
            <a:r>
              <a:rPr lang="zh-TW" altLang="en-US" sz="2800" dirty="0" smtClean="0"/>
              <a:t>決策者，除了此案例外，請擬出所有可能有效的措施並說明理由，以增加公司的版圖及競爭力。</a:t>
            </a:r>
            <a:endParaRPr lang="zh-TW" altLang="en-US" sz="3200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zh-TW" altLang="en-US" b="1" dirty="0" smtClean="0"/>
              <a:t>陳冠廷</a:t>
            </a:r>
            <a:r>
              <a:rPr lang="zh-TW" altLang="en-US" b="1" dirty="0" smtClean="0"/>
              <a:t>：</a:t>
            </a:r>
            <a:r>
              <a:rPr lang="zh-TW" altLang="en-US" sz="2800" dirty="0" smtClean="0"/>
              <a:t>想辦法鼓勵員工創新出更好更新的專利和新產品，而不是一昧的模仿，導致雙方互相提出訴訟，這樣只會讓公司氣氛更不好，也沒辦法好好工作，而且只要自己的產品做的比其他品牌好，根本不用怕被取代，要找出自己的特色，才有能力在智慧手機這個巨大的市場生存下去。</a:t>
            </a:r>
            <a:endParaRPr lang="en-US" altLang="zh-TW" sz="2800" b="1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zh-TW" altLang="en-US" sz="4400" b="1" dirty="0" smtClean="0"/>
              <a:t>郭哲維</a:t>
            </a:r>
            <a:r>
              <a:rPr lang="zh-TW" altLang="en-US" sz="4400" b="1" dirty="0" smtClean="0"/>
              <a:t>：</a:t>
            </a:r>
            <a:r>
              <a:rPr lang="zh-TW" altLang="en-US" dirty="0" smtClean="0"/>
              <a:t>與</a:t>
            </a:r>
            <a:r>
              <a:rPr lang="zh-TW" altLang="en-US" dirty="0" smtClean="0"/>
              <a:t>頻</a:t>
            </a:r>
            <a:r>
              <a:rPr lang="zh-TW" altLang="en-US" dirty="0" smtClean="0"/>
              <a:t>果</a:t>
            </a:r>
            <a:r>
              <a:rPr lang="zh-TW" altLang="en-US" dirty="0" smtClean="0"/>
              <a:t>達成專利和解後，更努力研發新技術與手機而不是與頻果聯手去打敗三星，如果好好發展自己的產品根本不用怕被取代，將產品做到比其他品牌更好且價格公道，消費者自然會支持；將產品賣到各國以及到各國尋找專業人才。 </a:t>
            </a:r>
            <a:r>
              <a:rPr lang="zh-TW" altLang="en-US" dirty="0" smtClean="0"/>
              <a:t/>
            </a:r>
            <a:br>
              <a:rPr lang="zh-TW" altLang="en-US" dirty="0" smtClean="0"/>
            </a:br>
            <a:endParaRPr lang="zh-TW" altLang="en-US" dirty="0" smtClean="0"/>
          </a:p>
          <a:p>
            <a:pPr>
              <a:buNone/>
            </a:pPr>
            <a:endParaRPr lang="zh-TW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zh-TW" altLang="en-US" sz="3200" b="1" dirty="0" smtClean="0"/>
              <a:t>湯孟洲</a:t>
            </a:r>
            <a:r>
              <a:rPr lang="zh-TW" altLang="en-US" sz="3200" b="1" dirty="0" smtClean="0"/>
              <a:t>：</a:t>
            </a:r>
            <a:endParaRPr lang="en-US" altLang="zh-TW" sz="2000" b="1" dirty="0" smtClean="0"/>
          </a:p>
          <a:p>
            <a:pPr>
              <a:buNone/>
            </a:pPr>
            <a:r>
              <a:rPr lang="zh-TW" altLang="en-US" sz="2000" b="1" dirty="0" smtClean="0"/>
              <a:t>     最近</a:t>
            </a:r>
            <a:r>
              <a:rPr lang="zh-TW" altLang="en-US" sz="2000" b="1" dirty="0" smtClean="0"/>
              <a:t>很流行</a:t>
            </a:r>
            <a:r>
              <a:rPr lang="zh-TW" altLang="en-US" sz="2000" b="1" dirty="0" smtClean="0"/>
              <a:t>韓國風潮，</a:t>
            </a:r>
            <a:r>
              <a:rPr lang="zh-TW" altLang="en-US" sz="2000" b="1" dirty="0" smtClean="0"/>
              <a:t>找韓國當紅團體來代言我國</a:t>
            </a:r>
            <a:r>
              <a:rPr lang="en-US" altLang="zh-TW" sz="2000" b="1" dirty="0" smtClean="0"/>
              <a:t>HTC</a:t>
            </a:r>
            <a:r>
              <a:rPr lang="zh-TW" altLang="en-US" sz="2000" b="1" dirty="0" smtClean="0"/>
              <a:t>手機，多少會有很好的業績，廣告打兇一點，錢花多一點 ，找部落客寫我</a:t>
            </a:r>
            <a:r>
              <a:rPr lang="en-US" altLang="zh-TW" sz="2000" b="1" dirty="0" smtClean="0"/>
              <a:t>HTC</a:t>
            </a:r>
            <a:r>
              <a:rPr lang="zh-TW" altLang="en-US" sz="2000" b="1" dirty="0" smtClean="0"/>
              <a:t>手機有多好用，功能有多好，拿三星的電池投訴媒體，電池充到一半會爆炸，這些都是行銷的手法。</a:t>
            </a:r>
            <a:endParaRPr lang="en-US" altLang="zh-TW" sz="2000" b="1" dirty="0" smtClean="0"/>
          </a:p>
          <a:p>
            <a:pPr>
              <a:buNone/>
            </a:pPr>
            <a:endParaRPr lang="en-US" altLang="zh-TW" sz="2000" b="1" dirty="0" smtClean="0"/>
          </a:p>
          <a:p>
            <a:pPr>
              <a:buNone/>
            </a:pPr>
            <a:r>
              <a:rPr lang="zh-TW" altLang="en-US" sz="2000" b="1" dirty="0" smtClean="0"/>
              <a:t>     當然</a:t>
            </a:r>
            <a:r>
              <a:rPr lang="en-US" altLang="zh-TW" sz="2000" b="1" dirty="0" smtClean="0"/>
              <a:t>HTC</a:t>
            </a:r>
            <a:r>
              <a:rPr lang="zh-TW" altLang="en-US" sz="2000" b="1" dirty="0" smtClean="0"/>
              <a:t>手機還是要有自己主打的特色，這樣消費者才有購買的意願</a:t>
            </a:r>
            <a:endParaRPr lang="en-US" altLang="zh-TW" sz="2000" b="1" dirty="0" smtClean="0"/>
          </a:p>
          <a:p>
            <a:pPr>
              <a:buNone/>
            </a:pPr>
            <a:r>
              <a:rPr lang="zh-TW" altLang="en-US" sz="2000" b="1" dirty="0" smtClean="0"/>
              <a:t> </a:t>
            </a:r>
            <a:r>
              <a:rPr lang="zh-TW" altLang="en-US" sz="2000" b="1" dirty="0" smtClean="0"/>
              <a:t>     別牌手機有的功能，別去模仿，是要創新，好好鼓勵研發工程師</a:t>
            </a:r>
            <a:endParaRPr lang="en-US" altLang="zh-TW" sz="2000" b="1" dirty="0" smtClean="0"/>
          </a:p>
          <a:p>
            <a:pPr>
              <a:buNone/>
            </a:pPr>
            <a:r>
              <a:rPr lang="zh-TW" altLang="en-US" sz="2000" b="1" dirty="0" smtClean="0"/>
              <a:t> </a:t>
            </a:r>
            <a:r>
              <a:rPr lang="zh-TW" altLang="en-US" sz="2000" b="1" dirty="0" smtClean="0"/>
              <a:t>    讓我國手機能在國際市場上站得更穩</a:t>
            </a:r>
            <a:endParaRPr lang="en-US" altLang="zh-TW" sz="2000" b="1" dirty="0" smtClean="0"/>
          </a:p>
          <a:p>
            <a:pPr>
              <a:buNone/>
            </a:pPr>
            <a:endParaRPr lang="en-US" altLang="zh-TW" sz="2000" b="1" dirty="0" smtClean="0"/>
          </a:p>
          <a:p>
            <a:pPr>
              <a:buNone/>
            </a:pPr>
            <a:r>
              <a:rPr lang="zh-TW" altLang="en-US" sz="2400" b="1" dirty="0" smtClean="0"/>
              <a:t>     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   </a:t>
            </a:r>
          </a:p>
          <a:p>
            <a:pPr>
              <a:buNone/>
            </a:pPr>
            <a:endParaRPr lang="zh-TW" alt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11560" y="228600"/>
            <a:ext cx="8154488" cy="1904256"/>
          </a:xfrm>
        </p:spPr>
        <p:txBody>
          <a:bodyPr>
            <a:noAutofit/>
          </a:bodyPr>
          <a:lstStyle/>
          <a:p>
            <a:r>
              <a:rPr lang="zh-TW" altLang="en-US" sz="3200" dirty="0" smtClean="0"/>
              <a:t>每個人都有智慧型手機的時代，就連國小</a:t>
            </a:r>
            <a:r>
              <a:rPr lang="en-US" altLang="zh-TW" sz="3200" dirty="0" smtClean="0"/>
              <a:t>2</a:t>
            </a:r>
            <a:r>
              <a:rPr lang="zh-TW" altLang="en-US" sz="3200" dirty="0" smtClean="0"/>
              <a:t>年級的小學生也拿著</a:t>
            </a:r>
            <a:r>
              <a:rPr lang="en-US" altLang="zh-TW" sz="3200" dirty="0" err="1" smtClean="0"/>
              <a:t>iPhone</a:t>
            </a:r>
            <a:r>
              <a:rPr lang="en-US" altLang="zh-TW" sz="3200" dirty="0" smtClean="0"/>
              <a:t> </a:t>
            </a:r>
            <a:r>
              <a:rPr lang="zh-TW" altLang="en-US" sz="3200" dirty="0" smtClean="0"/>
              <a:t>去上課 </a:t>
            </a:r>
            <a:r>
              <a:rPr lang="zh-TW" altLang="en-US" sz="3200" dirty="0" smtClean="0"/>
              <a:t> </a:t>
            </a:r>
            <a:r>
              <a:rPr lang="en-US" altLang="zh-TW" sz="3200" dirty="0" smtClean="0"/>
              <a:t>(</a:t>
            </a:r>
            <a:r>
              <a:rPr lang="zh-TW" altLang="en-US" sz="3200" dirty="0" smtClean="0"/>
              <a:t>請說明好的地方與不好的地方</a:t>
            </a:r>
            <a:r>
              <a:rPr lang="en-US" altLang="zh-TW" sz="3200" dirty="0" smtClean="0"/>
              <a:t>)</a:t>
            </a:r>
            <a:endParaRPr lang="zh-TW" altLang="en-US" sz="3200" dirty="0">
              <a:solidFill>
                <a:srgbClr val="C0000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1560" y="1556792"/>
            <a:ext cx="8153400" cy="449580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endParaRPr lang="en-US" altLang="zh-TW" sz="3200" b="1" dirty="0" smtClean="0"/>
          </a:p>
          <a:p>
            <a:pPr>
              <a:buNone/>
            </a:pP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郭哲維</a:t>
            </a:r>
            <a:r>
              <a:rPr lang="zh-TW" altLang="en-US" sz="3200" b="1" dirty="0" smtClean="0"/>
              <a:t>：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b="1" dirty="0" smtClean="0"/>
              <a:t> </a:t>
            </a:r>
            <a:r>
              <a:rPr lang="zh-TW" altLang="en-US" sz="3200" b="1" dirty="0" smtClean="0"/>
              <a:t>   </a:t>
            </a:r>
            <a:r>
              <a:rPr lang="zh-TW" altLang="en-US" sz="3200" dirty="0" smtClean="0"/>
              <a:t>好</a:t>
            </a:r>
            <a:r>
              <a:rPr lang="zh-TW" altLang="en-US" sz="3200" dirty="0" smtClean="0"/>
              <a:t>的地方是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讓小孩子提早接觸新的科技能夠增加學期的興趣，因為有些</a:t>
            </a:r>
            <a:r>
              <a:rPr lang="en-US" altLang="zh-TW" sz="3200" dirty="0" smtClean="0"/>
              <a:t>APP</a:t>
            </a:r>
            <a:r>
              <a:rPr lang="zh-TW" altLang="en-US" sz="3200" dirty="0" smtClean="0"/>
              <a:t>是專門設計給小朋友 </a:t>
            </a:r>
            <a:r>
              <a:rPr lang="zh-TW" altLang="en-US" sz="3200" dirty="0" smtClean="0"/>
              <a:t>學習</a:t>
            </a:r>
            <a:r>
              <a:rPr lang="zh-TW" altLang="en-US" sz="3200" dirty="0" smtClean="0"/>
              <a:t>的，像以前都是在書本上學習難免會覺得無趣而不想學習。</a:t>
            </a:r>
          </a:p>
          <a:p>
            <a:pPr>
              <a:buNone/>
            </a:pPr>
            <a:r>
              <a:rPr lang="zh-TW" altLang="en-US" sz="3200" dirty="0" smtClean="0"/>
              <a:t/>
            </a:r>
            <a:br>
              <a:rPr lang="zh-TW" altLang="en-US" sz="3200" dirty="0" smtClean="0"/>
            </a:br>
            <a:r>
              <a:rPr lang="zh-TW" altLang="en-US" sz="3200" dirty="0" smtClean="0"/>
              <a:t>不好</a:t>
            </a:r>
            <a:r>
              <a:rPr lang="zh-TW" altLang="en-US" sz="3200" dirty="0" smtClean="0"/>
              <a:t>的地方</a:t>
            </a:r>
            <a:r>
              <a:rPr lang="en-US" altLang="zh-TW" sz="3200" dirty="0" smtClean="0"/>
              <a:t>:</a:t>
            </a:r>
            <a:r>
              <a:rPr lang="zh-TW" altLang="en-US" sz="3200" dirty="0" smtClean="0"/>
              <a:t>會造成小朋友不太會寫國字，而且會太依賴科技產品；也有可能下時間不是跑去操場 </a:t>
            </a:r>
            <a:r>
              <a:rPr lang="zh-TW" altLang="en-US" sz="3200" dirty="0" smtClean="0"/>
              <a:t>玩</a:t>
            </a:r>
            <a:r>
              <a:rPr lang="zh-TW" altLang="en-US" sz="3200" dirty="0" smtClean="0"/>
              <a:t>而是在教室裡玩手機，這樣對小朋友而言是不健康的。</a:t>
            </a:r>
          </a:p>
          <a:p>
            <a:pPr>
              <a:buNone/>
            </a:pPr>
            <a:endParaRPr lang="en-US" altLang="zh-TW" sz="2000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53400" cy="44958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zh-TW" altLang="en-US" sz="3200" b="1" dirty="0" smtClean="0"/>
              <a:t>吳欣樺：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dirty="0" smtClean="0"/>
              <a:t>    不好</a:t>
            </a:r>
            <a:r>
              <a:rPr lang="zh-TW" altLang="en-US" sz="3200" dirty="0" smtClean="0"/>
              <a:t>的地方：小朋友上課會不認真，一心只想玩手機，這樣課業會直直掉落。而在國小那個階段，是小朋友成長的時期，每天低頭玩手機，不僅容易近視、腰酸背痛、腰椎負擔大甚至合併脊椎側彎或椎間盤突出，容易駝背、長骨刺。</a:t>
            </a:r>
            <a:br>
              <a:rPr lang="zh-TW" altLang="en-US" sz="3200" dirty="0" smtClean="0"/>
            </a:br>
            <a:r>
              <a:rPr lang="zh-TW" altLang="en-US" sz="3200" dirty="0" smtClean="0"/>
              <a:t/>
            </a:r>
            <a:br>
              <a:rPr lang="zh-TW" altLang="en-US" sz="3200" dirty="0" smtClean="0"/>
            </a:br>
            <a:r>
              <a:rPr lang="zh-TW" altLang="en-US" sz="3200" dirty="0" smtClean="0"/>
              <a:t>好的地方：家長可以在手機設置定位系統，知道自己的小孩所在外置，當作是一種監控系統。</a:t>
            </a:r>
            <a:endParaRPr lang="en-US" altLang="zh-TW" sz="2400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zh-TW" altLang="en-US" sz="3600" b="1" dirty="0" smtClean="0"/>
              <a:t>陳冠廷</a:t>
            </a:r>
            <a:r>
              <a:rPr lang="zh-TW" altLang="en-US" sz="3600" b="1" dirty="0" smtClean="0"/>
              <a:t>：</a:t>
            </a:r>
            <a:endParaRPr lang="en-US" altLang="zh-TW" sz="3600" b="1" dirty="0" smtClean="0"/>
          </a:p>
          <a:p>
            <a:pPr>
              <a:buNone/>
            </a:pPr>
            <a:r>
              <a:rPr lang="zh-TW" altLang="en-US" sz="3600" dirty="0" smtClean="0"/>
              <a:t>   好</a:t>
            </a:r>
            <a:r>
              <a:rPr lang="zh-TW" altLang="en-US" sz="3600" dirty="0" smtClean="0"/>
              <a:t>的地方：可以更早讓小朋友知道接觸到高科技產品，不怕跟不上時代而被嘲笑，可以更</a:t>
            </a:r>
            <a:r>
              <a:rPr lang="zh-TW" altLang="en-US" sz="3600" dirty="0" smtClean="0"/>
              <a:t>有效的學習提升效率。</a:t>
            </a:r>
          </a:p>
          <a:p>
            <a:pPr>
              <a:buNone/>
            </a:pPr>
            <a:r>
              <a:rPr lang="zh-TW" altLang="en-US" sz="3600" dirty="0" smtClean="0"/>
              <a:t/>
            </a:r>
            <a:br>
              <a:rPr lang="zh-TW" altLang="en-US" sz="3600" dirty="0" smtClean="0"/>
            </a:br>
            <a:endParaRPr lang="zh-TW" altLang="en-US" sz="3600" dirty="0" smtClean="0"/>
          </a:p>
          <a:p>
            <a:pPr>
              <a:buNone/>
            </a:pPr>
            <a:r>
              <a:rPr lang="zh-TW" altLang="en-US" sz="3600" dirty="0" smtClean="0"/>
              <a:t>    不好</a:t>
            </a:r>
            <a:r>
              <a:rPr lang="zh-TW" altLang="en-US" sz="3600" dirty="0" smtClean="0"/>
              <a:t>的地方：會導致小朋友太依賴電腦和智慧型手機</a:t>
            </a:r>
            <a:r>
              <a:rPr lang="zh-TW" altLang="en-US" sz="3600" dirty="0" smtClean="0"/>
              <a:t>，一些</a:t>
            </a:r>
            <a:r>
              <a:rPr lang="zh-TW" altLang="en-US" sz="3600" dirty="0" smtClean="0"/>
              <a:t>童年的回憶都沒辦法體會</a:t>
            </a:r>
            <a:r>
              <a:rPr lang="zh-TW" altLang="en-US" sz="3600" dirty="0" smtClean="0"/>
              <a:t>到</a:t>
            </a:r>
            <a:endParaRPr lang="en-US" altLang="zh-TW" sz="3600" dirty="0" smtClean="0"/>
          </a:p>
          <a:p>
            <a:pPr>
              <a:buNone/>
            </a:pPr>
            <a:r>
              <a:rPr lang="zh-TW" altLang="en-US" sz="3600" dirty="0" smtClean="0"/>
              <a:t>    結論</a:t>
            </a:r>
            <a:r>
              <a:rPr lang="zh-TW" altLang="en-US" sz="3600" dirty="0" smtClean="0"/>
              <a:t>就是我不太贊成太早接觸科技產品，會過度依賴</a:t>
            </a:r>
          </a:p>
          <a:p>
            <a:pPr>
              <a:buNone/>
            </a:pPr>
            <a:endParaRPr lang="en-US" altLang="zh-TW" sz="3600" b="1" dirty="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sz="quarter" idx="1"/>
          </p:nvPr>
        </p:nvSpPr>
        <p:spPr>
          <a:xfrm>
            <a:off x="611560" y="1628800"/>
            <a:ext cx="8153400" cy="4968552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TW" altLang="en-US" sz="3200" b="1" dirty="0" smtClean="0"/>
              <a:t>湯孟洲</a:t>
            </a:r>
            <a:r>
              <a:rPr lang="zh-TW" altLang="en-US" sz="3200" b="1" dirty="0" smtClean="0"/>
              <a:t>：</a:t>
            </a:r>
            <a:endParaRPr lang="en-US" altLang="zh-TW" sz="3200" b="1" dirty="0" smtClean="0"/>
          </a:p>
          <a:p>
            <a:pPr>
              <a:buNone/>
            </a:pPr>
            <a:r>
              <a:rPr lang="zh-TW" altLang="en-US" sz="3200" dirty="0" smtClean="0"/>
              <a:t> </a:t>
            </a:r>
            <a:r>
              <a:rPr lang="zh-TW" altLang="en-US" sz="3200" dirty="0" smtClean="0"/>
              <a:t>    </a:t>
            </a:r>
            <a:r>
              <a:rPr lang="zh-TW" altLang="en-US" sz="2400" dirty="0" smtClean="0"/>
              <a:t>好的地方：在第一時間就能接觸新的資訊，老師也能用平板電腦或智慧型手機教課，讓小學生不用帶書包上課，用電子書及可，讓學習成長輕鬆又快樂。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 </a:t>
            </a:r>
            <a:r>
              <a:rPr lang="zh-TW" altLang="en-US" sz="2400" dirty="0" smtClean="0"/>
              <a:t>     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    不好的地方：童年的遊戲消失了，操場的盪鞦韆沒有人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    就連合作社也會沒有人去，下課大家都會圍在一起玩那些</a:t>
            </a:r>
            <a:endParaRPr lang="en-US" altLang="zh-TW" sz="2400" dirty="0" smtClean="0"/>
          </a:p>
          <a:p>
            <a:pPr>
              <a:buNone/>
            </a:pPr>
            <a:r>
              <a:rPr lang="zh-TW" altLang="en-US" sz="2400" dirty="0" smtClean="0"/>
              <a:t>    手機</a:t>
            </a:r>
            <a:r>
              <a:rPr lang="zh-TW" altLang="en-US" sz="2400" dirty="0" smtClean="0"/>
              <a:t>裡的</a:t>
            </a:r>
            <a:r>
              <a:rPr lang="zh-TW" altLang="en-US" sz="2400" dirty="0" smtClean="0"/>
              <a:t>遊戲，上課不認真玩手機，握手機的時間比握筆的  時間高出</a:t>
            </a:r>
            <a:r>
              <a:rPr lang="en-US" altLang="zh-TW" sz="2400" dirty="0" smtClean="0"/>
              <a:t>5</a:t>
            </a:r>
            <a:r>
              <a:rPr lang="zh-TW" altLang="en-US" sz="2400" dirty="0" smtClean="0"/>
              <a:t>倍，</a:t>
            </a:r>
            <a:r>
              <a:rPr lang="zh-TW" altLang="en-US" sz="2400" dirty="0" smtClean="0"/>
              <a:t>國中</a:t>
            </a:r>
            <a:r>
              <a:rPr lang="zh-TW" altLang="en-US" sz="2400" dirty="0" smtClean="0"/>
              <a:t>高中才知道，原來國小沒學好。</a:t>
            </a:r>
            <a:endParaRPr lang="en-US" altLang="zh-TW" sz="2400" dirty="0" smtClean="0"/>
          </a:p>
          <a:p>
            <a:pPr>
              <a:buNone/>
            </a:pPr>
            <a:endParaRPr lang="zh-TW" altLang="en-US" sz="3000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中庸">
  <a:themeElements>
    <a:clrScheme name="中庸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中庸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中庸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251</TotalTime>
  <Words>652</Words>
  <Application>Microsoft Office PowerPoint</Application>
  <PresentationFormat>如螢幕大小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1" baseType="lpstr">
      <vt:lpstr>中庸</vt:lpstr>
      <vt:lpstr> 工程與社會專題 </vt:lpstr>
      <vt:lpstr>討論議題</vt:lpstr>
      <vt:lpstr>如果你是hTC決策者，除了此案例外，請擬出所有可能有效的措施並說明理由，以增加公司的版圖及競爭力。</vt:lpstr>
      <vt:lpstr>投影片 4</vt:lpstr>
      <vt:lpstr>投影片 5</vt:lpstr>
      <vt:lpstr>每個人都有智慧型手機的時代，就連國小2年級的小學生也拿著iPhone 去上課  (請說明好的地方與不好的地方)</vt:lpstr>
      <vt:lpstr>投影片 7</vt:lpstr>
      <vt:lpstr>投影片 8</vt:lpstr>
      <vt:lpstr>投影片 9</vt:lpstr>
      <vt:lpstr>資料來源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工程與社會專題</dc:title>
  <dc:creator>阿揪</dc:creator>
  <cp:lastModifiedBy>阿揪</cp:lastModifiedBy>
  <cp:revision>28</cp:revision>
  <dcterms:created xsi:type="dcterms:W3CDTF">2012-10-10T17:04:26Z</dcterms:created>
  <dcterms:modified xsi:type="dcterms:W3CDTF">2012-12-27T04:20:08Z</dcterms:modified>
</cp:coreProperties>
</file>