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4" r:id="rId4"/>
  </p:sldMasterIdLst>
  <p:notesMasterIdLst>
    <p:notesMasterId r:id="rId11"/>
  </p:notesMasterIdLst>
  <p:sldIdLst>
    <p:sldId id="259" r:id="rId5"/>
    <p:sldId id="260" r:id="rId6"/>
    <p:sldId id="261" r:id="rId7"/>
    <p:sldId id="268" r:id="rId8"/>
    <p:sldId id="289" r:id="rId9"/>
    <p:sldId id="267" r:id="rId10"/>
    <p:sldId id="271" r:id="rId12"/>
    <p:sldId id="321" r:id="rId13"/>
    <p:sldId id="322" r:id="rId14"/>
    <p:sldId id="264" r:id="rId15"/>
    <p:sldId id="272" r:id="rId16"/>
    <p:sldId id="304" r:id="rId17"/>
    <p:sldId id="307" r:id="rId18"/>
    <p:sldId id="305" r:id="rId19"/>
    <p:sldId id="308" r:id="rId20"/>
    <p:sldId id="309" r:id="rId21"/>
    <p:sldId id="303" r:id="rId22"/>
    <p:sldId id="306" r:id="rId23"/>
    <p:sldId id="270" r:id="rId24"/>
    <p:sldId id="278" r:id="rId25"/>
    <p:sldId id="277" r:id="rId26"/>
    <p:sldId id="269" r:id="rId27"/>
    <p:sldId id="274" r:id="rId28"/>
    <p:sldId id="275" r:id="rId29"/>
    <p:sldId id="286" r:id="rId30"/>
    <p:sldId id="288" r:id="rId3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-2024" y="-920"/>
      </p:cViewPr>
      <p:guideLst>
        <p:guide orient="horz" pos="2160"/>
        <p:guide pos="389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568A5-5D37-4CB6-9502-A11987F35A59}" type="datetimeFigureOut">
              <a:rPr lang="zh-TW" altLang="en-US" smtClean="0"/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AF18A-5EF3-455E-90A2-F1B27ACE37FC}" type="slidenum">
              <a:rPr lang="zh-TW" altLang="en-US" smtClean="0"/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F18A-5EF3-455E-90A2-F1B27ACE37FC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F18A-5EF3-455E-90A2-F1B27ACE37FC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A442-DE01-45C4-842B-752A7239367C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75674-1457-44D7-A244-B8E41C7ACCDB}" type="datetime1">
              <a:rPr lang="zh-TW" altLang="en-US" smtClean="0"/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9743-6CD0-4B13-A0C9-F081E3F9A027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DA11-B580-4B9C-8029-590ADBE5826F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0790-5823-49EE-AD9A-A5919A978FB1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2E40-F0E9-4DDF-89DA-9B8C9F336CD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7C99D-4FD8-4171-9DE8-C88253C37545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2E40-F0E9-4DDF-89DA-9B8C9F336CD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8626-9525-4883-BFB7-A4E099A79411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2E40-F0E9-4DDF-89DA-9B8C9F336CD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98A2-8B7E-4AD6-8602-0B9D4CDE6994}" type="datetime1">
              <a:rPr lang="zh-TW" altLang="en-US" smtClean="0"/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2E40-F0E9-4DDF-89DA-9B8C9F336CD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66C4-0EF5-4C3C-BD32-83EDF3AE0194}" type="datetime1">
              <a:rPr lang="zh-TW" altLang="en-US" smtClean="0"/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2E40-F0E9-4DDF-89DA-9B8C9F336CD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F937-2C72-44C5-87B2-DBF43A31A1EC}" type="datetime1">
              <a:rPr lang="zh-TW" altLang="en-US" smtClean="0"/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2E40-F0E9-4DDF-89DA-9B8C9F336CD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FC5E1-CF12-459A-A129-D7B609B97DA6}" type="datetime1">
              <a:rPr lang="zh-TW" altLang="en-US" smtClean="0"/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2E40-F0E9-4DDF-89DA-9B8C9F336CD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7A105-3FFC-4B1B-86C7-A91088506497}" type="datetime1">
              <a:rPr lang="zh-TW" altLang="en-US" smtClean="0"/>
            </a:fld>
            <a:endParaRPr lang="zh-TW" altLang="en-US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A2163-D915-457D-9450-A768E3E6C473}" type="datetime1">
              <a:rPr lang="zh-TW" altLang="en-US" smtClean="0"/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2E40-F0E9-4DDF-89DA-9B8C9F336CD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AC65-AA39-448C-BD64-0DCBC98341F9}" type="datetime1">
              <a:rPr lang="zh-TW" altLang="en-US" smtClean="0"/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2E40-F0E9-4DDF-89DA-9B8C9F336CD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13804-7B01-4FEC-B779-BF82E01EF8E6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2E40-F0E9-4DDF-89DA-9B8C9F336CD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8102-9F66-4424-8F02-BB63FA7FF00C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2E40-F0E9-4DDF-89DA-9B8C9F336CD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701B-F9FC-48C8-A975-10AD298FEB99}" type="datetime1">
              <a:rPr lang="zh-TW" altLang="en-US" smtClean="0"/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2E40-F0E9-4DDF-89DA-9B8C9F336CD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7E2FF-CC19-4772-AE08-34FE0E661C07}" type="datetime1">
              <a:rPr lang="zh-TW" altLang="en-US" smtClean="0"/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B196-E1B6-4B42-B477-BEE09A85828C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6293-E152-4A06-A084-39D3ECF63E6C}" type="datetime1">
              <a:rPr lang="zh-TW" altLang="en-US" smtClean="0"/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7F36-AD4A-4D7E-B3E4-0FE1C53F11FE}" type="datetime1">
              <a:rPr lang="zh-TW" altLang="en-US" smtClean="0"/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0EFD6-A670-47A1-BC33-35DF1646C184}" type="datetime1">
              <a:rPr lang="zh-TW" altLang="en-US" smtClean="0"/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A94E-8E15-4CA6-80B1-E5F748AD2A34}" type="datetime1">
              <a:rPr lang="zh-TW" altLang="en-US" smtClean="0"/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A27D-FB98-4574-9BA4-1815A2DA523B}" type="datetime1">
              <a:rPr lang="zh-TW" altLang="en-US" smtClean="0"/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0E554-80F7-49C2-8B9C-4038E6CEB99D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84175-DFA0-4D08-AAD1-4D15DCAD6526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62E40-F0E9-4DDF-89DA-9B8C9F336CD0}" type="slidenum">
              <a:rPr lang="zh-TW" altLang="en-US" smtClean="0"/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microsoft.com/office/2007/relationships/hdphoto" Target="../media/hdphoto1.wdp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1" cstate="email">
            <a:lum bright="70000" contrast="-70000"/>
          </a:blip>
          <a:stretch>
            <a:fillRect/>
          </a:stretch>
        </p:blipFill>
        <p:spPr>
          <a:xfrm>
            <a:off x="134620" y="-25652"/>
            <a:ext cx="12192000" cy="6909687"/>
          </a:xfrm>
          <a:prstGeom prst="rect">
            <a:avLst/>
          </a:prstGeom>
        </p:spPr>
      </p:pic>
      <p:pic>
        <p:nvPicPr>
          <p:cNvPr id="7" name="图片 6" descr="1907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" y="-26035"/>
            <a:ext cx="12340590" cy="691070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4751" y="450038"/>
            <a:ext cx="7886700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教育部</a:t>
            </a:r>
            <a:b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全校型中文閱讀書寫課程革新推動計畫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2"/>
          <p:cNvSpPr txBox="1"/>
          <p:nvPr/>
        </p:nvSpPr>
        <p:spPr>
          <a:xfrm>
            <a:off x="2496798" y="4344354"/>
            <a:ext cx="7669478" cy="19164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zh-TW" sz="1400" b="1" spc="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2800" b="1" spc="300" dirty="0">
                <a:latin typeface="標楷體" panose="03000509000000000000" pitchFamily="65" charset="-120"/>
                <a:ea typeface="標楷體" panose="03000509000000000000" pitchFamily="65" charset="-120"/>
              </a:rPr>
              <a:t>「中文閱讀與表達」授課教師</a:t>
            </a:r>
            <a:endParaRPr lang="en-US" altLang="zh-TW" sz="2800" b="1" spc="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2800" b="1" spc="300" dirty="0">
                <a:latin typeface="標楷體" panose="03000509000000000000" pitchFamily="65" charset="-120"/>
                <a:ea typeface="標楷體" panose="03000509000000000000" pitchFamily="65" charset="-120"/>
              </a:rPr>
              <a:t>陳憶蘇、熊仙如、林麗美</a:t>
            </a:r>
            <a:endParaRPr lang="en-US" altLang="zh-TW" sz="2800" b="1" spc="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2800" b="1" spc="300" dirty="0">
                <a:latin typeface="標楷體" panose="03000509000000000000" pitchFamily="65" charset="-120"/>
                <a:ea typeface="標楷體" panose="03000509000000000000" pitchFamily="65" charset="-120"/>
              </a:rPr>
              <a:t>陳金英、施寬文、楊雅琪</a:t>
            </a:r>
            <a:endParaRPr lang="zh-TW" altLang="en-US" sz="2800" b="1" spc="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79576" y="2506662"/>
            <a:ext cx="7886700" cy="8503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5400" b="1" spc="3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全人觀點</a:t>
            </a:r>
            <a:r>
              <a:rPr lang="en-US" altLang="zh-TW" sz="5400" b="1" spc="3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5400" b="1" spc="3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從心讀寫</a:t>
            </a:r>
            <a:endParaRPr lang="zh-TW" altLang="en-US" sz="5400" b="1" spc="3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711407" y="3589063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105-1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3B242A3-A1D3-4233-B70A-94035A95008F}" type="datetime1">
              <a:rPr lang="zh-TW" altLang="en-US" smtClean="0"/>
            </a:fld>
            <a:endParaRPr lang="zh-TW" alt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0F81272-0DAD-41F6-8A03-43B6B1EBAADE}" type="datetime1">
              <a:rPr lang="zh-TW" altLang="en-US" smtClean="0"/>
            </a:fld>
            <a:r>
              <a:rPr lang="zh-TW" altLang="en-US" smtClean="0"/>
              <a:t>               </a:t>
            </a:r>
            <a:fld id="{920359E8-BF08-4BA8-A519-B2181E3AB287}" type="slidenum">
              <a:rPr lang="zh-TW" altLang="en-US" smtClean="0"/>
            </a:fld>
            <a:endParaRPr lang="zh-TW" altLang="en-US" dirty="0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1000" contrast="-8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4383" y="2204522"/>
            <a:ext cx="4720538" cy="31152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6280" y="386862"/>
            <a:ext cx="10929620" cy="160664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50000"/>
              </a:lnSpc>
            </a:pP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主題一：</a:t>
            </a:r>
            <a:b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6280" y="2315845"/>
            <a:ext cx="6201355" cy="306832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界線</a:t>
            </a:r>
            <a:r>
              <a:rPr lang="en-US" altLang="zh-TW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=</a:t>
            </a:r>
            <a:r>
              <a:rPr lang="zh-TW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階級</a:t>
            </a:r>
            <a:endParaRPr lang="zh-TW" alt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作者以跨</a:t>
            </a:r>
            <a:r>
              <a:rPr lang="zh-TW" altLang="en-US" sz="320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區就讀貴族</a:t>
            </a:r>
            <a:r>
              <a:rPr lang="zh-TW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小學的具體事件，呈現抽象而又無所不在的階級差異。</a:t>
            </a:r>
            <a:endParaRPr lang="en-US" altLang="zh-TW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zh-TW" alt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04071" y="5616699"/>
            <a:ext cx="10643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故事中的細節描寫，造就</a:t>
            </a:r>
            <a:r>
              <a:rPr lang="zh-TW" altLang="en-US" sz="320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透澈的</a:t>
            </a:r>
            <a:r>
              <a:rPr lang="zh-TW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洞察與</a:t>
            </a:r>
            <a:r>
              <a:rPr lang="zh-TW" altLang="en-US" sz="320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深刻感人的</a:t>
            </a:r>
            <a:r>
              <a:rPr lang="zh-TW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力量。</a:t>
            </a:r>
            <a:endParaRPr lang="zh-TW" altLang="en-US" sz="320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algn="l"/>
            <a:endParaRPr lang="zh-TW" altLang="en-US" dirty="0" smtClean="0"/>
          </a:p>
          <a:p>
            <a:fld id="{920359E8-BF08-4BA8-A519-B2181E3AB287}" type="slidenum">
              <a:rPr lang="zh-TW" altLang="en-US" smtClean="0"/>
            </a:fld>
            <a:endParaRPr lang="zh-TW" alt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BC87292-7890-4226-B617-A00CF330C427}" type="datetime1">
              <a:rPr lang="zh-TW" altLang="en-US" smtClean="0"/>
            </a:fld>
            <a:endParaRPr lang="zh-TW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03580" y="1146810"/>
            <a:ext cx="1094232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永不消弭的社會階級與無所不在的貧富差距</a:t>
            </a:r>
            <a:endParaRPr lang="zh-TW" altLang="en-US" sz="4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9225" y="1688465"/>
            <a:ext cx="5184140" cy="226187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zh-TW" altLang="en-US" sz="6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界線在哪裡</a:t>
            </a:r>
            <a:r>
              <a:rPr lang="zh-TW" altLang="en-US" sz="6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sz="60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algn="l"/>
            <a:endParaRPr lang="zh-TW" altLang="en-US" dirty="0" smtClean="0"/>
          </a:p>
          <a:p>
            <a:fld id="{920359E8-BF08-4BA8-A519-B2181E3AB287}" type="slidenum">
              <a:rPr lang="zh-TW" altLang="en-US" smtClean="0"/>
            </a:fld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7F475A-B946-494D-B22D-C31B978FC64D}" type="datetime1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615223" cy="38194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096" y="3404925"/>
            <a:ext cx="5669904" cy="34530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208645" y="1282700"/>
            <a:ext cx="2406015" cy="97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城市邊緣</a:t>
            </a:r>
            <a:endParaRPr lang="zh-TW" altLang="en-US" sz="4000" dirty="0" smtClean="0"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  <a:p>
            <a:endParaRPr lang="zh-CN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8CFE-CC20-4B6E-A2F5-2D07778D26D1}" type="datetime1">
              <a:rPr lang="zh-TW" altLang="en-US" smtClean="0"/>
            </a:fld>
            <a:endParaRPr lang="zh-TW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911985" y="4381500"/>
            <a:ext cx="2509520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城市中心</a:t>
            </a:r>
            <a:endParaRPr lang="zh-CN" altLang="en-US" sz="400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44659183023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726161"/>
            <a:ext cx="6215686" cy="41318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9424" y="969585"/>
            <a:ext cx="4906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光鮮明亮的便利超商</a:t>
            </a:r>
            <a:endParaRPr lang="zh-CN" altLang="en-US" sz="40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2458" t="1780" r="2236" b="3249"/>
          <a:stretch>
            <a:fillRect/>
          </a:stretch>
        </p:blipFill>
        <p:spPr>
          <a:xfrm>
            <a:off x="6121104" y="0"/>
            <a:ext cx="6070896" cy="457768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DBC2-708B-4603-A3D7-DC5C7B465629}" type="datetime1">
              <a:rPr lang="zh-TW" altLang="en-US" smtClean="0"/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856778" y="4959350"/>
            <a:ext cx="4828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鏽痕</a:t>
            </a:r>
            <a:r>
              <a:rPr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斑斑的小雜貨店</a:t>
            </a:r>
            <a:endParaRPr lang="zh-CN" altLang="en-US" sz="4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2961640" y="592455"/>
            <a:ext cx="1120140" cy="685165"/>
          </a:xfrm>
        </p:spPr>
        <p:txBody>
          <a:bodyPr/>
          <a:lstStyle/>
          <a:p>
            <a:pPr marL="0" indent="0">
              <a:buNone/>
            </a:pP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CN" altLang="en-US" sz="32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"/>
            <a:ext cx="12192000" cy="68624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610534" y="1209879"/>
            <a:ext cx="3503904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私家高級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轎車</a:t>
            </a:r>
            <a:endParaRPr lang="zh-CN" altLang="en-US" sz="40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24780" cy="3839344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2CB1-0AD7-4FAD-9D65-C6EF0807B3E1}" type="datetime1">
              <a:rPr lang="zh-TW" altLang="en-US" smtClean="0"/>
            </a:fld>
            <a:endParaRPr lang="zh-TW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475740" y="4749165"/>
            <a:ext cx="3458845" cy="97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擁擠的公車</a:t>
            </a:r>
            <a:endParaRPr lang="zh-TW" altLang="en-US" sz="4000" dirty="0" smtClean="0"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615" y="3146425"/>
            <a:ext cx="6001385" cy="3710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601" y="0"/>
            <a:ext cx="6368616" cy="47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t015a0df29f1faf5041"/>
          <p:cNvPicPr>
            <a:picLocks noChangeAspect="1"/>
          </p:cNvPicPr>
          <p:nvPr/>
        </p:nvPicPr>
        <p:blipFill>
          <a:blip r:embed="rId2"/>
          <a:srcRect b="5205"/>
          <a:stretch>
            <a:fillRect/>
          </a:stretch>
        </p:blipFill>
        <p:spPr>
          <a:xfrm>
            <a:off x="5815242" y="2129814"/>
            <a:ext cx="6376758" cy="472818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970520" y="752475"/>
            <a:ext cx="330390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優雅的天鵝</a:t>
            </a:r>
            <a:endParaRPr lang="zh-CN" altLang="en-US" sz="40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1195-771A-460A-8200-79CA02063A58}" type="datetime1">
              <a:rPr lang="zh-TW" altLang="en-US" smtClean="0"/>
            </a:fld>
            <a:endParaRPr lang="zh-TW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353820" y="5295900"/>
            <a:ext cx="307911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醜笨的鴨子</a:t>
            </a:r>
            <a:endParaRPr lang="zh-CN" altLang="en-US" sz="4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" b="8866"/>
          <a:stretch>
            <a:fillRect/>
          </a:stretch>
        </p:blipFill>
        <p:spPr bwMode="auto">
          <a:xfrm>
            <a:off x="234950" y="1865630"/>
            <a:ext cx="6336665" cy="499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9B706-7C8B-4590-A8D5-56DB70B2C731}" type="datetime1">
              <a:rPr lang="zh-TW" altLang="en-US" smtClean="0"/>
            </a:fld>
            <a:endParaRPr lang="zh-TW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62660" y="920750"/>
            <a:ext cx="4880610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CN" sz="4000">
                <a:latin typeface="標楷體" panose="03000509000000000000" pitchFamily="65" charset="-120"/>
                <a:ea typeface="標楷體" panose="03000509000000000000" pitchFamily="65" charset="-120"/>
              </a:rPr>
              <a:t>張口大嚼享受食物</a:t>
            </a:r>
            <a:endParaRPr lang="zh-TW" altLang="zh-CN" sz="4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10600" y="6020435"/>
            <a:ext cx="2287270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CN" sz="4000">
                <a:latin typeface="標楷體" panose="03000509000000000000" pitchFamily="65" charset="-120"/>
                <a:ea typeface="標楷體" panose="03000509000000000000" pitchFamily="65" charset="-120"/>
              </a:rPr>
              <a:t>優雅慢食</a:t>
            </a:r>
            <a:endParaRPr lang="zh-TW" altLang="zh-CN" sz="4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t="19850" b="2678"/>
          <a:stretch>
            <a:fillRect/>
          </a:stretch>
        </p:blipFill>
        <p:spPr>
          <a:xfrm>
            <a:off x="6835140" y="-27305"/>
            <a:ext cx="5137785" cy="5976620"/>
          </a:xfrm>
          <a:prstGeom prst="rect">
            <a:avLst/>
          </a:prstGeom>
          <a:solidFill>
            <a:schemeClr val="accent2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527050" y="1078865"/>
            <a:ext cx="5325745" cy="7067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出入精品店不在乎售價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0482"/>
            <a:ext cx="6219954" cy="413751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486" y="0"/>
            <a:ext cx="6010513" cy="380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A3715-0618-4051-829D-7ACBA8010E8D}" type="datetime1">
              <a:rPr lang="zh-TW" altLang="en-US" smtClean="0"/>
            </a:fld>
            <a:endParaRPr lang="zh-TW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65645" y="4791075"/>
            <a:ext cx="5054600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CN" sz="4000">
                <a:latin typeface="標楷體" panose="03000509000000000000" pitchFamily="65" charset="-120"/>
                <a:ea typeface="標楷體" panose="03000509000000000000" pitchFamily="65" charset="-120"/>
              </a:rPr>
              <a:t>在路邊攤用力殺價</a:t>
            </a:r>
            <a:endParaRPr lang="zh-TW" altLang="zh-CN" sz="4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5232" y="415925"/>
            <a:ext cx="11040954" cy="1165860"/>
          </a:xfrm>
        </p:spPr>
        <p:txBody>
          <a:bodyPr>
            <a:normAutofit fontScale="97500" lnSpcReduction="10000"/>
          </a:bodyPr>
          <a:lstStyle/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父母與親友的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職業：計程車司機、雜貨店老闆、泊車員、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           洗碗工、二輪戲院清潔工、路邊攤老闆</a:t>
            </a:r>
            <a:endParaRPr lang="zh-TW" altLang="en-US" sz="3600" dirty="0" smtClean="0"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  <a:p>
            <a:endParaRPr lang="zh-CN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CN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" y="1630680"/>
            <a:ext cx="6966585" cy="52266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330" y="1613535"/>
            <a:ext cx="7866380" cy="52438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357" y="1630541"/>
            <a:ext cx="6969570" cy="5227459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algn="l"/>
            <a:endParaRPr lang="zh-TW" altLang="en-US" dirty="0" smtClean="0"/>
          </a:p>
          <a:p>
            <a:fld id="{920359E8-BF08-4BA8-A519-B2181E3AB287}" type="slidenum">
              <a:rPr lang="zh-TW" altLang="en-US" smtClean="0"/>
            </a:fld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4034E2B-0DB1-4685-ABDA-EE3C57548B88}" type="datetime1">
              <a:rPr lang="zh-TW" altLang="en-US" smtClean="0"/>
            </a:fld>
            <a:endParaRPr lang="zh-TW" alt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64282" y="451282"/>
            <a:ext cx="8928178" cy="90591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20000"/>
              </a:lnSpc>
            </a:pP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主題二：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0720" y="1556183"/>
            <a:ext cx="10895330" cy="391317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我們的</a:t>
            </a:r>
            <a:r>
              <a:rPr lang="zh-TW" altLang="en-US" sz="3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記憶</a:t>
            </a:r>
            <a:r>
              <a:rPr lang="zh-TW" altLang="en-US" sz="3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並非完全真實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，有些事情是</a:t>
            </a:r>
            <a:r>
              <a:rPr lang="zh-TW" altLang="en-US" sz="3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想像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出來的，也有些事情在記憶中被我們添枝加葉、刪減修改。</a:t>
            </a:r>
            <a:endParaRPr lang="zh-TW" altLang="en-US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為何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人的記憶會這樣運作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：因為記憶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與想像同樣</a:t>
            </a:r>
            <a:r>
              <a:rPr lang="zh-TW" altLang="en-US" sz="3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背對現實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面向渴望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，渴望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平反。</a:t>
            </a:r>
            <a:endParaRPr lang="zh-TW" altLang="en-US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愈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是不容許的，愈是在想像中警戒著，反覆排練。排練太多，竟錯覺戲已上演，甚至</a:t>
            </a:r>
            <a:r>
              <a:rPr lang="zh-TW" altLang="en-US" sz="3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修改細節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在記憶裡栽贓、報復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A50514-5394-4388-8A27-C2438B55441F}" type="datetime1">
              <a:rPr lang="zh-TW" altLang="en-US" smtClean="0"/>
            </a:fld>
            <a:endParaRPr lang="zh-TW" altLang="en-US" dirty="0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113530" y="523240"/>
            <a:ext cx="4697095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記憶、想像與遺忘</a:t>
            </a:r>
            <a:endParaRPr lang="zh-TW" altLang="en-US" sz="4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下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00" y="0"/>
            <a:ext cx="12319000" cy="68541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15409" y="2531035"/>
            <a:ext cx="3589446" cy="132588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zh-CN" sz="8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界</a:t>
            </a:r>
            <a:r>
              <a:rPr lang="zh-TW" altLang="en-US" sz="8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CN" sz="8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</a:t>
            </a:r>
            <a:endParaRPr lang="zh-TW" altLang="zh-CN" sz="80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80380" y="4464432"/>
            <a:ext cx="3873500" cy="17913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簡報製作</a:t>
            </a:r>
            <a:endParaRPr lang="zh-TW" altLang="en-US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  <a:p>
            <a:pPr marL="0" indent="0" algn="ctr">
              <a:buNone/>
            </a:pPr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老師</a:t>
            </a:r>
            <a:r>
              <a:rPr lang="en-US" altLang="zh-TW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:</a:t>
            </a:r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林麗美     </a:t>
            </a:r>
            <a:endParaRPr lang="zh-TW" altLang="en-US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  <a:p>
            <a:pPr marL="0" indent="0" algn="ctr">
              <a:buNone/>
            </a:pPr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助理</a:t>
            </a:r>
            <a:r>
              <a:rPr lang="en-US" altLang="zh-TW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:</a:t>
            </a:r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林庭意</a:t>
            </a:r>
            <a:endParaRPr lang="zh-TW" altLang="en-US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  <a:p>
            <a:pPr marL="0" indent="0">
              <a:buNone/>
            </a:pPr>
            <a:endParaRPr lang="zh-TW" altLang="en-US" sz="36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  <a:p>
            <a:pPr marL="0" indent="0">
              <a:buNone/>
            </a:pP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61675" y="6334125"/>
            <a:ext cx="1393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/>
              <a:t>2016.10</a:t>
            </a:r>
            <a:endParaRPr lang="en-US" altLang="zh-CN" sz="2800" b="1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algn="l"/>
            <a:fld id="{7183FD9F-051F-47B8-8606-962244C3BAA9}" type="datetime1">
              <a:rPr lang="zh-TW" altLang="en-US" smtClean="0"/>
            </a:fld>
            <a:endParaRPr lang="zh-TW" altLang="en-US" smtClean="0"/>
          </a:p>
          <a:p>
            <a:fld id="{920359E8-BF08-4BA8-A519-B2181E3AB287}" type="slidenum">
              <a:rPr lang="zh-TW" altLang="en-US" smtClean="0"/>
            </a:fld>
            <a:endParaRPr lang="zh-TW" alt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D35A673-B55C-415E-A243-987DD109AE03}" type="datetime1">
              <a:rPr lang="zh-TW" altLang="en-US" smtClean="0"/>
            </a:fld>
            <a:endParaRPr lang="zh-TW" alt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18671" y="499745"/>
            <a:ext cx="4730199" cy="97692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記憶、想像與遺忘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96085"/>
            <a:ext cx="10515600" cy="451548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在學校裡，敵軍環繞，屬於上流社會的同學們和總愛踩低女孩家庭環境的老師，造成了女孩的自卑和自憐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於是女孩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承認父母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存在，跨過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界線，投身進入自己所奢望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、渴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盼的世界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。做一隻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優雅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美麗尊貴的天鵝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我總算，把這個故事撿回來，講一遍。彌補我作文課裡沒寫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的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。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也許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我又在這故事裡撒了謊，忍不住虛構的衝動，以成就一個小孩對現實的報復。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algn="l"/>
            <a:endParaRPr lang="zh-TW" altLang="en-US" dirty="0" smtClean="0"/>
          </a:p>
          <a:p>
            <a:fld id="{920359E8-BF08-4BA8-A519-B2181E3AB287}" type="slidenum">
              <a:rPr lang="zh-TW" altLang="en-US" smtClean="0"/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7786B30-F3F8-43AB-B45A-62B1A4FBE045}" type="datetime1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1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lum bright="24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5000" contrast="-47000"/>
                    </a14:imgEffect>
                    <a14:imgEffect>
                      <a14:colorTemperature colorTemp="5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06081" y="613386"/>
            <a:ext cx="8081934" cy="86028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主題三：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2093" y="2008505"/>
            <a:ext cx="10688824" cy="346533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讓階級定義出的卑下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者回到它不卑下的位置</a:t>
            </a:r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TW" sz="32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父母非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完人，我的</a:t>
            </a:r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童年或許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乏善可陳，但那始終是</a:t>
            </a:r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我未來的生命，最初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最完整的觴</a:t>
            </a:r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濫，無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可替代</a:t>
            </a:r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TW" sz="32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直視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並認同我的家庭在社會中的位階與特性，真實體會成長過程中的痛苦與歡樂，最終蛻變成你想要</a:t>
            </a:r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的自我面貌。</a:t>
            </a:r>
            <a:endParaRPr lang="zh-TW" altLang="en-US" sz="32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algn="l"/>
            <a:endParaRPr lang="zh-TW" altLang="en-US" dirty="0" smtClean="0"/>
          </a:p>
          <a:p>
            <a:fld id="{920359E8-BF08-4BA8-A519-B2181E3AB287}" type="slidenum">
              <a:rPr lang="zh-TW" altLang="en-US" smtClean="0"/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1D7C3C2B-32B2-45DC-8924-FADF5FE689A7}" type="datetime1">
              <a:rPr lang="zh-TW" altLang="en-US" smtClean="0"/>
            </a:fld>
            <a:endParaRPr lang="zh-TW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157980" y="662940"/>
            <a:ext cx="445262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解除界線的魔咒</a:t>
            </a:r>
            <a:endParaRPr lang="zh-TW" altLang="en-US" sz="4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36282" y="437320"/>
            <a:ext cx="2606040" cy="925759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佳句選粹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91005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我必須，把這個故事從垃圾堆裡撿回來，講一遍。它不容我扔棄，除非我記得。於是我敘述，為了記憶。記憶，以便遺忘。</a:t>
            </a:r>
            <a:endParaRPr lang="zh-TW" altLang="en-US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zh-TW" altLang="en-US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愈是不容許的，愈是在想像中警戒著，反覆排練。排練太多，竟錯覺戲已上演，甚至修改細節，在記憶裡栽贓、報復。</a:t>
            </a:r>
            <a:endParaRPr lang="zh-TW" altLang="en-US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原來「過去」跟未來一樣，充滿可塑性。記憶與想像同樣背對現實，面向渴望，渴望平反，我的童年。</a:t>
            </a:r>
            <a:endParaRPr lang="zh-TW" altLang="en-US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altLang="zh-TW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撒謊成性，即連生活本身，也化作一團悶悶發臭的謊。</a:t>
            </a:r>
            <a:endParaRPr lang="en-US" altLang="zh-TW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4F5FDD2-D98C-4855-A43E-819270BDF062}" type="datetime1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27142" y="681541"/>
            <a:ext cx="2836545" cy="806489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佳句選粹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31190" y="1937385"/>
            <a:ext cx="10515600" cy="3810272"/>
          </a:xfrm>
        </p:spPr>
        <p:txBody>
          <a:bodyPr/>
          <a:lstStyle/>
          <a:p>
            <a:pPr>
              <a:buFont typeface="Wingdings" panose="05000000000000000000" charset="0"/>
              <a:buChar char="ü"/>
            </a:pP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我穿過鐵道，跨過界線，自邊緣進入中心。見世面，開眼界，以那邊的尺度丈量世界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charset="0"/>
              <a:buChar char="ü"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charset="0"/>
              <a:buChar char="ü"/>
            </a:pPr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要花很多年的時間，我才懂得所謂「接納</a:t>
            </a: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」─他們</a:t>
            </a:r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之接納我，不是出於一種抹除界線的意圖，而是另一種</a:t>
            </a: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─不斷</a:t>
            </a:r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強化界線的需求</a:t>
            </a: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charset="0"/>
              <a:buChar char="ü"/>
            </a:pPr>
            <a:endParaRPr lang="en-US" altLang="zh-TW" b="1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charset="0"/>
              <a:buChar char="ü"/>
            </a:pP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那些抹除界線的手勢，終究證明了界線的力量，定義的力量，將人分格分階的力量。</a:t>
            </a:r>
            <a:endParaRPr lang="zh-TW" altLang="en-US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4EB9820-EABE-42E7-BE7A-7F77332CBE05}" type="datetime1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3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1051" y="573629"/>
            <a:ext cx="2724785" cy="817849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延伸思考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4254" y="1523951"/>
            <a:ext cx="11074888" cy="435165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不同階級的人對事物的看法往往不同，為什麼？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你是否能感受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&lt;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界線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一文裡，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階級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對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敘事者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造成的壓迫與窒息的痛苦？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知道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逆鱗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是什麼意思嗎？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以此出發思考一下，我們不經意間說出的話語</a:t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與評論，也許會傷害到與我們階級不同的人，</a:t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這該如何化解？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9C84F22-A1CF-439E-9249-340BA11166F0}" type="datetime1">
              <a:rPr lang="zh-TW" altLang="en-US" smtClean="0"/>
            </a:fld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446" y="3071446"/>
            <a:ext cx="3786554" cy="378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2164" y="586184"/>
            <a:ext cx="2459063" cy="721297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zh-TW" altLang="zh-CN" b="1" dirty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endParaRPr lang="zh-TW" altLang="zh-CN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3410" y="150558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舒讀網路書店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>
                <a:latin typeface="Times New Roman" panose="02020603050405020304" pitchFamily="18" charset="0"/>
                <a:ea typeface="Arial Unicode MS" panose="020B0604020202020204" pitchFamily="34" charset="-120"/>
                <a:cs typeface="Arial Unicode MS" panose="020B0604020202020204" pitchFamily="34" charset="-120"/>
                <a:sym typeface="+mn-ea"/>
              </a:rPr>
              <a:t>http://www.sudu.cc/front/bin/ptdetail.phtml?Part=3070012137</a:t>
            </a:r>
            <a:endParaRPr lang="en-US" altLang="zh-TW" sz="2400" dirty="0">
              <a:latin typeface="Times New Roman" panose="02020603050405020304" pitchFamily="18" charset="0"/>
              <a:ea typeface="Arial Unicode MS" panose="020B0604020202020204" pitchFamily="34" charset="-120"/>
              <a:cs typeface="Arial Unicode MS" panose="020B0604020202020204" pitchFamily="34" charset="-120"/>
              <a:sym typeface="+mn-ea"/>
            </a:endParaRPr>
          </a:p>
          <a:p>
            <a:r>
              <a:rPr lang="en-US" altLang="zh-TW" sz="2400" dirty="0">
                <a:latin typeface="Times New Roman" panose="02020603050405020304" pitchFamily="18" charset="0"/>
                <a:ea typeface="Arial Unicode MS" panose="020B0604020202020204" pitchFamily="34" charset="-120"/>
                <a:cs typeface="Arial Unicode MS" panose="020B0604020202020204" pitchFamily="34" charset="-120"/>
                <a:sym typeface="+mn-ea"/>
              </a:rPr>
              <a:t>http://www.sudu.cc/front/bin/ptlist.phtml?Category=404031</a:t>
            </a:r>
            <a:endParaRPr lang="en-US" altLang="zh-TW" sz="2400" dirty="0">
              <a:latin typeface="Times New Roman" panose="02020603050405020304" pitchFamily="18" charset="0"/>
              <a:ea typeface="Arial Unicode MS" panose="020B0604020202020204" pitchFamily="34" charset="-120"/>
              <a:cs typeface="Arial Unicode MS" panose="020B0604020202020204" pitchFamily="34" charset="-120"/>
              <a:sym typeface="+mn-ea"/>
            </a:endParaRPr>
          </a:p>
          <a:p>
            <a:pPr marL="0" indent="0">
              <a:buNone/>
            </a:pPr>
            <a:endParaRPr lang="zh-TW" altLang="en-US" sz="2400" dirty="0">
              <a:latin typeface="Times New Roman" panose="02020603050405020304" pitchFamily="18" charset="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0" indent="0">
              <a:buNone/>
            </a:pP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PChome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個人新聞台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: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</a:endParaRPr>
          </a:p>
          <a:p>
            <a:r>
              <a:rPr lang="en-US" altLang="zh-TW" sz="2400" dirty="0">
                <a:latin typeface="Times New Roman" panose="02020603050405020304" pitchFamily="18" charset="0"/>
                <a:ea typeface="Arial Unicode MS" panose="020B0604020202020204" pitchFamily="34" charset="-120"/>
                <a:cs typeface="Arial Unicode MS" panose="020B0604020202020204" pitchFamily="34" charset="-120"/>
                <a:sym typeface="+mn-ea"/>
              </a:rPr>
              <a:t>http://</a:t>
            </a:r>
            <a:r>
              <a:rPr lang="en-US" altLang="zh-TW" sz="2400" dirty="0" smtClean="0">
                <a:latin typeface="Times New Roman" panose="02020603050405020304" pitchFamily="18" charset="0"/>
                <a:ea typeface="Arial Unicode MS" panose="020B0604020202020204" pitchFamily="34" charset="-120"/>
                <a:cs typeface="Arial Unicode MS" panose="020B0604020202020204" pitchFamily="34" charset="-120"/>
                <a:sym typeface="+mn-ea"/>
              </a:rPr>
              <a:t>mypaper.pchome.com.tw/asagumo/post/1267395531</a:t>
            </a:r>
            <a:endParaRPr lang="en-US" altLang="zh-TW" sz="2400" dirty="0" smtClean="0">
              <a:latin typeface="Times New Roman" panose="02020603050405020304" pitchFamily="18" charset="0"/>
              <a:ea typeface="Arial Unicode MS" panose="020B0604020202020204" pitchFamily="34" charset="-120"/>
              <a:cs typeface="Arial Unicode MS" panose="020B0604020202020204" pitchFamily="34" charset="-120"/>
              <a:sym typeface="+mn-ea"/>
            </a:endParaRPr>
          </a:p>
          <a:p>
            <a:endParaRPr lang="en-US" altLang="zh-TW" sz="2400" dirty="0" smtClean="0">
              <a:latin typeface="Times New Roman" panose="02020603050405020304" pitchFamily="18" charset="0"/>
              <a:ea typeface="Arial Unicode MS" panose="020B0604020202020204" pitchFamily="34" charset="-120"/>
              <a:cs typeface="Arial Unicode MS" panose="020B0604020202020204" pitchFamily="34" charset="-120"/>
              <a:sym typeface="+mn-ea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  <a:sym typeface="+mn-ea"/>
              </a:rPr>
              <a:t>博客來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  <a:sym typeface="+mn-ea"/>
              </a:rPr>
              <a:t>: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  <a:sym typeface="+mn-ea"/>
            </a:endParaRPr>
          </a:p>
          <a:p>
            <a:r>
              <a:rPr lang="zh-CN" altLang="en-US" sz="2400" dirty="0">
                <a:latin typeface="Times New Roman" panose="02020603050405020304" pitchFamily="18" charset="0"/>
                <a:ea typeface="Arial Unicode MS" panose="020B0604020202020204" charset="-122"/>
                <a:sym typeface="+mn-ea"/>
              </a:rPr>
              <a:t>http://www.books.com.tw/products/0010522897</a:t>
            </a:r>
            <a:endParaRPr lang="zh-CN" altLang="en-US" sz="2400" dirty="0">
              <a:latin typeface="Times New Roman" panose="02020603050405020304" pitchFamily="18" charset="0"/>
              <a:ea typeface="Arial Unicode MS" panose="020B0604020202020204" charset="-122"/>
              <a:sym typeface="+mn-ea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</a:endParaRPr>
          </a:p>
          <a:p>
            <a:endParaRPr lang="en-US" altLang="zh-TW" sz="2400" dirty="0" smtClean="0">
              <a:latin typeface="Times New Roman" panose="02020603050405020304" pitchFamily="18" charset="0"/>
              <a:ea typeface="Arial Unicode MS" panose="020B0604020202020204" pitchFamily="34" charset="-120"/>
              <a:cs typeface="Arial Unicode MS" panose="020B0604020202020204" pitchFamily="34" charset="-120"/>
              <a:sym typeface="+mn-ea"/>
            </a:endParaRPr>
          </a:p>
          <a:p>
            <a:endParaRPr lang="zh-CN" altLang="en-US" sz="2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pic>
        <p:nvPicPr>
          <p:cNvPr id="6" name="图片 5" descr="FAQ_illusts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88245" y="4547870"/>
            <a:ext cx="1925955" cy="2326005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algn="l"/>
            <a:endParaRPr lang="zh-TW" altLang="en-US" dirty="0" smtClean="0"/>
          </a:p>
          <a:p>
            <a:fld id="{920359E8-BF08-4BA8-A519-B2181E3AB287}" type="slidenum">
              <a:rPr lang="zh-TW" altLang="en-US" smtClean="0"/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6C1F825-3ABA-44BF-981E-B3B7532D3991}" type="datetime1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Sunset-s-glow-sea_1920x1080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175" y="5080"/>
            <a:ext cx="12198350" cy="68478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38980" y="1805305"/>
            <a:ext cx="3640455" cy="2489835"/>
          </a:xfrm>
        </p:spPr>
        <p:txBody>
          <a:bodyPr>
            <a:normAutofit/>
          </a:bodyPr>
          <a:lstStyle/>
          <a:p>
            <a:r>
              <a:rPr lang="en-US" altLang="zh-CN" sz="6000" dirty="0">
                <a:latin typeface="Times New Roman" panose="02020603050405020304" pitchFamily="18" charset="0"/>
              </a:rPr>
              <a:t>THE END</a:t>
            </a:r>
            <a:endParaRPr lang="en-US" altLang="zh-CN" sz="6000" dirty="0">
              <a:latin typeface="Times New Roman" panose="02020603050405020304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algn="l"/>
            <a:fld id="{4D1E1B47-B8B3-410D-93E7-24663BF199A4}" type="datetime1">
              <a:rPr lang="zh-TW" altLang="en-US" smtClean="0"/>
            </a:fld>
            <a:endParaRPr lang="zh-TW" altLang="en-US" smtClean="0"/>
          </a:p>
          <a:p>
            <a:fld id="{920359E8-BF08-4BA8-A519-B2181E3AB287}" type="slidenum">
              <a:rPr lang="zh-TW" altLang="en-US" smtClean="0"/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3D576B6-B637-43EA-B1C2-70D2788C38D2}" type="datetime1">
              <a:rPr lang="zh-TW" altLang="en-US" smtClean="0"/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35820" y="367455"/>
            <a:ext cx="3294112" cy="84264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zh-TW" altLang="zh-CN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作者介紹</a:t>
            </a:r>
            <a:endParaRPr lang="zh-TW" altLang="zh-CN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内容占位符 3" descr="photo4277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4565188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95126" y="1210310"/>
            <a:ext cx="7415530" cy="538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zh-CN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胡淑雯</a:t>
            </a:r>
            <a:endParaRPr lang="zh-TW" altLang="zh-CN" sz="36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ct val="110000"/>
              </a:lnSpc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sym typeface="+mn-ea"/>
              </a:rPr>
              <a:t>1970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年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sym typeface="+mn-ea"/>
              </a:rPr>
              <a:t>12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月生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台大外文系畢業，但大學時不讀書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，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都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在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街頭，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大學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畢業五年後，才開始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讀書，愈來愈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喜歡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文學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作者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自述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語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)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 </a:t>
            </a:r>
            <a:endParaRPr lang="zh-TW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  <a:p>
            <a:pPr algn="l">
              <a:lnSpc>
                <a:spcPct val="110000"/>
              </a:lnSpc>
            </a:pP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當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過一年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新聞記者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、四年專職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婦運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、</a:t>
            </a:r>
            <a:b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</a:b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六年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新聞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編輯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曾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獲梁實秋文學獎散文獎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教育部文藝創作獎短篇小說獎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時報文學獎散文首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獎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015A75-FA2D-49E2-8960-0E4EE0EC7A76}" type="datetime1">
              <a:rPr lang="zh-TW" altLang="en-US" smtClean="0"/>
            </a:fld>
            <a:endParaRPr lang="zh-TW" altLang="en-US" dirty="0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altLang="zh-TW" dirty="0"/>
              <a:t>.</a:t>
            </a:r>
            <a:endParaRPr lang="en-US" altLang="zh-TW" dirty="0"/>
          </a:p>
          <a:p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1205" y="1694669"/>
            <a:ext cx="10873105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花很長時間完成了一個失敗的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作品</a:t>
            </a:r>
            <a:r>
              <a:rPr lang="en-US" altLang="zh-TW" sz="28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(2008</a:t>
            </a:r>
            <a:r>
              <a:rPr lang="zh-TW" altLang="en-US" sz="28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年</a:t>
            </a:r>
            <a:r>
              <a:rPr lang="en-US" altLang="zh-TW" sz="28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但在即將出版的時候，我卻尖銳地發現，這是一本「我沒有能力替它辯護」的書，因為我根本不喜歡它。然而，這本寫壞的書中，確實包含了我很在乎、很帶感情、很想表達的主題，直到它送上編輯台，「出書」這回事真的要進行了，要玩真的了，我這才任性地把書稿擋下，收回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30000"/>
              </a:lnSpc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因為我知道自己寫壞了，搞砸了，我不想出版一本在現實面前站不住腳、甚至連頭都抬不起來的小說。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488685" y="683895"/>
            <a:ext cx="5398143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認真誠實的寫作態度</a:t>
            </a:r>
            <a:endParaRPr lang="zh-TW" altLang="en-US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7C44-163E-4331-A673-368D03224F32}" type="datetime1">
              <a:rPr lang="zh-TW" altLang="en-US" smtClean="0"/>
            </a:fld>
            <a:endParaRPr lang="zh-TW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620608" y="5868035"/>
            <a:ext cx="5457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出處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太陽的血是黑的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書中自序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2474064" y="6007558"/>
            <a:ext cx="316348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太陽</a:t>
            </a:r>
            <a:r>
              <a:rPr lang="zh-TW" altLang="en-US" sz="28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的血是黑的</a:t>
            </a:r>
            <a:r>
              <a:rPr lang="en-US" altLang="zh-TW" sz="28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en-US" altLang="zh-TW" sz="2800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348147" y="368298"/>
            <a:ext cx="5363308" cy="95450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zh-TW" altLang="zh-CN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作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CN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品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CN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介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CN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紹</a:t>
            </a:r>
            <a:endParaRPr lang="zh-TW" altLang="zh-CN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>
          <a:xfrm>
            <a:off x="272562" y="1463533"/>
            <a:ext cx="5505663" cy="642727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zh-TW" altLang="zh-CN" sz="32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個人小說集</a:t>
            </a:r>
            <a:endParaRPr lang="zh-TW" altLang="zh-CN" sz="32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2"/>
          </p:nvPr>
        </p:nvSpPr>
        <p:spPr>
          <a:xfrm>
            <a:off x="734281" y="2406162"/>
            <a:ext cx="3027954" cy="60448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《</a:t>
            </a:r>
            <a:r>
              <a:rPr lang="zh-TW" altLang="zh-CN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哀艷是童年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》</a:t>
            </a:r>
            <a:endParaRPr lang="zh-TW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  <a:p>
            <a:pPr>
              <a:lnSpc>
                <a:spcPct val="110000"/>
              </a:lnSpc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  <a:p>
            <a:pPr>
              <a:lnSpc>
                <a:spcPct val="110000"/>
              </a:lnSpc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3"/>
          </p:nvPr>
        </p:nvSpPr>
        <p:spPr>
          <a:xfrm>
            <a:off x="6444762" y="1449543"/>
            <a:ext cx="5254590" cy="65976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zh-TW" altLang="zh-CN" sz="32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與他人合著的社會運動紀錄</a:t>
            </a:r>
            <a:endParaRPr lang="zh-TW" altLang="zh-CN" sz="32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sz="quarter" idx="4"/>
          </p:nvPr>
        </p:nvSpPr>
        <p:spPr>
          <a:xfrm>
            <a:off x="6480995" y="2721822"/>
            <a:ext cx="5183188" cy="380895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婉如火金姑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上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)(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)》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堅持走完婦運的路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》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《</a:t>
            </a:r>
            <a:r>
              <a:rPr lang="zh-TW" altLang="zh-CN" dirty="0">
                <a:latin typeface="標楷體" panose="03000509000000000000" pitchFamily="65" charset="-120"/>
                <a:ea typeface="標楷體" panose="03000509000000000000" pitchFamily="65" charset="-120"/>
              </a:rPr>
              <a:t>無法送達的遺書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記那些在恐怖年代失落的人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》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百年追求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台灣民主運動的故事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》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53208" y="3010644"/>
            <a:ext cx="4143362" cy="4143362"/>
          </a:xfrm>
          <a:prstGeom prst="rect">
            <a:avLst/>
          </a:prstGeom>
        </p:spPr>
      </p:pic>
      <p:pic>
        <p:nvPicPr>
          <p:cNvPr id="3" name="图片 2" descr="3070012137_L_3070012137_250x3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601" y="2279324"/>
            <a:ext cx="2430078" cy="3404149"/>
          </a:xfrm>
          <a:prstGeom prst="rect">
            <a:avLst/>
          </a:prstGeom>
        </p:spPr>
      </p:pic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  <p:sp>
        <p:nvSpPr>
          <p:cNvPr id="12" name="文字方塊 9"/>
          <p:cNvSpPr txBox="1"/>
          <p:nvPr/>
        </p:nvSpPr>
        <p:spPr>
          <a:xfrm>
            <a:off x="2495019" y="6006923"/>
            <a:ext cx="316348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太陽</a:t>
            </a:r>
            <a:r>
              <a:rPr lang="zh-TW" altLang="en-US" sz="28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的血是黑的</a:t>
            </a:r>
            <a:r>
              <a:rPr lang="en-US" altLang="zh-TW" sz="28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en-US" altLang="zh-TW" sz="2800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本占位符 4"/>
          <p:cNvSpPr>
            <a:spLocks noGrp="1"/>
          </p:cNvSpPr>
          <p:nvPr/>
        </p:nvSpPr>
        <p:spPr>
          <a:xfrm>
            <a:off x="293517" y="1462898"/>
            <a:ext cx="5505663" cy="6427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zh-CN" sz="32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個人小說集</a:t>
            </a:r>
            <a:endParaRPr lang="zh-TW" altLang="zh-CN" sz="32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内容占位符 5"/>
          <p:cNvSpPr>
            <a:spLocks noGrp="1"/>
          </p:cNvSpPr>
          <p:nvPr/>
        </p:nvSpPr>
        <p:spPr>
          <a:xfrm>
            <a:off x="755236" y="2405527"/>
            <a:ext cx="3027954" cy="6044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《</a:t>
            </a:r>
            <a:r>
              <a:rPr lang="zh-TW" altLang="zh-CN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哀艷是童年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》</a:t>
            </a:r>
            <a:endParaRPr lang="zh-TW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  <a:p>
            <a:pPr>
              <a:lnSpc>
                <a:spcPct val="110000"/>
              </a:lnSpc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  <a:p>
            <a:pPr>
              <a:lnSpc>
                <a:spcPct val="110000"/>
              </a:lnSpc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32253" y="3010009"/>
            <a:ext cx="4143362" cy="4143362"/>
          </a:xfrm>
          <a:prstGeom prst="rect">
            <a:avLst/>
          </a:prstGeom>
        </p:spPr>
      </p:pic>
      <p:pic>
        <p:nvPicPr>
          <p:cNvPr id="16" name="图片 15" descr="3070012137_L_3070012137_250x3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556" y="2278689"/>
            <a:ext cx="2430078" cy="3404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665296" y="308610"/>
            <a:ext cx="3135581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文 本 出 處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8000" y="1211580"/>
            <a:ext cx="11112500" cy="50558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2006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年，胡淑雯以短篇小說集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哀豔是童年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驚豔文壇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這本書有小說、有散文，也有一些類似自傳性的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文字，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是一系列</a:t>
            </a:r>
            <a:r>
              <a:rPr lang="zh-TW" altLang="en-US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以童年為名的往事追憶。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每一則故事住著一個小女孩，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每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一篇都不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長，但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篇篇深具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特色，寫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來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一氣呵成，足以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打入人心最脆弱的所在，讀來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驚心動魄。</a:t>
            </a:r>
            <a:endParaRPr lang="zh-TW" altLang="en-US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0">
              <a:lnSpc>
                <a:spcPct val="120000"/>
              </a:lnSpc>
              <a:buFont typeface="Wingdings" panose="05000000000000000000" pitchFamily="2" charset="2"/>
              <a:buNone/>
            </a:pP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0">
              <a:lnSpc>
                <a:spcPct val="120000"/>
              </a:lnSpc>
              <a:buFont typeface="Wingdings" panose="05000000000000000000" pitchFamily="2" charset="2"/>
              <a:buNone/>
            </a:pPr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0">
              <a:lnSpc>
                <a:spcPct val="120000"/>
              </a:lnSpc>
              <a:buFont typeface="Wingdings" panose="05000000000000000000" pitchFamily="2" charset="2"/>
              <a:buNone/>
            </a:pP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E43C-5B6B-4EF1-91C8-4CBB52880617}" type="datetime1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92345" y="528320"/>
            <a:ext cx="3014345" cy="90868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課前探討</a:t>
            </a:r>
            <a:endPara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43070" y="2917825"/>
            <a:ext cx="4367530" cy="603885"/>
          </a:xfr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階級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(Class)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是什麼？</a:t>
            </a:r>
            <a:endParaRPr lang="zh-TW" altLang="en-US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algn="l"/>
            <a:fld id="{9E02A03C-31E4-47D1-A9AE-FB11E1A818C9}" type="datetime1">
              <a:rPr lang="zh-TW" altLang="en-US" smtClean="0"/>
            </a:fld>
            <a:endParaRPr lang="zh-TW" altLang="en-US" smtClean="0"/>
          </a:p>
          <a:p>
            <a:fld id="{920359E8-BF08-4BA8-A519-B2181E3AB287}" type="slidenum">
              <a:rPr lang="zh-TW" altLang="en-US" smtClean="0"/>
            </a:fld>
            <a:endParaRPr lang="zh-TW" altLang="en-US" dirty="0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C0CF389-91E0-427A-8B26-96D2E50BF588}" type="datetime1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7A105-3FFC-4B1B-86C7-A91088506497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65983" y="2816162"/>
            <a:ext cx="10967869" cy="9766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現在社會階級依然存在嗎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甚至比起封建時代，社會階級更強化了嗎</a:t>
            </a:r>
            <a:r>
              <a:rPr lang="zh-TW" altLang="en-US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標題 1"/>
          <p:cNvSpPr>
            <a:spLocks noGrp="1"/>
          </p:cNvSpPr>
          <p:nvPr/>
        </p:nvSpPr>
        <p:spPr>
          <a:xfrm>
            <a:off x="4792783" y="487554"/>
            <a:ext cx="2484309" cy="90872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課前探討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7A105-3FFC-4B1B-86C7-A91088506497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59E8-BF08-4BA8-A519-B2181E3AB287}" type="slidenum">
              <a:rPr lang="zh-TW" altLang="en-US" smtClean="0"/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949324" y="2085340"/>
            <a:ext cx="10032267" cy="5355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請同學與我們分享一件</a:t>
            </a:r>
            <a:r>
              <a:rPr lang="en-US" altLang="zh-TW" sz="3200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10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歲以前深烙在腦海中的記憶。</a:t>
            </a:r>
            <a:endParaRPr lang="zh-TW" altLang="en-US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8985" y="3129280"/>
            <a:ext cx="4732655" cy="3155315"/>
          </a:xfrm>
          <a:prstGeom prst="rect">
            <a:avLst/>
          </a:prstGeom>
        </p:spPr>
      </p:pic>
      <p:sp>
        <p:nvSpPr>
          <p:cNvPr id="9" name="標題 1"/>
          <p:cNvSpPr>
            <a:spLocks noGrp="1"/>
          </p:cNvSpPr>
          <p:nvPr/>
        </p:nvSpPr>
        <p:spPr>
          <a:xfrm>
            <a:off x="4853743" y="405639"/>
            <a:ext cx="2484309" cy="90872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課前探討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空白设计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2198</Words>
  <Application>WPS 演示</Application>
  <PresentationFormat>自訂</PresentationFormat>
  <Paragraphs>315</Paragraphs>
  <Slides>26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Arial</vt:lpstr>
      <vt:lpstr>SimSun</vt:lpstr>
      <vt:lpstr>Wingdings</vt:lpstr>
      <vt:lpstr>標楷體</vt:lpstr>
      <vt:lpstr>Times New Roman</vt:lpstr>
      <vt:lpstr>Arial Unicode MS</vt:lpstr>
      <vt:lpstr>Wingdings</vt:lpstr>
      <vt:lpstr>Arial Unicode MS</vt:lpstr>
      <vt:lpstr>Calibri</vt:lpstr>
      <vt:lpstr>等线</vt:lpstr>
      <vt:lpstr>新細明體</vt:lpstr>
      <vt:lpstr>Microsoft YaHei</vt:lpstr>
      <vt:lpstr>Calibri Light</vt:lpstr>
      <vt:lpstr>Office 佈景主題</vt:lpstr>
      <vt:lpstr>自訂設計</vt:lpstr>
      <vt:lpstr>1_空白设计模板</vt:lpstr>
      <vt:lpstr>教育部 全校型中文閱讀書寫課程革新推動計畫</vt:lpstr>
      <vt:lpstr>界   線</vt:lpstr>
      <vt:lpstr>作者介紹</vt:lpstr>
      <vt:lpstr>PowerPoint 演示文稿</vt:lpstr>
      <vt:lpstr>作 品 介 紹</vt:lpstr>
      <vt:lpstr>PowerPoint 演示文稿</vt:lpstr>
      <vt:lpstr>課前探討</vt:lpstr>
      <vt:lpstr>PowerPoint 演示文稿</vt:lpstr>
      <vt:lpstr>PowerPoint 演示文稿</vt:lpstr>
      <vt:lpstr>主題一： </vt:lpstr>
      <vt:lpstr>界線在哪裡？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主題二：</vt:lpstr>
      <vt:lpstr>記憶、想像與遺忘</vt:lpstr>
      <vt:lpstr>主題三：</vt:lpstr>
      <vt:lpstr>佳句選粹</vt:lpstr>
      <vt:lpstr>佳句選粹</vt:lpstr>
      <vt:lpstr>延伸思考</vt:lpstr>
      <vt:lpstr>資料來源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教育部 全校型中文閱讀書寫課程革新推動計畫</dc:title>
  <dc:creator>林庭意</dc:creator>
  <cp:lastModifiedBy>user</cp:lastModifiedBy>
  <cp:revision>87</cp:revision>
  <dcterms:created xsi:type="dcterms:W3CDTF">2016-09-06T05:37:00Z</dcterms:created>
  <dcterms:modified xsi:type="dcterms:W3CDTF">2016-11-10T15:46:57Z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