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1" r:id="rId2"/>
    <p:sldId id="257" r:id="rId3"/>
    <p:sldId id="258" r:id="rId4"/>
    <p:sldId id="259" r:id="rId5"/>
    <p:sldId id="262" r:id="rId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2E0D46-EA96-47C7-85B9-4B00F7F9120F}" type="datetimeFigureOut">
              <a:rPr lang="zh-TW" altLang="en-US" smtClean="0"/>
              <a:t>2014/12/31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EF1AA-C417-4412-AD35-7B2003DF54D0}" type="slidenum">
              <a:rPr lang="zh-TW" altLang="en-US" smtClean="0"/>
              <a:t>‹#›</a:t>
            </a:fld>
            <a:endParaRPr lang="zh-TW" altLang="en-US"/>
          </a:p>
        </p:txBody>
      </p:sp>
    </p:spTree>
    <p:extLst>
      <p:ext uri="{BB962C8B-B14F-4D97-AF65-F5344CB8AC3E}">
        <p14:creationId xmlns:p14="http://schemas.microsoft.com/office/powerpoint/2010/main" val="251945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3</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4</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00946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3262641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51532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3547847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466748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258358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393207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203822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323210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059021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F520147F-F8F3-4FD8-9274-13A16ABE1DCC}" type="datetimeFigureOut">
              <a:rPr lang="zh-TW" altLang="en-US" smtClean="0"/>
              <a:t>2014/12/31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875991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20147F-F8F3-4FD8-9274-13A16ABE1DCC}" type="datetimeFigureOut">
              <a:rPr lang="zh-TW" altLang="en-US" smtClean="0"/>
              <a:t>2014/12/31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6E598-41D4-46C8-A5FB-4EA10EBCEDE4}" type="slidenum">
              <a:rPr lang="zh-TW" altLang="en-US" smtClean="0"/>
              <a:t>‹#›</a:t>
            </a:fld>
            <a:endParaRPr lang="zh-TW" altLang="en-US"/>
          </a:p>
        </p:txBody>
      </p:sp>
    </p:spTree>
    <p:extLst>
      <p:ext uri="{BB962C8B-B14F-4D97-AF65-F5344CB8AC3E}">
        <p14:creationId xmlns:p14="http://schemas.microsoft.com/office/powerpoint/2010/main" val="1599045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28650" y="387813"/>
            <a:ext cx="7886700" cy="1325563"/>
          </a:xfrm>
        </p:spPr>
        <p:txBody>
          <a:bodyPr>
            <a:noAutofit/>
          </a:bodyPr>
          <a:lstStyle/>
          <a:p>
            <a:pPr lvl="0" algn="l" eaLnBrk="0" fontAlgn="base" hangingPunct="0">
              <a:lnSpc>
                <a:spcPct val="100000"/>
              </a:lnSpc>
              <a:spcAft>
                <a:spcPct val="0"/>
              </a:spcAft>
            </a:pPr>
            <a:r>
              <a:rPr lang="en-US" altLang="zh-TW" sz="1200" b="1" dirty="0">
                <a:latin typeface="Times New Roman" panose="02020603050405020304" pitchFamily="18" charset="0"/>
                <a:cs typeface="Times New Roman" panose="02020603050405020304" pitchFamily="18" charset="0"/>
              </a:rPr>
              <a:t>Goal U1:</a:t>
            </a:r>
            <a:r>
              <a:rPr lang="en-US" altLang="zh-TW" sz="1200" dirty="0">
                <a:latin typeface="Times New Roman" panose="02020603050405020304" pitchFamily="18" charset="0"/>
                <a:cs typeface="Times New Roman" panose="02020603050405020304" pitchFamily="18" charset="0"/>
              </a:rPr>
              <a:t>Students will possess professional knowledge of business administration.</a:t>
            </a:r>
            <a:r>
              <a:rPr kumimoji="0" lang="en-US" altLang="zh-TW" sz="1200" b="0" i="0" u="none" strike="noStrike" cap="none" normalizeH="0" baseline="0" dirty="0" smtClean="0">
                <a:ln>
                  <a:noFill/>
                </a:ln>
                <a:solidFill>
                  <a:schemeClr val="tx1"/>
                </a:solidFill>
                <a:effectLst/>
              </a:rPr>
              <a:t/>
            </a:r>
            <a:br>
              <a:rPr kumimoji="0" lang="en-US" altLang="zh-TW" sz="1200" b="0" i="0" u="none" strike="noStrike" cap="none" normalizeH="0" baseline="0" dirty="0" smtClean="0">
                <a:ln>
                  <a:noFill/>
                </a:ln>
                <a:solidFill>
                  <a:schemeClr val="tx1"/>
                </a:solidFill>
                <a:effectLst/>
              </a:rPr>
            </a:br>
            <a:r>
              <a:rPr lang="en-US" altLang="zh-TW" sz="1200" b="1" dirty="0">
                <a:latin typeface="Times New Roman" panose="02020603050405020304" pitchFamily="18" charset="0"/>
                <a:cs typeface="Times New Roman" panose="02020603050405020304" pitchFamily="18" charset="0"/>
              </a:rPr>
              <a:t>Objectives U1.1:</a:t>
            </a:r>
            <a:r>
              <a:rPr lang="en-US" altLang="zh-TW" sz="1200" dirty="0">
                <a:latin typeface="Times New Roman" panose="02020603050405020304" pitchFamily="18" charset="0"/>
                <a:cs typeface="Times New Roman" panose="02020603050405020304" pitchFamily="18" charset="0"/>
              </a:rPr>
              <a:t>Students will be able to understand advanced knowledge of business administration and recognize related professional course</a:t>
            </a:r>
            <a:r>
              <a:rPr lang="en-US" altLang="zh-TW" sz="1200" dirty="0" smtClean="0">
                <a:latin typeface="Times New Roman" panose="02020603050405020304" pitchFamily="18" charset="0"/>
                <a:cs typeface="Times New Roman" panose="02020603050405020304" pitchFamily="18" charset="0"/>
              </a:rPr>
              <a:t>.</a:t>
            </a:r>
            <a:r>
              <a:rPr lang="zh-TW" altLang="en-US" sz="1200" dirty="0" smtClean="0">
                <a:latin typeface="Times New Roman" panose="02020603050405020304" pitchFamily="18" charset="0"/>
                <a:cs typeface="Times New Roman" panose="02020603050405020304" pitchFamily="18" charset="0"/>
              </a:rPr>
              <a:t> </a:t>
            </a:r>
            <a:r>
              <a:rPr kumimoji="0" lang="en-US" altLang="zh-TW" sz="1200" b="0" i="0" u="none" strike="noStrike" cap="none" normalizeH="0" baseline="0" dirty="0" smtClean="0">
                <a:ln>
                  <a:noFill/>
                </a:ln>
                <a:solidFill>
                  <a:schemeClr val="tx1"/>
                </a:solidFill>
                <a:effectLst/>
              </a:rPr>
              <a:t/>
            </a:r>
            <a:br>
              <a:rPr kumimoji="0" lang="en-US" altLang="zh-TW" sz="1200" b="0" i="0" u="none" strike="noStrike" cap="none" normalizeH="0" baseline="0" dirty="0" smtClean="0">
                <a:ln>
                  <a:noFill/>
                </a:ln>
                <a:solidFill>
                  <a:schemeClr val="tx1"/>
                </a:solidFill>
                <a:effectLst/>
              </a:rPr>
            </a:br>
            <a:endParaRPr lang="zh-TW" altLang="en-US" sz="1200"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4108164843"/>
              </p:ext>
            </p:extLst>
          </p:nvPr>
        </p:nvGraphicFramePr>
        <p:xfrm>
          <a:off x="467546" y="1412777"/>
          <a:ext cx="7560837" cy="4764187"/>
        </p:xfrm>
        <a:graphic>
          <a:graphicData uri="http://schemas.openxmlformats.org/drawingml/2006/table">
            <a:tbl>
              <a:tblPr firstRow="1" firstCol="1" bandRow="1" bandCol="1">
                <a:tableStyleId>{5C22544A-7EE6-4342-B048-85BDC9FD1C3A}</a:tableStyleId>
              </a:tblPr>
              <a:tblGrid>
                <a:gridCol w="1526898"/>
                <a:gridCol w="2011313"/>
                <a:gridCol w="2011313"/>
                <a:gridCol w="2011313"/>
              </a:tblGrid>
              <a:tr h="304097">
                <a:tc>
                  <a:txBody>
                    <a:bodyPr/>
                    <a:lstStyle/>
                    <a:p>
                      <a:pPr>
                        <a:spcAft>
                          <a:spcPts val="0"/>
                        </a:spcAft>
                      </a:pPr>
                      <a:r>
                        <a:rPr lang="en-US" sz="1400" kern="100" dirty="0">
                          <a:effectLst/>
                        </a:rPr>
                        <a:t> </a:t>
                      </a:r>
                      <a:r>
                        <a:rPr lang="en-US" altLang="zh-TW" sz="1400" kern="100" dirty="0" smtClean="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r>
              <a:tr h="836267">
                <a:tc>
                  <a:txBody>
                    <a:bodyPr/>
                    <a:lstStyle/>
                    <a:p>
                      <a:pPr>
                        <a:spcAft>
                          <a:spcPts val="0"/>
                        </a:spcAft>
                      </a:pPr>
                      <a:r>
                        <a:rPr lang="zh-TW" sz="800" kern="100">
                          <a:effectLst/>
                        </a:rPr>
                        <a:t>瞭解企業的功能與經營特性</a:t>
                      </a:r>
                      <a:endParaRPr lang="zh-TW" sz="900" kern="100">
                        <a:effectLst/>
                      </a:endParaRPr>
                    </a:p>
                    <a:p>
                      <a:pPr>
                        <a:spcAft>
                          <a:spcPts val="0"/>
                        </a:spcAft>
                      </a:pPr>
                      <a:r>
                        <a:rPr lang="en-US" sz="800" kern="100">
                          <a:effectLst/>
                        </a:rPr>
                        <a:t>Understand the functions and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nchor="ctr"/>
                </a:tc>
                <a:tc>
                  <a:txBody>
                    <a:bodyPr/>
                    <a:lstStyle/>
                    <a:p>
                      <a:pPr>
                        <a:spcAft>
                          <a:spcPts val="0"/>
                        </a:spcAft>
                      </a:pPr>
                      <a:r>
                        <a:rPr lang="zh-TW" sz="800" kern="0" dirty="0">
                          <a:effectLst/>
                        </a:rPr>
                        <a:t>無法清楚界定企業的功能與經營特性</a:t>
                      </a:r>
                      <a:endParaRPr lang="zh-TW" sz="900" kern="100" dirty="0">
                        <a:effectLst/>
                      </a:endParaRPr>
                    </a:p>
                    <a:p>
                      <a:pPr>
                        <a:spcAft>
                          <a:spcPts val="0"/>
                        </a:spcAft>
                      </a:pPr>
                      <a:r>
                        <a:rPr lang="en-US" sz="800" kern="0" dirty="0">
                          <a:effectLst/>
                        </a:rPr>
                        <a:t>Unable to clearly define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dirty="0">
                          <a:effectLst/>
                        </a:rPr>
                        <a:t>能清楚界定企業的功能與經營特性</a:t>
                      </a:r>
                      <a:endParaRPr lang="zh-TW" sz="900" kern="100" dirty="0">
                        <a:effectLst/>
                      </a:endParaRPr>
                    </a:p>
                    <a:p>
                      <a:pPr>
                        <a:spcAft>
                          <a:spcPts val="0"/>
                        </a:spcAft>
                      </a:pPr>
                      <a:r>
                        <a:rPr lang="en-US" sz="800" kern="0" dirty="0">
                          <a:effectLst/>
                        </a:rPr>
                        <a:t>Able to clearly define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dirty="0">
                          <a:effectLst/>
                        </a:rPr>
                        <a:t>熟捻企業的功能與經營特性</a:t>
                      </a:r>
                      <a:endParaRPr lang="zh-TW" sz="900" kern="100" dirty="0">
                        <a:effectLst/>
                      </a:endParaRPr>
                    </a:p>
                    <a:p>
                      <a:pPr>
                        <a:spcAft>
                          <a:spcPts val="0"/>
                        </a:spcAft>
                      </a:pPr>
                      <a:r>
                        <a:rPr lang="en-US" sz="800" kern="0" dirty="0">
                          <a:effectLst/>
                        </a:rPr>
                        <a:t>Familiar with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r>
              <a:tr h="975644">
                <a:tc>
                  <a:txBody>
                    <a:bodyPr/>
                    <a:lstStyle/>
                    <a:p>
                      <a:pPr algn="just">
                        <a:spcAft>
                          <a:spcPts val="0"/>
                        </a:spcAft>
                      </a:pPr>
                      <a:r>
                        <a:rPr lang="zh-TW" sz="800" kern="100">
                          <a:effectLst/>
                        </a:rPr>
                        <a:t>瞭解企業的經營環境特性</a:t>
                      </a:r>
                      <a:endParaRPr lang="zh-TW" sz="900" kern="100">
                        <a:effectLst/>
                      </a:endParaRPr>
                    </a:p>
                    <a:p>
                      <a:pPr algn="just">
                        <a:spcAft>
                          <a:spcPts val="0"/>
                        </a:spcAft>
                      </a:pPr>
                      <a:r>
                        <a:rPr lang="en-US" sz="800" kern="100">
                          <a:effectLst/>
                        </a:rPr>
                        <a:t>Understand the environmental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nchor="ctr"/>
                </a:tc>
                <a:tc>
                  <a:txBody>
                    <a:bodyPr/>
                    <a:lstStyle/>
                    <a:p>
                      <a:pPr>
                        <a:spcAft>
                          <a:spcPts val="0"/>
                        </a:spcAft>
                      </a:pPr>
                      <a:r>
                        <a:rPr lang="zh-TW" sz="800" kern="0" dirty="0">
                          <a:effectLst/>
                        </a:rPr>
                        <a:t>無法清楚界定</a:t>
                      </a:r>
                      <a:r>
                        <a:rPr lang="zh-TW" sz="800" kern="100" dirty="0">
                          <a:effectLst/>
                        </a:rPr>
                        <a:t>企業的經營環境特性</a:t>
                      </a:r>
                      <a:endParaRPr lang="zh-TW" sz="900" kern="100" dirty="0">
                        <a:effectLst/>
                      </a:endParaRPr>
                    </a:p>
                    <a:p>
                      <a:pPr>
                        <a:spcAft>
                          <a:spcPts val="0"/>
                        </a:spcAft>
                      </a:pPr>
                      <a:r>
                        <a:rPr lang="en-US" sz="800" kern="100" dirty="0">
                          <a:effectLst/>
                        </a:rPr>
                        <a:t>Unable to clearly define the environmental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a:effectLst/>
                        </a:rPr>
                        <a:t>能清楚界定</a:t>
                      </a:r>
                      <a:r>
                        <a:rPr lang="zh-TW" sz="800" kern="100">
                          <a:effectLst/>
                        </a:rPr>
                        <a:t>企業的經營環境</a:t>
                      </a:r>
                      <a:endParaRPr lang="zh-TW" sz="900" kern="100">
                        <a:effectLst/>
                      </a:endParaRPr>
                    </a:p>
                    <a:p>
                      <a:pPr>
                        <a:spcAft>
                          <a:spcPts val="0"/>
                        </a:spcAft>
                      </a:pPr>
                      <a:r>
                        <a:rPr lang="en-US" sz="800" kern="100">
                          <a:effectLst/>
                        </a:rPr>
                        <a:t>Able to define the environmental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a:effectLst/>
                        </a:rPr>
                        <a:t>能具體分析比較企業經營環境</a:t>
                      </a:r>
                      <a:endParaRPr lang="zh-TW" sz="900" kern="100">
                        <a:effectLst/>
                      </a:endParaRPr>
                    </a:p>
                    <a:p>
                      <a:pPr>
                        <a:spcAft>
                          <a:spcPts val="0"/>
                        </a:spcAft>
                      </a:pPr>
                      <a:r>
                        <a:rPr lang="en-US" sz="800" kern="0">
                          <a:effectLst/>
                        </a:rPr>
                        <a:t>Able to analyze, compare and contrast environmental issues for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r>
              <a:tr h="1115022">
                <a:tc>
                  <a:txBody>
                    <a:bodyPr/>
                    <a:lstStyle/>
                    <a:p>
                      <a:pPr algn="just">
                        <a:spcAft>
                          <a:spcPts val="0"/>
                        </a:spcAft>
                      </a:pPr>
                      <a:r>
                        <a:rPr lang="zh-TW" sz="800" kern="100" dirty="0">
                          <a:effectLst/>
                        </a:rPr>
                        <a:t>熟悉企業管理專業相關理論</a:t>
                      </a:r>
                      <a:endParaRPr lang="zh-TW" sz="900" kern="100" dirty="0">
                        <a:effectLst/>
                      </a:endParaRPr>
                    </a:p>
                    <a:p>
                      <a:pPr algn="just">
                        <a:spcAft>
                          <a:spcPts val="0"/>
                        </a:spcAft>
                      </a:pPr>
                      <a:r>
                        <a:rPr lang="en-US" sz="800" kern="100" dirty="0">
                          <a:effectLst/>
                        </a:rPr>
                        <a:t>Familiar with professional related theorem of business administration</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nchor="ctr"/>
                </a:tc>
                <a:tc>
                  <a:txBody>
                    <a:bodyPr/>
                    <a:lstStyle/>
                    <a:p>
                      <a:pPr>
                        <a:spcAft>
                          <a:spcPts val="0"/>
                        </a:spcAft>
                      </a:pPr>
                      <a:r>
                        <a:rPr lang="zh-TW" sz="800" kern="0">
                          <a:effectLst/>
                        </a:rPr>
                        <a:t>未具備人資</a:t>
                      </a:r>
                      <a:r>
                        <a:rPr lang="en-US" sz="800" kern="0">
                          <a:effectLst/>
                        </a:rPr>
                        <a:t>,</a:t>
                      </a:r>
                      <a:r>
                        <a:rPr lang="zh-TW" sz="800" kern="0">
                          <a:effectLst/>
                        </a:rPr>
                        <a:t>財管</a:t>
                      </a:r>
                      <a:r>
                        <a:rPr lang="en-US" sz="800" kern="0">
                          <a:effectLst/>
                        </a:rPr>
                        <a:t>,</a:t>
                      </a:r>
                      <a:r>
                        <a:rPr lang="zh-TW" sz="800" kern="0">
                          <a:effectLst/>
                        </a:rPr>
                        <a:t>行銷</a:t>
                      </a:r>
                      <a:r>
                        <a:rPr lang="en-US" sz="800" kern="0">
                          <a:effectLst/>
                        </a:rPr>
                        <a:t>,</a:t>
                      </a:r>
                      <a:r>
                        <a:rPr lang="zh-TW" sz="800" kern="0">
                          <a:effectLst/>
                        </a:rPr>
                        <a:t>作業流程等基本概念</a:t>
                      </a:r>
                      <a:endParaRPr lang="zh-TW" sz="900" kern="100">
                        <a:effectLst/>
                      </a:endParaRPr>
                    </a:p>
                    <a:p>
                      <a:pPr>
                        <a:spcAft>
                          <a:spcPts val="0"/>
                        </a:spcAft>
                      </a:pPr>
                      <a:r>
                        <a:rPr lang="en-US" sz="800" kern="0">
                          <a:effectLst/>
                        </a:rPr>
                        <a:t>Do not possess the fundamental concepts of HR, finance, marketing, operation process, etc.</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dirty="0">
                          <a:effectLst/>
                        </a:rPr>
                        <a:t>具備人資</a:t>
                      </a:r>
                      <a:r>
                        <a:rPr lang="en-US" sz="800" kern="0" dirty="0">
                          <a:effectLst/>
                        </a:rPr>
                        <a:t>,</a:t>
                      </a:r>
                      <a:r>
                        <a:rPr lang="zh-TW" sz="800" kern="0" dirty="0">
                          <a:effectLst/>
                        </a:rPr>
                        <a:t>財管</a:t>
                      </a:r>
                      <a:r>
                        <a:rPr lang="en-US" sz="800" kern="0" dirty="0">
                          <a:effectLst/>
                        </a:rPr>
                        <a:t>,</a:t>
                      </a:r>
                      <a:r>
                        <a:rPr lang="zh-TW" sz="800" kern="0" dirty="0">
                          <a:effectLst/>
                        </a:rPr>
                        <a:t>行銷</a:t>
                      </a:r>
                      <a:r>
                        <a:rPr lang="en-US" sz="800" kern="0" dirty="0">
                          <a:effectLst/>
                        </a:rPr>
                        <a:t>,</a:t>
                      </a:r>
                      <a:r>
                        <a:rPr lang="zh-TW" sz="800" kern="0" dirty="0">
                          <a:effectLst/>
                        </a:rPr>
                        <a:t>作業流程等基本概念與知識</a:t>
                      </a:r>
                      <a:endParaRPr lang="zh-TW" sz="900" kern="100" dirty="0">
                        <a:effectLst/>
                      </a:endParaRPr>
                    </a:p>
                    <a:p>
                      <a:pPr>
                        <a:spcAft>
                          <a:spcPts val="0"/>
                        </a:spcAft>
                      </a:pPr>
                      <a:r>
                        <a:rPr lang="en-US" sz="800" kern="0" dirty="0">
                          <a:effectLst/>
                        </a:rPr>
                        <a:t>Possess the fundamental concepts of HR, finance, marketing, operation process, etc.</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a:effectLst/>
                        </a:rPr>
                        <a:t>熟捻人資</a:t>
                      </a:r>
                      <a:r>
                        <a:rPr lang="en-US" sz="800" kern="0">
                          <a:effectLst/>
                        </a:rPr>
                        <a:t>,</a:t>
                      </a:r>
                      <a:r>
                        <a:rPr lang="zh-TW" sz="800" kern="0">
                          <a:effectLst/>
                        </a:rPr>
                        <a:t>財管</a:t>
                      </a:r>
                      <a:r>
                        <a:rPr lang="en-US" sz="800" kern="0">
                          <a:effectLst/>
                        </a:rPr>
                        <a:t>,</a:t>
                      </a:r>
                      <a:r>
                        <a:rPr lang="zh-TW" sz="800" kern="0">
                          <a:effectLst/>
                        </a:rPr>
                        <a:t>行銷</a:t>
                      </a:r>
                      <a:r>
                        <a:rPr lang="en-US" sz="800" kern="0">
                          <a:effectLst/>
                        </a:rPr>
                        <a:t>,</a:t>
                      </a:r>
                      <a:r>
                        <a:rPr lang="zh-TW" sz="800" kern="0">
                          <a:effectLst/>
                        </a:rPr>
                        <a:t>作業流程等專業知識</a:t>
                      </a:r>
                      <a:endParaRPr lang="zh-TW" sz="900" kern="100">
                        <a:effectLst/>
                      </a:endParaRPr>
                    </a:p>
                    <a:p>
                      <a:pPr>
                        <a:spcAft>
                          <a:spcPts val="0"/>
                        </a:spcAft>
                      </a:pPr>
                      <a:r>
                        <a:rPr lang="en-US" sz="800" kern="0">
                          <a:effectLst/>
                        </a:rPr>
                        <a:t>Familiar with professional knowledge of HR, finance, marketing, operation process, etc.</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r>
              <a:tr h="1533157">
                <a:tc>
                  <a:txBody>
                    <a:bodyPr/>
                    <a:lstStyle/>
                    <a:p>
                      <a:pPr algn="just">
                        <a:spcAft>
                          <a:spcPts val="0"/>
                        </a:spcAft>
                      </a:pPr>
                      <a:r>
                        <a:rPr lang="zh-TW" sz="800" kern="0">
                          <a:effectLst/>
                        </a:rPr>
                        <a:t>能整合管理專業知識</a:t>
                      </a:r>
                      <a:r>
                        <a:rPr lang="en-US" sz="800" kern="0">
                          <a:effectLst/>
                        </a:rPr>
                        <a:t>, </a:t>
                      </a:r>
                      <a:r>
                        <a:rPr lang="zh-TW" sz="800" kern="0">
                          <a:effectLst/>
                        </a:rPr>
                        <a:t>以解決企業的基本問題</a:t>
                      </a:r>
                      <a:endParaRPr lang="zh-TW" sz="900" kern="100">
                        <a:effectLst/>
                      </a:endParaRPr>
                    </a:p>
                    <a:p>
                      <a:pPr algn="just">
                        <a:spcAft>
                          <a:spcPts val="0"/>
                        </a:spcAft>
                      </a:pPr>
                      <a:r>
                        <a:rPr lang="en-US" sz="800" kern="0">
                          <a:effectLst/>
                        </a:rPr>
                        <a:t>Integrate professional knowledge to solve fundamental problems for business </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nchor="ctr"/>
                </a:tc>
                <a:tc>
                  <a:txBody>
                    <a:bodyPr/>
                    <a:lstStyle/>
                    <a:p>
                      <a:pPr>
                        <a:spcAft>
                          <a:spcPts val="0"/>
                        </a:spcAft>
                      </a:pPr>
                      <a:r>
                        <a:rPr lang="zh-TW" sz="800" kern="0">
                          <a:effectLst/>
                        </a:rPr>
                        <a:t>無法整合管理專業知識</a:t>
                      </a:r>
                      <a:endParaRPr lang="zh-TW" sz="900" kern="100">
                        <a:effectLst/>
                      </a:endParaRPr>
                    </a:p>
                    <a:p>
                      <a:pPr>
                        <a:spcAft>
                          <a:spcPts val="0"/>
                        </a:spcAft>
                      </a:pPr>
                      <a:r>
                        <a:rPr lang="en-US" sz="800" kern="100">
                          <a:effectLst/>
                        </a:rPr>
                        <a:t>Fail to integrate managerial professional knowledge</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a:effectLst/>
                        </a:rPr>
                        <a:t>能整合管理專業知識</a:t>
                      </a:r>
                      <a:r>
                        <a:rPr lang="en-US" sz="800" kern="0">
                          <a:effectLst/>
                        </a:rPr>
                        <a:t>, </a:t>
                      </a:r>
                      <a:r>
                        <a:rPr lang="zh-TW" sz="800" kern="0">
                          <a:effectLst/>
                        </a:rPr>
                        <a:t>以分析並解決企業的基本問題</a:t>
                      </a:r>
                      <a:endParaRPr lang="zh-TW" sz="900" kern="100">
                        <a:effectLst/>
                      </a:endParaRPr>
                    </a:p>
                    <a:p>
                      <a:pPr>
                        <a:spcAft>
                          <a:spcPts val="0"/>
                        </a:spcAft>
                      </a:pPr>
                      <a:r>
                        <a:rPr lang="en-US" sz="800" kern="0">
                          <a:effectLst/>
                        </a:rPr>
                        <a:t>Able to integrate managerial professional knowledge to analyze and solve the fundamental problems for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c>
                  <a:txBody>
                    <a:bodyPr/>
                    <a:lstStyle/>
                    <a:p>
                      <a:pPr>
                        <a:spcAft>
                          <a:spcPts val="0"/>
                        </a:spcAft>
                      </a:pPr>
                      <a:r>
                        <a:rPr lang="zh-TW" sz="800" kern="0" dirty="0">
                          <a:effectLst/>
                        </a:rPr>
                        <a:t>能整合管理專業知識</a:t>
                      </a:r>
                      <a:r>
                        <a:rPr lang="en-US" sz="800" kern="0" dirty="0">
                          <a:effectLst/>
                        </a:rPr>
                        <a:t>, </a:t>
                      </a:r>
                      <a:r>
                        <a:rPr lang="zh-TW" sz="800" kern="0" dirty="0">
                          <a:effectLst/>
                        </a:rPr>
                        <a:t>以分析並解決企業的複雜問題</a:t>
                      </a:r>
                      <a:endParaRPr lang="zh-TW" sz="900" kern="100" dirty="0">
                        <a:effectLst/>
                      </a:endParaRPr>
                    </a:p>
                    <a:p>
                      <a:pPr>
                        <a:spcAft>
                          <a:spcPts val="0"/>
                        </a:spcAft>
                      </a:pPr>
                      <a:r>
                        <a:rPr lang="en-US" sz="800" kern="0" dirty="0">
                          <a:effectLst/>
                        </a:rPr>
                        <a:t>Able to integrate managerial professional knowledge to analyze and solve the complicated problems for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9058" marR="39058" marT="0" marB="0"/>
                </a:tc>
              </a:tr>
            </a:tbl>
          </a:graphicData>
        </a:graphic>
      </p:graphicFrame>
    </p:spTree>
    <p:extLst>
      <p:ext uri="{BB962C8B-B14F-4D97-AF65-F5344CB8AC3E}">
        <p14:creationId xmlns:p14="http://schemas.microsoft.com/office/powerpoint/2010/main" val="3944114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96736" y="890650"/>
            <a:ext cx="7918615" cy="800039"/>
          </a:xfrm>
        </p:spPr>
        <p:txBody>
          <a:bodyPr>
            <a:noAutofit/>
          </a:bodyPr>
          <a:lstStyle/>
          <a:p>
            <a:pPr lvl="0" eaLnBrk="0" fontAlgn="base" hangingPunct="0">
              <a:lnSpc>
                <a:spcPct val="100000"/>
              </a:lnSpc>
              <a:spcAft>
                <a:spcPct val="0"/>
              </a:spcAft>
            </a:pPr>
            <a:r>
              <a:rPr lang="en-US" altLang="zh-TW" sz="1100" b="1" dirty="0">
                <a:latin typeface="Times New Roman" panose="02020603050405020304" pitchFamily="18" charset="0"/>
                <a:cs typeface="Times New Roman" panose="02020603050405020304" pitchFamily="18" charset="0"/>
              </a:rPr>
              <a:t>Goal U3:</a:t>
            </a:r>
            <a:r>
              <a:rPr lang="en-US" altLang="zh-TW" sz="1100" dirty="0">
                <a:latin typeface="Times New Roman" panose="02020603050405020304" pitchFamily="18" charset="0"/>
                <a:cs typeface="Times New Roman" panose="02020603050405020304" pitchFamily="18" charset="0"/>
              </a:rPr>
              <a:t>Students will </a:t>
            </a:r>
            <a:r>
              <a:rPr lang="en-US" altLang="zh-TW" sz="1100" dirty="0" smtClean="0">
                <a:latin typeface="Times New Roman" panose="02020603050405020304" pitchFamily="18" charset="0"/>
                <a:cs typeface="Times New Roman" panose="02020603050405020304" pitchFamily="18" charset="0"/>
              </a:rPr>
              <a:t>be able </a:t>
            </a:r>
            <a:r>
              <a:rPr lang="en-US" altLang="zh-TW" sz="1100" dirty="0">
                <a:latin typeface="Times New Roman" panose="02020603050405020304" pitchFamily="18" charset="0"/>
                <a:cs typeface="Times New Roman" panose="02020603050405020304" pitchFamily="18" charset="0"/>
              </a:rPr>
              <a:t>to identify and solve problems.</a:t>
            </a:r>
            <a:r>
              <a:rPr lang="zh-TW" altLang="en-US" sz="1100" dirty="0">
                <a:latin typeface="Times New Roman" panose="02020603050405020304" pitchFamily="18" charset="0"/>
                <a:cs typeface="新細明體" panose="02020500000000000000" pitchFamily="18" charset="-120"/>
              </a:rPr>
              <a:t>學生能辨認及解決問題</a:t>
            </a:r>
            <a:r>
              <a:rPr kumimoji="0" lang="zh-TW" altLang="en-US" sz="1100" b="0" i="0" u="none" strike="noStrike" cap="none" normalizeH="0" baseline="0" dirty="0" smtClean="0">
                <a:ln>
                  <a:noFill/>
                </a:ln>
                <a:solidFill>
                  <a:schemeClr val="tx1"/>
                </a:solidFill>
                <a:effectLst/>
              </a:rPr>
              <a:t/>
            </a:r>
            <a:br>
              <a:rPr kumimoji="0" lang="zh-TW" altLang="en-US" sz="1100" b="0" i="0" u="none" strike="noStrike" cap="none" normalizeH="0" baseline="0" dirty="0" smtClean="0">
                <a:ln>
                  <a:noFill/>
                </a:ln>
                <a:solidFill>
                  <a:schemeClr val="tx1"/>
                </a:solidFill>
                <a:effectLst/>
              </a:rPr>
            </a:br>
            <a:r>
              <a:rPr lang="en-US" altLang="zh-TW" sz="1100" b="1" dirty="0">
                <a:latin typeface="Times New Roman" panose="02020603050405020304" pitchFamily="18" charset="0"/>
                <a:cs typeface="Times New Roman" panose="02020603050405020304" pitchFamily="18" charset="0"/>
              </a:rPr>
              <a:t>Objectives U3.1:</a:t>
            </a:r>
            <a:r>
              <a:rPr lang="en-US" altLang="zh-TW" sz="1100" dirty="0">
                <a:latin typeface="Times New Roman" panose="02020603050405020304" pitchFamily="18" charset="0"/>
                <a:cs typeface="Times New Roman" panose="02020603050405020304" pitchFamily="18" charset="0"/>
              </a:rPr>
              <a:t>Students will be able to clearly identify the problem, find alternative solutions and evaluate feasible solutions to solve the problem.</a:t>
            </a:r>
            <a:r>
              <a:rPr lang="zh-TW" altLang="en-US" sz="1100" dirty="0">
                <a:latin typeface="Times New Roman" panose="02020603050405020304" pitchFamily="18" charset="0"/>
                <a:cs typeface="新細明體" panose="02020500000000000000" pitchFamily="18" charset="-120"/>
              </a:rPr>
              <a:t>學生能清楚地辨認問題</a:t>
            </a:r>
            <a:r>
              <a:rPr lang="en-US" altLang="zh-TW" sz="1100" dirty="0">
                <a:latin typeface="Times New Roman" panose="02020603050405020304" pitchFamily="18" charset="0"/>
                <a:cs typeface="Times New Roman" panose="02020603050405020304" pitchFamily="18" charset="0"/>
              </a:rPr>
              <a:t>, </a:t>
            </a:r>
            <a:r>
              <a:rPr lang="zh-TW" altLang="en-US" sz="1100" dirty="0">
                <a:latin typeface="Times New Roman" panose="02020603050405020304" pitchFamily="18" charset="0"/>
                <a:cs typeface="新細明體" panose="02020500000000000000" pitchFamily="18" charset="-120"/>
              </a:rPr>
              <a:t>找出不同的解決方案</a:t>
            </a:r>
            <a:r>
              <a:rPr lang="en-US" altLang="zh-TW" sz="1100" dirty="0">
                <a:latin typeface="Times New Roman" panose="02020603050405020304" pitchFamily="18" charset="0"/>
                <a:cs typeface="Times New Roman" panose="02020603050405020304" pitchFamily="18" charset="0"/>
              </a:rPr>
              <a:t>, </a:t>
            </a:r>
            <a:r>
              <a:rPr lang="zh-TW" altLang="en-US" sz="1100" dirty="0">
                <a:latin typeface="Times New Roman" panose="02020603050405020304" pitchFamily="18" charset="0"/>
                <a:cs typeface="新細明體" panose="02020500000000000000" pitchFamily="18" charset="-120"/>
              </a:rPr>
              <a:t>以及評估可行的解決方案</a:t>
            </a:r>
            <a:r>
              <a:rPr kumimoji="0" lang="zh-TW" altLang="en-US" sz="1100" b="0" i="0" u="none" strike="noStrike" cap="none" normalizeH="0" baseline="0" dirty="0" smtClean="0">
                <a:ln>
                  <a:noFill/>
                </a:ln>
                <a:solidFill>
                  <a:schemeClr val="tx1"/>
                </a:solidFill>
                <a:effectLst/>
              </a:rPr>
              <a:t/>
            </a:r>
            <a:br>
              <a:rPr kumimoji="0" lang="zh-TW" altLang="en-US" sz="1100" b="0" i="0" u="none" strike="noStrike" cap="none" normalizeH="0" baseline="0" dirty="0" smtClean="0">
                <a:ln>
                  <a:noFill/>
                </a:ln>
                <a:solidFill>
                  <a:schemeClr val="tx1"/>
                </a:solidFill>
                <a:effectLst/>
              </a:rPr>
            </a:br>
            <a:r>
              <a:rPr lang="en-US" altLang="zh-TW" sz="1100" b="1" dirty="0">
                <a:solidFill>
                  <a:srgbClr val="FF0000"/>
                </a:solidFill>
                <a:latin typeface="Arial" panose="020B0604020202020204" pitchFamily="34" charset="0"/>
                <a:cs typeface="Calibri" panose="020F0502020204030204" pitchFamily="34" charset="0"/>
              </a:rPr>
              <a:t>Problem Solving </a:t>
            </a:r>
            <a:r>
              <a:rPr lang="en-US" altLang="zh-TW" sz="1100" b="1" dirty="0" smtClean="0">
                <a:solidFill>
                  <a:srgbClr val="FF0000"/>
                </a:solidFill>
                <a:latin typeface="Arial" panose="020B0604020202020204" pitchFamily="34" charset="0"/>
                <a:cs typeface="Calibri" panose="020F0502020204030204" pitchFamily="34" charset="0"/>
              </a:rPr>
              <a:t>Ability</a:t>
            </a:r>
            <a:r>
              <a:rPr lang="zh-TW" altLang="en-US" sz="1100" b="1" dirty="0" smtClean="0">
                <a:solidFill>
                  <a:srgbClr val="FF0000"/>
                </a:solidFill>
                <a:latin typeface="Arial" panose="020B0604020202020204" pitchFamily="34" charset="0"/>
                <a:cs typeface="Calibri" panose="020F0502020204030204" pitchFamily="34" charset="0"/>
              </a:rPr>
              <a:t> </a:t>
            </a:r>
            <a:r>
              <a:rPr lang="en-US" altLang="zh-TW" sz="1100" b="1" dirty="0" smtClean="0">
                <a:solidFill>
                  <a:srgbClr val="FF0000"/>
                </a:solidFill>
                <a:latin typeface="Arial" panose="020B0604020202020204" pitchFamily="34" charset="0"/>
                <a:cs typeface="Calibri" panose="020F0502020204030204" pitchFamily="34" charset="0"/>
              </a:rPr>
              <a:t>Rubric</a:t>
            </a:r>
            <a:r>
              <a:rPr lang="zh-TW" altLang="en-US" sz="1100" b="1" dirty="0" smtClean="0">
                <a:solidFill>
                  <a:srgbClr val="FF0000"/>
                </a:solidFill>
                <a:latin typeface="Arial" panose="020B0604020202020204" pitchFamily="34" charset="0"/>
                <a:cs typeface="Calibri" panose="020F0502020204030204" pitchFamily="34" charset="0"/>
              </a:rPr>
              <a:t> </a:t>
            </a:r>
            <a:r>
              <a:rPr lang="en-US" altLang="zh-TW" sz="1100" b="1" dirty="0" smtClean="0">
                <a:solidFill>
                  <a:srgbClr val="FF0000"/>
                </a:solidFill>
                <a:latin typeface="Arial" panose="020B0604020202020204" pitchFamily="34" charset="0"/>
                <a:cs typeface="Calibri" panose="020F0502020204030204" pitchFamily="34" charset="0"/>
              </a:rPr>
              <a:t>(</a:t>
            </a:r>
            <a:r>
              <a:rPr lang="zh-TW" altLang="en-US" sz="1100" b="1" dirty="0" smtClean="0">
                <a:solidFill>
                  <a:srgbClr val="FF0000"/>
                </a:solidFill>
                <a:latin typeface="Arial" panose="020B0604020202020204" pitchFamily="34" charset="0"/>
                <a:cs typeface="Calibri" panose="020F0502020204030204" pitchFamily="34" charset="0"/>
              </a:rPr>
              <a:t>大學部 </a:t>
            </a:r>
            <a:r>
              <a:rPr lang="en-US" altLang="zh-TW" sz="1100" b="1" dirty="0" smtClean="0">
                <a:solidFill>
                  <a:srgbClr val="FF0000"/>
                </a:solidFill>
                <a:latin typeface="Arial" panose="020B0604020202020204" pitchFamily="34" charset="0"/>
                <a:cs typeface="Calibri" panose="020F0502020204030204" pitchFamily="34" charset="0"/>
              </a:rPr>
              <a:t>&amp; </a:t>
            </a:r>
            <a:r>
              <a:rPr lang="zh-TW" altLang="en-US" sz="1100" b="1" dirty="0" smtClean="0">
                <a:solidFill>
                  <a:srgbClr val="FF0000"/>
                </a:solidFill>
                <a:latin typeface="Arial" panose="020B0604020202020204" pitchFamily="34" charset="0"/>
                <a:cs typeface="Calibri" panose="020F0502020204030204" pitchFamily="34" charset="0"/>
              </a:rPr>
              <a:t>研究所</a:t>
            </a:r>
            <a:r>
              <a:rPr lang="en-US" altLang="zh-TW" sz="1100" b="1" dirty="0" smtClean="0">
                <a:solidFill>
                  <a:srgbClr val="FF0000"/>
                </a:solidFill>
                <a:latin typeface="Arial" panose="020B0604020202020204" pitchFamily="34" charset="0"/>
                <a:cs typeface="Calibri" panose="020F0502020204030204" pitchFamily="34" charset="0"/>
              </a:rPr>
              <a:t>)</a:t>
            </a:r>
            <a:r>
              <a:rPr kumimoji="0" lang="en-US" altLang="zh-TW" sz="1100" b="0" i="0" u="none" strike="noStrike" cap="none" normalizeH="0" baseline="0" dirty="0" smtClean="0">
                <a:ln>
                  <a:noFill/>
                </a:ln>
                <a:solidFill>
                  <a:schemeClr val="tx1"/>
                </a:solidFill>
                <a:effectLst/>
                <a:latin typeface="Arial" panose="020B0604020202020204" pitchFamily="34" charset="0"/>
              </a:rPr>
              <a:t/>
            </a:r>
            <a:br>
              <a:rPr kumimoji="0" lang="en-US" altLang="zh-TW" sz="1100" b="0" i="0" u="none" strike="noStrike" cap="none" normalizeH="0" baseline="0" dirty="0" smtClean="0">
                <a:ln>
                  <a:noFill/>
                </a:ln>
                <a:solidFill>
                  <a:schemeClr val="tx1"/>
                </a:solidFill>
                <a:effectLst/>
                <a:latin typeface="Arial" panose="020B0604020202020204" pitchFamily="34" charset="0"/>
              </a:rPr>
            </a:br>
            <a:r>
              <a:rPr kumimoji="0" lang="en-US" altLang="zh-TW" sz="2000" b="0" i="0" u="none" strike="noStrike" cap="none" normalizeH="0" baseline="0" dirty="0" smtClean="0">
                <a:ln>
                  <a:noFill/>
                </a:ln>
                <a:solidFill>
                  <a:schemeClr val="tx1"/>
                </a:solidFill>
                <a:effectLst/>
                <a:latin typeface="Arial" panose="020B0604020202020204" pitchFamily="34" charset="0"/>
              </a:rPr>
              <a:t/>
            </a:r>
            <a:br>
              <a:rPr kumimoji="0" lang="en-US" altLang="zh-TW" sz="2000" b="0" i="0" u="none" strike="noStrike" cap="none" normalizeH="0" baseline="0" dirty="0" smtClean="0">
                <a:ln>
                  <a:noFill/>
                </a:ln>
                <a:solidFill>
                  <a:schemeClr val="tx1"/>
                </a:solidFill>
                <a:effectLst/>
                <a:latin typeface="Arial" panose="020B0604020202020204" pitchFamily="34" charset="0"/>
              </a:rPr>
            </a:br>
            <a:endParaRPr lang="zh-TW" altLang="en-US" sz="2000"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080827846"/>
              </p:ext>
            </p:extLst>
          </p:nvPr>
        </p:nvGraphicFramePr>
        <p:xfrm>
          <a:off x="1043608" y="1412776"/>
          <a:ext cx="7344815" cy="4872241"/>
        </p:xfrm>
        <a:graphic>
          <a:graphicData uri="http://schemas.openxmlformats.org/drawingml/2006/table">
            <a:tbl>
              <a:tblPr firstRow="1" firstCol="1" bandRow="1" bandCol="1">
                <a:tableStyleId>{2D5ABB26-0587-4C30-8999-92F81FD0307C}</a:tableStyleId>
              </a:tblPr>
              <a:tblGrid>
                <a:gridCol w="1671351"/>
                <a:gridCol w="1852840"/>
                <a:gridCol w="1852840"/>
                <a:gridCol w="1967784"/>
              </a:tblGrid>
              <a:tr h="380968">
                <a:tc>
                  <a:txBody>
                    <a:bodyPr/>
                    <a:lstStyle/>
                    <a:p>
                      <a:pPr>
                        <a:spcAft>
                          <a:spcPts val="0"/>
                        </a:spcAft>
                      </a:pPr>
                      <a:r>
                        <a:rPr lang="en-US" sz="1400" kern="100" dirty="0">
                          <a:effectLst/>
                        </a:rPr>
                        <a:t> </a:t>
                      </a:r>
                      <a:r>
                        <a:rPr lang="en-US" altLang="zh-TW" sz="1400" kern="100" dirty="0" smtClean="0">
                          <a:effectLst/>
                        </a:rPr>
                        <a:t>Trait</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Below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Meet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More than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7236">
                <a:tc>
                  <a:txBody>
                    <a:bodyPr/>
                    <a:lstStyle/>
                    <a:p>
                      <a:pPr algn="just">
                        <a:spcAft>
                          <a:spcPts val="0"/>
                        </a:spcAft>
                      </a:pPr>
                      <a:r>
                        <a:rPr lang="en-US" sz="1400" kern="0" dirty="0">
                          <a:effectLst/>
                        </a:rPr>
                        <a:t>Problem</a:t>
                      </a:r>
                      <a:endParaRPr lang="zh-TW" sz="1400" kern="100" dirty="0">
                        <a:effectLst/>
                      </a:endParaRPr>
                    </a:p>
                    <a:p>
                      <a:pPr algn="just">
                        <a:spcAft>
                          <a:spcPts val="0"/>
                        </a:spcAft>
                      </a:pPr>
                      <a:r>
                        <a:rPr lang="en-US" sz="1400" kern="0" dirty="0">
                          <a:effectLst/>
                        </a:rPr>
                        <a:t>Identification</a:t>
                      </a:r>
                      <a:endParaRPr lang="zh-TW" sz="1400" kern="100" dirty="0">
                        <a:effectLst/>
                      </a:endParaRPr>
                    </a:p>
                    <a:p>
                      <a:pPr algn="just">
                        <a:spcAft>
                          <a:spcPts val="0"/>
                        </a:spcAft>
                      </a:pPr>
                      <a:r>
                        <a:rPr lang="zh-TW" sz="1400" kern="0" dirty="0">
                          <a:effectLst/>
                        </a:rPr>
                        <a:t>辨認問題</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Has no or a vague idea of what the problems are. </a:t>
                      </a:r>
                      <a:r>
                        <a:rPr lang="zh-TW" sz="900" kern="0" dirty="0">
                          <a:effectLst/>
                        </a:rPr>
                        <a:t>對問題沒有概念或是只有模糊的概念</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Identifies at least one main problem facing the organization.</a:t>
                      </a:r>
                      <a:endParaRPr lang="zh-TW" sz="900" kern="100" dirty="0">
                        <a:effectLst/>
                      </a:endParaRPr>
                    </a:p>
                    <a:p>
                      <a:pPr>
                        <a:spcAft>
                          <a:spcPts val="0"/>
                        </a:spcAft>
                      </a:pPr>
                      <a:r>
                        <a:rPr lang="zh-TW" sz="900" kern="0" dirty="0">
                          <a:effectLst/>
                        </a:rPr>
                        <a:t>對於企業組織所面臨的問題</a:t>
                      </a:r>
                      <a:r>
                        <a:rPr lang="en-US" sz="900" kern="0" dirty="0">
                          <a:effectLst/>
                        </a:rPr>
                        <a:t>, </a:t>
                      </a:r>
                      <a:r>
                        <a:rPr lang="zh-TW" sz="900" kern="0" dirty="0">
                          <a:effectLst/>
                        </a:rPr>
                        <a:t>能辯認出至少一項主要的問題</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Clearly identifies all pertinent problems facing the organization.</a:t>
                      </a:r>
                      <a:endParaRPr lang="zh-TW" sz="900" kern="100">
                        <a:effectLst/>
                      </a:endParaRPr>
                    </a:p>
                    <a:p>
                      <a:pPr>
                        <a:spcAft>
                          <a:spcPts val="0"/>
                        </a:spcAft>
                      </a:pPr>
                      <a:r>
                        <a:rPr lang="zh-TW" sz="900" kern="0">
                          <a:effectLst/>
                        </a:rPr>
                        <a:t>對於企業組織所面臨的問題</a:t>
                      </a:r>
                      <a:r>
                        <a:rPr lang="en-US" sz="900" kern="0">
                          <a:effectLst/>
                        </a:rPr>
                        <a:t>,</a:t>
                      </a:r>
                      <a:r>
                        <a:rPr lang="zh-TW" sz="900" kern="0">
                          <a:effectLst/>
                        </a:rPr>
                        <a:t>能清楚地辨識出所有恰當的問題</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8139">
                <a:tc>
                  <a:txBody>
                    <a:bodyPr/>
                    <a:lstStyle/>
                    <a:p>
                      <a:pPr algn="just">
                        <a:spcAft>
                          <a:spcPts val="0"/>
                        </a:spcAft>
                      </a:pPr>
                      <a:r>
                        <a:rPr lang="en-US" sz="1400" kern="0" dirty="0">
                          <a:effectLst/>
                        </a:rPr>
                        <a:t>Facts and Data Generation/Collection </a:t>
                      </a:r>
                      <a:r>
                        <a:rPr lang="zh-TW" sz="1400" kern="0" dirty="0">
                          <a:effectLst/>
                        </a:rPr>
                        <a:t>產生及收集事實與數據</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Identifies few potentially relevant facts, collects some data on them.</a:t>
                      </a:r>
                      <a:endParaRPr lang="zh-TW" sz="900" kern="100" dirty="0">
                        <a:effectLst/>
                      </a:endParaRPr>
                    </a:p>
                    <a:p>
                      <a:pPr>
                        <a:spcAft>
                          <a:spcPts val="0"/>
                        </a:spcAft>
                      </a:pPr>
                      <a:r>
                        <a:rPr lang="zh-TW" sz="900" kern="0" dirty="0">
                          <a:effectLst/>
                        </a:rPr>
                        <a:t>辨認出少許潛在的相關事實</a:t>
                      </a:r>
                      <a:r>
                        <a:rPr lang="en-US" sz="900" kern="0" dirty="0">
                          <a:effectLst/>
                        </a:rPr>
                        <a:t>, </a:t>
                      </a:r>
                      <a:r>
                        <a:rPr lang="zh-TW" sz="900" kern="0" dirty="0">
                          <a:effectLst/>
                        </a:rPr>
                        <a:t>並收集一些相關資料及數據</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Identifies a number of potentially relevant facts, collects some data on them. </a:t>
                      </a:r>
                      <a:r>
                        <a:rPr lang="zh-TW" sz="900" kern="0" dirty="0">
                          <a:effectLst/>
                        </a:rPr>
                        <a:t>辨認出一些潛在的相關事實</a:t>
                      </a:r>
                      <a:r>
                        <a:rPr lang="en-US" sz="900" kern="0" dirty="0">
                          <a:effectLst/>
                        </a:rPr>
                        <a:t>, </a:t>
                      </a:r>
                      <a:r>
                        <a:rPr lang="zh-TW" sz="900" kern="0" dirty="0">
                          <a:effectLst/>
                        </a:rPr>
                        <a:t>並收集一些相關資料及數據</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Identifies a number of potentially relevant facts, collects extensive data on each of them. </a:t>
                      </a:r>
                      <a:r>
                        <a:rPr lang="zh-TW" sz="900" kern="0">
                          <a:effectLst/>
                        </a:rPr>
                        <a:t>辨認出一些潛在的相關事實</a:t>
                      </a:r>
                      <a:r>
                        <a:rPr lang="en-US" sz="900" kern="0">
                          <a:effectLst/>
                        </a:rPr>
                        <a:t>, </a:t>
                      </a:r>
                      <a:r>
                        <a:rPr lang="zh-TW" sz="900" kern="0">
                          <a:effectLst/>
                        </a:rPr>
                        <a:t>並收集豐富的相關資料及數據</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8993">
                <a:tc>
                  <a:txBody>
                    <a:bodyPr/>
                    <a:lstStyle/>
                    <a:p>
                      <a:pPr algn="just">
                        <a:spcAft>
                          <a:spcPts val="0"/>
                        </a:spcAft>
                      </a:pPr>
                      <a:r>
                        <a:rPr lang="en-US" sz="1400" kern="0" dirty="0">
                          <a:effectLst/>
                        </a:rPr>
                        <a:t>Analysis of the Data, Integration of Facts and Data </a:t>
                      </a:r>
                      <a:r>
                        <a:rPr lang="zh-TW" sz="1400" kern="0" dirty="0">
                          <a:effectLst/>
                        </a:rPr>
                        <a:t>分析資料及數據</a:t>
                      </a:r>
                      <a:r>
                        <a:rPr lang="en-US" sz="1400" kern="0" dirty="0">
                          <a:effectLst/>
                        </a:rPr>
                        <a:t>, </a:t>
                      </a:r>
                      <a:r>
                        <a:rPr lang="zh-TW" sz="1400" kern="0" dirty="0">
                          <a:effectLst/>
                        </a:rPr>
                        <a:t>進而整合事實、資料與數據</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Confusing/inadequate interpretation of facts and data. Fails to apply frameworks covered in class to integrate the data and facts.</a:t>
                      </a:r>
                      <a:r>
                        <a:rPr lang="zh-TW" sz="900" kern="0">
                          <a:effectLst/>
                        </a:rPr>
                        <a:t>對於事實、資料及數據感到迷惑或無法提出適當的解釋，更無法將課堂上的理論架構應用於整合事實、資料與數據</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Proper interpretation of facts, inadequate distinction between relevant and irrelevant data. Uses some frameworks covered in class to integrate the data and interpret the relevant facts.</a:t>
                      </a:r>
                      <a:r>
                        <a:rPr lang="zh-TW" sz="900" kern="0" dirty="0">
                          <a:effectLst/>
                        </a:rPr>
                        <a:t>能適當地解釋事實</a:t>
                      </a:r>
                      <a:r>
                        <a:rPr lang="en-US" sz="900" kern="0" dirty="0">
                          <a:effectLst/>
                        </a:rPr>
                        <a:t>, </a:t>
                      </a:r>
                      <a:r>
                        <a:rPr lang="zh-TW" sz="900" kern="0" dirty="0">
                          <a:effectLst/>
                        </a:rPr>
                        <a:t>但是無法恰當地辨別相關與不相關的資訊，應用課堂上的某些理論架構於整合資料與數據</a:t>
                      </a:r>
                      <a:r>
                        <a:rPr lang="en-US" sz="900" kern="0" dirty="0">
                          <a:effectLst/>
                        </a:rPr>
                        <a:t>, </a:t>
                      </a:r>
                      <a:r>
                        <a:rPr lang="zh-TW" sz="900" kern="0" dirty="0">
                          <a:effectLst/>
                        </a:rPr>
                        <a:t>並能解釋相關的事實</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Proper interpretation of facts and data collected, separates relevant from irrelevant data. Use the most appropriate frameworks covered in class to integrate the data and interpret the relevant facts.</a:t>
                      </a:r>
                      <a:r>
                        <a:rPr lang="zh-TW" sz="900" kern="0" dirty="0">
                          <a:effectLst/>
                        </a:rPr>
                        <a:t>能適當地解釋事實及資訊</a:t>
                      </a:r>
                      <a:r>
                        <a:rPr lang="en-US" sz="900" kern="0" dirty="0">
                          <a:effectLst/>
                        </a:rPr>
                        <a:t>, </a:t>
                      </a:r>
                      <a:r>
                        <a:rPr lang="zh-TW" sz="900" kern="0" dirty="0">
                          <a:effectLst/>
                        </a:rPr>
                        <a:t>也能恰當地辨別相關與不相關的資訊。能選用課堂上最恰當的理論架構來整合資料與數據</a:t>
                      </a:r>
                      <a:r>
                        <a:rPr lang="en-US" sz="900" kern="0" dirty="0">
                          <a:effectLst/>
                        </a:rPr>
                        <a:t>, </a:t>
                      </a:r>
                      <a:r>
                        <a:rPr lang="zh-TW" sz="900" kern="0" dirty="0">
                          <a:effectLst/>
                        </a:rPr>
                        <a:t>並能解釋相關的事實</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8993">
                <a:tc>
                  <a:txBody>
                    <a:bodyPr/>
                    <a:lstStyle/>
                    <a:p>
                      <a:pPr algn="just">
                        <a:spcAft>
                          <a:spcPts val="0"/>
                        </a:spcAft>
                      </a:pPr>
                      <a:r>
                        <a:rPr lang="en-US" sz="1400" kern="0" dirty="0">
                          <a:effectLst/>
                        </a:rPr>
                        <a:t>Coming up with</a:t>
                      </a:r>
                      <a:endParaRPr lang="zh-TW" sz="1400" kern="100" dirty="0">
                        <a:effectLst/>
                      </a:endParaRPr>
                    </a:p>
                    <a:p>
                      <a:pPr algn="just">
                        <a:spcAft>
                          <a:spcPts val="0"/>
                        </a:spcAft>
                      </a:pPr>
                      <a:r>
                        <a:rPr lang="en-US" sz="1400" kern="0" dirty="0">
                          <a:effectLst/>
                        </a:rPr>
                        <a:t>Alternative Solutions</a:t>
                      </a:r>
                      <a:endParaRPr lang="zh-TW" sz="1400" kern="100" dirty="0">
                        <a:effectLst/>
                      </a:endParaRPr>
                    </a:p>
                    <a:p>
                      <a:pPr marL="76200" indent="-76200" algn="just">
                        <a:spcAft>
                          <a:spcPts val="0"/>
                        </a:spcAft>
                      </a:pPr>
                      <a:r>
                        <a:rPr lang="en-US" sz="1400" kern="0" dirty="0">
                          <a:effectLst/>
                        </a:rPr>
                        <a:t>to the Problem, then making recommendation.</a:t>
                      </a:r>
                      <a:r>
                        <a:rPr lang="zh-TW" sz="1400" kern="0" dirty="0">
                          <a:effectLst/>
                        </a:rPr>
                        <a:t>想出不同的解決方案，給予建議</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Identifies some alternatives, poor articulation of their potential consequences and trade-offs. Recommendations fail to address the main problems.</a:t>
                      </a:r>
                      <a:endParaRPr lang="zh-TW" sz="900" kern="100" dirty="0">
                        <a:effectLst/>
                      </a:endParaRPr>
                    </a:p>
                    <a:p>
                      <a:pPr>
                        <a:spcAft>
                          <a:spcPts val="0"/>
                        </a:spcAft>
                      </a:pPr>
                      <a:r>
                        <a:rPr lang="zh-TW" sz="900" kern="0" dirty="0">
                          <a:effectLst/>
                        </a:rPr>
                        <a:t>能辨識出一些不同方案</a:t>
                      </a:r>
                      <a:r>
                        <a:rPr lang="en-US" sz="900" kern="0" dirty="0">
                          <a:effectLst/>
                        </a:rPr>
                        <a:t>, </a:t>
                      </a:r>
                      <a:r>
                        <a:rPr lang="zh-TW" sz="900" kern="0" dirty="0">
                          <a:effectLst/>
                        </a:rPr>
                        <a:t>但是對於其可能導致的後果及優缺點卻不清楚，提供的建議無法呈現主要的問題</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Clarifies at least two alternatives and predicts their associated consequences. Recommendations address the main problems but are not feasible given the current state of the organization.</a:t>
                      </a:r>
                      <a:r>
                        <a:rPr lang="zh-TW" sz="900" kern="0" dirty="0">
                          <a:effectLst/>
                        </a:rPr>
                        <a:t>能清楚地辨識出至少兩種解決方案</a:t>
                      </a:r>
                      <a:r>
                        <a:rPr lang="en-US" sz="900" kern="0" dirty="0">
                          <a:effectLst/>
                        </a:rPr>
                        <a:t>, </a:t>
                      </a:r>
                      <a:r>
                        <a:rPr lang="zh-TW" sz="900" kern="0" dirty="0">
                          <a:effectLst/>
                        </a:rPr>
                        <a:t>且能清楚地預估相關的後果，能針對主要問題提出建議</a:t>
                      </a:r>
                      <a:r>
                        <a:rPr lang="en-US" sz="900" kern="0" dirty="0">
                          <a:effectLst/>
                        </a:rPr>
                        <a:t>, </a:t>
                      </a:r>
                      <a:r>
                        <a:rPr lang="zh-TW" sz="900" kern="0" dirty="0">
                          <a:effectLst/>
                        </a:rPr>
                        <a:t>但對於現存的組織狀態並不可行</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Clarifies a number of alternatives and evaluates the plusses and minuses of each alternative in </a:t>
                      </a:r>
                      <a:r>
                        <a:rPr lang="en-US" sz="900" kern="0" dirty="0" err="1">
                          <a:effectLst/>
                        </a:rPr>
                        <a:t>termsof</a:t>
                      </a:r>
                      <a:r>
                        <a:rPr lang="en-US" sz="900" kern="0" dirty="0">
                          <a:effectLst/>
                        </a:rPr>
                        <a:t> costs and consequences. Recommendations address the main problems and are feasible given the current state of the organization. </a:t>
                      </a:r>
                      <a:r>
                        <a:rPr lang="zh-TW" sz="900" kern="0" dirty="0">
                          <a:effectLst/>
                        </a:rPr>
                        <a:t>能清楚地辨識出數種解決方案</a:t>
                      </a:r>
                      <a:r>
                        <a:rPr lang="en-US" sz="900" kern="0" dirty="0">
                          <a:effectLst/>
                        </a:rPr>
                        <a:t>, </a:t>
                      </a:r>
                      <a:r>
                        <a:rPr lang="zh-TW" sz="900" kern="0" dirty="0">
                          <a:effectLst/>
                        </a:rPr>
                        <a:t>且能清楚地評估各個方案可能產生的後果及成本的優缺點，能針對主要問題提出建議</a:t>
                      </a:r>
                      <a:r>
                        <a:rPr lang="en-US" sz="900" kern="0" dirty="0">
                          <a:effectLst/>
                        </a:rPr>
                        <a:t>, </a:t>
                      </a:r>
                      <a:r>
                        <a:rPr lang="zh-TW" sz="900" kern="0" dirty="0">
                          <a:effectLst/>
                        </a:rPr>
                        <a:t>且對於現存的組織狀態具體可行</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0743" marR="2074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8384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37556" y="482149"/>
            <a:ext cx="7886700" cy="1325563"/>
          </a:xfrm>
        </p:spPr>
        <p:txBody>
          <a:bodyPr>
            <a:noAutofit/>
          </a:bodyPr>
          <a:lstStyle/>
          <a:p>
            <a:pPr lvl="0" eaLnBrk="0" fontAlgn="base" hangingPunct="0">
              <a:lnSpc>
                <a:spcPct val="100000"/>
              </a:lnSpc>
              <a:spcAft>
                <a:spcPct val="0"/>
              </a:spcAft>
            </a:pPr>
            <a:r>
              <a:rPr lang="en-US" altLang="zh-TW" sz="1200" b="1" dirty="0">
                <a:latin typeface="Times New Roman" panose="02020603050405020304" pitchFamily="18" charset="0"/>
                <a:cs typeface="Times New Roman" panose="02020603050405020304" pitchFamily="18" charset="0"/>
              </a:rPr>
              <a:t>Goal U4: </a:t>
            </a:r>
            <a:r>
              <a:rPr lang="en-US" altLang="zh-TW" sz="1200" dirty="0">
                <a:latin typeface="Times New Roman" panose="02020603050405020304" pitchFamily="18" charset="0"/>
                <a:cs typeface="Times New Roman" panose="02020603050405020304" pitchFamily="18" charset="0"/>
              </a:rPr>
              <a:t>Each student will be an effective communicator.</a:t>
            </a:r>
            <a:r>
              <a:rPr kumimoji="0" lang="en-US" altLang="zh-TW" sz="1200" b="0" i="0" u="none" strike="noStrike" cap="none" normalizeH="0" baseline="0" dirty="0" smtClean="0">
                <a:ln>
                  <a:noFill/>
                </a:ln>
                <a:solidFill>
                  <a:schemeClr val="tx1"/>
                </a:solidFill>
                <a:effectLst/>
              </a:rPr>
              <a:t/>
            </a:r>
            <a:br>
              <a:rPr kumimoji="0" lang="en-US" altLang="zh-TW" sz="1200" b="0" i="0" u="none" strike="noStrike" cap="none" normalizeH="0" baseline="0" dirty="0" smtClean="0">
                <a:ln>
                  <a:noFill/>
                </a:ln>
                <a:solidFill>
                  <a:schemeClr val="tx1"/>
                </a:solidFill>
                <a:effectLst/>
              </a:rPr>
            </a:br>
            <a:r>
              <a:rPr lang="en-US" altLang="zh-TW" sz="1200" b="1" dirty="0">
                <a:latin typeface="Times New Roman" panose="02020603050405020304" pitchFamily="18" charset="0"/>
                <a:cs typeface="Times New Roman" panose="02020603050405020304" pitchFamily="18" charset="0"/>
              </a:rPr>
              <a:t>Objectives U4.1: </a:t>
            </a:r>
            <a:r>
              <a:rPr lang="en-US" altLang="zh-TW" sz="1200" dirty="0">
                <a:solidFill>
                  <a:srgbClr val="000099"/>
                </a:solidFill>
                <a:latin typeface="Times New Roman" panose="02020603050405020304" pitchFamily="18" charset="0"/>
                <a:cs typeface="Times New Roman" panose="02020603050405020304" pitchFamily="18" charset="0"/>
              </a:rPr>
              <a:t>Students will demonstrate appropriate </a:t>
            </a:r>
            <a:r>
              <a:rPr lang="en-US" altLang="zh-TW" sz="1200" u="sng" dirty="0">
                <a:solidFill>
                  <a:srgbClr val="000099"/>
                </a:solidFill>
                <a:latin typeface="Times New Roman" panose="02020603050405020304" pitchFamily="18" charset="0"/>
                <a:cs typeface="Times New Roman" panose="02020603050405020304" pitchFamily="18" charset="0"/>
              </a:rPr>
              <a:t>written and oral communication skills</a:t>
            </a:r>
            <a:r>
              <a:rPr lang="en-US" altLang="zh-TW" sz="1200" dirty="0">
                <a:solidFill>
                  <a:srgbClr val="000099"/>
                </a:solidFill>
                <a:latin typeface="Times New Roman" panose="02020603050405020304" pitchFamily="18" charset="0"/>
                <a:cs typeface="Times New Roman" panose="02020603050405020304" pitchFamily="18" charset="0"/>
              </a:rPr>
              <a:t> in academic activities.</a:t>
            </a:r>
            <a:r>
              <a:rPr kumimoji="0" lang="en-US" altLang="zh-TW" sz="1200" b="0" i="0" u="none" strike="noStrike" cap="none" normalizeH="0" baseline="0" dirty="0" smtClean="0">
                <a:ln>
                  <a:noFill/>
                </a:ln>
                <a:solidFill>
                  <a:schemeClr val="tx1"/>
                </a:solidFill>
                <a:effectLst/>
              </a:rPr>
              <a:t/>
            </a:r>
            <a:br>
              <a:rPr kumimoji="0" lang="en-US" altLang="zh-TW" sz="1200" b="0" i="0" u="none" strike="noStrike" cap="none" normalizeH="0" baseline="0" dirty="0" smtClean="0">
                <a:ln>
                  <a:noFill/>
                </a:ln>
                <a:solidFill>
                  <a:schemeClr val="tx1"/>
                </a:solidFill>
                <a:effectLst/>
              </a:rPr>
            </a:br>
            <a:r>
              <a:rPr lang="en-US" altLang="zh-TW" sz="1200" b="1" dirty="0" smtClean="0">
                <a:solidFill>
                  <a:srgbClr val="FF0000"/>
                </a:solidFill>
                <a:latin typeface="Arial" panose="020B0604020202020204" pitchFamily="34" charset="0"/>
                <a:cs typeface="Calibri" panose="020F0502020204030204" pitchFamily="34" charset="0"/>
              </a:rPr>
              <a:t>Oral Communication</a:t>
            </a:r>
            <a:r>
              <a:rPr lang="zh-TW" altLang="en-US" sz="1200" b="1" dirty="0" smtClean="0">
                <a:solidFill>
                  <a:srgbClr val="FF0000"/>
                </a:solidFill>
                <a:latin typeface="Arial" panose="020B0604020202020204" pitchFamily="34" charset="0"/>
                <a:cs typeface="Calibri" panose="020F0502020204030204" pitchFamily="34" charset="0"/>
              </a:rPr>
              <a:t> </a:t>
            </a:r>
            <a:r>
              <a:rPr lang="en-US" altLang="zh-TW" sz="1200" b="1" dirty="0" smtClean="0">
                <a:solidFill>
                  <a:srgbClr val="FF0000"/>
                </a:solidFill>
                <a:latin typeface="Arial" panose="020B0604020202020204" pitchFamily="34" charset="0"/>
                <a:cs typeface="Calibri" panose="020F0502020204030204" pitchFamily="34" charset="0"/>
              </a:rPr>
              <a:t>(</a:t>
            </a:r>
            <a:r>
              <a:rPr lang="zh-TW" altLang="en-US" sz="1200" b="1" dirty="0" smtClean="0">
                <a:solidFill>
                  <a:srgbClr val="FF0000"/>
                </a:solidFill>
                <a:latin typeface="Arial" panose="020B0604020202020204" pitchFamily="34" charset="0"/>
                <a:cs typeface="Calibri" panose="020F0502020204030204" pitchFamily="34" charset="0"/>
              </a:rPr>
              <a:t>大學部 </a:t>
            </a:r>
            <a:r>
              <a:rPr lang="en-US" altLang="zh-TW" sz="1200" b="1" dirty="0" smtClean="0">
                <a:solidFill>
                  <a:srgbClr val="FF0000"/>
                </a:solidFill>
                <a:latin typeface="Arial" panose="020B0604020202020204" pitchFamily="34" charset="0"/>
                <a:cs typeface="Calibri" panose="020F0502020204030204" pitchFamily="34" charset="0"/>
              </a:rPr>
              <a:t>&amp; </a:t>
            </a:r>
            <a:r>
              <a:rPr lang="zh-TW" altLang="en-US" sz="1200" b="1" dirty="0" smtClean="0">
                <a:solidFill>
                  <a:srgbClr val="FF0000"/>
                </a:solidFill>
                <a:latin typeface="Arial" panose="020B0604020202020204" pitchFamily="34" charset="0"/>
                <a:cs typeface="Calibri" panose="020F0502020204030204" pitchFamily="34" charset="0"/>
              </a:rPr>
              <a:t>研究所</a:t>
            </a:r>
            <a:r>
              <a:rPr lang="en-US" altLang="zh-TW" sz="1200" b="1" dirty="0" smtClean="0">
                <a:solidFill>
                  <a:srgbClr val="FF0000"/>
                </a:solidFill>
                <a:latin typeface="Arial" panose="020B0604020202020204" pitchFamily="34" charset="0"/>
                <a:cs typeface="Calibri" panose="020F0502020204030204" pitchFamily="34" charset="0"/>
              </a:rPr>
              <a:t>)</a:t>
            </a:r>
            <a:endParaRPr lang="zh-TW" altLang="en-US" sz="1200" dirty="0">
              <a:solidFill>
                <a:srgbClr val="FF0000"/>
              </a:solidFill>
            </a:endParaRPr>
          </a:p>
        </p:txBody>
      </p:sp>
      <p:graphicFrame>
        <p:nvGraphicFramePr>
          <p:cNvPr id="5" name="表格 4"/>
          <p:cNvGraphicFramePr>
            <a:graphicFrameLocks noGrp="1"/>
          </p:cNvGraphicFramePr>
          <p:nvPr>
            <p:extLst>
              <p:ext uri="{D42A27DB-BD31-4B8C-83A1-F6EECF244321}">
                <p14:modId xmlns:p14="http://schemas.microsoft.com/office/powerpoint/2010/main" val="583104210"/>
              </p:ext>
            </p:extLst>
          </p:nvPr>
        </p:nvGraphicFramePr>
        <p:xfrm>
          <a:off x="1115616" y="1628800"/>
          <a:ext cx="7221898" cy="4344017"/>
        </p:xfrm>
        <a:graphic>
          <a:graphicData uri="http://schemas.openxmlformats.org/drawingml/2006/table">
            <a:tbl>
              <a:tblPr firstRow="1" firstCol="1" bandRow="1" bandCol="1">
                <a:tableStyleId>{2D5ABB26-0587-4C30-8999-92F81FD0307C}</a:tableStyleId>
              </a:tblPr>
              <a:tblGrid>
                <a:gridCol w="1295259"/>
                <a:gridCol w="1765206"/>
                <a:gridCol w="2118911"/>
                <a:gridCol w="2042522"/>
              </a:tblGrid>
              <a:tr h="457817">
                <a:tc>
                  <a:txBody>
                    <a:bodyPr/>
                    <a:lstStyle/>
                    <a:p>
                      <a:pPr algn="ctr">
                        <a:spcAft>
                          <a:spcPts val="0"/>
                        </a:spcAft>
                      </a:pPr>
                      <a:r>
                        <a:rPr lang="en-US" sz="1400" kern="100" dirty="0">
                          <a:effectLst/>
                        </a:rPr>
                        <a:t>Trait</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Below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Meet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More than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0">
                <a:tc>
                  <a:txBody>
                    <a:bodyPr/>
                    <a:lstStyle/>
                    <a:p>
                      <a:pPr algn="just">
                        <a:spcAft>
                          <a:spcPts val="0"/>
                        </a:spcAft>
                      </a:pPr>
                      <a:r>
                        <a:rPr lang="en-US" sz="1400" kern="0" dirty="0">
                          <a:effectLst/>
                        </a:rPr>
                        <a:t>Organization and Central Message</a:t>
                      </a:r>
                      <a:r>
                        <a:rPr lang="zh-TW" sz="1400" kern="0" dirty="0">
                          <a:effectLst/>
                        </a:rPr>
                        <a:t>有組織及具核心訊息</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Organizational pattern (specific introduction and conclusion, sequenced material within the body, and transitions) is not observable within the presentation. Central message can be deduced, but is not explicitly stated in the presentation.</a:t>
                      </a:r>
                      <a:r>
                        <a:rPr lang="zh-TW" sz="900" kern="0" dirty="0">
                          <a:effectLst/>
                        </a:rPr>
                        <a:t>口頭報告中看不到具有組織的架構</a:t>
                      </a:r>
                      <a:r>
                        <a:rPr lang="en-US" sz="900" kern="0" dirty="0">
                          <a:effectLst/>
                        </a:rPr>
                        <a:t>(</a:t>
                      </a:r>
                      <a:r>
                        <a:rPr lang="zh-TW" sz="900" kern="0" dirty="0">
                          <a:effectLst/>
                        </a:rPr>
                        <a:t>簡介、結論、主文的順序、轉折點</a:t>
                      </a:r>
                      <a:r>
                        <a:rPr lang="en-US" sz="900" kern="0" dirty="0">
                          <a:effectLst/>
                        </a:rPr>
                        <a:t>)</a:t>
                      </a:r>
                      <a:r>
                        <a:rPr lang="zh-TW" sz="900" kern="0" dirty="0">
                          <a:effectLst/>
                        </a:rPr>
                        <a:t>，核心論點雖然可以推知，卻未能明顯地呈現出來。</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Organizational pattern (specific introduction and conclusion, sequenced material within the body, and transitions)is clearly and consistently observable within the presentation. Central message is clear and consistent with the supporting material. </a:t>
                      </a:r>
                      <a:r>
                        <a:rPr lang="zh-TW" sz="900" kern="0">
                          <a:effectLst/>
                        </a:rPr>
                        <a:t>顯而易見其口頭報告具有組織性的架構，。核心論點從頭到尾明顯地呈現，而且提供支持性資訊來支持其核心論點。</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Organizational pattern (specific introduction and conclusion, sequenced material within the body, and transitions) is clearly and consistently observable and is skillful and makes the content of the presentation cohesive. Central message is compelling (precisely stated, appropriately repeated, memorable, and strongly supported.) </a:t>
                      </a:r>
                      <a:r>
                        <a:rPr lang="zh-TW" sz="900" kern="0" dirty="0">
                          <a:effectLst/>
                        </a:rPr>
                        <a:t>顯而易見其口頭報告具有組織性的架構，而且有技巧地將內容完整呈現。核心論點引人注目</a:t>
                      </a:r>
                      <a:r>
                        <a:rPr lang="en-US" sz="900" kern="0" dirty="0">
                          <a:effectLst/>
                        </a:rPr>
                        <a:t>(</a:t>
                      </a:r>
                      <a:r>
                        <a:rPr lang="zh-TW" sz="900" kern="0" dirty="0">
                          <a:effectLst/>
                        </a:rPr>
                        <a:t>確切地呈現，恰當地重述以至於令人記憶深刻，而且提供支持性資訊來支持其核心論點。</a:t>
                      </a:r>
                      <a:r>
                        <a:rPr lang="en-US" sz="900" kern="0" dirty="0">
                          <a:effectLst/>
                        </a:rPr>
                        <a:t>)</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51629">
                <a:tc>
                  <a:txBody>
                    <a:bodyPr/>
                    <a:lstStyle/>
                    <a:p>
                      <a:pPr algn="just">
                        <a:spcAft>
                          <a:spcPts val="0"/>
                        </a:spcAft>
                      </a:pPr>
                      <a:r>
                        <a:rPr lang="en-US" sz="1400" kern="0" dirty="0">
                          <a:effectLst/>
                        </a:rPr>
                        <a:t>Language and Delivery</a:t>
                      </a:r>
                      <a:endParaRPr lang="zh-TW" sz="1400" kern="100" dirty="0">
                        <a:effectLst/>
                      </a:endParaRPr>
                    </a:p>
                    <a:p>
                      <a:pPr algn="just">
                        <a:spcAft>
                          <a:spcPts val="0"/>
                        </a:spcAft>
                      </a:pPr>
                      <a:r>
                        <a:rPr lang="zh-TW" sz="1400" kern="0" dirty="0">
                          <a:effectLst/>
                        </a:rPr>
                        <a:t>恰當的語彙及表達的技巧</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Language choices are unclear and minimally support the effectiveness of the presentation. Language in presentation is not appropriate to audience. Delivery techniques (posture, gesture, eye contact, and vocal expressiveness) detract from the understandability of the presentation, and speaker appears uncomfortable.</a:t>
                      </a:r>
                      <a:endParaRPr lang="zh-TW" sz="900" kern="100" dirty="0">
                        <a:effectLst/>
                      </a:endParaRPr>
                    </a:p>
                    <a:p>
                      <a:pPr>
                        <a:spcAft>
                          <a:spcPts val="0"/>
                        </a:spcAft>
                      </a:pPr>
                      <a:r>
                        <a:rPr lang="zh-TW" sz="900" kern="0" dirty="0">
                          <a:effectLst/>
                        </a:rPr>
                        <a:t>語彙的選擇使得報告效果模糊且無效率，也不適合於聽眾。表達的技巧</a:t>
                      </a:r>
                      <a:r>
                        <a:rPr lang="en-US" sz="900" kern="0" dirty="0">
                          <a:effectLst/>
                        </a:rPr>
                        <a:t>(</a:t>
                      </a:r>
                      <a:r>
                        <a:rPr lang="zh-TW" sz="900" kern="0" dirty="0">
                          <a:effectLst/>
                        </a:rPr>
                        <a:t>姿勢、手勢、眼睛的接觸、以及語調</a:t>
                      </a:r>
                      <a:r>
                        <a:rPr lang="en-US" sz="900" kern="0" dirty="0">
                          <a:effectLst/>
                        </a:rPr>
                        <a:t>)</a:t>
                      </a:r>
                      <a:r>
                        <a:rPr lang="zh-TW" sz="900" kern="0" dirty="0">
                          <a:effectLst/>
                        </a:rPr>
                        <a:t>降低聽眾的理解力，報告者本身顯得不自在。</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Language choices are thoughtful and generally support the effectiveness of the presentation. Language in presentation is appropriate to audience. Delivery techniques (posture, gesture, eye contact, and vocal expressiveness) make the presentation interesting, and speaker appears comfortable. </a:t>
                      </a:r>
                      <a:r>
                        <a:rPr lang="zh-TW" sz="900" kern="0" dirty="0">
                          <a:effectLst/>
                        </a:rPr>
                        <a:t>語彙的選擇周到能有效達成報告效果，也適合於聽眾。表達的技巧令人感到有趣，報告者本身顯得自在。</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Language choices are imaginative, memorable and compelling and enhance the effectiveness of the presentation. Language in presentation is appropriate to audience. Delivery techniques (posture, gesture, eye contact, and vocal expressiveness) make the presentation compelling, and speaker appears polished and confident. </a:t>
                      </a:r>
                      <a:r>
                        <a:rPr lang="zh-TW" sz="900" kern="0" dirty="0">
                          <a:effectLst/>
                        </a:rPr>
                        <a:t>語彙的選擇具有想像力、令人記憶深刻而且引人注目，也適合於聽眾。表達的技巧引人注目，報告者本身顯得經過洗鍊而且自信。</a:t>
                      </a:r>
                      <a:endParaRPr lang="zh-TW" sz="900" kern="100" dirty="0">
                        <a:effectLst/>
                      </a:endParaRPr>
                    </a:p>
                    <a:p>
                      <a:pPr>
                        <a:spcAft>
                          <a:spcPts val="0"/>
                        </a:spcAft>
                      </a:pPr>
                      <a:r>
                        <a:rPr lang="en-US" sz="900" kern="100" dirty="0">
                          <a:effectLst/>
                        </a:rPr>
                        <a:t> </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6085" marR="260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9084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37556" y="291081"/>
            <a:ext cx="7886700" cy="1114640"/>
          </a:xfrm>
        </p:spPr>
        <p:txBody>
          <a:bodyPr>
            <a:noAutofit/>
          </a:bodyPr>
          <a:lstStyle/>
          <a:p>
            <a:pPr lvl="0" eaLnBrk="0" fontAlgn="base" hangingPunct="0">
              <a:lnSpc>
                <a:spcPct val="100000"/>
              </a:lnSpc>
              <a:spcAft>
                <a:spcPct val="0"/>
              </a:spcAft>
            </a:pPr>
            <a:r>
              <a:rPr lang="en-US" altLang="zh-TW" sz="1200" b="1" dirty="0">
                <a:latin typeface="Times New Roman" panose="02020603050405020304" pitchFamily="18" charset="0"/>
                <a:cs typeface="Times New Roman" panose="02020603050405020304" pitchFamily="18" charset="0"/>
              </a:rPr>
              <a:t>Goal U4: </a:t>
            </a:r>
            <a:r>
              <a:rPr lang="en-US" altLang="zh-TW" sz="1200" dirty="0">
                <a:latin typeface="Times New Roman" panose="02020603050405020304" pitchFamily="18" charset="0"/>
                <a:cs typeface="Times New Roman" panose="02020603050405020304" pitchFamily="18" charset="0"/>
              </a:rPr>
              <a:t>Each student will be an effective communicator.</a:t>
            </a:r>
            <a:r>
              <a:rPr kumimoji="0" lang="en-US" altLang="zh-TW" sz="1200" b="0" i="0" u="none" strike="noStrike" cap="none" normalizeH="0" baseline="0" dirty="0" smtClean="0">
                <a:ln>
                  <a:noFill/>
                </a:ln>
                <a:solidFill>
                  <a:schemeClr val="tx1"/>
                </a:solidFill>
                <a:effectLst/>
              </a:rPr>
              <a:t/>
            </a:r>
            <a:br>
              <a:rPr kumimoji="0" lang="en-US" altLang="zh-TW" sz="1200" b="0" i="0" u="none" strike="noStrike" cap="none" normalizeH="0" baseline="0" dirty="0" smtClean="0">
                <a:ln>
                  <a:noFill/>
                </a:ln>
                <a:solidFill>
                  <a:schemeClr val="tx1"/>
                </a:solidFill>
                <a:effectLst/>
              </a:rPr>
            </a:br>
            <a:r>
              <a:rPr lang="en-US" altLang="zh-TW" sz="1200" b="1" dirty="0">
                <a:latin typeface="Times New Roman" panose="02020603050405020304" pitchFamily="18" charset="0"/>
                <a:cs typeface="Times New Roman" panose="02020603050405020304" pitchFamily="18" charset="0"/>
              </a:rPr>
              <a:t>Objectives U4.1: </a:t>
            </a:r>
            <a:r>
              <a:rPr lang="en-US" altLang="zh-TW" sz="1200" dirty="0">
                <a:solidFill>
                  <a:srgbClr val="000099"/>
                </a:solidFill>
                <a:latin typeface="Times New Roman" panose="02020603050405020304" pitchFamily="18" charset="0"/>
                <a:cs typeface="Times New Roman" panose="02020603050405020304" pitchFamily="18" charset="0"/>
              </a:rPr>
              <a:t>Students will demonstrate appropriate </a:t>
            </a:r>
            <a:r>
              <a:rPr lang="en-US" altLang="zh-TW" sz="1200" u="sng" dirty="0">
                <a:solidFill>
                  <a:srgbClr val="000099"/>
                </a:solidFill>
                <a:latin typeface="Times New Roman" panose="02020603050405020304" pitchFamily="18" charset="0"/>
                <a:cs typeface="Times New Roman" panose="02020603050405020304" pitchFamily="18" charset="0"/>
              </a:rPr>
              <a:t>written and oral communication skills</a:t>
            </a:r>
            <a:r>
              <a:rPr lang="en-US" altLang="zh-TW" sz="1200" dirty="0">
                <a:solidFill>
                  <a:srgbClr val="000099"/>
                </a:solidFill>
                <a:latin typeface="Times New Roman" panose="02020603050405020304" pitchFamily="18" charset="0"/>
                <a:cs typeface="Times New Roman" panose="02020603050405020304" pitchFamily="18" charset="0"/>
              </a:rPr>
              <a:t> in academic </a:t>
            </a:r>
            <a:r>
              <a:rPr lang="en-US" altLang="zh-TW" sz="1200" dirty="0" err="1" smtClean="0">
                <a:solidFill>
                  <a:srgbClr val="000099"/>
                </a:solidFill>
                <a:latin typeface="Times New Roman" panose="02020603050405020304" pitchFamily="18" charset="0"/>
                <a:cs typeface="Times New Roman" panose="02020603050405020304" pitchFamily="18" charset="0"/>
              </a:rPr>
              <a:t>activities.</a:t>
            </a:r>
            <a:r>
              <a:rPr lang="en-US" altLang="zh-TW" sz="1200" b="1" dirty="0" err="1" smtClean="0">
                <a:solidFill>
                  <a:srgbClr val="FF0000"/>
                </a:solidFill>
                <a:latin typeface="Arial" panose="020B0604020202020204" pitchFamily="34" charset="0"/>
                <a:cs typeface="Calibri" panose="020F0502020204030204" pitchFamily="34" charset="0"/>
              </a:rPr>
              <a:t>Written</a:t>
            </a:r>
            <a:r>
              <a:rPr lang="en-US" altLang="zh-TW" sz="1200" b="1" dirty="0" smtClean="0">
                <a:solidFill>
                  <a:srgbClr val="FF0000"/>
                </a:solidFill>
                <a:latin typeface="Arial" panose="020B0604020202020204" pitchFamily="34" charset="0"/>
                <a:cs typeface="Calibri" panose="020F0502020204030204" pitchFamily="34" charset="0"/>
              </a:rPr>
              <a:t> Communication</a:t>
            </a:r>
            <a:r>
              <a:rPr lang="zh-TW" altLang="en-US" sz="1200" b="1" dirty="0" smtClean="0">
                <a:solidFill>
                  <a:srgbClr val="FF0000"/>
                </a:solidFill>
                <a:latin typeface="Arial" panose="020B0604020202020204" pitchFamily="34" charset="0"/>
                <a:cs typeface="Calibri" panose="020F0502020204030204" pitchFamily="34" charset="0"/>
              </a:rPr>
              <a:t> </a:t>
            </a:r>
            <a:r>
              <a:rPr lang="en-US" altLang="zh-TW" sz="1200" b="1" dirty="0" smtClean="0">
                <a:solidFill>
                  <a:srgbClr val="FF0000"/>
                </a:solidFill>
                <a:latin typeface="Arial" panose="020B0604020202020204" pitchFamily="34" charset="0"/>
                <a:cs typeface="Calibri" panose="020F0502020204030204" pitchFamily="34" charset="0"/>
              </a:rPr>
              <a:t>(</a:t>
            </a:r>
            <a:r>
              <a:rPr lang="zh-TW" altLang="en-US" sz="1200" b="1" dirty="0" smtClean="0">
                <a:solidFill>
                  <a:srgbClr val="FF0000"/>
                </a:solidFill>
                <a:latin typeface="Arial" panose="020B0604020202020204" pitchFamily="34" charset="0"/>
                <a:cs typeface="Calibri" panose="020F0502020204030204" pitchFamily="34" charset="0"/>
              </a:rPr>
              <a:t>大學部 </a:t>
            </a:r>
            <a:r>
              <a:rPr lang="en-US" altLang="zh-TW" sz="1200" b="1" dirty="0" smtClean="0">
                <a:solidFill>
                  <a:srgbClr val="FF0000"/>
                </a:solidFill>
                <a:latin typeface="Arial" panose="020B0604020202020204" pitchFamily="34" charset="0"/>
                <a:cs typeface="Calibri" panose="020F0502020204030204" pitchFamily="34" charset="0"/>
              </a:rPr>
              <a:t>&amp; </a:t>
            </a:r>
            <a:r>
              <a:rPr lang="zh-TW" altLang="en-US" sz="1200" b="1" dirty="0" smtClean="0">
                <a:solidFill>
                  <a:srgbClr val="FF0000"/>
                </a:solidFill>
                <a:latin typeface="Arial" panose="020B0604020202020204" pitchFamily="34" charset="0"/>
                <a:cs typeface="Calibri" panose="020F0502020204030204" pitchFamily="34" charset="0"/>
              </a:rPr>
              <a:t>研究所</a:t>
            </a:r>
            <a:r>
              <a:rPr lang="en-US" altLang="zh-TW" sz="1200" b="1" dirty="0" smtClean="0">
                <a:solidFill>
                  <a:srgbClr val="FF0000"/>
                </a:solidFill>
                <a:latin typeface="Arial" panose="020B0604020202020204" pitchFamily="34" charset="0"/>
                <a:cs typeface="Calibri" panose="020F0502020204030204" pitchFamily="34" charset="0"/>
              </a:rPr>
              <a:t>)</a:t>
            </a:r>
            <a:endParaRPr lang="zh-TW" altLang="en-US" sz="1200" dirty="0">
              <a:solidFill>
                <a:srgbClr val="FF0000"/>
              </a:solidFill>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666517501"/>
              </p:ext>
            </p:extLst>
          </p:nvPr>
        </p:nvGraphicFramePr>
        <p:xfrm>
          <a:off x="323528" y="1268760"/>
          <a:ext cx="8640960" cy="5394668"/>
        </p:xfrm>
        <a:graphic>
          <a:graphicData uri="http://schemas.openxmlformats.org/drawingml/2006/table">
            <a:tbl>
              <a:tblPr firstRow="1" firstCol="1" bandRow="1" bandCol="1">
                <a:tableStyleId>{2D5ABB26-0587-4C30-8999-92F81FD0307C}</a:tableStyleId>
              </a:tblPr>
              <a:tblGrid>
                <a:gridCol w="2181272"/>
                <a:gridCol w="2115170"/>
                <a:gridCol w="2188283"/>
                <a:gridCol w="2156235"/>
              </a:tblGrid>
              <a:tr h="334988">
                <a:tc>
                  <a:txBody>
                    <a:bodyPr/>
                    <a:lstStyle/>
                    <a:p>
                      <a:pPr algn="ctr">
                        <a:spcAft>
                          <a:spcPts val="0"/>
                        </a:spcAft>
                      </a:pPr>
                      <a:r>
                        <a:rPr lang="en-US" sz="1400" kern="100" dirty="0">
                          <a:effectLst/>
                        </a:rPr>
                        <a:t>Trait</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Below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Meet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400" kern="100" dirty="0">
                          <a:effectLst/>
                        </a:rPr>
                        <a:t>More than Expectation</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6413">
                <a:tc>
                  <a:txBody>
                    <a:bodyPr/>
                    <a:lstStyle/>
                    <a:p>
                      <a:pPr>
                        <a:spcAft>
                          <a:spcPts val="0"/>
                        </a:spcAft>
                      </a:pPr>
                      <a:r>
                        <a:rPr lang="en-US" sz="1400" kern="0" dirty="0">
                          <a:effectLst/>
                        </a:rPr>
                        <a:t>Context of and purpose for writing</a:t>
                      </a:r>
                      <a:r>
                        <a:rPr lang="zh-TW" sz="1400" kern="0" dirty="0">
                          <a:effectLst/>
                        </a:rPr>
                        <a:t>寫作的背景及目的</a:t>
                      </a:r>
                      <a:endParaRPr lang="zh-TW" sz="1400" kern="100" dirty="0">
                        <a:effectLst/>
                      </a:endParaRPr>
                    </a:p>
                    <a:p>
                      <a:pPr>
                        <a:spcAft>
                          <a:spcPts val="0"/>
                        </a:spcAft>
                      </a:pPr>
                      <a:r>
                        <a:rPr lang="en-US" sz="1400" kern="0" dirty="0">
                          <a:effectLst/>
                        </a:rPr>
                        <a:t>Includes considerations of audience, purpose, and the circumstances </a:t>
                      </a:r>
                      <a:r>
                        <a:rPr lang="en-US" sz="1200" kern="0" dirty="0">
                          <a:effectLst/>
                        </a:rPr>
                        <a:t>surrounding</a:t>
                      </a:r>
                      <a:r>
                        <a:rPr lang="en-US" sz="1400" kern="0" dirty="0">
                          <a:effectLst/>
                        </a:rPr>
                        <a:t> the writing task(s).</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Demonstrates minimal attention to context, audience, purpose, and to the assigned tasks(s) (e.g., expectation of instructor or self as audience).</a:t>
                      </a:r>
                      <a:r>
                        <a:rPr lang="zh-TW" sz="900" kern="0" dirty="0">
                          <a:effectLst/>
                        </a:rPr>
                        <a:t>僅些微注意到寫作的背景、目的、閱聽眾以及被指派的寫作任務</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Demonstrates adequate consideration </a:t>
                      </a:r>
                      <a:r>
                        <a:rPr lang="en-US" sz="900" kern="0" dirty="0" err="1">
                          <a:effectLst/>
                        </a:rPr>
                        <a:t>ofcontext</a:t>
                      </a:r>
                      <a:r>
                        <a:rPr lang="en-US" sz="900" kern="0" dirty="0">
                          <a:effectLst/>
                        </a:rPr>
                        <a:t>, audience, and purpose and </a:t>
                      </a:r>
                      <a:r>
                        <a:rPr lang="en-US" sz="900" kern="0" dirty="0" err="1">
                          <a:effectLst/>
                        </a:rPr>
                        <a:t>aclear</a:t>
                      </a:r>
                      <a:r>
                        <a:rPr lang="en-US" sz="900" kern="0" dirty="0">
                          <a:effectLst/>
                        </a:rPr>
                        <a:t> focus on the assigned task(s) (</a:t>
                      </a:r>
                      <a:r>
                        <a:rPr lang="en-US" sz="900" kern="0" dirty="0" err="1">
                          <a:effectLst/>
                        </a:rPr>
                        <a:t>e.g.,the</a:t>
                      </a:r>
                      <a:r>
                        <a:rPr lang="en-US" sz="900" kern="0" dirty="0">
                          <a:effectLst/>
                        </a:rPr>
                        <a:t> task aligns with audience, </a:t>
                      </a:r>
                      <a:r>
                        <a:rPr lang="en-US" sz="900" kern="0" dirty="0" err="1">
                          <a:effectLst/>
                        </a:rPr>
                        <a:t>purpose,and</a:t>
                      </a:r>
                      <a:r>
                        <a:rPr lang="en-US" sz="900" kern="0" dirty="0">
                          <a:effectLst/>
                        </a:rPr>
                        <a:t> context).</a:t>
                      </a:r>
                      <a:r>
                        <a:rPr lang="zh-TW" sz="900" kern="0" dirty="0">
                          <a:effectLst/>
                        </a:rPr>
                        <a:t>對於寫作的背景、目的、閱聽眾以及被指派的寫作任務</a:t>
                      </a:r>
                      <a:r>
                        <a:rPr lang="en-US" sz="900" kern="0" dirty="0">
                          <a:effectLst/>
                        </a:rPr>
                        <a:t>, </a:t>
                      </a:r>
                      <a:r>
                        <a:rPr lang="zh-TW" sz="900" kern="0" dirty="0">
                          <a:effectLst/>
                        </a:rPr>
                        <a:t>具備足夠的考量</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Demonstrates a thorough understanding of context, audience, and purpose that is responsive to the assigned task(s) and focuses all elements of the work. </a:t>
                      </a:r>
                      <a:r>
                        <a:rPr lang="zh-TW" sz="900" kern="0">
                          <a:effectLst/>
                        </a:rPr>
                        <a:t>對於寫作的背景、目的、閱聽眾以及被指派的寫作任務</a:t>
                      </a:r>
                      <a:r>
                        <a:rPr lang="en-US" sz="900" kern="0">
                          <a:effectLst/>
                        </a:rPr>
                        <a:t>, </a:t>
                      </a:r>
                      <a:r>
                        <a:rPr lang="zh-TW" sz="900" kern="0">
                          <a:effectLst/>
                        </a:rPr>
                        <a:t>能完整地瞭解</a:t>
                      </a:r>
                      <a:r>
                        <a:rPr lang="en-US" sz="900" kern="0">
                          <a:effectLst/>
                        </a:rPr>
                        <a:t>, </a:t>
                      </a:r>
                      <a:r>
                        <a:rPr lang="zh-TW" sz="900" kern="0">
                          <a:effectLst/>
                        </a:rPr>
                        <a:t>並能聚焦於所有相關的因素</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23542">
                <a:tc>
                  <a:txBody>
                    <a:bodyPr/>
                    <a:lstStyle/>
                    <a:p>
                      <a:pPr algn="just">
                        <a:spcAft>
                          <a:spcPts val="0"/>
                        </a:spcAft>
                      </a:pPr>
                      <a:r>
                        <a:rPr lang="en-US" sz="1400" kern="0" dirty="0">
                          <a:effectLst/>
                        </a:rPr>
                        <a:t>Content Development with</a:t>
                      </a:r>
                      <a:endParaRPr lang="zh-TW" sz="1400" kern="100" dirty="0">
                        <a:effectLst/>
                      </a:endParaRPr>
                    </a:p>
                    <a:p>
                      <a:pPr algn="just">
                        <a:spcAft>
                          <a:spcPts val="0"/>
                        </a:spcAft>
                      </a:pPr>
                      <a:r>
                        <a:rPr lang="en-US" sz="1400" kern="0" dirty="0">
                          <a:effectLst/>
                        </a:rPr>
                        <a:t>Sources and evidence</a:t>
                      </a:r>
                      <a:r>
                        <a:rPr lang="zh-TW" sz="1400" kern="0" dirty="0">
                          <a:effectLst/>
                        </a:rPr>
                        <a:t>寫作內容的構思，輔以呈現資料來源及佐以事實為證</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Uses appropriate and relevant content to develop simple ideas in some parts of the work. Demonstrates an attempt to use sources to support ideas in the writing. </a:t>
                      </a:r>
                      <a:r>
                        <a:rPr lang="zh-TW" sz="900" kern="0" dirty="0">
                          <a:effectLst/>
                        </a:rPr>
                        <a:t>對於寫作內容的某些部份</a:t>
                      </a:r>
                      <a:r>
                        <a:rPr lang="en-US" sz="900" kern="0" dirty="0">
                          <a:effectLst/>
                        </a:rPr>
                        <a:t>, </a:t>
                      </a:r>
                      <a:r>
                        <a:rPr lang="zh-TW" sz="900" kern="0" dirty="0">
                          <a:effectLst/>
                        </a:rPr>
                        <a:t>可以採用適當且相關的內容來發展構想，並</a:t>
                      </a:r>
                      <a:endParaRPr lang="zh-TW" sz="900" kern="100" dirty="0">
                        <a:effectLst/>
                      </a:endParaRPr>
                    </a:p>
                    <a:p>
                      <a:pPr>
                        <a:spcAft>
                          <a:spcPts val="0"/>
                        </a:spcAft>
                      </a:pPr>
                      <a:r>
                        <a:rPr lang="zh-TW" sz="900" kern="0" dirty="0">
                          <a:effectLst/>
                        </a:rPr>
                        <a:t>嘗試以佐證資料來支持構想</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Uses appropriate, relevant, and compelling content to explore ideas within the context of the discipline and shape the whole work. Demonstrates consistent use of credible, relevant sources to support ideas that are situated within the discipline and genre of the writing. </a:t>
                      </a:r>
                      <a:r>
                        <a:rPr lang="zh-TW" sz="900" kern="0">
                          <a:effectLst/>
                        </a:rPr>
                        <a:t>對於整個寫作主題</a:t>
                      </a:r>
                      <a:r>
                        <a:rPr lang="en-US" sz="900" kern="0">
                          <a:effectLst/>
                        </a:rPr>
                        <a:t>,</a:t>
                      </a:r>
                      <a:r>
                        <a:rPr lang="zh-TW" sz="900" kern="0">
                          <a:effectLst/>
                        </a:rPr>
                        <a:t>能採用適當、相關且令人信服的內容來發展構想</a:t>
                      </a:r>
                      <a:r>
                        <a:rPr lang="en-US" sz="900" kern="0">
                          <a:effectLst/>
                        </a:rPr>
                        <a:t>, </a:t>
                      </a:r>
                      <a:r>
                        <a:rPr lang="zh-TW" sz="900" kern="0">
                          <a:effectLst/>
                        </a:rPr>
                        <a:t>並將之完整地呈現。能始終一致性的採用可信且相關的佐證資料來支持構想。</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a:effectLst/>
                        </a:rPr>
                        <a:t>Uses appropriate, relevant, and compelling content to illustrate mastery</a:t>
                      </a:r>
                      <a:endParaRPr lang="zh-TW" sz="900" kern="100">
                        <a:effectLst/>
                      </a:endParaRPr>
                    </a:p>
                    <a:p>
                      <a:pPr>
                        <a:spcAft>
                          <a:spcPts val="0"/>
                        </a:spcAft>
                      </a:pPr>
                      <a:r>
                        <a:rPr lang="en-US" sz="900" kern="0">
                          <a:effectLst/>
                        </a:rPr>
                        <a:t>of the subject, conveying the writer's understanding, and shaping the whole work. Demonstrates skillful use of high quality, credible, relevant sources to develop ideas that are appropriate for the discipline and genre of the writing.</a:t>
                      </a:r>
                      <a:r>
                        <a:rPr lang="zh-TW" sz="900" kern="0">
                          <a:effectLst/>
                        </a:rPr>
                        <a:t>對於整個寫作主題</a:t>
                      </a:r>
                      <a:r>
                        <a:rPr lang="en-US" sz="900" kern="0">
                          <a:effectLst/>
                        </a:rPr>
                        <a:t>, </a:t>
                      </a:r>
                      <a:r>
                        <a:rPr lang="zh-TW" sz="900" kern="0">
                          <a:effectLst/>
                        </a:rPr>
                        <a:t>能採用適當、相關且令人信服的內容來展現對主題的專業</a:t>
                      </a:r>
                      <a:r>
                        <a:rPr lang="en-US" sz="900" kern="0">
                          <a:effectLst/>
                        </a:rPr>
                        <a:t>, </a:t>
                      </a:r>
                      <a:r>
                        <a:rPr lang="zh-TW" sz="900" kern="0">
                          <a:effectLst/>
                        </a:rPr>
                        <a:t>呈現作者的瞭解深度，並將之完整地呈現。能始終一致性的採用高品質、可信且相關的佐證資料來支持構想。</a:t>
                      </a:r>
                      <a:endParaRPr lang="zh-TW" sz="900" kern="10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49253">
                <a:tc>
                  <a:txBody>
                    <a:bodyPr/>
                    <a:lstStyle/>
                    <a:p>
                      <a:pPr>
                        <a:spcAft>
                          <a:spcPts val="0"/>
                        </a:spcAft>
                      </a:pPr>
                      <a:r>
                        <a:rPr lang="en-US" sz="1400" kern="0" dirty="0">
                          <a:effectLst/>
                        </a:rPr>
                        <a:t>Genre and disciplinary conventions, control of syntax and mechanics. </a:t>
                      </a:r>
                      <a:r>
                        <a:rPr lang="zh-TW" sz="1400" kern="0" dirty="0">
                          <a:effectLst/>
                        </a:rPr>
                        <a:t>符合寫作常規，其語法及技巧能控制得宜</a:t>
                      </a:r>
                      <a:endParaRPr lang="zh-TW" sz="1400" kern="100" dirty="0">
                        <a:effectLst/>
                      </a:endParaRPr>
                    </a:p>
                    <a:p>
                      <a:pPr>
                        <a:spcAft>
                          <a:spcPts val="0"/>
                        </a:spcAft>
                      </a:pPr>
                      <a:r>
                        <a:rPr lang="en-US" sz="1400" kern="0" dirty="0">
                          <a:effectLst/>
                        </a:rPr>
                        <a:t>Formal and informal rules inherent in the expectations for writing in particular forms and/or academic fields (please see glossary).</a:t>
                      </a:r>
                      <a:endParaRPr lang="zh-TW" sz="14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Attempts to use a consistent system for basic organization and presentation. Uses language that sometimes impedes meaning because of errors in usage.</a:t>
                      </a:r>
                      <a:r>
                        <a:rPr lang="zh-TW" sz="900" kern="0" dirty="0">
                          <a:effectLst/>
                        </a:rPr>
                        <a:t>嘗試採用一致的系統來呈現基本寫作架構，其語彙使用錯誤而阻礙正確意義的呈現。</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Demonstrates consistent use of important conventions particular to a specific discipline and/or writing task(s), including organization, content, presentation, and stylistic choices. Uses straightforward language that generally conveys meaning to readers. The language in the portfolio has few errors.</a:t>
                      </a:r>
                      <a:r>
                        <a:rPr lang="zh-TW" sz="900" kern="0" dirty="0">
                          <a:effectLst/>
                        </a:rPr>
                        <a:t>以特定學科的重要寫作常規</a:t>
                      </a:r>
                      <a:r>
                        <a:rPr lang="en-US" sz="900" kern="0" dirty="0">
                          <a:effectLst/>
                        </a:rPr>
                        <a:t>, </a:t>
                      </a:r>
                      <a:r>
                        <a:rPr lang="zh-TW" sz="900" kern="0" dirty="0">
                          <a:effectLst/>
                        </a:rPr>
                        <a:t>且一致地應用於寫作的架構、內容、描述、甚至風格的選擇。採用恰當的語彙，能將意義直接傳達給讀者。但是文件中還是有少許錯字。</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US" sz="900" kern="0" dirty="0">
                          <a:effectLst/>
                        </a:rPr>
                        <a:t>Demonstrates detailed attention to and successful execution of a wide range of conventions particular to a specific discipline and/or writing task(s) including organization, content, presentation, formatting, and stylistic choices. Uses graceful language that skillfully communicates meaning to readers with clarity and fluency, and is virtually error free.</a:t>
                      </a:r>
                      <a:r>
                        <a:rPr lang="zh-TW" sz="900" kern="0" dirty="0">
                          <a:effectLst/>
                        </a:rPr>
                        <a:t>能成功地以特定學科的各式寫作常規</a:t>
                      </a:r>
                      <a:r>
                        <a:rPr lang="en-US" sz="900" kern="0" dirty="0">
                          <a:effectLst/>
                        </a:rPr>
                        <a:t>, </a:t>
                      </a:r>
                      <a:r>
                        <a:rPr lang="zh-TW" sz="900" kern="0" dirty="0">
                          <a:effectLst/>
                        </a:rPr>
                        <a:t>且一致地應用於寫作的架構、內容、描述、甚至風格的選擇。使用優雅的語彙</a:t>
                      </a:r>
                      <a:r>
                        <a:rPr lang="en-US" sz="900" kern="0" dirty="0">
                          <a:effectLst/>
                        </a:rPr>
                        <a:t>, </a:t>
                      </a:r>
                      <a:r>
                        <a:rPr lang="zh-TW" sz="900" kern="0" dirty="0">
                          <a:effectLst/>
                        </a:rPr>
                        <a:t>技巧地將意義清處且流利地傳達給讀者</a:t>
                      </a:r>
                      <a:r>
                        <a:rPr lang="en-US" sz="900" kern="0" dirty="0">
                          <a:effectLst/>
                        </a:rPr>
                        <a:t>, </a:t>
                      </a:r>
                      <a:r>
                        <a:rPr lang="zh-TW" sz="900" kern="0" dirty="0">
                          <a:effectLst/>
                        </a:rPr>
                        <a:t>也沒有任何錯誤。</a:t>
                      </a:r>
                      <a:endParaRPr lang="zh-TW" sz="900" kern="100" dirty="0">
                        <a:solidFill>
                          <a:schemeClr val="tx1"/>
                        </a:solidFill>
                        <a:effectLst/>
                        <a:latin typeface="Calibri" panose="020F0502020204030204" pitchFamily="34" charset="0"/>
                        <a:ea typeface="新細明體" panose="02020500000000000000" pitchFamily="18" charset="-120"/>
                        <a:cs typeface="Calibri" panose="020F0502020204030204" pitchFamily="34" charset="0"/>
                      </a:endParaRPr>
                    </a:p>
                  </a:txBody>
                  <a:tcPr marL="18756" marR="1875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Rectangle 1"/>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8955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descr="bba_ethics_rubric.pdf - Adobe Reader"/>
          <p:cNvPicPr>
            <a:picLocks noGrp="1" noChangeAspect="1"/>
          </p:cNvPicPr>
          <p:nvPr>
            <p:ph idx="1"/>
          </p:nvPr>
        </p:nvPicPr>
        <p:blipFill rotWithShape="1">
          <a:blip r:embed="rId2">
            <a:extLst>
              <a:ext uri="{28A0092B-C50C-407E-A947-70E740481C1C}">
                <a14:useLocalDpi xmlns:a14="http://schemas.microsoft.com/office/drawing/2010/main" val="0"/>
              </a:ext>
            </a:extLst>
          </a:blip>
          <a:srcRect l="9883" t="15720" r="27758" b="30599"/>
          <a:stretch/>
        </p:blipFill>
        <p:spPr>
          <a:xfrm>
            <a:off x="611560" y="620688"/>
            <a:ext cx="7407493" cy="4920207"/>
          </a:xfrm>
        </p:spPr>
      </p:pic>
    </p:spTree>
    <p:extLst>
      <p:ext uri="{BB962C8B-B14F-4D97-AF65-F5344CB8AC3E}">
        <p14:creationId xmlns:p14="http://schemas.microsoft.com/office/powerpoint/2010/main" val="1040620914"/>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2240</Words>
  <Application>Microsoft Office PowerPoint</Application>
  <PresentationFormat>如螢幕大小 (4:3)</PresentationFormat>
  <Paragraphs>109</Paragraphs>
  <Slides>5</Slides>
  <Notes>4</Notes>
  <HiddenSlides>0</HiddenSlides>
  <MMClips>0</MMClips>
  <ScaleCrop>false</ScaleCrop>
  <HeadingPairs>
    <vt:vector size="4" baseType="variant">
      <vt:variant>
        <vt:lpstr>佈景主題</vt:lpstr>
      </vt:variant>
      <vt:variant>
        <vt:i4>1</vt:i4>
      </vt:variant>
      <vt:variant>
        <vt:lpstr>投影片標題</vt:lpstr>
      </vt:variant>
      <vt:variant>
        <vt:i4>5</vt:i4>
      </vt:variant>
    </vt:vector>
  </HeadingPairs>
  <TitlesOfParts>
    <vt:vector size="6" baseType="lpstr">
      <vt:lpstr>Office 佈景主題</vt:lpstr>
      <vt:lpstr>Goal U1:Students will possess professional knowledge of business administration. Objectives U1.1:Students will be able to understand advanced knowledge of business administration and recognize related professional course.  </vt:lpstr>
      <vt:lpstr>Goal U3:Students will be able to identify and solve problems.學生能辨認及解決問題 Objectives U3.1:Students will be able to clearly identify the problem, find alternative solutions and evaluate feasible solutions to solve the problem.學生能清楚地辨認問題, 找出不同的解決方案, 以及評估可行的解決方案 Problem Solving Ability Rubric (大學部 &amp; 研究所)  </vt:lpstr>
      <vt:lpstr>Goal U4: Each student will be an effective communicator. Objectives U4.1: Students will demonstrate appropriate written and oral communication skills in academic activities. Oral Communication (大學部 &amp; 研究所)</vt:lpstr>
      <vt:lpstr>Goal U4: Each student will be an effective communicator. Objectives U4.1: Students will demonstrate appropriate written and oral communication skills in academic activities.Written Communication (大學部 &amp; 研究所)</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 U3:Students will be able to identify and solve problems.學生能辨認及解決問題 Objectives U3.1:Students will be able to clearly identify the problem, find alternative solutions and evaluate feasible solutions to solve the problem.學生能清楚地辨認問題, 找出不同的解決方案, 以及評估可行的解決方案 Problem Solving Ability Rubric (大學部 &amp; 研究所)  </dc:title>
  <dc:creator>ACER</dc:creator>
  <cp:lastModifiedBy>Owner</cp:lastModifiedBy>
  <cp:revision>5</cp:revision>
  <cp:lastPrinted>2014-12-22T00:54:26Z</cp:lastPrinted>
  <dcterms:created xsi:type="dcterms:W3CDTF">2014-12-21T22:21:48Z</dcterms:created>
  <dcterms:modified xsi:type="dcterms:W3CDTF">2014-12-31T03:23:54Z</dcterms:modified>
</cp:coreProperties>
</file>