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319" r:id="rId4"/>
    <p:sldId id="259" r:id="rId5"/>
    <p:sldId id="258" r:id="rId6"/>
    <p:sldId id="260" r:id="rId7"/>
    <p:sldId id="265" r:id="rId8"/>
    <p:sldId id="262" r:id="rId9"/>
    <p:sldId id="266" r:id="rId10"/>
    <p:sldId id="267" r:id="rId11"/>
    <p:sldId id="269" r:id="rId12"/>
    <p:sldId id="308" r:id="rId13"/>
    <p:sldId id="270" r:id="rId14"/>
    <p:sldId id="271" r:id="rId15"/>
    <p:sldId id="272" r:id="rId16"/>
    <p:sldId id="27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316" r:id="rId30"/>
    <p:sldId id="288" r:id="rId31"/>
    <p:sldId id="289" r:id="rId32"/>
    <p:sldId id="290" r:id="rId33"/>
    <p:sldId id="291" r:id="rId34"/>
    <p:sldId id="294" r:id="rId35"/>
    <p:sldId id="296" r:id="rId36"/>
    <p:sldId id="299" r:id="rId37"/>
    <p:sldId id="297" r:id="rId38"/>
    <p:sldId id="301" r:id="rId39"/>
    <p:sldId id="302" r:id="rId40"/>
    <p:sldId id="303" r:id="rId41"/>
    <p:sldId id="307" r:id="rId42"/>
    <p:sldId id="309" r:id="rId43"/>
    <p:sldId id="310" r:id="rId44"/>
    <p:sldId id="311" r:id="rId45"/>
    <p:sldId id="313" r:id="rId46"/>
  </p:sldIdLst>
  <p:sldSz cx="9144000" cy="6858000" type="screen4x3"/>
  <p:notesSz cx="6858000" cy="9144000"/>
  <p:embeddedFontLst>
    <p:embeddedFont>
      <p:font typeface="Calibri" pitchFamily="34" charset="0"/>
      <p:regular r:id="rId47"/>
      <p:bold r:id="rId48"/>
      <p:italic r:id="rId49"/>
      <p:boldItalic r:id="rId50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98" autoAdjust="0"/>
  </p:normalViewPr>
  <p:slideViewPr>
    <p:cSldViewPr>
      <p:cViewPr varScale="1">
        <p:scale>
          <a:sx n="66" d="100"/>
          <a:sy n="66" d="100"/>
        </p:scale>
        <p:origin x="-4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32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D4D6-5AFB-4AD0-898D-1A67810890BC}" type="datetimeFigureOut">
              <a:rPr lang="zh-TW" altLang="en-US" smtClean="0"/>
              <a:pPr/>
              <a:t>2012/9/21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30BA-CC70-4D06-81F2-5EE9ACE7368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D4D6-5AFB-4AD0-898D-1A67810890BC}" type="datetimeFigureOut">
              <a:rPr lang="zh-TW" altLang="en-US" smtClean="0"/>
              <a:pPr/>
              <a:t>2012/9/21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30BA-CC70-4D06-81F2-5EE9ACE7368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D4D6-5AFB-4AD0-898D-1A67810890BC}" type="datetimeFigureOut">
              <a:rPr lang="zh-TW" altLang="en-US" smtClean="0"/>
              <a:pPr/>
              <a:t>2012/9/21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30BA-CC70-4D06-81F2-5EE9ACE7368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D4D6-5AFB-4AD0-898D-1A67810890BC}" type="datetimeFigureOut">
              <a:rPr lang="zh-TW" altLang="en-US" smtClean="0"/>
              <a:pPr/>
              <a:t>2012/9/21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30BA-CC70-4D06-81F2-5EE9ACE7368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D4D6-5AFB-4AD0-898D-1A67810890BC}" type="datetimeFigureOut">
              <a:rPr lang="zh-TW" altLang="en-US" smtClean="0"/>
              <a:pPr/>
              <a:t>2012/9/21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30BA-CC70-4D06-81F2-5EE9ACE7368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D4D6-5AFB-4AD0-898D-1A67810890BC}" type="datetimeFigureOut">
              <a:rPr lang="zh-TW" altLang="en-US" smtClean="0"/>
              <a:pPr/>
              <a:t>2012/9/21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30BA-CC70-4D06-81F2-5EE9ACE7368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D4D6-5AFB-4AD0-898D-1A67810890BC}" type="datetimeFigureOut">
              <a:rPr lang="zh-TW" altLang="en-US" smtClean="0"/>
              <a:pPr/>
              <a:t>2012/9/21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30BA-CC70-4D06-81F2-5EE9ACE7368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D4D6-5AFB-4AD0-898D-1A67810890BC}" type="datetimeFigureOut">
              <a:rPr lang="zh-TW" altLang="en-US" smtClean="0"/>
              <a:pPr/>
              <a:t>2012/9/21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30BA-CC70-4D06-81F2-5EE9ACE7368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D4D6-5AFB-4AD0-898D-1A67810890BC}" type="datetimeFigureOut">
              <a:rPr lang="zh-TW" altLang="en-US" smtClean="0"/>
              <a:pPr/>
              <a:t>2012/9/21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30BA-CC70-4D06-81F2-5EE9ACE7368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D4D6-5AFB-4AD0-898D-1A67810890BC}" type="datetimeFigureOut">
              <a:rPr lang="zh-TW" altLang="en-US" smtClean="0"/>
              <a:pPr/>
              <a:t>2012/9/21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30BA-CC70-4D06-81F2-5EE9ACE7368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CD4D6-5AFB-4AD0-898D-1A67810890BC}" type="datetimeFigureOut">
              <a:rPr lang="zh-TW" altLang="en-US" smtClean="0"/>
              <a:pPr/>
              <a:t>2012/9/21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B30BA-CC70-4D06-81F2-5EE9ACE7368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CD4D6-5AFB-4AD0-898D-1A67810890BC}" type="datetimeFigureOut">
              <a:rPr lang="zh-TW" altLang="en-US" smtClean="0"/>
              <a:pPr/>
              <a:t>2012/9/21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B30BA-CC70-4D06-81F2-5EE9ACE7368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第一份學習單</a:t>
            </a:r>
            <a:endParaRPr lang="zh-TW" altLang="en-US" dirty="0">
              <a:latin typeface="Arial" pitchFamily="34" charset="0"/>
              <a:ea typeface="華康中黑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304856" cy="91095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rPr>
              <a:t>我看</a:t>
            </a: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rPr>
              <a:t>《</a:t>
            </a:r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rPr>
              <a:t>蝴蝶</a:t>
            </a: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rPr>
              <a:t>》《</a:t>
            </a:r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rPr>
              <a:t>孤獨的透明</a:t>
            </a: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rPr>
              <a:t>》《</a:t>
            </a:r>
            <a:r>
              <a:rPr lang="zh-TW" altLang="en-US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rPr>
              <a:t>介助犬</a:t>
            </a:r>
            <a:r>
              <a:rPr lang="en-US" altLang="zh-TW" dirty="0" smtClean="0">
                <a:solidFill>
                  <a:schemeClr val="tx1"/>
                </a:solidFill>
                <a:latin typeface="Arial" pitchFamily="34" charset="0"/>
                <a:ea typeface="華康中黑體" pitchFamily="49" charset="-120"/>
              </a:rPr>
              <a:t>》</a:t>
            </a:r>
            <a:endParaRPr lang="zh-TW" altLang="en-US" dirty="0" smtClean="0">
              <a:solidFill>
                <a:schemeClr val="tx1"/>
              </a:solidFill>
              <a:latin typeface="Arial" pitchFamily="34" charset="0"/>
              <a:ea typeface="華康中黑體" pitchFamily="49" charset="-120"/>
            </a:endParaRPr>
          </a:p>
          <a:p>
            <a:endParaRPr lang="zh-TW" altLang="en-US" dirty="0" smtClean="0">
              <a:solidFill>
                <a:schemeClr val="tx1"/>
              </a:solidFill>
              <a:latin typeface="Arial" pitchFamily="34" charset="0"/>
              <a:ea typeface="華康中黑體" pitchFamily="49" charset="-120"/>
            </a:endParaRPr>
          </a:p>
          <a:p>
            <a:endParaRPr lang="zh-TW" altLang="en-US" dirty="0">
              <a:solidFill>
                <a:schemeClr val="tx1"/>
              </a:solidFill>
              <a:latin typeface="Arial" pitchFamily="34" charset="0"/>
              <a:ea typeface="華康中黑體" pitchFamily="49" charset="-120"/>
            </a:endParaRPr>
          </a:p>
        </p:txBody>
      </p:sp>
      <p:pic>
        <p:nvPicPr>
          <p:cNvPr id="1026" name="Picture 2" descr="C:\Documents and Settings\Sho\My Documents\My Pictures\9b69c247c74072f46f2fa17c053938a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09120"/>
            <a:ext cx="2555776" cy="2348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化材 胡曜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麟</a:t>
            </a:r>
            <a:endParaRPr lang="en-US" altLang="zh-TW" sz="2800" dirty="0" smtClean="0">
              <a:latin typeface="Arial" pitchFamily="34" charset="0"/>
              <a:ea typeface="華康中黑體" pitchFamily="49" charset="-120"/>
            </a:endParaRPr>
          </a:p>
          <a:p>
            <a:pPr lvl="0">
              <a:buNone/>
            </a:pPr>
            <a:r>
              <a:rPr lang="en-US" altLang="zh-TW" sz="2800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sz="2800" baseline="-25000" dirty="0" smtClean="0">
                <a:latin typeface="Arial" pitchFamily="34" charset="0"/>
                <a:ea typeface="華康中黑體" pitchFamily="49" charset="-120"/>
              </a:rPr>
              <a:t>1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：感覺小女孩為了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脫離孤獨，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就算再危險也直奔而去，不害怕落入危險，而鳥</a:t>
            </a:r>
            <a:r>
              <a:rPr lang="en-US" sz="2800" dirty="0">
                <a:latin typeface="Arial" pitchFamily="34" charset="0"/>
                <a:ea typeface="華康中黑體" pitchFamily="49" charset="-120"/>
              </a:rPr>
              <a:t>(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朋友之一</a:t>
            </a:r>
            <a:r>
              <a:rPr lang="en-US" sz="2800" dirty="0">
                <a:latin typeface="Arial" pitchFamily="34" charset="0"/>
                <a:ea typeface="華康中黑體" pitchFamily="49" charset="-120"/>
              </a:rPr>
              <a:t>)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與傘</a:t>
            </a:r>
            <a:r>
              <a:rPr lang="en-US" sz="2800" dirty="0">
                <a:latin typeface="Arial" pitchFamily="34" charset="0"/>
                <a:ea typeface="華康中黑體" pitchFamily="49" charset="-120"/>
              </a:rPr>
              <a:t>(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朋友之二</a:t>
            </a:r>
            <a:r>
              <a:rPr lang="en-US" sz="2800" dirty="0">
                <a:latin typeface="Arial" pitchFamily="34" charset="0"/>
                <a:ea typeface="華康中黑體" pitchFamily="49" charset="-120"/>
              </a:rPr>
              <a:t>)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拉了她一把。</a:t>
            </a:r>
          </a:p>
          <a:p>
            <a:pPr>
              <a:buNone/>
            </a:pPr>
            <a:r>
              <a:rPr lang="en-US" altLang="zh-TW" sz="2800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sz="2800" baseline="-25000" dirty="0" smtClean="0">
                <a:latin typeface="Arial" pitchFamily="34" charset="0"/>
                <a:ea typeface="華康中黑體" pitchFamily="49" charset="-120"/>
              </a:rPr>
              <a:t>2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：下課後，同學有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親人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接送，</a:t>
            </a:r>
            <a:endParaRPr lang="en-US" altLang="zh-TW" sz="2800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Arial" pitchFamily="34" charset="0"/>
                <a:ea typeface="華康中黑體" pitchFamily="49" charset="-120"/>
              </a:rPr>
              <a:t>           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自己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卻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沒有</a:t>
            </a:r>
            <a:r>
              <a:rPr lang="en-US" altLang="zh-TW" sz="2800" dirty="0" smtClean="0">
                <a:latin typeface="Arial" pitchFamily="34" charset="0"/>
                <a:ea typeface="華康中黑體" pitchFamily="49" charset="-120"/>
                <a:sym typeface="Wingdings" pitchFamily="2" charset="2"/>
              </a:rPr>
              <a:t>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同儕間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的壓力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；</a:t>
            </a:r>
            <a:endParaRPr lang="en-US" altLang="zh-TW" sz="2800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Arial" pitchFamily="34" charset="0"/>
                <a:ea typeface="華康中黑體" pitchFamily="49" charset="-120"/>
              </a:rPr>
              <a:t>           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回家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後的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孤獨</a:t>
            </a:r>
            <a:r>
              <a:rPr lang="en-US" altLang="zh-TW" sz="2800" dirty="0" smtClean="0">
                <a:latin typeface="Arial" pitchFamily="34" charset="0"/>
                <a:ea typeface="華康中黑體" pitchFamily="49" charset="-120"/>
                <a:sym typeface="Wingdings" pitchFamily="2" charset="2"/>
              </a:rPr>
              <a:t>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寂寞的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壓力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。</a:t>
            </a:r>
            <a:endParaRPr lang="en-US" altLang="zh-TW" sz="2800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en-US" altLang="zh-TW" sz="2800" dirty="0" smtClean="0">
              <a:latin typeface="Arial" pitchFamily="34" charset="0"/>
              <a:ea typeface="華康中黑體" pitchFamily="49" charset="-120"/>
            </a:endParaRPr>
          </a:p>
          <a:p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資傳二乙 曾怡靜</a:t>
            </a:r>
            <a:endParaRPr lang="en-US" altLang="zh-TW" sz="2800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Arial" pitchFamily="34" charset="0"/>
                <a:ea typeface="華康中黑體" pitchFamily="49" charset="-120"/>
              </a:rPr>
              <a:t>	</a:t>
            </a:r>
            <a:r>
              <a:rPr lang="zh-TW" altLang="en-US" sz="2800" dirty="0" smtClean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夢的迷宮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，找不到家人就是小女孩的壓力，</a:t>
            </a:r>
            <a:r>
              <a:rPr lang="zh-TW" altLang="en-US" sz="2800" dirty="0" smtClean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孤獨讓她的情緒變的沉重。</a:t>
            </a:r>
            <a:endParaRPr lang="en-US" altLang="zh-TW" sz="2800" dirty="0" smtClean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8992" y="714356"/>
            <a:ext cx="5257808" cy="5715040"/>
          </a:xfrm>
        </p:spPr>
        <p:txBody>
          <a:bodyPr>
            <a:normAutofit fontScale="92500"/>
          </a:bodyPr>
          <a:lstStyle/>
          <a:p>
            <a:r>
              <a:rPr lang="zh-TW" altLang="en-US" dirty="0">
                <a:latin typeface="Arial" pitchFamily="34" charset="0"/>
                <a:ea typeface="華康中黑體" pitchFamily="49" charset="-120"/>
              </a:rPr>
              <a:t>自控一甲 陳亞聖</a:t>
            </a: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走入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滿滿都是門的那個空間，</a:t>
            </a:r>
            <a:r>
              <a:rPr lang="zh-TW" altLang="en-US" dirty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感覺像是人面對選擇時，會出現的憂慮、煩惱</a:t>
            </a:r>
            <a:r>
              <a:rPr lang="en-US" altLang="zh-TW" dirty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…</a:t>
            </a:r>
            <a:r>
              <a:rPr lang="zh-TW" altLang="en-US" dirty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等等</a:t>
            </a:r>
            <a:r>
              <a:rPr lang="zh-TW" altLang="en-US" dirty="0" smtClean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。</a:t>
            </a:r>
            <a:endParaRPr lang="en-US" altLang="zh-TW" dirty="0" smtClean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en-US" altLang="zh-TW" dirty="0">
              <a:latin typeface="Arial" pitchFamily="34" charset="0"/>
              <a:ea typeface="華康中黑體" pitchFamily="49" charset="-120"/>
            </a:endParaRPr>
          </a:p>
          <a:p>
            <a:r>
              <a:rPr lang="zh-TW" altLang="en-US" dirty="0">
                <a:latin typeface="Arial" pitchFamily="34" charset="0"/>
                <a:ea typeface="華康中黑體" pitchFamily="49" charset="-120"/>
              </a:rPr>
              <a:t>奈米一甲 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江誠榮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一直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追逐一個人，好像是主角的爸爸，這部影片其實就在講孤獨，</a:t>
            </a:r>
            <a:r>
              <a:rPr lang="zh-TW" altLang="en-US" dirty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因為孤獨所以在片中主角才會因為這股壓力而作夢。</a:t>
            </a:r>
          </a:p>
        </p:txBody>
      </p:sp>
      <p:pic>
        <p:nvPicPr>
          <p:cNvPr id="4" name="圖片 3" descr="1224828608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8" y="1643050"/>
            <a:ext cx="3071835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00042"/>
            <a:ext cx="5400684" cy="5626121"/>
          </a:xfrm>
        </p:spPr>
        <p:txBody>
          <a:bodyPr/>
          <a:lstStyle/>
          <a:p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自控二甲 王玉明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在本片印象深刻的是女孩迫切尋找自己的家人，</a:t>
            </a:r>
            <a:r>
              <a:rPr lang="zh-TW" altLang="en-US" dirty="0" smtClean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片名透明的孤獨雖然是透明不易看見，可是那種孤獨感覺卻深深烙印在心中。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片中的布偶並沒有計較被丟棄一事，反而帶領小女孩尋找自己內心所想要的追尋的東西。</a:t>
            </a:r>
          </a:p>
          <a:p>
            <a:endParaRPr lang="zh-TW" altLang="en-US" dirty="0"/>
          </a:p>
        </p:txBody>
      </p:sp>
      <p:pic>
        <p:nvPicPr>
          <p:cNvPr id="4" name="圖片 3" descr="Little_Girl_Lonely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43570" y="1071546"/>
            <a:ext cx="3003123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 txBox="1">
            <a:spLocks/>
          </p:cNvSpPr>
          <p:nvPr/>
        </p:nvSpPr>
        <p:spPr>
          <a:xfrm>
            <a:off x="285720" y="1214422"/>
            <a:ext cx="8643998" cy="29289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zh-TW" alt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>問題三：</a:t>
            </a:r>
            <a:r>
              <a:rPr kumimoji="0" lang="en-US" altLang="zh-TW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/>
            </a:r>
            <a:br>
              <a:rPr kumimoji="0" lang="en-US" altLang="zh-TW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</a:br>
            <a:r>
              <a:rPr kumimoji="0" lang="en-US" altLang="zh-TW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/>
            </a:r>
            <a:br>
              <a:rPr kumimoji="0" lang="en-US" altLang="zh-TW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</a:br>
            <a:r>
              <a:rPr lang="en-US" sz="2800" dirty="0">
                <a:latin typeface="華康中黑體" pitchFamily="49" charset="-120"/>
                <a:ea typeface="華康中黑體" pitchFamily="49" charset="-120"/>
              </a:rPr>
              <a:t> &lt;</a:t>
            </a:r>
            <a:r>
              <a:rPr lang="zh-TW" altLang="en-US" sz="2800" dirty="0">
                <a:latin typeface="華康中黑體" pitchFamily="49" charset="-120"/>
                <a:ea typeface="華康中黑體" pitchFamily="49" charset="-120"/>
              </a:rPr>
              <a:t>介助犬</a:t>
            </a:r>
            <a:r>
              <a:rPr lang="en-US" sz="2800" dirty="0">
                <a:latin typeface="華康中黑體" pitchFamily="49" charset="-120"/>
                <a:ea typeface="華康中黑體" pitchFamily="49" charset="-120"/>
              </a:rPr>
              <a:t>&gt;</a:t>
            </a:r>
            <a:r>
              <a:rPr lang="zh-TW" altLang="en-US" sz="2800" dirty="0">
                <a:latin typeface="華康中黑體" pitchFamily="49" charset="-120"/>
                <a:ea typeface="華康中黑體" pitchFamily="49" charset="-120"/>
              </a:rPr>
              <a:t>影片中導盲犬擔心什麼</a:t>
            </a:r>
            <a:r>
              <a:rPr lang="zh-TW" altLang="en-US" sz="2800" dirty="0" smtClean="0">
                <a:latin typeface="華康中黑體" pitchFamily="49" charset="-120"/>
                <a:ea typeface="華康中黑體" pitchFamily="49" charset="-120"/>
              </a:rPr>
              <a:t>？</a:t>
            </a:r>
            <a:endParaRPr lang="en-US" altLang="zh-TW" sz="2800" dirty="0" smtClean="0">
              <a:latin typeface="華康中黑體" pitchFamily="49" charset="-120"/>
              <a:ea typeface="華康中黑體" pitchFamily="49" charset="-120"/>
            </a:endParaRPr>
          </a:p>
          <a:p>
            <a:pPr lvl="0">
              <a:spcBef>
                <a:spcPct val="0"/>
              </a:spcBef>
            </a:pPr>
            <a:r>
              <a:rPr lang="en-US" altLang="zh-TW" sz="2800" dirty="0"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en-US" altLang="zh-TW" sz="2800" dirty="0" smtClean="0">
                <a:latin typeface="華康中黑體" pitchFamily="49" charset="-120"/>
                <a:ea typeface="華康中黑體" pitchFamily="49" charset="-120"/>
              </a:rPr>
              <a:t> </a:t>
            </a:r>
            <a:r>
              <a:rPr lang="zh-TW" altLang="en-US" sz="2800" dirty="0" smtClean="0">
                <a:latin typeface="華康中黑體" pitchFamily="49" charset="-120"/>
                <a:ea typeface="華康中黑體" pitchFamily="49" charset="-120"/>
              </a:rPr>
              <a:t>什麼</a:t>
            </a:r>
            <a:r>
              <a:rPr lang="zh-TW" altLang="en-US" sz="2800" dirty="0">
                <a:latin typeface="華康中黑體" pitchFamily="49" charset="-120"/>
                <a:ea typeface="華康中黑體" pitchFamily="49" charset="-120"/>
              </a:rPr>
              <a:t>樣的情緒產生？這情緒像什麼？</a:t>
            </a:r>
            <a:endParaRPr kumimoji="0" lang="zh-TW" altLang="en-US" sz="28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  <p:pic>
        <p:nvPicPr>
          <p:cNvPr id="3" name="圖片 2" descr="guide-do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3738565"/>
            <a:ext cx="4187192" cy="2791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0" y="4365105"/>
            <a:ext cx="42119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Arial" pitchFamily="34" charset="0"/>
                <a:ea typeface="華康中黑體" pitchFamily="49" charset="-120"/>
              </a:rPr>
              <a:t>資管一丙 顏嘉鋐</a:t>
            </a:r>
            <a:endParaRPr lang="en-US" altLang="zh-TW" sz="2400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sz="2400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sz="2400" baseline="-25000" dirty="0" smtClean="0">
                <a:latin typeface="Arial" pitchFamily="34" charset="0"/>
                <a:ea typeface="華康中黑體" pitchFamily="49" charset="-120"/>
              </a:rPr>
              <a:t>1</a:t>
            </a:r>
            <a:r>
              <a:rPr lang="zh-TW" altLang="en-US" sz="2400" dirty="0" smtClean="0">
                <a:latin typeface="Arial" pitchFamily="34" charset="0"/>
                <a:ea typeface="華康中黑體" pitchFamily="49" charset="-120"/>
              </a:rPr>
              <a:t>：保護主人的安危</a:t>
            </a:r>
          </a:p>
          <a:p>
            <a:pPr>
              <a:buNone/>
            </a:pPr>
            <a:r>
              <a:rPr lang="en-US" altLang="zh-TW" sz="2400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sz="2400" baseline="-25000" dirty="0" smtClean="0">
                <a:latin typeface="Arial" pitchFamily="34" charset="0"/>
                <a:ea typeface="華康中黑體" pitchFamily="49" charset="-120"/>
              </a:rPr>
              <a:t>2</a:t>
            </a:r>
            <a:r>
              <a:rPr lang="zh-TW" altLang="en-US" sz="2400" dirty="0" smtClean="0">
                <a:latin typeface="Arial" pitchFamily="34" charset="0"/>
                <a:ea typeface="華康中黑體" pitchFamily="49" charset="-120"/>
              </a:rPr>
              <a:t>：憐閔、感動、失落</a:t>
            </a:r>
          </a:p>
          <a:p>
            <a:pPr>
              <a:buNone/>
            </a:pPr>
            <a:r>
              <a:rPr lang="en-US" altLang="zh-TW" sz="2400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sz="2400" baseline="-25000" dirty="0" smtClean="0">
                <a:latin typeface="Arial" pitchFamily="34" charset="0"/>
                <a:ea typeface="華康中黑體" pitchFamily="49" charset="-120"/>
              </a:rPr>
              <a:t>3</a:t>
            </a:r>
            <a:r>
              <a:rPr lang="zh-TW" altLang="en-US" sz="2400" dirty="0" smtClean="0">
                <a:latin typeface="Arial" pitchFamily="34" charset="0"/>
                <a:ea typeface="華康中黑體" pitchFamily="49" charset="-120"/>
              </a:rPr>
              <a:t>：</a:t>
            </a:r>
            <a:r>
              <a:rPr lang="zh-TW" altLang="en-US" sz="2400" dirty="0" smtClean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洩了氣的皮球。</a:t>
            </a:r>
            <a:endParaRPr lang="en-US" altLang="zh-TW" sz="2400" dirty="0" smtClean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en-US" altLang="zh-TW" dirty="0" smtClean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en-US" altLang="zh-TW" dirty="0" smtClean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en-US" altLang="zh-TW" dirty="0" smtClean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7864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altLang="zh-TW" dirty="0">
              <a:latin typeface="Arial" pitchFamily="34" charset="0"/>
              <a:ea typeface="華康中黑體" pitchFamily="49" charset="-120"/>
            </a:endParaRPr>
          </a:p>
          <a:p>
            <a:r>
              <a:rPr lang="zh-TW" altLang="en-US" dirty="0">
                <a:latin typeface="Arial" pitchFamily="34" charset="0"/>
                <a:ea typeface="華康中黑體" pitchFamily="49" charset="-120"/>
              </a:rPr>
              <a:t>資管一丙 陳昱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佑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baseline="-25000" dirty="0" smtClean="0">
                <a:latin typeface="Arial" pitchFamily="34" charset="0"/>
                <a:ea typeface="華康中黑體" pitchFamily="49" charset="-120"/>
              </a:rPr>
              <a:t>1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擔心他的主人的安全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baseline="-25000" dirty="0" smtClean="0">
                <a:latin typeface="Arial" pitchFamily="34" charset="0"/>
                <a:ea typeface="華康中黑體" pitchFamily="49" charset="-120"/>
              </a:rPr>
              <a:t>2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</a:t>
            </a:r>
            <a:r>
              <a:rPr lang="zh-TW" altLang="en-US" dirty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悲傷的情緒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baseline="-25000" dirty="0" smtClean="0">
                <a:latin typeface="Arial" pitchFamily="34" charset="0"/>
                <a:ea typeface="華康中黑體" pitchFamily="49" charset="-120"/>
              </a:rPr>
              <a:t>3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</a:t>
            </a:r>
            <a:r>
              <a:rPr lang="zh-TW" altLang="en-US" dirty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像</a:t>
            </a:r>
            <a:r>
              <a:rPr lang="zh-TW" altLang="en-US" dirty="0" smtClean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雨天</a:t>
            </a:r>
            <a:endParaRPr lang="en-US" altLang="zh-TW" dirty="0" smtClean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en-US" altLang="zh-TW" dirty="0" smtClean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  <a:p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奈米一甲 洪瑋祥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baseline="-25000" dirty="0" smtClean="0">
                <a:latin typeface="Arial" pitchFamily="34" charset="0"/>
                <a:ea typeface="華康中黑體" pitchFamily="49" charset="-120"/>
              </a:rPr>
              <a:t>1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：導盲犬十分擔心自己的身體情況，再也無法保護主人</a:t>
            </a: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baseline="-25000" dirty="0" smtClean="0">
                <a:latin typeface="Arial" pitchFamily="34" charset="0"/>
                <a:ea typeface="華康中黑體" pitchFamily="49" charset="-120"/>
              </a:rPr>
              <a:t>2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：哀傷、感恩</a:t>
            </a: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baseline="-25000" dirty="0" smtClean="0">
                <a:latin typeface="Arial" pitchFamily="34" charset="0"/>
                <a:ea typeface="華康中黑體" pitchFamily="49" charset="-120"/>
              </a:rPr>
              <a:t>3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：米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財金一丙 陳湘婷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baseline="-25000" dirty="0" smtClean="0">
                <a:latin typeface="Arial" pitchFamily="34" charset="0"/>
                <a:ea typeface="華康中黑體" pitchFamily="49" charset="-120"/>
              </a:rPr>
              <a:t>1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：擔心主人沒有人照顧，怕自己離開了，就剩下身體殘缺的主人一個了</a:t>
            </a: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baseline="-25000" dirty="0" smtClean="0">
                <a:latin typeface="Arial" pitchFamily="34" charset="0"/>
                <a:ea typeface="華康中黑體" pitchFamily="49" charset="-120"/>
              </a:rPr>
              <a:t>2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：害怕、擔心的情緒</a:t>
            </a: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baseline="-25000" dirty="0" smtClean="0">
                <a:latin typeface="Arial" pitchFamily="34" charset="0"/>
                <a:ea typeface="華康中黑體" pitchFamily="49" charset="-120"/>
              </a:rPr>
              <a:t>3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</a:t>
            </a:r>
            <a:r>
              <a:rPr lang="zh-TW" altLang="en-US" dirty="0" smtClean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這種情緒像溫開水，充滿關心、溫暖。</a:t>
            </a:r>
          </a:p>
          <a:p>
            <a:pPr>
              <a:buNone/>
            </a:pPr>
            <a:endParaRPr lang="zh-TW" altLang="en-US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zh-TW" altLang="en-US" dirty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</p:txBody>
      </p:sp>
      <p:pic>
        <p:nvPicPr>
          <p:cNvPr id="5" name="圖片 4" descr="raincloud-cartoon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28184" y="620688"/>
            <a:ext cx="2086132" cy="2166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57916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dirty="0">
                <a:latin typeface="Arial" pitchFamily="34" charset="0"/>
                <a:ea typeface="華康中黑體" pitchFamily="49" charset="-120"/>
              </a:rPr>
              <a:t>工管四乙 李豐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晟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擔心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主人行動不便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的身軀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及安危。</a:t>
            </a:r>
            <a:r>
              <a:rPr lang="zh-TW" altLang="en-US" dirty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擔心的情緒產生，這情緒</a:t>
            </a:r>
            <a:r>
              <a:rPr lang="zh-TW" altLang="en-US" dirty="0" smtClean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像搖擺不定</a:t>
            </a:r>
            <a:r>
              <a:rPr lang="zh-TW" altLang="en-US" dirty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的水波般，不受控制，也無法具體表達給主人知道</a:t>
            </a:r>
            <a:r>
              <a:rPr lang="zh-TW" altLang="en-US" dirty="0" smtClean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。</a:t>
            </a:r>
            <a:endParaRPr lang="en-US" altLang="zh-TW" dirty="0" smtClean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en-US" altLang="zh-TW" dirty="0">
              <a:latin typeface="Arial" pitchFamily="34" charset="0"/>
              <a:ea typeface="華康中黑體" pitchFamily="49" charset="-120"/>
            </a:endParaRPr>
          </a:p>
          <a:p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會資三甲 黃子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瑄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baseline="-25000" dirty="0" smtClean="0">
                <a:latin typeface="Arial" pitchFamily="34" charset="0"/>
                <a:ea typeface="華康中黑體" pitchFamily="49" charset="-120"/>
              </a:rPr>
              <a:t>1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擔心自己沒有能力照顧主人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baseline="-25000" dirty="0" smtClean="0">
                <a:latin typeface="Arial" pitchFamily="34" charset="0"/>
                <a:ea typeface="華康中黑體" pitchFamily="49" charset="-120"/>
              </a:rPr>
              <a:t>2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悲傷、擔憂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baseline="-25000" dirty="0" smtClean="0">
                <a:latin typeface="Arial" pitchFamily="34" charset="0"/>
                <a:ea typeface="華康中黑體" pitchFamily="49" charset="-120"/>
              </a:rPr>
              <a:t>3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</a:t>
            </a:r>
            <a:r>
              <a:rPr lang="zh-TW" altLang="en-US" dirty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像被東西割到心一般</a:t>
            </a:r>
            <a:r>
              <a:rPr lang="zh-TW" altLang="en-US" dirty="0" smtClean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痛</a:t>
            </a:r>
            <a:endParaRPr lang="en-US" altLang="zh-TW" dirty="0" smtClean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en-US" altLang="zh-TW" dirty="0" smtClean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  <a:p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資管四甲 黃竤凱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baseline="-25000" dirty="0" smtClean="0">
                <a:latin typeface="Arial" pitchFamily="34" charset="0"/>
                <a:ea typeface="華康中黑體" pitchFamily="49" charset="-120"/>
              </a:rPr>
              <a:t>1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：擔心牠現在年老病重，很想替主人做事</a:t>
            </a: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baseline="-25000" dirty="0" smtClean="0">
                <a:latin typeface="Arial" pitchFamily="34" charset="0"/>
                <a:ea typeface="華康中黑體" pitchFamily="49" charset="-120"/>
              </a:rPr>
              <a:t>2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：不安、悲傷</a:t>
            </a: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baseline="-25000" dirty="0" smtClean="0">
                <a:latin typeface="Arial" pitchFamily="34" charset="0"/>
                <a:ea typeface="華康中黑體" pitchFamily="49" charset="-120"/>
              </a:rPr>
              <a:t>3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</a:t>
            </a:r>
            <a:r>
              <a:rPr lang="zh-TW" altLang="en-US" dirty="0" smtClean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我覺得就像看著別人的背影，但卻渴望能替他們做點事。</a:t>
            </a:r>
            <a:endParaRPr lang="en-US" altLang="zh-TW" dirty="0" smtClean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zh-TW" altLang="en-US" dirty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zh-TW" altLang="en-US" dirty="0">
              <a:latin typeface="Arial" pitchFamily="34" charset="0"/>
              <a:ea typeface="華康中黑體" pitchFamily="49" charset="-120"/>
            </a:endParaRPr>
          </a:p>
        </p:txBody>
      </p:sp>
      <p:pic>
        <p:nvPicPr>
          <p:cNvPr id="4" name="圖片 3" descr="162_heartbroken_jose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1556792"/>
            <a:ext cx="2232248" cy="3068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929354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dirty="0">
                <a:latin typeface="Arial" pitchFamily="34" charset="0"/>
                <a:ea typeface="華康中黑體" pitchFamily="49" charset="-120"/>
              </a:rPr>
              <a:t>管資一甲 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黃怡雯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baseline="-25000" dirty="0" smtClean="0">
                <a:latin typeface="Arial" pitchFamily="34" charset="0"/>
                <a:ea typeface="華康中黑體" pitchFamily="49" charset="-120"/>
              </a:rPr>
              <a:t>1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擔心著牠的主人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baseline="-25000" dirty="0" smtClean="0">
                <a:latin typeface="Arial" pitchFamily="34" charset="0"/>
                <a:ea typeface="華康中黑體" pitchFamily="49" charset="-120"/>
              </a:rPr>
              <a:t>2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產生了不安、悲傷情緒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baseline="-25000" dirty="0" smtClean="0">
                <a:latin typeface="Arial" pitchFamily="34" charset="0"/>
                <a:ea typeface="華康中黑體" pitchFamily="49" charset="-120"/>
              </a:rPr>
              <a:t>3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</a:t>
            </a:r>
            <a:r>
              <a:rPr lang="zh-TW" altLang="en-US" dirty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像惡魔</a:t>
            </a:r>
            <a:r>
              <a:rPr lang="zh-TW" altLang="en-US" dirty="0" smtClean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一樣</a:t>
            </a:r>
            <a:endParaRPr lang="en-US" altLang="zh-TW" dirty="0" smtClean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r>
              <a:rPr lang="zh-TW" altLang="en-US" dirty="0">
                <a:latin typeface="Arial" pitchFamily="34" charset="0"/>
                <a:ea typeface="華康中黑體" pitchFamily="49" charset="-120"/>
              </a:rPr>
              <a:t>國企一乙 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吳宜芸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baseline="-25000" dirty="0" smtClean="0">
                <a:latin typeface="Arial" pitchFamily="34" charset="0"/>
                <a:ea typeface="華康中黑體" pitchFamily="49" charset="-120"/>
              </a:rPr>
              <a:t>1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</a:t>
            </a:r>
            <a:r>
              <a:rPr lang="zh-TW" altLang="en-US" sz="3000" dirty="0">
                <a:latin typeface="Arial" pitchFamily="34" charset="0"/>
                <a:ea typeface="華康中黑體" pitchFamily="49" charset="-120"/>
              </a:rPr>
              <a:t>那隻小狗在生命的最後，還是想保護</a:t>
            </a:r>
            <a:r>
              <a:rPr lang="zh-TW" altLang="en-US" sz="3000" dirty="0" smtClean="0">
                <a:latin typeface="Arial" pitchFamily="34" charset="0"/>
                <a:ea typeface="華康中黑體" pitchFamily="49" charset="-120"/>
              </a:rPr>
              <a:t>主人</a:t>
            </a:r>
            <a:endParaRPr lang="zh-TW" altLang="en-US" sz="3000" dirty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baseline="-25000" dirty="0" smtClean="0">
                <a:latin typeface="Arial" pitchFamily="34" charset="0"/>
                <a:ea typeface="華康中黑體" pitchFamily="49" charset="-120"/>
              </a:rPr>
              <a:t>3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</a:t>
            </a:r>
            <a:r>
              <a:rPr lang="zh-TW" altLang="en-US" dirty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這種情緒就像媽媽對小孩一樣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，只要在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小孩身邊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的一天，永遠會把一切放在小孩身上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。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資管一甲 李玲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baseline="-25000" dirty="0" smtClean="0">
                <a:latin typeface="Arial" pitchFamily="34" charset="0"/>
                <a:ea typeface="華康中黑體" pitchFamily="49" charset="-120"/>
              </a:rPr>
              <a:t>1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：擔心主人未來的日子，主人的喜樂憂愁都影響著牠，真誠以及滿滿的不捨，令人鼻酸</a:t>
            </a: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baseline="-25000" dirty="0" smtClean="0">
                <a:latin typeface="Arial" pitchFamily="34" charset="0"/>
                <a:ea typeface="華康中黑體" pitchFamily="49" charset="-120"/>
              </a:rPr>
              <a:t>3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</a:t>
            </a:r>
            <a:r>
              <a:rPr lang="zh-TW" altLang="en-US" dirty="0" smtClean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情緒像秋天，充滿了惆悵。</a:t>
            </a:r>
            <a:endParaRPr lang="en-US" altLang="zh-TW" dirty="0" smtClean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zh-TW" altLang="en-US" dirty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en-US" altLang="zh-TW" dirty="0">
              <a:latin typeface="Arial" pitchFamily="34" charset="0"/>
              <a:ea typeface="華康中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3"/>
          <p:cNvSpPr txBox="1">
            <a:spLocks/>
          </p:cNvSpPr>
          <p:nvPr/>
        </p:nvSpPr>
        <p:spPr>
          <a:xfrm>
            <a:off x="285720" y="1142984"/>
            <a:ext cx="8643998" cy="29289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zh-TW" alt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>問題四</a:t>
            </a:r>
            <a:r>
              <a:rPr kumimoji="0" lang="zh-TW" alt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：</a:t>
            </a:r>
            <a:r>
              <a:rPr kumimoji="0" lang="en-US" altLang="zh-TW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zh-TW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altLang="zh-TW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zh-TW" altLang="en-US" sz="3200" dirty="0">
                <a:latin typeface="Arial" pitchFamily="34" charset="0"/>
                <a:ea typeface="華康中黑體" pitchFamily="49" charset="-120"/>
              </a:rPr>
              <a:t>喜歡聽故事嗎？什麼樣的生命故事最吸引你？</a:t>
            </a:r>
          </a:p>
        </p:txBody>
      </p:sp>
      <p:pic>
        <p:nvPicPr>
          <p:cNvPr id="3" name="圖片 2" descr="Fairy_tal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3504" y="3071810"/>
            <a:ext cx="3786190" cy="37861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Arial" pitchFamily="34" charset="0"/>
                <a:ea typeface="華康中黑體" pitchFamily="49" charset="-120"/>
              </a:rPr>
              <a:t>化材一甲 戴筱銜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 </a:t>
            </a: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	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那個人，</a:t>
            </a:r>
            <a:r>
              <a:rPr lang="zh-TW" altLang="en-US" b="1" dirty="0" smtClean="0">
                <a:latin typeface="Arial" pitchFamily="34" charset="0"/>
                <a:ea typeface="華康中黑體" pitchFamily="49" charset="-120"/>
              </a:rPr>
              <a:t>曾經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陪你談天說地，為了你早起，叫你起床唸書，到了夜晚挖你起床，問你要不要去溜達、吃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宵夜；</a:t>
            </a:r>
            <a:r>
              <a:rPr lang="zh-TW" altLang="en-US" b="1" dirty="0" smtClean="0">
                <a:latin typeface="Arial" pitchFamily="34" charset="0"/>
                <a:ea typeface="華康中黑體" pitchFamily="49" charset="-120"/>
              </a:rPr>
              <a:t>曾經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一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雙手為你鼓掌、為你安撫受傷的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心</a:t>
            </a: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….</a:t>
            </a: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   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直到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有一天，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早晨的電話沒命的響起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，收到的第一個訊息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是：人，高血壓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正在急救，因為延誤救醫，所以</a:t>
            </a:r>
            <a:r>
              <a:rPr lang="en-US" altLang="zh-TW" dirty="0">
                <a:latin typeface="Arial" pitchFamily="34" charset="0"/>
                <a:ea typeface="華康中黑體" pitchFamily="49" charset="-120"/>
              </a:rPr>
              <a:t>…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。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zh-TW" altLang="en-US" b="1" dirty="0" smtClean="0">
                <a:latin typeface="Arial" pitchFamily="34" charset="0"/>
                <a:ea typeface="華康中黑體" pitchFamily="49" charset="-120"/>
              </a:rPr>
              <a:t>她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就是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我姑姑，她無所不在，</a:t>
            </a:r>
            <a:r>
              <a:rPr lang="zh-TW" altLang="en-US" dirty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來不及說的感謝讓我後悔莫及，讓我體會「珍惜」的重要。</a:t>
            </a:r>
          </a:p>
        </p:txBody>
      </p:sp>
      <p:pic>
        <p:nvPicPr>
          <p:cNvPr id="4" name="圖片 3" descr="pycf-logo2-copy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0"/>
            <a:ext cx="1897174" cy="1455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Arial" pitchFamily="34" charset="0"/>
                <a:ea typeface="華康中黑體" pitchFamily="49" charset="-120"/>
              </a:rPr>
              <a:t>生技一甲 黃柔華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baseline="-25000" dirty="0" smtClean="0">
                <a:latin typeface="Arial" pitchFamily="34" charset="0"/>
                <a:ea typeface="華康中黑體" pitchFamily="49" charset="-120"/>
              </a:rPr>
              <a:t>1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：我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喜歡聽故事，每一個故事都有隱含它的道理，也能體會不一樣的人生經驗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。</a:t>
            </a:r>
            <a:endParaRPr lang="zh-TW" altLang="en-US" dirty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baseline="-25000" dirty="0" smtClean="0">
                <a:latin typeface="Arial" pitchFamily="34" charset="0"/>
                <a:ea typeface="華康中黑體" pitchFamily="49" charset="-120"/>
              </a:rPr>
              <a:t>2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：在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我讀小學時，我是個愛哭的女孩，遇到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不如意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的事就想用哭來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解決。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    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國小四年級時，一切有了變化，使我改變。那年，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我遇上了一位特別的老師，他看似嚴肅，令人不敢親近，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事實上不茍言笑的他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是很關心學生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的。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當他知道我的情形後，他便開始訓練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我挫折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的容忍度，首先由班級幹部做起，接下來是班級的比賽代表，一次又一次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的賦予任務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使我成長不少，</a:t>
            </a:r>
            <a:r>
              <a:rPr lang="zh-TW" altLang="en-US" dirty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也學會冷靜的面對問題，而不是一味的</a:t>
            </a:r>
            <a:r>
              <a:rPr lang="zh-TW" altLang="en-US" dirty="0" smtClean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逃避哭泣</a:t>
            </a:r>
            <a:r>
              <a:rPr lang="zh-TW" altLang="en-US" dirty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85720" y="928670"/>
            <a:ext cx="8643998" cy="292895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問題一：</a:t>
            </a: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/>
            </a:r>
            <a:br>
              <a:rPr lang="en-US" altLang="zh-TW" dirty="0" smtClean="0">
                <a:latin typeface="Arial" pitchFamily="34" charset="0"/>
                <a:ea typeface="華康中黑體" pitchFamily="49" charset="-120"/>
              </a:rPr>
            </a:b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/>
            </a:r>
            <a:br>
              <a:rPr lang="en-US" altLang="zh-TW" dirty="0" smtClean="0">
                <a:latin typeface="Arial" pitchFamily="34" charset="0"/>
                <a:ea typeface="華康中黑體" pitchFamily="49" charset="-120"/>
              </a:rPr>
            </a:b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</a:t>
            </a:r>
            <a:r>
              <a:rPr lang="en-US" sz="2800" dirty="0" smtClean="0">
                <a:latin typeface="Arial" pitchFamily="34" charset="0"/>
                <a:ea typeface="華康中黑體" pitchFamily="49" charset="-120"/>
              </a:rPr>
              <a:t>&lt;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蝴蝶</a:t>
            </a:r>
            <a:r>
              <a:rPr lang="en-US" sz="2800" dirty="0">
                <a:latin typeface="Arial" pitchFamily="34" charset="0"/>
                <a:ea typeface="華康中黑體" pitchFamily="49" charset="-120"/>
              </a:rPr>
              <a:t>&gt;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影片中，令人印象深刻的片段？原因為何？</a:t>
            </a:r>
          </a:p>
        </p:txBody>
      </p:sp>
      <p:pic>
        <p:nvPicPr>
          <p:cNvPr id="3" name="圖片 2" descr="pink.g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2996952"/>
            <a:ext cx="2116109" cy="2052626"/>
          </a:xfrm>
          <a:prstGeom prst="rect">
            <a:avLst/>
          </a:prstGeom>
        </p:spPr>
      </p:pic>
      <p:pic>
        <p:nvPicPr>
          <p:cNvPr id="6" name="圖片 5" descr="Painted-Lady-Butterfly-logo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572132" y="3571876"/>
            <a:ext cx="2786082" cy="2943225"/>
          </a:xfrm>
          <a:prstGeom prst="rect">
            <a:avLst/>
          </a:prstGeom>
        </p:spPr>
      </p:pic>
      <p:pic>
        <p:nvPicPr>
          <p:cNvPr id="7" name="圖片 6" descr="Painted-Lady-Butterfly-logo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571876"/>
            <a:ext cx="2676525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Arial" pitchFamily="34" charset="0"/>
                <a:ea typeface="華康中黑體" pitchFamily="49" charset="-120"/>
              </a:rPr>
              <a:t>化材一甲 許顥</a:t>
            </a:r>
            <a:r>
              <a:rPr lang="en-US" dirty="0">
                <a:solidFill>
                  <a:schemeClr val="accent3"/>
                </a:solidFill>
                <a:latin typeface="Arial" pitchFamily="34" charset="0"/>
                <a:ea typeface="華康中黑體" pitchFamily="49" charset="-120"/>
              </a:rPr>
              <a:t>*</a:t>
            </a:r>
            <a:endParaRPr lang="zh-TW" altLang="en-US" dirty="0">
              <a:solidFill>
                <a:schemeClr val="accent3"/>
              </a:solidFill>
              <a:latin typeface="Arial" pitchFamily="34" charset="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39005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zh-TW" sz="2200" dirty="0" smtClean="0">
                <a:latin typeface="Arial" pitchFamily="34" charset="0"/>
                <a:ea typeface="華康中黑體" pitchFamily="49" charset="-120"/>
              </a:rPr>
              <a:t>&lt;</a:t>
            </a:r>
            <a:r>
              <a:rPr lang="zh-TW" altLang="en-US" sz="2200" dirty="0" smtClean="0">
                <a:latin typeface="Arial" pitchFamily="34" charset="0"/>
                <a:ea typeface="華康中黑體" pitchFamily="49" charset="-120"/>
              </a:rPr>
              <a:t>非</a:t>
            </a:r>
            <a:r>
              <a:rPr lang="zh-TW" altLang="en-US" sz="2200" dirty="0">
                <a:latin typeface="Arial" pitchFamily="34" charset="0"/>
                <a:ea typeface="華康中黑體" pitchFamily="49" charset="-120"/>
              </a:rPr>
              <a:t>親身經歷，在報紙上閱讀到</a:t>
            </a:r>
            <a:r>
              <a:rPr lang="zh-TW" altLang="en-US" sz="2200" dirty="0" smtClean="0">
                <a:latin typeface="Arial" pitchFamily="34" charset="0"/>
                <a:ea typeface="華康中黑體" pitchFamily="49" charset="-120"/>
              </a:rPr>
              <a:t>。</a:t>
            </a:r>
            <a:r>
              <a:rPr lang="en-US" altLang="zh-TW" sz="2200" dirty="0" smtClean="0">
                <a:latin typeface="Arial" pitchFamily="34" charset="0"/>
                <a:ea typeface="華康中黑體" pitchFamily="49" charset="-120"/>
              </a:rPr>
              <a:t>&gt;</a:t>
            </a:r>
            <a:endParaRPr lang="zh-TW" altLang="en-US" sz="2200" dirty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	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日本</a:t>
            </a:r>
            <a:r>
              <a:rPr lang="en-US" dirty="0">
                <a:latin typeface="Arial" pitchFamily="34" charset="0"/>
                <a:ea typeface="華康中黑體" pitchFamily="49" charset="-120"/>
              </a:rPr>
              <a:t>311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大地震，搜救人員在一堆瓦礫中發現一名女性屍體，本以為只是一具普通的屍體，但由於死狀相當奇特，引起搜救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人員注意的，是她拱彎前曲的身體！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原本搜救人員也並沒有太在意，但隨後一陳輕微的嬰哭聲，發現一名嬰兒被抱在那名死去婦女的懷中，而在旁的手機中，顯示著一句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「寶貝，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我愛你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！媽媽」</a:t>
            </a:r>
            <a:endParaRPr lang="zh-TW" altLang="en-US" dirty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</a:t>
            </a:r>
            <a:r>
              <a:rPr lang="zh-TW" altLang="en-US" dirty="0" smtClean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母愛真偉大</a:t>
            </a:r>
            <a:r>
              <a:rPr lang="en-US" altLang="zh-TW" dirty="0" smtClean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~~</a:t>
            </a:r>
            <a:r>
              <a:rPr lang="zh-TW" altLang="en-US" dirty="0" smtClean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我看見生命在愛中薪火相傳</a:t>
            </a:r>
            <a:endParaRPr lang="en-US" altLang="zh-TW" dirty="0" smtClean="0">
              <a:solidFill>
                <a:srgbClr val="FF0000"/>
              </a:solidFill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    </a:t>
            </a:r>
            <a:r>
              <a:rPr lang="zh-TW" altLang="en-US" dirty="0" smtClean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一個</a:t>
            </a:r>
            <a:r>
              <a:rPr lang="zh-TW" altLang="en-US" dirty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生命結束於一個生命的開始。</a:t>
            </a:r>
          </a:p>
        </p:txBody>
      </p:sp>
      <p:pic>
        <p:nvPicPr>
          <p:cNvPr id="5" name="圖片 4" descr="ena0121l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578" y="4781106"/>
            <a:ext cx="2071702" cy="2076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Arial" pitchFamily="34" charset="0"/>
                <a:ea typeface="華康中黑體" pitchFamily="49" charset="-120"/>
              </a:rPr>
              <a:t>化材一甲 李亞璇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我的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媽媽生長在花蓮一個鄉村，有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六個兄弟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姐妹的貧窮家庭，因為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孩子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眾多被外婆送給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別人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養。媽媽知道家裡經濟壓力大，也聽到大人的決定，是為了讓自己過更好的日子，媽媽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說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她剛開始是開心地想著「有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好日子過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了」，所以跟著養父母他們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回家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，但到了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晚上就開始想家了，自己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徒步回家。就這樣從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離家大概數十公里的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花蓮走回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家，</a:t>
            </a:r>
            <a:r>
              <a:rPr lang="zh-TW" altLang="en-US" sz="2800" dirty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她告訴外婆再苦的日子都沒關係，她只想跟著家人在一起。</a:t>
            </a:r>
          </a:p>
        </p:txBody>
      </p:sp>
      <p:pic>
        <p:nvPicPr>
          <p:cNvPr id="4" name="圖片 3" descr="Lovely_illustration_of_Happy_family_with_love_wallcoo_com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4679158"/>
            <a:ext cx="2905122" cy="2178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Arial" pitchFamily="34" charset="0"/>
                <a:ea typeface="華康中黑體" pitchFamily="49" charset="-120"/>
              </a:rPr>
              <a:t>化材一甲 王建智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00108"/>
            <a:ext cx="8406676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　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小時候爸媽忙工作，由阿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嬤照顧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我。隨著弟弟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、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妹妹的出生，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阿嬤也就更加的忙碌。上了國小，大部分的時間都在學校上課，而阿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嬤在家照顧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弟弟、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妹妹。小六某天，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阿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嬤早起做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早餐，一個不小心，跌了一跤，因此輕度中風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，我想：阿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嬤之前照顧我，現在應該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由我來照顧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她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了，一開始，東忙西忙西總覺不能真正幫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到她，有一天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，阿</a:t>
            </a:r>
            <a:r>
              <a:rPr lang="zh-TW" altLang="en-US" sz="2800" dirty="0">
                <a:latin typeface="Arial" pitchFamily="34" charset="0"/>
                <a:ea typeface="華康中黑體" pitchFamily="49" charset="-120"/>
              </a:rPr>
              <a:t>嬤就輕輕的跟我說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：</a:t>
            </a:r>
            <a:endParaRPr lang="zh-TW" altLang="en-US" sz="2800" dirty="0">
              <a:solidFill>
                <a:srgbClr val="FF0000"/>
              </a:solidFill>
              <a:latin typeface="Arial" pitchFamily="34" charset="0"/>
              <a:ea typeface="華康中黑體" pitchFamily="49" charset="-120"/>
            </a:endParaRPr>
          </a:p>
        </p:txBody>
      </p:sp>
      <p:pic>
        <p:nvPicPr>
          <p:cNvPr id="4" name="圖片 3" descr="2233663_244499_c5241a5288_p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286380" y="4357694"/>
            <a:ext cx="3434207" cy="2285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827584" y="4293096"/>
            <a:ext cx="4286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「與其不知道作什麼，不如就好好坐在我旁邊陪我就好。」當下我才知道，阿嬤只是要我陪著就好。於是，我體會到：生命不能停止前進，但是可以一起走一段。</a:t>
            </a:r>
            <a:endParaRPr lang="zh-TW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Arial" pitchFamily="34" charset="0"/>
                <a:ea typeface="華康中黑體" pitchFamily="49" charset="-120"/>
              </a:rPr>
              <a:t>生技一甲 吳佳銘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8291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baseline="-25000" dirty="0" smtClean="0">
                <a:latin typeface="Arial" pitchFamily="34" charset="0"/>
                <a:ea typeface="華康中黑體" pitchFamily="49" charset="-120"/>
              </a:rPr>
              <a:t>1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：喜歡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立志，有事靠自己，</a:t>
            </a:r>
            <a:r>
              <a:rPr lang="zh-TW" altLang="en-US" dirty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從逆境中求生存的生活態度，才能充份表現出人有無限的可能，不能輕易放棄，而慢慢走向成功之路。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baseline="-25000" dirty="0" smtClean="0">
                <a:latin typeface="Arial" pitchFamily="34" charset="0"/>
                <a:ea typeface="華康中黑體" pitchFamily="49" charset="-120"/>
              </a:rPr>
              <a:t>2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：有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次在很無聊的假日，騎著腳踏車到鄉野晃晃，看到一處雜草叢生的田地，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於是問旁邊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的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老爺爺：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「為什麼不耕種啊？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」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他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說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：「因為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要讓這一片田地休息啊</a:t>
            </a:r>
            <a:r>
              <a:rPr lang="en-US" dirty="0">
                <a:latin typeface="Arial" pitchFamily="34" charset="0"/>
                <a:ea typeface="華康中黑體" pitchFamily="49" charset="-120"/>
              </a:rPr>
              <a:t>~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」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我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又問道：「可是別人都一直不斷的耕種啊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？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老爺爺回答說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：「如果都不休息的話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會，長不出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好東西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來，要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飲水思源阿。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」這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時我頓然了解，</a:t>
            </a:r>
            <a:r>
              <a:rPr lang="zh-TW" altLang="en-US" dirty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人不能貪心，</a:t>
            </a:r>
            <a:r>
              <a:rPr lang="zh-TW" altLang="en-US" dirty="0" smtClean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否則會</a:t>
            </a:r>
            <a:r>
              <a:rPr lang="zh-TW" altLang="en-US" dirty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有不可預料的結果。</a:t>
            </a:r>
          </a:p>
        </p:txBody>
      </p:sp>
      <p:pic>
        <p:nvPicPr>
          <p:cNvPr id="4" name="圖片 3" descr="greed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143768" y="5128703"/>
            <a:ext cx="2000232" cy="1729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Arial" pitchFamily="34" charset="0"/>
                <a:ea typeface="華康中黑體" pitchFamily="49" charset="-120"/>
              </a:rPr>
              <a:t>生技一甲 薛亦筑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baseline="-25000" dirty="0" smtClean="0">
                <a:latin typeface="Arial" pitchFamily="34" charset="0"/>
                <a:ea typeface="華康中黑體" pitchFamily="49" charset="-120"/>
              </a:rPr>
              <a:t>1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：喜歡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立志和五體不完美，卻不放棄人生的故事。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baseline="-25000" dirty="0" smtClean="0">
                <a:latin typeface="Arial" pitchFamily="34" charset="0"/>
                <a:ea typeface="華康中黑體" pitchFamily="49" charset="-120"/>
              </a:rPr>
              <a:t>2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</a:t>
            </a:r>
            <a:r>
              <a:rPr lang="en-US" dirty="0" smtClean="0">
                <a:latin typeface="Arial" pitchFamily="34" charset="0"/>
                <a:ea typeface="華康中黑體" pitchFamily="49" charset="-120"/>
              </a:rPr>
              <a:t>2006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年時，我才小六，接觸扯鈴也經三年了，我總是頂著大太陽練，上了國中之後開有升學的壓力，就不能再演練了，所以今年的全國是我最後一場比賽，為了要得到勝利，我每天十一小時的練習，從炎炎夏日到寒冷的冬天，受了傷還是忍著痛，六年過去了，</a:t>
            </a:r>
            <a:r>
              <a:rPr lang="zh-TW" altLang="en-US" dirty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如今我己忘了那場比賽結果</a:t>
            </a:r>
            <a:r>
              <a:rPr lang="zh-TW" altLang="en-US" dirty="0" smtClean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，但我仍記得</a:t>
            </a:r>
            <a:r>
              <a:rPr lang="zh-TW" altLang="en-US" dirty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當初所辛苦奮鬥的過程。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Arial" pitchFamily="34" charset="0"/>
                <a:ea typeface="華康中黑體" pitchFamily="49" charset="-120"/>
              </a:rPr>
              <a:t>生技一甲 方嘉篁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r>
              <a:rPr lang="zh-TW" altLang="en-US" dirty="0">
                <a:latin typeface="Arial" pitchFamily="34" charset="0"/>
                <a:ea typeface="華康中黑體" pitchFamily="49" charset="-120"/>
              </a:rPr>
              <a:t>記得國中參加了路跑，一開始就感覺跑得有點吃力了，更不用說是跑完全程了。於是跑到了一半時，有一度產生想放棄的念頭，但是此時</a:t>
            </a:r>
            <a:r>
              <a:rPr lang="zh-TW" altLang="en-US" dirty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，在我背後傳來了替我加油的國中同學，並且一路鼓勵我，並互相扶著肩膀，一起跑完了全程。</a:t>
            </a:r>
          </a:p>
          <a:p>
            <a:endParaRPr lang="zh-TW" altLang="en-US" dirty="0">
              <a:latin typeface="Arial" pitchFamily="34" charset="0"/>
              <a:ea typeface="華康中黑體" pitchFamily="49" charset="-120"/>
            </a:endParaRPr>
          </a:p>
        </p:txBody>
      </p:sp>
      <p:pic>
        <p:nvPicPr>
          <p:cNvPr id="4" name="圖片 3" descr="202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71736" y="4293097"/>
            <a:ext cx="4233276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Arial" pitchFamily="34" charset="0"/>
                <a:ea typeface="華康中黑體" pitchFamily="49" charset="-120"/>
              </a:rPr>
              <a:t>生技一甲 薛瑋均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071546"/>
            <a:ext cx="7107132" cy="578645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baseline="-25000" dirty="0" smtClean="0">
                <a:latin typeface="Arial" pitchFamily="34" charset="0"/>
                <a:ea typeface="華康中黑體" pitchFamily="49" charset="-120"/>
              </a:rPr>
              <a:t>1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：充滿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勵的故事是最吸引我的，</a:t>
            </a:r>
            <a:r>
              <a:rPr lang="zh-TW" altLang="en-US" dirty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能從影片中學得許多人生大道理並能用在生活中，學以致用，正是我所吸引的原因</a:t>
            </a:r>
            <a:r>
              <a:rPr lang="zh-TW" altLang="en-US" dirty="0" smtClean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。</a:t>
            </a:r>
            <a:endParaRPr lang="zh-TW" altLang="en-US" dirty="0">
              <a:solidFill>
                <a:srgbClr val="FF0000"/>
              </a:solidFill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baseline="-25000" dirty="0">
                <a:latin typeface="Arial" pitchFamily="34" charset="0"/>
                <a:ea typeface="華康中黑體" pitchFamily="49" charset="-120"/>
              </a:rPr>
              <a:t>2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：自己生命中最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深刻的故事，就是國中的一次田徑比賽，讓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我面對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有史以來最大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的生命挫折</a:t>
            </a:r>
            <a:r>
              <a:rPr lang="en-US" altLang="zh-TW" dirty="0">
                <a:latin typeface="Arial" pitchFamily="34" charset="0"/>
                <a:ea typeface="華康中黑體" pitchFamily="49" charset="-120"/>
              </a:rPr>
              <a:t>…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膝蓋開刀，也因為開刀讓我的運動生涯在高中做了結束，開刀的前後走路的不正常和疼痛花了我整整</a:t>
            </a:r>
            <a:r>
              <a:rPr lang="en-US" dirty="0">
                <a:latin typeface="Arial" pitchFamily="34" charset="0"/>
                <a:ea typeface="華康中黑體" pitchFamily="49" charset="-120"/>
              </a:rPr>
              <a:t>6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年的時間，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現在仍不能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做太激烈的運動，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但高興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的是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，現在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能正常的走路，</a:t>
            </a:r>
            <a:r>
              <a:rPr lang="zh-TW" altLang="en-US" dirty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讓我體會了再多的</a:t>
            </a:r>
            <a:r>
              <a:rPr lang="zh-TW" altLang="en-US" dirty="0" smtClean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東西，也</a:t>
            </a:r>
            <a:r>
              <a:rPr lang="zh-TW" altLang="en-US" dirty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比不上一個健康的身體。</a:t>
            </a:r>
          </a:p>
        </p:txBody>
      </p:sp>
      <p:pic>
        <p:nvPicPr>
          <p:cNvPr id="4" name="圖片 3" descr="Popeye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2040" y="4643446"/>
            <a:ext cx="2221960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Arial" pitchFamily="34" charset="0"/>
                <a:ea typeface="華康中黑體" pitchFamily="49" charset="-120"/>
              </a:rPr>
              <a:t>生技一甲 鐘睿可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Arial" pitchFamily="34" charset="0"/>
                <a:ea typeface="華康中黑體" pitchFamily="49" charset="-120"/>
              </a:rPr>
              <a:t>小時候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，身體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很差，一年</a:t>
            </a:r>
            <a:r>
              <a:rPr lang="en-US" dirty="0">
                <a:latin typeface="Arial" pitchFamily="34" charset="0"/>
                <a:ea typeface="華康中黑體" pitchFamily="49" charset="-120"/>
              </a:rPr>
              <a:t>365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天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，就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吃了</a:t>
            </a:r>
            <a:r>
              <a:rPr lang="en-US" dirty="0">
                <a:latin typeface="Arial" pitchFamily="34" charset="0"/>
                <a:ea typeface="華康中黑體" pitchFamily="49" charset="-120"/>
              </a:rPr>
              <a:t>330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天的藥，父母跟我說，那時他們真的很辛苦，因為家中的經濟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狀況不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佳，我又常感冒，有時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半夜病發還要分心照顧我。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   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感謝父母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，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他們沒有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放棄，而是努力的撐過來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，還把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我的身體調養的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很好。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   </a:t>
            </a:r>
            <a:r>
              <a:rPr lang="zh-TW" altLang="en-US" dirty="0" smtClean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我</a:t>
            </a:r>
            <a:r>
              <a:rPr lang="zh-TW" altLang="en-US" dirty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對他們很孝順、很聽話，並立志以後有份好工作，以後換我來照顧他們。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3"/>
                </a:solidFill>
                <a:latin typeface="Arial" pitchFamily="34" charset="0"/>
                <a:ea typeface="華康中黑體" pitchFamily="49" charset="-120"/>
              </a:rPr>
              <a:t>會資四</a:t>
            </a:r>
            <a:r>
              <a:rPr lang="zh-TW" altLang="en-US" dirty="0">
                <a:solidFill>
                  <a:schemeClr val="accent3"/>
                </a:solidFill>
                <a:latin typeface="Arial" pitchFamily="34" charset="0"/>
                <a:ea typeface="華康中黑體" pitchFamily="49" charset="-120"/>
              </a:rPr>
              <a:t>甲 林毅帆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高中時，總是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照著父母和學校的期許而活，大學時父母要我去唸軍校我也答應了，但當進去後我無法接受裡面的壓力，也無法想像之後的工作，因此我和父母在電話裡總是激烈的溝通，雖然父母非常不願意讓我回家，但最後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還是允許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了，</a:t>
            </a:r>
            <a:r>
              <a:rPr lang="zh-TW" altLang="en-US" dirty="0">
                <a:solidFill>
                  <a:srgbClr val="FF0000"/>
                </a:solidFill>
                <a:latin typeface="Arial" pitchFamily="34" charset="0"/>
                <a:ea typeface="華康中黑體" pitchFamily="49" charset="-120"/>
              </a:rPr>
              <a:t>這讓我感受到家是溫暖的，但未來還是要靠自己來決定的。</a:t>
            </a:r>
          </a:p>
        </p:txBody>
      </p:sp>
      <p:pic>
        <p:nvPicPr>
          <p:cNvPr id="4" name="圖片 3" descr="484773_stock-photo-you-decide---two-way-street-sign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00892" y="4714892"/>
            <a:ext cx="2143108" cy="2143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1340768"/>
            <a:ext cx="7772400" cy="1362075"/>
          </a:xfrm>
        </p:spPr>
        <p:txBody>
          <a:bodyPr>
            <a:normAutofit/>
          </a:bodyPr>
          <a:lstStyle/>
          <a:p>
            <a:r>
              <a:rPr lang="zh-TW" altLang="en-US" sz="7200" dirty="0" smtClean="0"/>
              <a:t>我的自畫像</a:t>
            </a:r>
            <a:endParaRPr lang="zh-TW" altLang="en-US" sz="7200" dirty="0"/>
          </a:p>
        </p:txBody>
      </p:sp>
      <p:pic>
        <p:nvPicPr>
          <p:cNvPr id="5" name="圖片 4" descr="escher drawing hand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43808" y="2852936"/>
            <a:ext cx="3960440" cy="3380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Aug-cartoo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08304" y="4509120"/>
            <a:ext cx="1835696" cy="2017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化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材一甲 蔡為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而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上帝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還是讓人類上天堂，因為祂認為不是人類的錯，反而檢討自己在創造萬物時的疏忽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。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化材一甲 戴筱銜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上帝說：「人類也可以上天堂」</a:t>
            </a:r>
            <a:r>
              <a:rPr lang="zh-TW" altLang="en-US" dirty="0" smtClean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雖然人類犯很多錯，但上帝卻會反省自己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，回朔到最初造人時的缺失，不是一味的責怪人類。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生技一甲 葉冠諝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baseline="-25000" dirty="0" smtClean="0">
                <a:latin typeface="Arial" pitchFamily="34" charset="0"/>
                <a:ea typeface="華康中黑體" pitchFamily="49" charset="-120"/>
              </a:rPr>
              <a:t>1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：上帝說全部都上天堂好了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baseline="-25000" dirty="0" smtClean="0">
                <a:latin typeface="Arial" pitchFamily="34" charset="0"/>
                <a:ea typeface="華康中黑體" pitchFamily="49" charset="-120"/>
              </a:rPr>
              <a:t>2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：上帝承認自己的過錯，自己太心急了，未仔細思考後再創造出世物來，而製造出太多的錯誤，但上帝並沒有怪罪動物或人，</a:t>
            </a:r>
            <a:r>
              <a:rPr lang="zh-TW" altLang="en-US" dirty="0" smtClean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而是承認自己的錯，是有責任感的人。</a:t>
            </a:r>
            <a:endParaRPr lang="en-US" altLang="zh-TW" dirty="0" smtClean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zh-TW" altLang="en-US" dirty="0">
              <a:latin typeface="Arial" pitchFamily="34" charset="0"/>
              <a:ea typeface="華康中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2925" y="740955"/>
            <a:ext cx="7438151" cy="537609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>
              <a:latin typeface="Arial" pitchFamily="34" charset="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3200" y="658142"/>
            <a:ext cx="7437600" cy="55417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504" y="3501008"/>
            <a:ext cx="4635514" cy="28803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692696"/>
            <a:ext cx="3363424" cy="22209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2276872"/>
            <a:ext cx="4606296" cy="30243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260648"/>
            <a:ext cx="4464371" cy="32901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3717032"/>
            <a:ext cx="4153277" cy="27268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80528" y="3639882"/>
            <a:ext cx="4290842" cy="32181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836712"/>
            <a:ext cx="8218806" cy="53180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0419" y="827972"/>
            <a:ext cx="8003162" cy="52020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5810" y="938686"/>
            <a:ext cx="7892380" cy="49806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89437" y="774394"/>
            <a:ext cx="3429817" cy="236657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80528" y="1700808"/>
            <a:ext cx="5087083" cy="32864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4069638"/>
            <a:ext cx="4203352" cy="27883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7749" y="773824"/>
            <a:ext cx="8048502" cy="53103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1" y="3861048"/>
            <a:ext cx="3086912" cy="199741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836712"/>
            <a:ext cx="3569741" cy="28785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960" y="3789040"/>
            <a:ext cx="3874237" cy="28586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3000" dirty="0">
                <a:latin typeface="Arial" pitchFamily="34" charset="0"/>
                <a:ea typeface="華康中黑體" pitchFamily="49" charset="-120"/>
              </a:rPr>
              <a:t>生技一甲 </a:t>
            </a:r>
            <a:r>
              <a:rPr lang="zh-TW" altLang="en-US" sz="3000" dirty="0" smtClean="0">
                <a:latin typeface="Arial" pitchFamily="34" charset="0"/>
                <a:ea typeface="華康中黑體" pitchFamily="49" charset="-120"/>
              </a:rPr>
              <a:t>葉佳霖</a:t>
            </a:r>
            <a:endParaRPr lang="zh-TW" altLang="en-US" sz="3000" dirty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sz="3000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sz="3000" baseline="-25000" dirty="0" smtClean="0">
                <a:latin typeface="Arial" pitchFamily="34" charset="0"/>
                <a:ea typeface="華康中黑體" pitchFamily="49" charset="-120"/>
              </a:rPr>
              <a:t>1</a:t>
            </a:r>
            <a:r>
              <a:rPr lang="zh-TW" altLang="en-US" sz="3000" dirty="0" smtClean="0">
                <a:latin typeface="Arial" pitchFamily="34" charset="0"/>
                <a:ea typeface="華康中黑體" pitchFamily="49" charset="-120"/>
              </a:rPr>
              <a:t>：上帝</a:t>
            </a:r>
            <a:r>
              <a:rPr lang="zh-TW" altLang="en-US" sz="3000" dirty="0">
                <a:latin typeface="Arial" pitchFamily="34" charset="0"/>
                <a:ea typeface="華康中黑體" pitchFamily="49" charset="-120"/>
              </a:rPr>
              <a:t>說人類會犯錯是他的錯，如果是花十五天的時間創造萬物一切都會變好。</a:t>
            </a:r>
          </a:p>
          <a:p>
            <a:pPr>
              <a:buNone/>
            </a:pPr>
            <a:r>
              <a:rPr lang="en-US" altLang="zh-TW" sz="3000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sz="3000" baseline="-25000" dirty="0" smtClean="0">
                <a:latin typeface="Arial" pitchFamily="34" charset="0"/>
                <a:ea typeface="華康中黑體" pitchFamily="49" charset="-120"/>
              </a:rPr>
              <a:t>2</a:t>
            </a:r>
            <a:r>
              <a:rPr lang="zh-TW" altLang="en-US" sz="3000" dirty="0" smtClean="0">
                <a:latin typeface="Arial" pitchFamily="34" charset="0"/>
                <a:ea typeface="華康中黑體" pitchFamily="49" charset="-120"/>
              </a:rPr>
              <a:t>：我</a:t>
            </a:r>
            <a:r>
              <a:rPr lang="zh-TW" altLang="en-US" sz="3000" dirty="0">
                <a:latin typeface="Arial" pitchFamily="34" charset="0"/>
                <a:ea typeface="華康中黑體" pitchFamily="49" charset="-120"/>
              </a:rPr>
              <a:t>認為這不是他的錯，</a:t>
            </a:r>
            <a:r>
              <a:rPr lang="zh-TW" altLang="en-US" sz="3000" dirty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人類會犯錯只是因為他們還沒領悟到生命的重要性，所以上帝應該教導他們這些知識，而</a:t>
            </a:r>
            <a:r>
              <a:rPr lang="zh-TW" altLang="en-US" sz="3000" dirty="0" smtClean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不是自責。</a:t>
            </a:r>
            <a:endParaRPr lang="en-US" altLang="zh-TW" sz="3000" dirty="0" smtClean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en-US" altLang="zh-TW" sz="3000" dirty="0" smtClean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en-US" altLang="zh-TW" sz="3000" dirty="0" smtClean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  <a:p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生技一甲 邱怡真</a:t>
            </a:r>
          </a:p>
          <a:p>
            <a:pPr>
              <a:buNone/>
            </a:pPr>
            <a:r>
              <a:rPr lang="en-US" altLang="zh-TW" sz="2800" dirty="0" smtClean="0">
                <a:latin typeface="Arial" pitchFamily="34" charset="0"/>
                <a:ea typeface="華康中黑體" pitchFamily="49" charset="-120"/>
              </a:rPr>
              <a:t>	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人類的後代都在戰爭中死亡，</a:t>
            </a:r>
            <a:endParaRPr lang="en-US" altLang="zh-TW" sz="2800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Arial" pitchFamily="34" charset="0"/>
                <a:ea typeface="華康中黑體" pitchFamily="49" charset="-120"/>
              </a:rPr>
              <a:t>    </a:t>
            </a: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每一個生物一輩子都要生好多好多後代</a:t>
            </a:r>
            <a:endParaRPr lang="en-US" altLang="zh-TW" sz="2800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Arial" pitchFamily="34" charset="0"/>
                <a:ea typeface="華康中黑體" pitchFamily="49" charset="-120"/>
              </a:rPr>
              <a:t>   人類也不例外，但動物都能持有單純而一直存活，人類雖然多了智慧，卻也為自己惹上許多麻煩。</a:t>
            </a:r>
          </a:p>
          <a:p>
            <a:pPr>
              <a:buNone/>
            </a:pPr>
            <a:endParaRPr lang="en-US" altLang="zh-TW" sz="3000" dirty="0" smtClean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en-US" altLang="zh-TW" sz="3000" dirty="0" smtClean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en-US" altLang="zh-TW" sz="3000" dirty="0" smtClean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en-US" altLang="zh-TW" sz="3000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zh-TW" altLang="en-US" dirty="0">
              <a:latin typeface="Arial" pitchFamily="34" charset="0"/>
              <a:ea typeface="華康中黑體" pitchFamily="49" charset="-120"/>
            </a:endParaRPr>
          </a:p>
        </p:txBody>
      </p:sp>
      <p:pic>
        <p:nvPicPr>
          <p:cNvPr id="5" name="圖片 4" descr="God_larson-cartoon-god_nlife_c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60232" y="2852936"/>
            <a:ext cx="2143108" cy="2060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7785" y="815636"/>
            <a:ext cx="8248430" cy="5226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Arial" pitchFamily="34" charset="0"/>
              <a:ea typeface="華康中黑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64397" y="664351"/>
            <a:ext cx="7215206" cy="55292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57573" y="632574"/>
            <a:ext cx="7028854" cy="55928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48706" y="553995"/>
            <a:ext cx="7246588" cy="57500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79231" y="714356"/>
            <a:ext cx="3971826" cy="29306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5" y="3717032"/>
            <a:ext cx="3771663" cy="2736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564904"/>
            <a:ext cx="4107306" cy="25100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678637"/>
            <a:ext cx="7000924" cy="55007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Arial" pitchFamily="34" charset="0"/>
                <a:ea typeface="華康中黑體" pitchFamily="49" charset="-120"/>
              </a:rPr>
              <a:t>化材一甲 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張義順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baseline="-25000" dirty="0" smtClean="0">
                <a:latin typeface="Arial" pitchFamily="34" charset="0"/>
                <a:ea typeface="華康中黑體" pitchFamily="49" charset="-120"/>
              </a:rPr>
              <a:t>1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：上帝說：都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怪我太心急，只用七天造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萬物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baseline="-25000" dirty="0" smtClean="0">
                <a:latin typeface="Arial" pitchFamily="34" charset="0"/>
                <a:ea typeface="華康中黑體" pitchFamily="49" charset="-120"/>
              </a:rPr>
              <a:t>2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：上帝給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了萬物生命和形體，即使萬物有些不公平，但這一切都要感謝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上帝，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也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造就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了一週七天，給了我們時間觀念，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賦予我們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智慧，讓世界不斷的進步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。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化材一甲 黃聖樂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baseline="-25000" dirty="0" smtClean="0">
                <a:latin typeface="Arial" pitchFamily="34" charset="0"/>
                <a:ea typeface="華康中黑體" pitchFamily="49" charset="-120"/>
              </a:rPr>
              <a:t>2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：其實很感慨，一輩子辛苦賺錢卻沒有家人或小孩和他一起度過晚年，有時候，真不知道自己為了什麼而忙碌</a:t>
            </a: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….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自己也有相同的感覺。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en-US" altLang="zh-TW" dirty="0">
              <a:latin typeface="Arial" pitchFamily="34" charset="0"/>
              <a:ea typeface="華康中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85791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化材一甲 葉佳伶</a:t>
            </a: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baseline="-25000" dirty="0" smtClean="0">
                <a:latin typeface="Arial" pitchFamily="34" charset="0"/>
                <a:ea typeface="華康中黑體" pitchFamily="49" charset="-120"/>
              </a:rPr>
              <a:t>2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：我覺得不管上天造人花多久的時間，只要人類有情緒和慾望，就不會有完美。</a:t>
            </a:r>
          </a:p>
          <a:p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生技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一甲 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陳子豪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影片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中老人說：「如果有更多的時間來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創造，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或許會更完美。」此段令人省思，動物的本能無疑是滿足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三個生理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上的需求，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一旦滿足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，便會產生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更多的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慾望，人類之所以犯了許多錯，是因為永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無止盡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的貪婪，縱使上帝有更多的時間來創造，也無法改變，再者有慾望才有動力；有動力才會比較，有比較才有競爭力；有競爭力才會進步，如果少了「慾望」，人類終將不會進步，將與一般哺乳類一樣。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3"/>
          <p:cNvSpPr txBox="1">
            <a:spLocks/>
          </p:cNvSpPr>
          <p:nvPr/>
        </p:nvSpPr>
        <p:spPr>
          <a:xfrm>
            <a:off x="285720" y="928670"/>
            <a:ext cx="8643998" cy="250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zh-TW" altLang="en-US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>問題二：</a:t>
            </a:r>
            <a:r>
              <a:rPr kumimoji="0" lang="en-US" altLang="zh-TW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/>
            </a:r>
            <a:br>
              <a:rPr kumimoji="0" lang="en-US" altLang="zh-TW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</a:br>
            <a:r>
              <a:rPr kumimoji="0" lang="en-US" altLang="zh-TW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  <a:t/>
            </a:r>
            <a:br>
              <a:rPr kumimoji="0" lang="en-US" altLang="zh-TW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中黑體" pitchFamily="49" charset="-120"/>
                <a:ea typeface="華康中黑體" pitchFamily="49" charset="-120"/>
                <a:cs typeface="+mj-cs"/>
              </a:rPr>
            </a:br>
            <a:r>
              <a:rPr lang="en-US" sz="2800" dirty="0">
                <a:latin typeface="華康中黑體" pitchFamily="49" charset="-120"/>
                <a:ea typeface="華康中黑體" pitchFamily="49" charset="-120"/>
              </a:rPr>
              <a:t>&lt;</a:t>
            </a:r>
            <a:r>
              <a:rPr lang="zh-TW" altLang="en-US" sz="2800" dirty="0">
                <a:latin typeface="華康中黑體" pitchFamily="49" charset="-120"/>
                <a:ea typeface="華康中黑體" pitchFamily="49" charset="-120"/>
              </a:rPr>
              <a:t>透明的孤獨</a:t>
            </a:r>
            <a:r>
              <a:rPr lang="en-US" sz="2800" dirty="0">
                <a:latin typeface="華康中黑體" pitchFamily="49" charset="-120"/>
                <a:ea typeface="華康中黑體" pitchFamily="49" charset="-120"/>
              </a:rPr>
              <a:t>&gt;</a:t>
            </a:r>
            <a:r>
              <a:rPr lang="zh-TW" altLang="en-US" sz="2800" dirty="0">
                <a:latin typeface="華康中黑體" pitchFamily="49" charset="-120"/>
                <a:ea typeface="華康中黑體" pitchFamily="49" charset="-120"/>
              </a:rPr>
              <a:t>影片中，令人印象深刻的片段為何</a:t>
            </a:r>
            <a:r>
              <a:rPr lang="zh-TW" altLang="en-US" sz="2800" dirty="0" smtClean="0">
                <a:latin typeface="華康中黑體" pitchFamily="49" charset="-120"/>
                <a:ea typeface="華康中黑體" pitchFamily="49" charset="-120"/>
              </a:rPr>
              <a:t>？</a:t>
            </a:r>
            <a:endParaRPr lang="en-US" altLang="zh-TW" sz="2800" dirty="0" smtClean="0">
              <a:latin typeface="華康中黑體" pitchFamily="49" charset="-120"/>
              <a:ea typeface="華康中黑體" pitchFamily="49" charset="-120"/>
            </a:endParaRPr>
          </a:p>
          <a:p>
            <a:pPr lvl="0">
              <a:spcBef>
                <a:spcPct val="0"/>
              </a:spcBef>
            </a:pPr>
            <a:r>
              <a:rPr lang="zh-TW" altLang="en-US" sz="2800" dirty="0" smtClean="0">
                <a:latin typeface="華康中黑體" pitchFamily="49" charset="-120"/>
                <a:ea typeface="華康中黑體" pitchFamily="49" charset="-120"/>
              </a:rPr>
              <a:t>你</a:t>
            </a:r>
            <a:r>
              <a:rPr lang="zh-TW" altLang="en-US" sz="2800" dirty="0">
                <a:latin typeface="華康中黑體" pitchFamily="49" charset="-120"/>
                <a:ea typeface="華康中黑體" pitchFamily="49" charset="-120"/>
              </a:rPr>
              <a:t>看到壓力了嗎？</a:t>
            </a:r>
            <a:endParaRPr kumimoji="0" lang="zh-TW" altLang="en-US" sz="28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華康中黑體" pitchFamily="49" charset="-120"/>
              <a:ea typeface="華康中黑體" pitchFamily="49" charset="-120"/>
              <a:cs typeface="+mj-cs"/>
            </a:endParaRPr>
          </a:p>
        </p:txBody>
      </p:sp>
      <p:pic>
        <p:nvPicPr>
          <p:cNvPr id="3" name="圖片 2" descr="benjaminling-peer-less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54" y="3714752"/>
            <a:ext cx="2476512" cy="332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28604"/>
            <a:ext cx="5114932" cy="6000792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Arial" pitchFamily="34" charset="0"/>
                <a:ea typeface="華康中黑體" pitchFamily="49" charset="-120"/>
              </a:rPr>
              <a:t>生技一甲 黃婉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綸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令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我較印象深刻的影片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是</a:t>
            </a: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《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透明的孤獨</a:t>
            </a: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》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，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小女孩一直都很孤單，想追求的家庭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溫暖卻始終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追求不到。我從小就得到非常多的關懷，一直都覺得這些是理所當然的，但看完小好孩的故事，我才驚覺，</a:t>
            </a:r>
            <a:r>
              <a:rPr lang="zh-TW" altLang="en-US" dirty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原來不是每個人都可以得到好此多的關懷，所以我會更加珍惜這一份溫暖</a:t>
            </a:r>
            <a:r>
              <a:rPr lang="zh-TW" altLang="en-US" dirty="0" smtClean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。</a:t>
            </a:r>
            <a:endParaRPr lang="en-US" altLang="zh-TW" dirty="0" smtClean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</p:txBody>
      </p:sp>
      <p:pic>
        <p:nvPicPr>
          <p:cNvPr id="4" name="圖片 3" descr="solemn-swinger3b-598x690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1357298"/>
            <a:ext cx="3476630" cy="4011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929354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>
                <a:latin typeface="Arial" pitchFamily="34" charset="0"/>
                <a:ea typeface="華康中黑體" pitchFamily="49" charset="-120"/>
              </a:rPr>
              <a:t>餐旅二甲 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陳怡婷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baseline="-25000" dirty="0" smtClean="0">
                <a:latin typeface="Arial" pitchFamily="34" charset="0"/>
                <a:ea typeface="華康中黑體" pitchFamily="49" charset="-120"/>
              </a:rPr>
              <a:t>1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：女孩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要掉落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時靠紙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鶴接住她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！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A</a:t>
            </a:r>
            <a:r>
              <a:rPr lang="en-US" altLang="zh-TW" baseline="-25000" dirty="0" smtClean="0">
                <a:latin typeface="Arial" pitchFamily="34" charset="0"/>
                <a:ea typeface="華康中黑體" pitchFamily="49" charset="-120"/>
              </a:rPr>
              <a:t>2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：孤獨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，不安的情緒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。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應英二乙 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林景儀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小女孩載著家裡鑰匙的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項鍊，小女孩孤單的心情，</a:t>
            </a:r>
            <a:r>
              <a:rPr lang="zh-TW" altLang="en-US" dirty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永遠都要追著家人，渴望一回家有家人替她開門</a:t>
            </a:r>
            <a:r>
              <a:rPr lang="zh-TW" altLang="en-US" dirty="0" smtClean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。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r>
              <a:rPr lang="zh-TW" altLang="en-US" dirty="0">
                <a:latin typeface="Arial" pitchFamily="34" charset="0"/>
                <a:ea typeface="華康中黑體" pitchFamily="49" charset="-120"/>
              </a:rPr>
              <a:t>休閒一乙 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林于珊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	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隨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時間的流逝還是獨單一個人，過往的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回憶壓住</a:t>
            </a:r>
            <a:r>
              <a:rPr lang="zh-TW" altLang="en-US" dirty="0">
                <a:latin typeface="Arial" pitchFamily="34" charset="0"/>
                <a:ea typeface="華康中黑體" pitchFamily="49" charset="-120"/>
              </a:rPr>
              <a:t>自己無法釋懷，孤單卻無法抒發焦慮，常因此而哭泣</a:t>
            </a:r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。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r>
              <a:rPr lang="zh-TW" altLang="en-US" dirty="0" smtClean="0">
                <a:latin typeface="Arial" pitchFamily="34" charset="0"/>
                <a:ea typeface="華康中黑體" pitchFamily="49" charset="-120"/>
              </a:rPr>
              <a:t>國企一乙 黃佳怡</a:t>
            </a:r>
            <a:endParaRPr lang="en-US" altLang="zh-TW" dirty="0" smtClean="0"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Arial" pitchFamily="34" charset="0"/>
                <a:ea typeface="華康中黑體" pitchFamily="49" charset="-120"/>
              </a:rPr>
              <a:t> 	</a:t>
            </a:r>
            <a:r>
              <a:rPr lang="zh-TW" altLang="en-US" dirty="0" smtClean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無止盡的迷宮，找不到家</a:t>
            </a:r>
            <a:r>
              <a:rPr lang="zh-TW" altLang="en-US" sz="3000" dirty="0" smtClean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人</a:t>
            </a:r>
            <a:r>
              <a:rPr lang="zh-TW" altLang="en-US" dirty="0" smtClean="0">
                <a:solidFill>
                  <a:srgbClr val="C00000"/>
                </a:solidFill>
                <a:latin typeface="Arial" pitchFamily="34" charset="0"/>
                <a:ea typeface="華康中黑體" pitchFamily="49" charset="-120"/>
              </a:rPr>
              <a:t>而令人窒息的壓力。</a:t>
            </a:r>
            <a:endParaRPr lang="en-US" altLang="zh-TW" dirty="0" smtClean="0">
              <a:solidFill>
                <a:srgbClr val="C00000"/>
              </a:solidFill>
              <a:latin typeface="Arial" pitchFamily="34" charset="0"/>
              <a:ea typeface="華康中黑體" pitchFamily="49" charset="-120"/>
            </a:endParaRPr>
          </a:p>
          <a:p>
            <a:pPr>
              <a:buNone/>
            </a:pPr>
            <a:endParaRPr lang="zh-TW" altLang="en-US" dirty="0">
              <a:latin typeface="Arial" pitchFamily="34" charset="0"/>
              <a:ea typeface="華康中黑體" pitchFamily="49" charset="-120"/>
            </a:endParaRPr>
          </a:p>
        </p:txBody>
      </p:sp>
      <p:pic>
        <p:nvPicPr>
          <p:cNvPr id="4" name="圖片 3" descr="1-3712224-2953-t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flipH="1">
            <a:off x="6588224" y="0"/>
            <a:ext cx="2000264" cy="241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320</TotalTime>
  <Words>601</Words>
  <Application>Microsoft Office PowerPoint</Application>
  <PresentationFormat>如螢幕大小 (4:3)</PresentationFormat>
  <Paragraphs>146</Paragraphs>
  <Slides>45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1" baseType="lpstr">
      <vt:lpstr>Arial</vt:lpstr>
      <vt:lpstr>新細明體</vt:lpstr>
      <vt:lpstr>華康中黑體</vt:lpstr>
      <vt:lpstr>Wingdings</vt:lpstr>
      <vt:lpstr>Calibri</vt:lpstr>
      <vt:lpstr>Office 佈景主題</vt:lpstr>
      <vt:lpstr>第一份學習單</vt:lpstr>
      <vt:lpstr>問題一：   &lt;蝴蝶&gt;影片中，令人印象深刻的片段？原因為何？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化材一甲 戴筱銜</vt:lpstr>
      <vt:lpstr>生技一甲 黃柔華</vt:lpstr>
      <vt:lpstr>化材一甲 許顥*</vt:lpstr>
      <vt:lpstr>化材一甲 李亞璇</vt:lpstr>
      <vt:lpstr>化材一甲 王建智</vt:lpstr>
      <vt:lpstr>生技一甲 吳佳銘</vt:lpstr>
      <vt:lpstr>生技一甲 薛亦筑</vt:lpstr>
      <vt:lpstr>生技一甲 方嘉篁</vt:lpstr>
      <vt:lpstr>生技一甲 薛瑋均</vt:lpstr>
      <vt:lpstr>生技一甲 鐘睿可</vt:lpstr>
      <vt:lpstr>會資四甲 林毅帆</vt:lpstr>
      <vt:lpstr>我的自畫像</vt:lpstr>
      <vt:lpstr>投影片 30</vt:lpstr>
      <vt:lpstr>投影片 31</vt:lpstr>
      <vt:lpstr>投影片 32</vt:lpstr>
      <vt:lpstr>投影片 33</vt:lpstr>
      <vt:lpstr>投影片 34</vt:lpstr>
      <vt:lpstr>投影片 35</vt:lpstr>
      <vt:lpstr>投影片 36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投影片 44</vt:lpstr>
      <vt:lpstr>投影片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mshome</dc:creator>
  <cp:lastModifiedBy>user</cp:lastModifiedBy>
  <cp:revision>72</cp:revision>
  <dcterms:created xsi:type="dcterms:W3CDTF">2012-09-14T13:05:35Z</dcterms:created>
  <dcterms:modified xsi:type="dcterms:W3CDTF">2012-09-21T02:26:15Z</dcterms:modified>
</cp:coreProperties>
</file>