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76" r:id="rId2"/>
    <p:sldId id="600" r:id="rId3"/>
    <p:sldId id="507" r:id="rId4"/>
    <p:sldId id="508" r:id="rId5"/>
    <p:sldId id="534" r:id="rId6"/>
    <p:sldId id="535" r:id="rId7"/>
    <p:sldId id="536" r:id="rId8"/>
    <p:sldId id="537" r:id="rId9"/>
    <p:sldId id="538" r:id="rId10"/>
    <p:sldId id="605" r:id="rId11"/>
    <p:sldId id="539" r:id="rId12"/>
    <p:sldId id="598" r:id="rId13"/>
    <p:sldId id="540" r:id="rId14"/>
    <p:sldId id="607" r:id="rId15"/>
    <p:sldId id="608" r:id="rId16"/>
    <p:sldId id="541" r:id="rId17"/>
    <p:sldId id="542" r:id="rId18"/>
    <p:sldId id="544" r:id="rId19"/>
    <p:sldId id="543" r:id="rId20"/>
    <p:sldId id="545" r:id="rId21"/>
    <p:sldId id="546" r:id="rId22"/>
    <p:sldId id="550" r:id="rId23"/>
    <p:sldId id="551" r:id="rId24"/>
    <p:sldId id="547" r:id="rId25"/>
    <p:sldId id="604" r:id="rId26"/>
    <p:sldId id="548" r:id="rId27"/>
    <p:sldId id="549" r:id="rId28"/>
    <p:sldId id="601" r:id="rId29"/>
    <p:sldId id="443" r:id="rId30"/>
  </p:sldIdLst>
  <p:sldSz cx="9144000" cy="6858000" type="screen4x3"/>
  <p:notesSz cx="6858000" cy="1005205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6666"/>
    <a:srgbClr val="003366"/>
    <a:srgbClr val="009999"/>
    <a:srgbClr val="CBDFF1"/>
    <a:srgbClr val="009900"/>
    <a:srgbClr val="FF6699"/>
    <a:srgbClr val="8BEAC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6" autoAdjust="0"/>
  </p:normalViewPr>
  <p:slideViewPr>
    <p:cSldViewPr>
      <p:cViewPr>
        <p:scale>
          <a:sx n="53" d="100"/>
          <a:sy n="53" d="100"/>
        </p:scale>
        <p:origin x="-68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NationalProject\101&#32178;&#36890;&#20013;&#32177;&#35336;&#30059;\&#25104;&#26524;&#22577;&#21578;\&#25104;&#26524;&#35370;&#35222;\&#32147;&#36027;&amp;&#35373;&#20633;\&#27963;&#38913;&#31807;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NationalProject\101&#32178;&#36890;&#20013;&#32177;&#35336;&#30059;\&#25104;&#26524;&#22577;&#21578;\&#25104;&#26524;&#35370;&#35222;\&#32147;&#36027;&amp;&#35373;&#20633;\&#27963;&#38913;&#31807;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NationalProject\101&#32178;&#36890;&#20013;&#32177;&#35336;&#30059;\&#25104;&#26524;&#22577;&#21578;\&#25104;&#26524;&#35370;&#35222;\&#32147;&#36027;&amp;&#35373;&#20633;\&#27963;&#38913;&#31807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4.4001149630717371E-2"/>
          <c:y val="0.17306019975748108"/>
          <c:w val="0.51132524149340264"/>
          <c:h val="0.77862569307536289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-5.1339427075637123E-3"/>
                  <c:y val="9.7136538472100464E-2"/>
                </c:manualLayout>
              </c:layout>
              <c:showVal val="1"/>
            </c:dLbl>
            <c:showVal val="1"/>
            <c:showLeaderLines val="1"/>
          </c:dLbls>
          <c:cat>
            <c:strRef>
              <c:f>工作表2!$B$1:$B$2</c:f>
              <c:strCache>
                <c:ptCount val="2"/>
                <c:pt idx="0">
                  <c:v>已使用或核銷中</c:v>
                </c:pt>
                <c:pt idx="1">
                  <c:v>未使用</c:v>
                </c:pt>
              </c:strCache>
            </c:strRef>
          </c:cat>
          <c:val>
            <c:numRef>
              <c:f>工作表2!$A$1:$A$2</c:f>
              <c:numCache>
                <c:formatCode>0.0%</c:formatCode>
                <c:ptCount val="2"/>
                <c:pt idx="0">
                  <c:v>0.82068425982039561</c:v>
                </c:pt>
                <c:pt idx="1">
                  <c:v>0.17931574017960444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4494955095040465"/>
          <c:y val="0.34055973021752683"/>
          <c:w val="0.42385837855220604"/>
          <c:h val="0.29837631607372106"/>
        </c:manualLayout>
      </c:layout>
      <c:txPr>
        <a:bodyPr/>
        <a:lstStyle/>
        <a:p>
          <a:pPr rtl="0">
            <a:defRPr sz="1600"/>
          </a:pPr>
          <a:endParaRPr lang="zh-TW"/>
        </a:p>
      </c:txPr>
    </c:legend>
    <c:plotVisOnly val="1"/>
    <c:dispBlanksAs val="zero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6.5026472468450683E-2"/>
          <c:y val="0.13806660371069884"/>
          <c:w val="0.55914051444192903"/>
          <c:h val="0.84835712698589061"/>
        </c:manualLayout>
      </c:layout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altLang="en-US"/>
                      <a:t>99.2% </a:t>
                    </a:r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1.7903779397302486E-3"/>
                  <c:y val="8.5965022793204005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/>
                      <a:t>0.80%</a:t>
                    </a:r>
                  </a:p>
                </c:rich>
              </c:tx>
              <c:showVal val="1"/>
              <c:showPercent val="1"/>
            </c:dLbl>
            <c:numFmt formatCode="#,##0.00_);\(#,##0.00\)" sourceLinked="0"/>
            <c:showVal val="1"/>
            <c:showPercent val="1"/>
            <c:showLeaderLines val="1"/>
          </c:dLbls>
          <c:cat>
            <c:strRef>
              <c:f>工作表2!$E$1:$E$2</c:f>
              <c:strCache>
                <c:ptCount val="2"/>
                <c:pt idx="0">
                  <c:v>已購置</c:v>
                </c:pt>
                <c:pt idx="1">
                  <c:v>未使用</c:v>
                </c:pt>
              </c:strCache>
            </c:strRef>
          </c:cat>
          <c:val>
            <c:numRef>
              <c:f>工作表2!$D$1:$D$2</c:f>
              <c:numCache>
                <c:formatCode>0.00%</c:formatCode>
                <c:ptCount val="2"/>
                <c:pt idx="0" formatCode="0.0%">
                  <c:v>0.99197553191489363</c:v>
                </c:pt>
                <c:pt idx="1">
                  <c:v>8.0244680851063732E-3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0858228558408753"/>
          <c:y val="0.32275757134904709"/>
          <c:w val="0.25191810137856674"/>
          <c:h val="0.28912700292526017"/>
        </c:manualLayout>
      </c:layout>
      <c:txPr>
        <a:bodyPr/>
        <a:lstStyle/>
        <a:p>
          <a:pPr rtl="0">
            <a:defRPr sz="1600"/>
          </a:pPr>
          <a:endParaRPr lang="zh-TW"/>
        </a:p>
      </c:txPr>
    </c:legend>
    <c:plotVisOnly val="1"/>
    <c:dispBlanksAs val="zero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0.12408123352147866"/>
          <c:y val="0.15167227282075038"/>
          <c:w val="0.52248276614251377"/>
          <c:h val="0.79565331984389465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7.5983196470414391E-2"/>
                  <c:y val="-6.6759424195435443E-2"/>
                </c:manualLayout>
              </c:layout>
              <c:showVal val="1"/>
            </c:dLbl>
            <c:dLbl>
              <c:idx val="1"/>
              <c:layout>
                <c:manualLayout>
                  <c:x val="3.3693410759238172E-2"/>
                  <c:y val="-4.8466837018109115E-3"/>
                </c:manualLayout>
              </c:layout>
              <c:showVal val="1"/>
            </c:dLbl>
            <c:showVal val="1"/>
            <c:showLeaderLines val="1"/>
          </c:dLbls>
          <c:cat>
            <c:strRef>
              <c:f>工作表2!$B$18:$B$19</c:f>
              <c:strCache>
                <c:ptCount val="2"/>
                <c:pt idx="0">
                  <c:v>已使用</c:v>
                </c:pt>
                <c:pt idx="1">
                  <c:v>未使用</c:v>
                </c:pt>
              </c:strCache>
            </c:strRef>
          </c:cat>
          <c:val>
            <c:numRef>
              <c:f>工作表2!$A$18:$A$19</c:f>
              <c:numCache>
                <c:formatCode>0.0%</c:formatCode>
                <c:ptCount val="2"/>
                <c:pt idx="0">
                  <c:v>0.83333333333333348</c:v>
                </c:pt>
                <c:pt idx="1">
                  <c:v>0.16666666666666666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600172763215016"/>
          <c:y val="0.34881158407920404"/>
          <c:w val="0.22437219712067422"/>
          <c:h val="0.26410182658445386"/>
        </c:manualLayout>
      </c:layout>
      <c:txPr>
        <a:bodyPr/>
        <a:lstStyle/>
        <a:p>
          <a:pPr rtl="0">
            <a:defRPr sz="1800"/>
          </a:pPr>
          <a:endParaRPr lang="zh-TW"/>
        </a:p>
      </c:txPr>
    </c:legend>
    <c:plotVisOnly val="1"/>
    <c:dispBlanksAs val="zero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0.11594</cdr:x>
      <cdr:y>0</cdr:y>
    </cdr:from>
    <cdr:to>
      <cdr:x>0.50682</cdr:x>
      <cdr:y>0.13285</cdr:y>
    </cdr:to>
    <cdr:sp macro="" textlink="">
      <cdr:nvSpPr>
        <cdr:cNvPr id="3" name="文字方塊 1"/>
        <cdr:cNvSpPr txBox="1"/>
      </cdr:nvSpPr>
      <cdr:spPr>
        <a:xfrm xmlns:a="http://schemas.openxmlformats.org/drawingml/2006/main">
          <a:off x="576063" y="0"/>
          <a:ext cx="1942104" cy="373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1800" dirty="0" smtClean="0"/>
            <a:t>業務費使用</a:t>
          </a:r>
          <a:r>
            <a:rPr lang="zh-TW" altLang="en-US" sz="1800" dirty="0"/>
            <a:t>情形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0.13946</cdr:x>
      <cdr:y>0.08</cdr:y>
    </cdr:from>
    <cdr:to>
      <cdr:x>0.56001</cdr:x>
      <cdr:y>0.18876</cdr:y>
    </cdr:to>
    <cdr:sp macro="" textlink="">
      <cdr:nvSpPr>
        <cdr:cNvPr id="2" name="文字方塊 1"/>
        <cdr:cNvSpPr txBox="1"/>
      </cdr:nvSpPr>
      <cdr:spPr>
        <a:xfrm xmlns:a="http://schemas.openxmlformats.org/drawingml/2006/main">
          <a:off x="612576" y="288032"/>
          <a:ext cx="1847274" cy="391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1800" dirty="0"/>
            <a:t>設備費使用情形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0.23171</cdr:x>
      <cdr:y>0</cdr:y>
    </cdr:from>
    <cdr:to>
      <cdr:x>0.67711</cdr:x>
      <cdr:y>0.1</cdr:y>
    </cdr:to>
    <cdr:sp macro="" textlink="">
      <cdr:nvSpPr>
        <cdr:cNvPr id="3" name="文字方塊 1"/>
        <cdr:cNvSpPr txBox="1"/>
      </cdr:nvSpPr>
      <cdr:spPr>
        <a:xfrm xmlns:a="http://schemas.openxmlformats.org/drawingml/2006/main">
          <a:off x="1368152" y="0"/>
          <a:ext cx="262993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TW" altLang="en-US" sz="2000" dirty="0"/>
            <a:t>人事費使用情形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59510-CAC3-4AC5-8DF1-CC61718D4DC5}" type="datetimeFigureOut">
              <a:rPr lang="zh-TW" altLang="en-US" smtClean="0"/>
              <a:pPr/>
              <a:t>2013/1/27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4722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54722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35D2E-D189-4061-99A6-E5912C4963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804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54063"/>
            <a:ext cx="5022850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75200"/>
            <a:ext cx="548640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47225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547225"/>
            <a:ext cx="29718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4C5637-2E51-4300-AE3B-A43DC46C90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889443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54063"/>
            <a:ext cx="5024438" cy="3768725"/>
          </a:xfrm>
          <a:ln/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4" name="投影片編號版面配置區 3"/>
          <p:cNvSpPr txBox="1">
            <a:spLocks noGrp="1"/>
          </p:cNvSpPr>
          <p:nvPr/>
        </p:nvSpPr>
        <p:spPr bwMode="auto">
          <a:xfrm>
            <a:off x="3884613" y="9547225"/>
            <a:ext cx="2971800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D4FCC5D-EB7F-4D9E-BC85-6BB53726A8D8}" type="slidenum">
              <a:rPr kumimoji="0" lang="en-US" altLang="zh-TW" sz="1200">
                <a:latin typeface="+mn-lt"/>
                <a:ea typeface="+mn-ea"/>
              </a:rPr>
              <a:pPr algn="r">
                <a:defRPr/>
              </a:pPr>
              <a:t>2</a:t>
            </a:fld>
            <a:endParaRPr kumimoji="0" lang="en-US" altLang="zh-TW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100</a:t>
            </a:r>
            <a:r>
              <a:rPr lang="zh-TW" altLang="en-US" smtClean="0"/>
              <a:t>年度課程：文創傳設訊息處理與行動管理技術</a:t>
            </a:r>
            <a:endParaRPr lang="en-US" altLang="zh-TW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EF37B-EB9C-4EC2-833C-273C3DD978D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100</a:t>
            </a:r>
            <a:r>
              <a:rPr lang="zh-TW" altLang="en-US" smtClean="0"/>
              <a:t>年度課程：文創傳設訊息處理與行動管理技術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751658-421B-4465-894C-B5AA73AB83E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100</a:t>
            </a:r>
            <a:r>
              <a:rPr lang="zh-TW" altLang="en-US" smtClean="0"/>
              <a:t>年度課程：文創傳設訊息處理與行動管理技術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D0071-E36C-4F11-8F9D-292D69A4EF8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100</a:t>
            </a:r>
            <a:r>
              <a:rPr lang="zh-TW" altLang="en-US" smtClean="0"/>
              <a:t>年度課程：文創傳設訊息處理與行動管理技術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B7A0C-B74C-4CB5-83DB-15A18B5D16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100</a:t>
            </a:r>
            <a:r>
              <a:rPr lang="zh-TW" altLang="en-US" smtClean="0"/>
              <a:t>年度課程：文創傳設訊息處理與行動管理技術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1407A-2D8E-4EF1-8304-4A7BEE5627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101</a:t>
            </a:r>
            <a:r>
              <a:rPr lang="zh-TW" altLang="en-US" dirty="0" smtClean="0"/>
              <a:t>年度課程：文創傳設訊息處理與行動管理技術</a:t>
            </a: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BDB2E-26BD-4ACF-975B-F65E300B09B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100</a:t>
            </a:r>
            <a:r>
              <a:rPr lang="zh-TW" altLang="en-US" smtClean="0"/>
              <a:t>年度課程：文創傳設訊息處理與行動管理技術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BEDD8-B827-458B-A327-28E44B3556C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100</a:t>
            </a:r>
            <a:r>
              <a:rPr lang="zh-TW" altLang="en-US" smtClean="0"/>
              <a:t>年度課程：文創傳設訊息處理與行動管理技術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97D05-7CC4-4D15-9AF2-6DE229B6971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100</a:t>
            </a:r>
            <a:r>
              <a:rPr lang="zh-TW" altLang="en-US" smtClean="0"/>
              <a:t>年度課程：文創傳設訊息處理與行動管理技術</a:t>
            </a:r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15AA5-29AF-4A33-BB09-767B66A3F67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100</a:t>
            </a:r>
            <a:r>
              <a:rPr lang="zh-TW" altLang="en-US" smtClean="0"/>
              <a:t>年度課程：文創傳設訊息處理與行動管理技術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1407A-2D8E-4EF1-8304-4A7BEE5627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100</a:t>
            </a:r>
            <a:r>
              <a:rPr lang="zh-TW" altLang="en-US" smtClean="0"/>
              <a:t>年度課程：文創傳設訊息處理與行動管理技術</a:t>
            </a: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BADF2-A20A-4DEF-9D92-93A204F010A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100</a:t>
            </a:r>
            <a:r>
              <a:rPr lang="zh-TW" altLang="en-US" smtClean="0"/>
              <a:t>年度課程：文創傳設訊息處理與行動管理技術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B74EB-7AC6-470D-B2CC-7300C59384A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並圓角化單一角落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100</a:t>
            </a:r>
            <a:r>
              <a:rPr lang="zh-TW" altLang="en-US" smtClean="0"/>
              <a:t>年度課程：文創傳設訊息處理與行動管理技術</a:t>
            </a: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2B2DDB6-5D58-4289-87C4-7BB7F5994DE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手繪多邊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手繪多邊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100</a:t>
            </a:r>
            <a:r>
              <a:rPr lang="zh-TW" altLang="en-US" smtClean="0"/>
              <a:t>年度課程：文創傳設訊息處理與行動管理技術</a:t>
            </a:r>
            <a:endParaRPr lang="en-US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521407A-2D8E-4EF1-8304-4A7BEE56277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63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my.stust.edu.tw/project/coc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816224"/>
            <a:ext cx="8352928" cy="1828800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dirty="0" smtClean="0"/>
              <a:t>教育部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「網路通訊科技人才培育先導型計畫」</a:t>
            </a:r>
            <a:br>
              <a:rPr lang="zh-TW" altLang="en-US" sz="3200" dirty="0" smtClean="0"/>
            </a:br>
            <a:r>
              <a:rPr lang="en-US" altLang="zh-TW" sz="4400" dirty="0" smtClean="0">
                <a:solidFill>
                  <a:schemeClr val="tx1"/>
                </a:solidFill>
              </a:rPr>
              <a:t>101</a:t>
            </a:r>
            <a:r>
              <a:rPr lang="zh-TW" altLang="en-US" sz="4400" dirty="0" smtClean="0">
                <a:solidFill>
                  <a:schemeClr val="tx1"/>
                </a:solidFill>
              </a:rPr>
              <a:t>年度</a:t>
            </a:r>
            <a:r>
              <a:rPr lang="en-US" altLang="zh-TW" sz="4400" dirty="0" smtClean="0">
                <a:solidFill>
                  <a:schemeClr val="tx1"/>
                </a:solidFill>
              </a:rPr>
              <a:t/>
            </a:r>
            <a:br>
              <a:rPr lang="en-US" altLang="zh-TW" sz="4400" dirty="0" smtClean="0">
                <a:solidFill>
                  <a:schemeClr val="tx1"/>
                </a:solidFill>
              </a:rPr>
            </a:br>
            <a:r>
              <a:rPr lang="zh-TW" altLang="en-US" sz="4400" dirty="0" smtClean="0">
                <a:solidFill>
                  <a:schemeClr val="tx1"/>
                </a:solidFill>
              </a:rPr>
              <a:t>「文創傳設應用服務平台技術」</a:t>
            </a:r>
            <a:br>
              <a:rPr lang="zh-TW" altLang="en-US" sz="4400" dirty="0" smtClean="0">
                <a:solidFill>
                  <a:schemeClr val="tx1"/>
                </a:solidFill>
              </a:rPr>
            </a:br>
            <a:r>
              <a:rPr lang="zh-TW" altLang="en-US" sz="4400" dirty="0" smtClean="0">
                <a:solidFill>
                  <a:schemeClr val="tx1"/>
                </a:solidFill>
              </a:rPr>
              <a:t>成果報告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71800" y="4221088"/>
            <a:ext cx="5832648" cy="2448272"/>
          </a:xfrm>
        </p:spPr>
        <p:txBody>
          <a:bodyPr>
            <a:normAutofit fontScale="85000" lnSpcReduction="10000"/>
          </a:bodyPr>
          <a:lstStyle/>
          <a:p>
            <a:pPr marL="342900" indent="-342900" algn="l" eaLnBrk="0" hangingPunct="0">
              <a:lnSpc>
                <a:spcPct val="80000"/>
              </a:lnSpc>
            </a:pP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夥伴校系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國立臺南大學數位學習科技系</a:t>
            </a:r>
          </a:p>
          <a:p>
            <a:pPr marL="342900" indent="-342900" algn="l" eaLnBrk="0" hangingPunct="0">
              <a:lnSpc>
                <a:spcPct val="8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　　　　國立臺南大學資訊工程系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 algn="l" eaLnBrk="0" hangingPunct="0">
              <a:lnSpc>
                <a:spcPct val="8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　　　　國立臺南大學動畫媒體設計所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42900" indent="-342900" algn="l" eaLnBrk="0" hangingPunct="0">
              <a:lnSpc>
                <a:spcPct val="80000"/>
              </a:lnSpc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　　　　南臺科技大學資訊工程系</a:t>
            </a:r>
          </a:p>
          <a:p>
            <a:pPr marL="342900" indent="-342900" algn="l"/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課    程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文創傳設應用服務平台技術</a:t>
            </a:r>
          </a:p>
          <a:p>
            <a:pPr marL="342900" indent="-342900" algn="l" eaLnBrk="0" hangingPunct="0">
              <a:lnSpc>
                <a:spcPct val="80000"/>
              </a:lnSpc>
            </a:pPr>
            <a:endParaRPr lang="en-US" altLang="zh-TW" sz="2800" b="1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 algn="l" eaLnBrk="0" hangingPunct="0">
              <a:lnSpc>
                <a:spcPct val="80000"/>
              </a:lnSpc>
            </a:pP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報 告 人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李建億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dirty="0" smtClean="0">
              <a:latin typeface="標楷體" pitchFamily="65" charset="-120"/>
              <a:ea typeface="標楷體" pitchFamily="65" charset="-120"/>
            </a:endParaRPr>
          </a:p>
          <a:p>
            <a:pPr algn="l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EF37B-EB9C-4EC2-833C-273C3DD978D9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專題規畫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續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100</a:t>
            </a:r>
            <a:r>
              <a:rPr lang="zh-TW" altLang="en-US" smtClean="0"/>
              <a:t>年度課程：文創傳設訊息處理與行動管理技術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BDB2E-26BD-4ACF-975B-F65E300B09B2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6" name="內容版面配置區 5" descr="2013-01-16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18576"/>
            <a:ext cx="8064896" cy="57394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6992012"/>
              </p:ext>
            </p:extLst>
          </p:nvPr>
        </p:nvGraphicFramePr>
        <p:xfrm>
          <a:off x="457200" y="1935163"/>
          <a:ext cx="82296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/>
                <a:gridCol w="1296144"/>
                <a:gridCol w="1399024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上課教材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投影片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頁數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題數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字數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圖片數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完成度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文創傳設資料庫程式設計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267</a:t>
                      </a:r>
                      <a:r>
                        <a:rPr lang="zh-TW" altLang="en-US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頁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10,873</a:t>
                      </a:r>
                      <a:endParaRPr lang="zh-TW" altLang="en-US" b="1" dirty="0" smtClean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r"/>
                      <a:endParaRPr lang="zh-TW" altLang="en-US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100%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影音通訊廣告應用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634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頁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70,517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202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100%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行動計算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392</a:t>
                      </a:r>
                      <a:r>
                        <a:rPr lang="zh-TW" altLang="en-US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頁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29,463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35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100%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人機互動行動技術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412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頁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50,743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205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100%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視覺傳達行動應用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580</a:t>
                      </a:r>
                      <a:r>
                        <a:rPr lang="zh-TW" altLang="en-US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頁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29,439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397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100%</a:t>
                      </a:r>
                      <a:endParaRPr lang="zh-TW" altLang="en-US" b="1" dirty="0">
                        <a:solidFill>
                          <a:srgbClr val="0000FF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題庫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371</a:t>
                      </a:r>
                      <a:r>
                        <a:rPr lang="zh-TW" altLang="en-US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題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TW" altLang="en-US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zh-TW" altLang="en-US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TW" b="1" dirty="0" smtClean="0">
                          <a:solidFill>
                            <a:srgbClr val="FF000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100%</a:t>
                      </a:r>
                      <a:endParaRPr lang="zh-TW" altLang="en-US" b="1" dirty="0">
                        <a:solidFill>
                          <a:srgbClr val="FF000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101</a:t>
            </a:r>
            <a:r>
              <a:rPr lang="zh-TW" altLang="en-US" dirty="0"/>
              <a:t>年度課程：文創傳設行動廣告技術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BDB2E-26BD-4ACF-975B-F65E300B09B2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476672"/>
            <a:ext cx="8229600" cy="1008063"/>
          </a:xfrm>
        </p:spPr>
        <p:txBody>
          <a:bodyPr lIns="0" rIns="0" bIns="0" anchor="t"/>
          <a:lstStyle/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課程編撰</a:t>
            </a:r>
            <a:endParaRPr lang="en-US" altLang="zh-TW" b="1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301208"/>
            <a:ext cx="8820472" cy="1008063"/>
          </a:xfrm>
        </p:spPr>
        <p:txBody>
          <a:bodyPr lIns="0" rIns="0" bIns="0" anchor="t">
            <a:norm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總計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: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2300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頁、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19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萬字、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7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百張圖、</a:t>
            </a:r>
            <a:r>
              <a:rPr lang="en-US" altLang="zh-TW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371</a:t>
            </a:r>
            <a:r>
              <a:rPr lang="zh-TW" altLang="en-US" sz="32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題庫</a:t>
            </a:r>
            <a:endParaRPr lang="en-US" altLang="zh-TW" sz="3200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7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8912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授課方式：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以網通領域與應服領域老師合開為主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文創傳設訊行動廣告技術</a:t>
            </a:r>
            <a:r>
              <a:rPr lang="en-US" altLang="zh-TW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)</a:t>
            </a:r>
            <a:endParaRPr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各領域老師單獨授課為輔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實習方式：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網通領域與應服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領域學生合組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100</a:t>
            </a:r>
            <a:r>
              <a:rPr lang="zh-TW" altLang="en-US" smtClean="0"/>
              <a:t>年度課程：文創傳設訊息處理與行動管理技術</a:t>
            </a: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BDB2E-26BD-4ACF-975B-F65E300B09B2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6" name="Rectangle 67"/>
          <p:cNvSpPr txBox="1">
            <a:spLocks noChangeArrowheads="1"/>
          </p:cNvSpPr>
          <p:nvPr/>
        </p:nvSpPr>
        <p:spPr>
          <a:xfrm>
            <a:off x="395536" y="260648"/>
            <a:ext cx="8748464" cy="1139825"/>
          </a:xfrm>
          <a:prstGeom prst="rect">
            <a:avLst/>
          </a:prstGeom>
        </p:spPr>
        <p:txBody>
          <a:bodyPr vert="horz" lIns="0" rIns="0" bIns="0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600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+mj-cs"/>
              </a:rPr>
              <a:t>四</a:t>
            </a:r>
            <a:r>
              <a:rPr kumimoji="0" lang="zh-TW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j-cs"/>
              </a:rPr>
              <a:t>、教材符合跨領域學習之成效</a:t>
            </a:r>
            <a:endParaRPr kumimoji="0" lang="en-US" altLang="zh-TW" sz="4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6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IMG_0086_2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40000"/>
          </a:blip>
          <a:stretch>
            <a:fillRect/>
          </a:stretch>
        </p:blipFill>
        <p:spPr>
          <a:xfrm>
            <a:off x="0" y="980728"/>
            <a:ext cx="9144000" cy="5134402"/>
          </a:xfrm>
          <a:prstGeom prst="rect">
            <a:avLst/>
          </a:prstGeom>
          <a:noFill/>
        </p:spPr>
      </p:pic>
      <p:sp>
        <p:nvSpPr>
          <p:cNvPr id="3072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53EA67-A03A-42FC-9E63-71BBC99094CB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196752"/>
            <a:ext cx="7200900" cy="4611688"/>
          </a:xfrm>
        </p:spPr>
        <p:txBody>
          <a:bodyPr>
            <a:normAutofit fontScale="92500" lnSpcReduction="10000"/>
          </a:bodyPr>
          <a:lstStyle/>
          <a:p>
            <a:pPr marL="273050" indent="-273050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開設學年度：</a:t>
            </a:r>
            <a:r>
              <a:rPr lang="en-US" altLang="zh-TW" sz="28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101</a:t>
            </a:r>
            <a:r>
              <a:rPr lang="zh-TW" altLang="en-US" sz="28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學年度上學期</a:t>
            </a:r>
            <a:endParaRPr lang="en-US" altLang="zh-TW" sz="2800" b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273050" indent="-273050"/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課程名稱：</a:t>
            </a:r>
            <a:r>
              <a:rPr lang="zh-TW" altLang="en-US" sz="28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文創傳設訊行動廣告技術</a:t>
            </a:r>
            <a:endParaRPr lang="en-US" altLang="zh-TW" sz="2800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  <a:p>
            <a:pPr marL="273050" indent="-273050"/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</a:rPr>
              <a:t>國立臺南大學數位學習科技系碩士班</a:t>
            </a:r>
            <a:endParaRPr lang="en-US" altLang="zh-TW" sz="2800" b="1" dirty="0" smtClean="0">
              <a:latin typeface="Times New Roman" pitchFamily="18" charset="0"/>
              <a:ea typeface="標楷體" pitchFamily="65" charset="-120"/>
            </a:endParaRPr>
          </a:p>
          <a:p>
            <a:pPr marL="639763" lvl="1" indent="-246063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授課教師：李建億、陳宗禧、林信志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</a:endParaRPr>
          </a:p>
          <a:p>
            <a:pPr marL="639763" lvl="1" indent="-246063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協同授課：李育強、張晏榕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</a:endParaRPr>
          </a:p>
          <a:p>
            <a:pPr marL="639763" lvl="1" indent="-246063"/>
            <a:r>
              <a:rPr lang="zh-TW" altLang="en-US" sz="2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修課人數：</a:t>
            </a:r>
            <a:r>
              <a:rPr lang="en-US" altLang="zh-TW" sz="2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23</a:t>
            </a:r>
            <a:r>
              <a:rPr lang="zh-TW" altLang="en-US" sz="2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人</a:t>
            </a:r>
            <a:endParaRPr lang="en-US" altLang="zh-TW" sz="2000" b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639763" lvl="1" indent="-246063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學分數：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</a:rPr>
              <a:t>3</a:t>
            </a:r>
          </a:p>
          <a:p>
            <a:pPr marL="273050" indent="-273050"/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</a:rPr>
              <a:t>南臺科技大學資訊工程系碩士班</a:t>
            </a:r>
            <a:endParaRPr lang="en-US" altLang="zh-TW" sz="2800" b="1" dirty="0" smtClean="0">
              <a:latin typeface="Times New Roman" pitchFamily="18" charset="0"/>
              <a:ea typeface="標楷體" pitchFamily="65" charset="-120"/>
            </a:endParaRPr>
          </a:p>
          <a:p>
            <a:pPr marL="639763" lvl="1" indent="-246063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授課教師：李育強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</a:endParaRPr>
          </a:p>
          <a:p>
            <a:pPr marL="639763" lvl="1" indent="-246063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協同授課：李建億、陳宗禧、林信志、張晏榕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</a:endParaRPr>
          </a:p>
          <a:p>
            <a:pPr marL="639763" lvl="1" indent="-246063"/>
            <a:r>
              <a:rPr lang="zh-TW" altLang="en-US" sz="2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修課人數：</a:t>
            </a:r>
            <a:r>
              <a:rPr lang="en-US" altLang="zh-TW" sz="2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33</a:t>
            </a:r>
            <a:r>
              <a:rPr lang="zh-TW" altLang="en-US" sz="2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人</a:t>
            </a:r>
            <a:endParaRPr lang="en-US" altLang="zh-TW" sz="2000" b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639763" lvl="1" indent="-246063"/>
            <a:r>
              <a:rPr lang="zh-TW" altLang="en-US" sz="2000" dirty="0" smtClean="0">
                <a:latin typeface="Times New Roman" pitchFamily="18" charset="0"/>
                <a:ea typeface="標楷體" pitchFamily="65" charset="-120"/>
              </a:rPr>
              <a:t>學分數：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</a:rPr>
              <a:t>3</a:t>
            </a:r>
            <a:endParaRPr lang="zh-TW" altLang="en-US" sz="2000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101</a:t>
            </a:r>
            <a:r>
              <a:rPr lang="zh-TW" altLang="en-US" dirty="0" smtClean="0"/>
              <a:t>年度課程：文創傳設行動廣告技術</a:t>
            </a:r>
            <a:endParaRPr lang="en-US" altLang="zh-TW" dirty="0"/>
          </a:p>
        </p:txBody>
      </p:sp>
      <p:sp>
        <p:nvSpPr>
          <p:cNvPr id="8" name="Rectangle 67"/>
          <p:cNvSpPr txBox="1">
            <a:spLocks noChangeArrowheads="1"/>
          </p:cNvSpPr>
          <p:nvPr/>
        </p:nvSpPr>
        <p:spPr>
          <a:xfrm>
            <a:off x="467544" y="332656"/>
            <a:ext cx="8229600" cy="1139825"/>
          </a:xfrm>
          <a:prstGeom prst="rect">
            <a:avLst/>
          </a:prstGeom>
        </p:spPr>
        <p:txBody>
          <a:bodyPr vert="horz" lIns="0" rIns="0" bIns="0" anchor="t">
            <a:normAutofit fontScale="97500"/>
          </a:bodyPr>
          <a:lstStyle/>
          <a:p>
            <a:pPr fontAlgn="auto">
              <a:spcAft>
                <a:spcPts val="0"/>
              </a:spcAft>
            </a:pPr>
            <a:r>
              <a:rPr kumimoji="0" lang="zh-TW" altLang="en-US" sz="5000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五、開課配合情形</a:t>
            </a:r>
            <a:endParaRPr kumimoji="0" lang="en-US" altLang="zh-TW" sz="5000" b="1" dirty="0" smtClean="0">
              <a:solidFill>
                <a:schemeClr val="tx2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954360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試教情況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101</a:t>
            </a:r>
            <a:r>
              <a:rPr lang="zh-TW" altLang="en-US" dirty="0" smtClean="0"/>
              <a:t>年度課程：文創傳設訊息處理與行動管理技術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BDB2E-26BD-4ACF-975B-F65E300B09B2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9" name="圖片 8" descr="IMAG1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6360303" cy="3585465"/>
          </a:xfrm>
          <a:prstGeom prst="rect">
            <a:avLst/>
          </a:prstGeom>
        </p:spPr>
      </p:pic>
      <p:pic>
        <p:nvPicPr>
          <p:cNvPr id="10" name="圖片 9" descr="IMAG1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332948"/>
            <a:ext cx="5292080" cy="3525052"/>
          </a:xfrm>
          <a:prstGeom prst="rect">
            <a:avLst/>
          </a:prstGeom>
        </p:spPr>
      </p:pic>
      <p:pic>
        <p:nvPicPr>
          <p:cNvPr id="8" name="圖片 7" descr="IMAG17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0"/>
            <a:ext cx="5364088" cy="333726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問卷分析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221089"/>
            <a:ext cx="8229600" cy="237973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問卷滿分為</a:t>
            </a:r>
            <a:r>
              <a:rPr lang="en-US" altLang="zh-TW" b="1" dirty="0" smtClean="0">
                <a:solidFill>
                  <a:srgbClr val="FF0000"/>
                </a:solidFill>
              </a:rPr>
              <a:t>5</a:t>
            </a:r>
            <a:r>
              <a:rPr lang="zh-TW" altLang="en-US" dirty="0" smtClean="0"/>
              <a:t>分</a:t>
            </a:r>
            <a:endParaRPr lang="en-US" altLang="zh-TW" dirty="0" smtClean="0"/>
          </a:p>
          <a:p>
            <a:r>
              <a:rPr lang="zh-TW" altLang="en-US" dirty="0" smtClean="0"/>
              <a:t>其他意見：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以</a:t>
            </a:r>
            <a:r>
              <a:rPr lang="zh-TW" altLang="en-US" dirty="0" smtClean="0"/>
              <a:t>多個老師在一學期灌輸大量的知識，對於這領域不了解的人，學習上會比較難以</a:t>
            </a:r>
            <a:r>
              <a:rPr lang="zh-TW" altLang="en-US" dirty="0" smtClean="0"/>
              <a:t>吸收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也</a:t>
            </a:r>
            <a:r>
              <a:rPr lang="zh-TW" altLang="en-US" dirty="0" smtClean="0"/>
              <a:t>許可請一些文創的創業者</a:t>
            </a:r>
            <a:r>
              <a:rPr lang="en-US" altLang="zh-TW" dirty="0" smtClean="0"/>
              <a:t>(</a:t>
            </a:r>
            <a:r>
              <a:rPr lang="zh-TW" altLang="en-US" dirty="0" smtClean="0"/>
              <a:t>經營者</a:t>
            </a:r>
            <a:r>
              <a:rPr lang="en-US" altLang="zh-TW" dirty="0" smtClean="0"/>
              <a:t>)</a:t>
            </a:r>
            <a:r>
              <a:rPr lang="zh-TW" altLang="en-US" dirty="0" smtClean="0"/>
              <a:t>來演講，聽一下實作的</a:t>
            </a:r>
            <a:r>
              <a:rPr lang="zh-TW" altLang="en-US" dirty="0" smtClean="0"/>
              <a:t>差別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作業太</a:t>
            </a:r>
            <a:r>
              <a:rPr lang="zh-TW" altLang="en-US" dirty="0" smtClean="0"/>
              <a:t>多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101</a:t>
            </a:r>
            <a:r>
              <a:rPr lang="zh-TW" altLang="en-US" smtClean="0"/>
              <a:t>年度課程：文創傳設訊息處理與行動管理技術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BDB2E-26BD-4ACF-975B-F65E300B09B2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280920" cy="265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157192"/>
            <a:ext cx="8435280" cy="1167408"/>
          </a:xfrm>
        </p:spPr>
        <p:txBody>
          <a:bodyPr>
            <a:normAutofit fontScale="925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設備費均已執行採購。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業務費使用率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82%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，結案前可順利執行完畢。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統計至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1/14)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BDB2E-26BD-4ACF-975B-F65E300B09B2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101</a:t>
            </a:r>
            <a:r>
              <a:rPr lang="zh-TW" altLang="en-US" dirty="0" smtClean="0"/>
              <a:t>年度課程：文創傳設行動廣告技術</a:t>
            </a:r>
            <a:endParaRPr lang="en-US" altLang="zh-TW" dirty="0"/>
          </a:p>
        </p:txBody>
      </p:sp>
      <p:graphicFrame>
        <p:nvGraphicFramePr>
          <p:cNvPr id="6" name="圖表 5"/>
          <p:cNvGraphicFramePr/>
          <p:nvPr/>
        </p:nvGraphicFramePr>
        <p:xfrm>
          <a:off x="179513" y="1988840"/>
          <a:ext cx="4608511" cy="295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j-cs"/>
              </a:rPr>
              <a:t>六、設備費與經常費</a:t>
            </a:r>
            <a:endParaRPr kumimoji="0" lang="zh-TW" altLang="en-US" sz="5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j-cs"/>
            </a:endParaRPr>
          </a:p>
        </p:txBody>
      </p:sp>
      <p:graphicFrame>
        <p:nvGraphicFramePr>
          <p:cNvPr id="9" name="圖表 8"/>
          <p:cNvGraphicFramePr/>
          <p:nvPr/>
        </p:nvGraphicFramePr>
        <p:xfrm>
          <a:off x="4751512" y="1700808"/>
          <a:ext cx="43924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101</a:t>
            </a:r>
            <a:r>
              <a:rPr lang="zh-TW" altLang="en-US" dirty="0" smtClean="0"/>
              <a:t>年度課程：文創傳設訊息處理與行動管理技術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BDB2E-26BD-4ACF-975B-F65E300B09B2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graphicFrame>
        <p:nvGraphicFramePr>
          <p:cNvPr id="6" name="圖表 5"/>
          <p:cNvGraphicFramePr/>
          <p:nvPr/>
        </p:nvGraphicFramePr>
        <p:xfrm>
          <a:off x="1475656" y="1772816"/>
          <a:ext cx="59046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j-cs"/>
              </a:rPr>
              <a:t>六、設備費與經常費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j-cs"/>
              </a:rPr>
              <a:t>(</a:t>
            </a: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j-cs"/>
              </a:rPr>
              <a:t>續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j-cs"/>
              </a:rPr>
              <a:t>)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標楷體" pitchFamily="65" charset="-120"/>
              <a:cs typeface="+mj-cs"/>
            </a:endParaRPr>
          </a:p>
        </p:txBody>
      </p: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67544" y="5373216"/>
            <a:ext cx="8229600" cy="115212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人事費按計畫月份正常進度之比例支用。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統計至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2013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月份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3A2098-B45D-4D39-9F99-A874A6C1D385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  <p:sp>
        <p:nvSpPr>
          <p:cNvPr id="31748" name="標題 1"/>
          <p:cNvSpPr>
            <a:spLocks noGrp="1"/>
          </p:cNvSpPr>
          <p:nvPr>
            <p:ph type="title" idx="4294967295"/>
          </p:nvPr>
        </p:nvSpPr>
        <p:spPr>
          <a:xfrm>
            <a:off x="539552" y="404664"/>
            <a:ext cx="6960369" cy="1143000"/>
          </a:xfrm>
        </p:spPr>
        <p:txBody>
          <a:bodyPr lIns="0" rIns="0" bIns="0"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推廣活動</a:t>
            </a:r>
            <a:endParaRPr lang="zh-TW" altLang="en-US" sz="2800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5576" y="1484784"/>
            <a:ext cx="4572000" cy="15327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>
              <a:lnSpc>
                <a:spcPct val="9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文創傳設應用服務平台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639763" lvl="1" indent="-246063">
              <a:lnSpc>
                <a:spcPct val="90000"/>
              </a:lnSpc>
            </a:pP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會議時間：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日</a:t>
            </a:r>
            <a:endParaRPr lang="zh-TW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639763" lvl="1" indent="-246063">
              <a:lnSpc>
                <a:spcPct val="90000"/>
              </a:lnSpc>
            </a:pP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會議地點：臺南大學國際會議廳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639763" lvl="1" indent="-246063">
              <a:lnSpc>
                <a:spcPct val="90000"/>
              </a:lnSpc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參與人數：教師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人、學生及業界相關人士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1" name="圖片 20" descr="2012-09-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68960"/>
            <a:ext cx="6084168" cy="3802605"/>
          </a:xfrm>
          <a:prstGeom prst="rect">
            <a:avLst/>
          </a:prstGeom>
        </p:spPr>
      </p:pic>
      <p:pic>
        <p:nvPicPr>
          <p:cNvPr id="31753" name="圖片 16" descr="文創海報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3635896" cy="48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101</a:t>
            </a:r>
            <a:r>
              <a:rPr lang="zh-TW" altLang="en-US" dirty="0" smtClean="0"/>
              <a:t>年度課程：文創傳設行動廣告技術</a:t>
            </a:r>
            <a:endParaRPr lang="en-US" altLang="zh-TW" dirty="0"/>
          </a:p>
        </p:txBody>
      </p:sp>
      <p:sp>
        <p:nvSpPr>
          <p:cNvPr id="8" name="矩形 7"/>
          <p:cNvSpPr/>
          <p:nvPr/>
        </p:nvSpPr>
        <p:spPr>
          <a:xfrm>
            <a:off x="395536" y="260648"/>
            <a:ext cx="700063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lvl="1" indent="-457200">
              <a:spcAft>
                <a:spcPts val="600"/>
              </a:spcAft>
            </a:pPr>
            <a:r>
              <a:rPr kumimoji="0" lang="zh-TW" altLang="en-US" sz="5000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+mj-cs"/>
              </a:rPr>
              <a:t>七、課程推廣成效評估</a:t>
            </a:r>
            <a:endParaRPr kumimoji="0" lang="en-US" altLang="zh-TW" sz="5000" b="1" dirty="0" smtClean="0">
              <a:solidFill>
                <a:schemeClr val="tx2"/>
              </a:solidFill>
              <a:latin typeface="Times New Roman" pitchFamily="18" charset="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75856" y="980728"/>
            <a:ext cx="2880320" cy="924712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中心活動參與</a:t>
            </a:r>
            <a:endParaRPr lang="zh-TW" altLang="en-US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101</a:t>
            </a:r>
            <a:r>
              <a:rPr lang="zh-TW" altLang="en-US" dirty="0"/>
              <a:t>年度課程：文創傳設行動廣告技術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BDB2E-26BD-4ACF-975B-F65E300B09B2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/>
        </p:nvGraphicFramePr>
        <p:xfrm>
          <a:off x="539552" y="1988840"/>
          <a:ext cx="8056189" cy="4388950"/>
        </p:xfrm>
        <a:graphic>
          <a:graphicData uri="http://schemas.openxmlformats.org/drawingml/2006/table">
            <a:tbl>
              <a:tblPr/>
              <a:tblGrid>
                <a:gridCol w="1024921"/>
                <a:gridCol w="1831587"/>
                <a:gridCol w="1347936"/>
                <a:gridCol w="962064"/>
                <a:gridCol w="963809"/>
                <a:gridCol w="963809"/>
                <a:gridCol w="962063"/>
              </a:tblGrid>
              <a:tr h="48759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活動性質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活動名稱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活動目的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辦理形式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14350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活動日期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參與對象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及人數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承辦教授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學校系所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97519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產學交流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文創傳設應用服務平台技術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-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種子教師培訓研討會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教材推廣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研討會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101.09.28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教師、學生、校外人士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91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人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李建億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臺南大學數位系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7519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  <a:defRPr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成果推廣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zh-TW" sz="1600" b="0" kern="120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網路通訊人才培育先導型計畫</a:t>
                      </a:r>
                      <a:r>
                        <a:rPr kumimoji="0" lang="en-US" altLang="zh-TW" sz="1600" b="0" kern="120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101</a:t>
                      </a:r>
                      <a:r>
                        <a:rPr kumimoji="0" lang="zh-TW" altLang="zh-TW" sz="1600" b="0" kern="120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年度</a:t>
                      </a:r>
                      <a:r>
                        <a:rPr kumimoji="0" lang="zh-TW" altLang="en-US" sz="1600" b="0" kern="120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聯合</a:t>
                      </a:r>
                      <a:r>
                        <a:rPr kumimoji="0" lang="zh-TW" altLang="zh-TW" sz="1600" b="0" kern="120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成果發表</a:t>
                      </a:r>
                      <a:r>
                        <a:rPr kumimoji="0" lang="zh-TW" altLang="en-US" sz="1600" b="0" kern="120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展示會</a:t>
                      </a: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成果發表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研討會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102.01.28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各界人士、預計團隊成員全員出席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國立交通大學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7519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相關競賽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2013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跨領域創意網路通訊應用與服務競賽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活動推廣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競賽活動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101.02.22-23</a:t>
                      </a:r>
                      <a:endParaRPr kumimoji="0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競賽隊伍、團隊報名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隊參賽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逢甲</a:t>
                      </a:r>
                      <a:r>
                        <a:rPr kumimoji="0" lang="zh-TW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大學 資工</a:t>
                      </a: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75190"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成果推廣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網通應用服務平台技術教學推動聯盟中心成果發表會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成果發表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研討會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102.02.22~23</a:t>
                      </a:r>
                      <a:endParaRPr kumimoji="0" lang="zh-TW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各界人士、預計團隊成員全員出席</a:t>
                      </a: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  <a:defRPr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逢甲</a:t>
                      </a:r>
                      <a:r>
                        <a:rPr kumimoji="0" lang="zh-TW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大學 資工</a:t>
                      </a: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00113" algn="l"/>
                          <a:tab pos="4140200" algn="l"/>
                          <a:tab pos="5334000" algn="l"/>
                        </a:tabLst>
                      </a:pPr>
                      <a:endParaRPr kumimoji="0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7621" marR="1762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395536" y="260648"/>
            <a:ext cx="751359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lvl="1" indent="-457200">
              <a:spcAft>
                <a:spcPts val="600"/>
              </a:spcAft>
            </a:pPr>
            <a:r>
              <a:rPr kumimoji="0" lang="zh-TW" altLang="en-US" sz="5000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+mj-cs"/>
              </a:rPr>
              <a:t>七、課程推廣成效評估</a:t>
            </a:r>
            <a:r>
              <a:rPr kumimoji="0" lang="en-US" altLang="zh-TW" sz="2400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+mj-cs"/>
              </a:rPr>
              <a:t>(</a:t>
            </a:r>
            <a:r>
              <a:rPr kumimoji="0" lang="zh-TW" altLang="en-US" sz="2400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+mj-cs"/>
              </a:rPr>
              <a:t>續</a:t>
            </a:r>
            <a:r>
              <a:rPr kumimoji="0" lang="en-US" altLang="zh-TW" sz="2400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+mj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C985EB-23CE-4B48-BB4F-EBE605C8EA4F}" type="slidenum">
              <a:rPr lang="en-US" altLang="zh-TW" smtClean="0"/>
              <a:pPr/>
              <a:t>2</a:t>
            </a:fld>
            <a:endParaRPr lang="en-US" altLang="zh-TW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0"/>
            <a:ext cx="7618040" cy="1143000"/>
          </a:xfrm>
        </p:spPr>
        <p:txBody>
          <a:bodyPr lIns="0" rIns="0" bIns="0" anchor="b"/>
          <a:lstStyle/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簡報大綱</a:t>
            </a:r>
            <a:endParaRPr lang="en-US" altLang="zh-TW" sz="2400" b="1" dirty="0" smtClean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27584" y="1340768"/>
            <a:ext cx="7920880" cy="5301208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文</a:t>
            </a:r>
            <a:r>
              <a:rPr lang="zh-TW" altLang="en-US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創傳設應用服務平台課程模組</a:t>
            </a:r>
            <a:endParaRPr lang="en-US" altLang="zh-TW" b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514350" indent="-514350"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團隊組織架構</a:t>
            </a:r>
            <a:endParaRPr lang="en-US" altLang="zh-TW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課程內容與編纂</a:t>
            </a:r>
            <a:endParaRPr lang="en-US" altLang="zh-TW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教材符合跨領域學習之成效</a:t>
            </a:r>
            <a:endParaRPr lang="en-US" altLang="zh-TW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開課配合情形</a:t>
            </a:r>
            <a:endParaRPr lang="en-US" altLang="zh-TW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目前設備費與經常門使用情形</a:t>
            </a:r>
            <a:endParaRPr lang="en-US" altLang="zh-TW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課程推廣成效評估</a:t>
            </a:r>
            <a:endParaRPr lang="en-US" altLang="zh-TW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種子師資培育課程及教材使用情形</a:t>
            </a:r>
            <a:endParaRPr lang="en-US" altLang="zh-TW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教材上網</a:t>
            </a:r>
            <a:endParaRPr lang="en-US" altLang="zh-TW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spcBef>
                <a:spcPct val="0"/>
              </a:spcBef>
              <a:spcAft>
                <a:spcPts val="600"/>
              </a:spcAft>
              <a:buClr>
                <a:srgbClr val="0000FF"/>
              </a:buClr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目前成果及擬達成目標</a:t>
            </a:r>
            <a:endParaRPr lang="en-US" altLang="zh-TW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100-2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機器視覺，席家年，共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100-2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行動隨意網路，陳宗禧，共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altLang="zh-TW" sz="2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100-2</a:t>
            </a:r>
            <a:r>
              <a:rPr lang="zh-TW" altLang="en-US" sz="2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資料庫系統，李建億，共</a:t>
            </a:r>
            <a:r>
              <a:rPr lang="en-US" altLang="zh-TW" sz="2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42</a:t>
            </a:r>
            <a:r>
              <a:rPr lang="zh-TW" altLang="en-US" sz="2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sz="26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101-1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文創傳設應用服務平台，李育強，共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33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101-1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文創傳設行動廣告技術，李建億、林信志、陳</a:t>
            </a:r>
            <a:endParaRPr lang="en-US" altLang="zh-TW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       宗禧，共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101-1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色彩學，范如菀，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52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101-1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 視覺傳達設計實務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，范如菀，</a:t>
            </a:r>
            <a:r>
              <a:rPr lang="en-US" altLang="zh-TW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33</a:t>
            </a:r>
            <a:r>
              <a:rPr lang="zh-TW" altLang="en-US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zh-TW" altLang="en-US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總班數</a:t>
            </a:r>
            <a:r>
              <a:rPr lang="en-US" altLang="zh-TW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 7</a:t>
            </a:r>
            <a:r>
              <a:rPr lang="zh-TW" altLang="en-US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班  人數</a:t>
            </a:r>
            <a:r>
              <a:rPr lang="en-US" altLang="zh-TW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 223</a:t>
            </a:r>
            <a:r>
              <a:rPr lang="zh-TW" altLang="en-US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sz="35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部份使用到</a:t>
            </a:r>
            <a:r>
              <a:rPr lang="en-US" altLang="zh-TW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35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年度教材</a:t>
            </a:r>
            <a:endParaRPr lang="zh-TW" altLang="en-US" sz="35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101</a:t>
            </a:r>
            <a:r>
              <a:rPr lang="zh-TW" altLang="en-US" dirty="0" smtClean="0"/>
              <a:t>年度課程：文創傳設行動廣告技術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BDB2E-26BD-4ACF-975B-F65E300B09B2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6" name="矩形 5"/>
          <p:cNvSpPr/>
          <p:nvPr/>
        </p:nvSpPr>
        <p:spPr>
          <a:xfrm>
            <a:off x="-164959" y="476672"/>
            <a:ext cx="9308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lvl="1" indent="-457200">
              <a:spcAft>
                <a:spcPts val="600"/>
              </a:spcAft>
            </a:pPr>
            <a:r>
              <a:rPr kumimoji="0" lang="zh-TW" altLang="en-US" sz="4000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+mj-cs"/>
              </a:rPr>
              <a:t>八、種子師資培育課程及教材使用情形</a:t>
            </a:r>
            <a:endParaRPr kumimoji="0" lang="en-US" altLang="zh-TW" sz="4000" b="1" dirty="0" smtClean="0">
              <a:solidFill>
                <a:schemeClr val="tx2"/>
              </a:solidFill>
              <a:latin typeface="Times New Roman" pitchFamily="18" charset="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1368152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教材全數上網</a:t>
            </a:r>
            <a:r>
              <a:rPr lang="en-US" altLang="zh-TW" sz="28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2"/>
              </a:rPr>
              <a:t>http://my.stust.edu.tw/project/cocd</a:t>
            </a:r>
            <a:r>
              <a:rPr lang="en-US" altLang="zh-TW" sz="2800" kern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BDB2E-26BD-4ACF-975B-F65E300B09B2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101</a:t>
            </a:r>
            <a:r>
              <a:rPr lang="zh-TW" altLang="en-US" dirty="0" smtClean="0"/>
              <a:t>年度課程：文創傳設行動廣告技術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251520" y="404664"/>
            <a:ext cx="443583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lvl="1" indent="-457200">
              <a:spcAft>
                <a:spcPts val="600"/>
              </a:spcAft>
            </a:pPr>
            <a:r>
              <a:rPr kumimoji="0" lang="zh-TW" altLang="en-US" sz="5000" b="1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+mj-cs"/>
              </a:rPr>
              <a:t>九、教材上網</a:t>
            </a:r>
            <a:endParaRPr kumimoji="0" lang="en-US" altLang="zh-TW" sz="5000" b="1" dirty="0" smtClean="0">
              <a:solidFill>
                <a:schemeClr val="tx2"/>
              </a:solidFill>
              <a:latin typeface="Times New Roman" pitchFamily="18" charset="0"/>
              <a:ea typeface="標楷體" pitchFamily="65" charset="-120"/>
              <a:cs typeface="+mj-cs"/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04864"/>
            <a:ext cx="6192688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marL="857250" lvl="1" indent="-457200">
              <a:spcBef>
                <a:spcPct val="0"/>
              </a:spcBef>
              <a:spcAft>
                <a:spcPts val="600"/>
              </a:spcAft>
            </a:pPr>
            <a:r>
              <a:rPr lang="zh-TW" altLang="en-US" sz="5000" b="1" kern="1200" dirty="0" smtClean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+mj-cs"/>
              </a:rPr>
              <a:t>十、目前</a:t>
            </a:r>
            <a:r>
              <a:rPr lang="zh-TW" altLang="en-US" sz="5000" b="1" kern="1200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+mj-cs"/>
              </a:rPr>
              <a:t>成果及擬達成目標</a:t>
            </a:r>
            <a:endParaRPr lang="en-US" altLang="zh-TW" sz="5000" b="1" kern="1200" dirty="0">
              <a:solidFill>
                <a:schemeClr val="tx2"/>
              </a:solidFill>
              <a:latin typeface="Times New Roman" pitchFamily="18" charset="0"/>
              <a:ea typeface="標楷體" pitchFamily="65" charset="-120"/>
              <a:cs typeface="+mj-cs"/>
            </a:endParaRP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4767808"/>
          </a:xfrm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</a:pP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非量化指標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273050" indent="-273050">
              <a:lnSpc>
                <a:spcPct val="80000"/>
              </a:lnSpc>
            </a:pP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38810" lvl="1" indent="-273050">
              <a:lnSpc>
                <a:spcPct val="80000"/>
              </a:lnSpc>
            </a:pPr>
            <a:r>
              <a:rPr lang="zh-TW" altLang="zh-TW" sz="2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使</a:t>
            </a:r>
            <a:r>
              <a:rPr lang="zh-TW" altLang="en-US" sz="2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學員瞭解文創傳設行動廣告之技術與應用</a:t>
            </a:r>
            <a:endParaRPr lang="en-US" altLang="zh-TW" sz="26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638810" lvl="1" indent="-273050">
              <a:lnSpc>
                <a:spcPct val="80000"/>
              </a:lnSpc>
            </a:pP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638810" lvl="1" indent="-273050">
              <a:lnSpc>
                <a:spcPct val="80000"/>
              </a:lnSpc>
            </a:pP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使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學員實際操作文創傳設行動廣告之相關實驗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638810" lvl="1" indent="-273050">
              <a:lnSpc>
                <a:spcPct val="80000"/>
              </a:lnSpc>
            </a:pP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638810" lvl="1" indent="-273050">
              <a:lnSpc>
                <a:spcPct val="80000"/>
              </a:lnSpc>
            </a:pPr>
            <a:r>
              <a:rPr lang="zh-TW" altLang="zh-TW" sz="2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使</a:t>
            </a:r>
            <a:r>
              <a:rPr lang="zh-TW" altLang="en-US" sz="2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學員思考文創傳設行動廣告</a:t>
            </a:r>
            <a:r>
              <a:rPr lang="zh-TW" altLang="en-US" sz="26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之未來可能發展</a:t>
            </a:r>
            <a:endParaRPr lang="en-US" altLang="zh-TW" sz="26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638810" lvl="1" indent="-273050">
              <a:lnSpc>
                <a:spcPct val="80000"/>
              </a:lnSpc>
            </a:pPr>
            <a:endParaRPr lang="en-US" altLang="zh-TW" sz="26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638810" lvl="1" indent="-273050">
              <a:lnSpc>
                <a:spcPct val="80000"/>
              </a:lnSpc>
            </a:pP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使學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員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瞭解文創傳設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行動廣告</a:t>
            </a:r>
            <a:r>
              <a:rPr lang="zh-TW" altLang="zh-TW" sz="2600" dirty="0" smtClean="0">
                <a:latin typeface="標楷體" pitchFamily="65" charset="-120"/>
                <a:ea typeface="標楷體" pitchFamily="65" charset="-120"/>
              </a:rPr>
              <a:t>的基礎技術，以為文創傳設行動傳播推廣之基礎</a:t>
            </a:r>
            <a:endParaRPr lang="en-US" altLang="zh-TW" sz="2600" dirty="0" smtClean="0">
              <a:latin typeface="標楷體" pitchFamily="65" charset="-120"/>
              <a:ea typeface="標楷體" pitchFamily="65" charset="-120"/>
            </a:endParaRPr>
          </a:p>
          <a:p>
            <a:pPr marL="639763" lvl="1" indent="-246063">
              <a:lnSpc>
                <a:spcPct val="80000"/>
              </a:lnSpc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5E10B7-3BBF-4884-950B-446C74830209}" type="slidenum">
              <a:rPr lang="en-US" altLang="zh-TW" smtClean="0"/>
              <a:pPr/>
              <a:t>22</a:t>
            </a:fld>
            <a:endParaRPr lang="en-US" altLang="zh-TW" smtClean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101</a:t>
            </a:r>
            <a:r>
              <a:rPr lang="zh-TW" altLang="en-US" dirty="0" smtClean="0"/>
              <a:t>年度課程：文創傳設行動廣告技術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628800"/>
            <a:ext cx="7848872" cy="4968552"/>
          </a:xfrm>
        </p:spPr>
        <p:txBody>
          <a:bodyPr>
            <a:normAutofit fontScale="92500" lnSpcReduction="10000"/>
          </a:bodyPr>
          <a:lstStyle/>
          <a:p>
            <a:pPr marL="273050" indent="-273050">
              <a:lnSpc>
                <a:spcPct val="80000"/>
              </a:lnSpc>
            </a:pPr>
            <a:r>
              <a:rPr lang="zh-TW" altLang="en-US" sz="3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量化指標</a:t>
            </a:r>
            <a:r>
              <a:rPr lang="en-US" altLang="zh-TW" sz="3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marL="638810" lvl="1" indent="-273050">
              <a:lnSpc>
                <a:spcPct val="80000"/>
              </a:lnSpc>
            </a:pPr>
            <a:r>
              <a:rPr lang="zh-TW" altLang="en-US" sz="31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已舉辦</a:t>
            </a:r>
            <a:r>
              <a:rPr lang="en-US" altLang="zh-TW" sz="31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1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場種子教師培訓研習</a:t>
            </a:r>
            <a:endParaRPr lang="en-US" altLang="zh-TW" sz="3100" dirty="0" smtClean="0">
              <a:latin typeface="標楷體" pitchFamily="65" charset="-120"/>
              <a:ea typeface="標楷體" pitchFamily="65" charset="-120"/>
            </a:endParaRPr>
          </a:p>
          <a:p>
            <a:pPr marL="638810" lvl="1" indent="-273050">
              <a:lnSpc>
                <a:spcPct val="80000"/>
              </a:lnSpc>
            </a:pPr>
            <a:r>
              <a:rPr lang="zh-TW" altLang="en-US" sz="3100" b="1" dirty="0" smtClean="0">
                <a:latin typeface="標楷體" pitchFamily="65" charset="-120"/>
                <a:ea typeface="標楷體" pitchFamily="65" charset="-120"/>
              </a:rPr>
              <a:t>已開授</a:t>
            </a:r>
            <a:r>
              <a:rPr lang="en-US" altLang="zh-TW" sz="3100" b="1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100" b="1" dirty="0" smtClean="0">
                <a:latin typeface="標楷體" pitchFamily="65" charset="-120"/>
                <a:ea typeface="標楷體" pitchFamily="65" charset="-120"/>
              </a:rPr>
              <a:t>門「文創傳設行動廣告技術」課程，學生</a:t>
            </a:r>
            <a:r>
              <a:rPr lang="en-US" altLang="zh-TW" sz="3100" b="1" dirty="0" smtClean="0">
                <a:latin typeface="標楷體" pitchFamily="65" charset="-120"/>
                <a:ea typeface="標楷體" pitchFamily="65" charset="-120"/>
              </a:rPr>
              <a:t>56</a:t>
            </a:r>
            <a:r>
              <a:rPr lang="zh-TW" altLang="en-US" sz="3100" b="1" dirty="0" smtClean="0">
                <a:latin typeface="標楷體" pitchFamily="65" charset="-120"/>
                <a:ea typeface="標楷體" pitchFamily="65" charset="-120"/>
              </a:rPr>
              <a:t>人 </a:t>
            </a:r>
            <a:r>
              <a:rPr lang="en-US" altLang="zh-TW" sz="3100" b="1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3100" b="1" dirty="0" smtClean="0">
                <a:latin typeface="標楷體" pitchFamily="65" charset="-120"/>
                <a:ea typeface="標楷體" pitchFamily="65" charset="-120"/>
              </a:rPr>
              <a:t> 之</a:t>
            </a:r>
            <a:r>
              <a:rPr lang="en-US" altLang="zh-TW" sz="3100" b="1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100" b="1" dirty="0" smtClean="0">
                <a:latin typeface="標楷體" pitchFamily="65" charset="-120"/>
                <a:ea typeface="標楷體" pitchFamily="65" charset="-120"/>
              </a:rPr>
              <a:t>門其他課程，學生</a:t>
            </a:r>
            <a:r>
              <a:rPr lang="en-US" altLang="zh-TW" sz="3100" b="1" dirty="0" smtClean="0">
                <a:latin typeface="標楷體" pitchFamily="65" charset="-120"/>
                <a:ea typeface="標楷體" pitchFamily="65" charset="-120"/>
              </a:rPr>
              <a:t>170</a:t>
            </a:r>
            <a:r>
              <a:rPr lang="zh-TW" altLang="en-US" sz="3100" b="1" dirty="0" smtClean="0">
                <a:latin typeface="標楷體" pitchFamily="65" charset="-120"/>
                <a:ea typeface="標楷體" pitchFamily="65" charset="-120"/>
              </a:rPr>
              <a:t>人左右</a:t>
            </a:r>
            <a:endParaRPr lang="en-US" altLang="zh-TW" sz="3100" b="1" dirty="0" smtClean="0">
              <a:latin typeface="標楷體" pitchFamily="65" charset="-120"/>
              <a:ea typeface="標楷體" pitchFamily="65" charset="-120"/>
            </a:endParaRPr>
          </a:p>
          <a:p>
            <a:pPr marL="638810" lvl="1" indent="-273050">
              <a:lnSpc>
                <a:spcPct val="80000"/>
              </a:lnSpc>
            </a:pP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已開授</a:t>
            </a:r>
            <a:r>
              <a:rPr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門種子教師培育課程，學生</a:t>
            </a:r>
            <a:r>
              <a:rPr lang="en-US" altLang="zh-TW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167</a:t>
            </a:r>
            <a:r>
              <a:rPr lang="zh-TW" altLang="en-US" sz="32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</a:t>
            </a:r>
            <a:endParaRPr lang="en-US" altLang="zh-TW" sz="32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638810" lvl="1" indent="-273050">
              <a:lnSpc>
                <a:spcPct val="80000"/>
              </a:lnSpc>
            </a:pPr>
            <a:r>
              <a:rPr lang="zh-TW" altLang="en-US" sz="3100" b="1" dirty="0" smtClean="0">
                <a:latin typeface="標楷體" pitchFamily="65" charset="-120"/>
                <a:ea typeface="標楷體" pitchFamily="65" charset="-120"/>
              </a:rPr>
              <a:t>完成授課教材投影片：</a:t>
            </a:r>
            <a:r>
              <a:rPr lang="en-US" altLang="zh-TW" sz="31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100" b="1" dirty="0" smtClean="0">
                <a:latin typeface="標楷體" pitchFamily="65" charset="-120"/>
                <a:ea typeface="標楷體" pitchFamily="65" charset="-120"/>
              </a:rPr>
            </a:br>
            <a:endParaRPr lang="en-US" altLang="zh-TW" sz="3100" b="1" dirty="0" smtClean="0">
              <a:latin typeface="標楷體" pitchFamily="65" charset="-120"/>
              <a:ea typeface="標楷體" pitchFamily="65" charset="-120"/>
            </a:endParaRPr>
          </a:p>
          <a:p>
            <a:pPr marL="638810" lvl="1" indent="-273050">
              <a:lnSpc>
                <a:spcPct val="80000"/>
              </a:lnSpc>
            </a:pPr>
            <a:r>
              <a:rPr lang="zh-TW" altLang="en-US" sz="3100" b="1" kern="0" dirty="0" smtClean="0">
                <a:latin typeface="標楷體" pitchFamily="65" charset="-120"/>
                <a:ea typeface="標楷體" pitchFamily="65" charset="-120"/>
              </a:rPr>
              <a:t>參與競賽獲獎</a:t>
            </a:r>
            <a:r>
              <a:rPr lang="en-US" altLang="zh-TW" sz="3100" b="1" kern="0" dirty="0" smtClean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3100" b="1" kern="0" dirty="0" smtClean="0">
                <a:latin typeface="標楷體" pitchFamily="65" charset="-120"/>
                <a:ea typeface="標楷體" pitchFamily="65" charset="-120"/>
              </a:rPr>
              <a:t>件</a:t>
            </a:r>
            <a:endParaRPr lang="en-US" altLang="zh-TW" sz="3100" b="1" kern="0" dirty="0" smtClean="0">
              <a:latin typeface="標楷體" pitchFamily="65" charset="-120"/>
              <a:ea typeface="標楷體" pitchFamily="65" charset="-120"/>
            </a:endParaRPr>
          </a:p>
          <a:p>
            <a:pPr marL="638810" lvl="1" indent="-273050">
              <a:lnSpc>
                <a:spcPct val="80000"/>
              </a:lnSpc>
            </a:pPr>
            <a:r>
              <a:rPr lang="zh-TW" altLang="en-US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期刊論文發表</a:t>
            </a:r>
            <a:r>
              <a:rPr lang="en-US" altLang="zh-TW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篇</a:t>
            </a:r>
            <a:endParaRPr lang="en-US" altLang="zh-TW" sz="3200" b="1" kern="0" dirty="0" smtClean="0">
              <a:latin typeface="標楷體" pitchFamily="65" charset="-120"/>
              <a:ea typeface="標楷體" pitchFamily="65" charset="-120"/>
            </a:endParaRPr>
          </a:p>
          <a:p>
            <a:pPr marL="638810" lvl="1" indent="-273050"/>
            <a:r>
              <a:rPr lang="zh-TW" altLang="en-US" sz="3200" b="1" kern="0" dirty="0" smtClean="0">
                <a:latin typeface="標楷體" pitchFamily="65" charset="-120"/>
                <a:ea typeface="標楷體" pitchFamily="65" charset="-120"/>
              </a:rPr>
              <a:t>研討會論文發表</a:t>
            </a:r>
            <a:r>
              <a:rPr lang="en-US" altLang="zh-TW" sz="3200" b="1" kern="0" dirty="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3200" b="1" kern="0" dirty="0" smtClean="0">
                <a:latin typeface="標楷體" pitchFamily="65" charset="-120"/>
                <a:ea typeface="標楷體" pitchFamily="65" charset="-120"/>
              </a:rPr>
              <a:t>篇</a:t>
            </a:r>
            <a:r>
              <a:rPr lang="en-US" altLang="zh-TW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含最佳技術設計論文獎</a:t>
            </a:r>
            <a:r>
              <a:rPr lang="en-US" altLang="zh-TW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篇及最佳論文獎</a:t>
            </a:r>
            <a:r>
              <a:rPr lang="en-US" altLang="zh-TW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篇</a:t>
            </a:r>
            <a:r>
              <a:rPr lang="en-US" altLang="zh-TW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200" b="1" kern="0" dirty="0" smtClean="0">
              <a:latin typeface="標楷體" pitchFamily="65" charset="-120"/>
              <a:ea typeface="標楷體" pitchFamily="65" charset="-120"/>
            </a:endParaRPr>
          </a:p>
          <a:p>
            <a:pPr marL="638810" lvl="1" indent="-273050">
              <a:lnSpc>
                <a:spcPct val="80000"/>
              </a:lnSpc>
            </a:pPr>
            <a:endParaRPr lang="en-US" altLang="zh-TW" sz="3100" kern="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101</a:t>
            </a:r>
            <a:r>
              <a:rPr lang="zh-TW" altLang="en-US" dirty="0"/>
              <a:t>年度課程：文創傳設行動廣告技術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BDB2E-26BD-4ACF-975B-F65E300B09B2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0" y="188640"/>
            <a:ext cx="8748464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857250" marR="0" lvl="1" indent="-45720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j-cs"/>
              </a:rPr>
              <a:t>十、目前成果及擬達成目標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j-cs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j-cs"/>
              </a:rPr>
              <a:t>續</a:t>
            </a: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j-cs"/>
              </a:rPr>
              <a:t>)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83560" y="3933056"/>
            <a:ext cx="3960440" cy="1008063"/>
          </a:xfrm>
        </p:spPr>
        <p:txBody>
          <a:bodyPr lIns="0" rIns="0" bIns="0" anchor="t">
            <a:norm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總計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: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2300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頁、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19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萬字、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7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百張圖、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371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題庫</a:t>
            </a:r>
            <a:endParaRPr lang="en-US" altLang="zh-TW" sz="2400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560068-F2A4-4E84-9EE6-EAC6A9431412}" type="slidenum">
              <a:rPr lang="en-US" altLang="zh-TW" smtClean="0"/>
              <a:pPr/>
              <a:t>24</a:t>
            </a:fld>
            <a:endParaRPr lang="en-US" altLang="zh-TW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-26988"/>
            <a:ext cx="7546032" cy="1143001"/>
          </a:xfrm>
        </p:spPr>
        <p:txBody>
          <a:bodyPr lIns="0" rIns="0" bIns="0" anchor="b"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競賽與發表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1/5)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7544" y="1556792"/>
            <a:ext cx="7632848" cy="4968552"/>
          </a:xfrm>
        </p:spPr>
        <p:txBody>
          <a:bodyPr>
            <a:normAutofit fontScale="55000" lnSpcReduction="20000"/>
          </a:bodyPr>
          <a:lstStyle/>
          <a:p>
            <a:pPr marL="273050" indent="-273050">
              <a:buFontTx/>
              <a:buNone/>
              <a:defRPr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參與競賽獲獎：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defRPr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夢想起飛創意競賽</a:t>
            </a:r>
          </a:p>
          <a:p>
            <a:pPr marL="639763" lvl="1" indent="-246063"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「麥格登抽號系統」 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佳作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273050" indent="-273050">
              <a:defRPr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發現南台灣數位創作競賽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673100" lvl="1" indent="-273050"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「寶島風情畫」視覺動畫設計組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第二名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 </a:t>
            </a:r>
            <a:endParaRPr lang="en-US" altLang="zh-TW" sz="36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-273050">
              <a:defRPr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開放軟體創作競賽 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673100" lvl="1" indent="-273050"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</a:t>
            </a:r>
            <a:r>
              <a:rPr lang="zh-TW" altLang="zh-TW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智慧感知與互動多媒體組</a:t>
            </a: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」（佳作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673100" lvl="1" indent="-273050"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「麥格登」（值得注目獎</a:t>
            </a:r>
            <a:r>
              <a:rPr lang="en-US" altLang="zh-TW" sz="3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36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273050" indent="-273050">
              <a:defRPr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軟體創作達人暑期成長營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marL="638810" lvl="1" indent="-273050">
              <a:defRPr/>
            </a:pP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「陸零壹之壹」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第一階段入選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638810" lvl="1" indent="-273050">
              <a:buNone/>
              <a:defRPr/>
            </a:pPr>
            <a:endParaRPr lang="en-US" altLang="zh-TW" sz="4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638810" lvl="1" indent="-273050">
              <a:buNone/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</a:t>
            </a: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38810" lvl="1" indent="-273050">
              <a:buNone/>
              <a:defRPr/>
            </a:pPr>
            <a:r>
              <a:rPr lang="zh-TW" altLang="en-US" sz="4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全國資訊創新大賽 南大數位系大滿貫～榮獲兩項第一、一項第三及一佳作</a:t>
            </a:r>
            <a:endParaRPr lang="en-US" altLang="zh-TW" sz="4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638810" lvl="1" indent="-273050">
              <a:buNone/>
              <a:defRPr/>
            </a:pPr>
            <a:endParaRPr lang="en-US" altLang="zh-TW" sz="4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673100" lvl="1" indent="-273050">
              <a:defRPr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101</a:t>
            </a:r>
            <a:r>
              <a:rPr lang="zh-TW" altLang="en-US" smtClean="0"/>
              <a:t>年度課程：文創傳設行動廣告技術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101</a:t>
            </a:r>
            <a:r>
              <a:rPr lang="zh-TW" altLang="en-US" dirty="0" smtClean="0"/>
              <a:t>年度課程：文創傳設訊息處理與行動管理技術</a:t>
            </a:r>
            <a:endParaRPr lang="en-US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BADF2-A20A-4DEF-9D92-93A204F010A4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pic>
        <p:nvPicPr>
          <p:cNvPr id="72706" name="Picture 2" descr="1011220中華B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65460"/>
            <a:ext cx="5449141" cy="407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868144" y="2852936"/>
          <a:ext cx="3060847" cy="864096"/>
        </p:xfrm>
        <a:graphic>
          <a:graphicData uri="http://schemas.openxmlformats.org/drawingml/2006/table">
            <a:tbl>
              <a:tblPr/>
              <a:tblGrid>
                <a:gridCol w="1020157"/>
                <a:gridCol w="1020345"/>
                <a:gridCol w="1020345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49500" algn="l"/>
                        </a:tabLst>
                      </a:pP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聯合報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40366" marR="403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101/12/20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40366" marR="403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版面：大台南綜合新聞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B2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40366" marR="403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72707" name="Picture 3" descr="1011220聯合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645024"/>
            <a:ext cx="2808312" cy="2451390"/>
          </a:xfrm>
          <a:prstGeom prst="rect">
            <a:avLst/>
          </a:prstGeom>
          <a:noFill/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67544" y="4869160"/>
          <a:ext cx="5040559" cy="792088"/>
        </p:xfrm>
        <a:graphic>
          <a:graphicData uri="http://schemas.openxmlformats.org/drawingml/2006/table">
            <a:tbl>
              <a:tblPr/>
              <a:tblGrid>
                <a:gridCol w="1487069"/>
                <a:gridCol w="1776745"/>
                <a:gridCol w="1776745"/>
              </a:tblGrid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349500" algn="l"/>
                        </a:tabLst>
                      </a:pP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中華</a:t>
                      </a:r>
                      <a:r>
                        <a:rPr lang="zh-TW" sz="18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日報</a:t>
                      </a:r>
                      <a:r>
                        <a:rPr lang="en-US" altLang="zh-TW" sz="18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     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40366" marR="403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101/12/20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40366" marR="403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版面：台南文教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latin typeface="Times New Roman"/>
                          <a:ea typeface="新細明體"/>
                          <a:cs typeface="Times New Roman"/>
                        </a:rPr>
                        <a:t>B6</a:t>
                      </a:r>
                      <a:endParaRPr lang="zh-TW" sz="1800" kern="100" dirty="0">
                        <a:solidFill>
                          <a:srgbClr val="FF0000"/>
                        </a:solidFill>
                        <a:latin typeface="Times New Roman"/>
                        <a:ea typeface="新細明體"/>
                        <a:cs typeface="Times New Roman"/>
                      </a:endParaRPr>
                    </a:p>
                  </a:txBody>
                  <a:tcPr marL="40366" marR="4036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-27384"/>
            <a:ext cx="7546032" cy="85536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競賽與發表</a:t>
            </a:r>
            <a:r>
              <a:rPr kumimoji="0" lang="en-US" altLang="zh-TW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j-cs"/>
              </a:rPr>
              <a:t>(2/5)</a:t>
            </a:r>
            <a:endParaRPr kumimoji="0" lang="zh-TW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競賽與發表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(3/5)</a:t>
            </a:r>
            <a:endParaRPr lang="zh-TW" altLang="en-US" dirty="0" smtClean="0"/>
          </a:p>
        </p:txBody>
      </p:sp>
      <p:sp>
        <p:nvSpPr>
          <p:cNvPr id="33794" name="內容版面配置區 2"/>
          <p:cNvSpPr>
            <a:spLocks noGrp="1"/>
          </p:cNvSpPr>
          <p:nvPr>
            <p:ph idx="1"/>
          </p:nvPr>
        </p:nvSpPr>
        <p:spPr>
          <a:xfrm>
            <a:off x="519113" y="1341438"/>
            <a:ext cx="8229600" cy="5111898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期刊論文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(7</a:t>
            </a:r>
            <a:r>
              <a:rPr lang="zh-TW" altLang="en-US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篇</a:t>
            </a:r>
            <a:r>
              <a:rPr lang="en-US" altLang="zh-TW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)</a:t>
            </a:r>
            <a:endParaRPr lang="en-US" altLang="zh-TW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</a:endParaRPr>
          </a:p>
          <a:p>
            <a:pPr marL="635000" algn="just"/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Chang, Y, A feminine journey with dream-like quality in Satoshi </a:t>
            </a:r>
            <a:r>
              <a:rPr lang="en-US" altLang="zh-TW" sz="22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Kon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’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 Millennium Actress. </a:t>
            </a:r>
            <a:r>
              <a:rPr lang="en-US" altLang="zh-TW" sz="22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Animation: An Interdisciplinary Journal ,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2012.</a:t>
            </a:r>
            <a:r>
              <a:rPr lang="en-US" altLang="zh-TW" sz="22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(A&amp;HCI)</a:t>
            </a:r>
          </a:p>
          <a:p>
            <a:pPr marL="635000" algn="just"/>
            <a:r>
              <a:rPr lang="en-US" altLang="zh-TW" sz="2200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C.-Y. Lin, S. </a:t>
            </a:r>
            <a:r>
              <a:rPr lang="en-US" altLang="zh-TW" sz="2200" dirty="0" err="1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Zeadally</a:t>
            </a:r>
            <a:r>
              <a:rPr lang="en-US" altLang="zh-TW" sz="2200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T.-S. Chen, and C.-Y. Chang, “Enabling Cyber Physical Systems with Wireless Sensor Networking Technologies,”</a:t>
            </a:r>
            <a:r>
              <a:rPr lang="en-US" altLang="zh-TW" sz="2200" i="1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200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to appear in </a:t>
            </a:r>
            <a:r>
              <a:rPr lang="en-US" altLang="zh-TW" sz="2200" i="1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International Journal of Distributed Sensor Networks</a:t>
            </a:r>
            <a:r>
              <a:rPr lang="en-US" altLang="zh-TW" sz="2200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 (SCIE, EI)</a:t>
            </a:r>
          </a:p>
          <a:p>
            <a:pPr marL="635000" algn="just"/>
            <a:r>
              <a:rPr lang="zh-TW" altLang="zh-TW" sz="2200" dirty="0" smtClean="0">
                <a:latin typeface="Times New Roman" pitchFamily="18" charset="0"/>
                <a:ea typeface="標楷體" pitchFamily="65" charset="-120"/>
              </a:rPr>
              <a:t>林信志、陳禹妁、李蕙如、王柏清、陳瑜奇，寶島風情畫：基於閩南語歌詞數位典藏之遊戲式數位學習，</a:t>
            </a:r>
            <a:r>
              <a:rPr lang="en-US" altLang="zh-TW" sz="2200" i="1" dirty="0" smtClean="0">
                <a:latin typeface="Times New Roman" pitchFamily="18" charset="0"/>
                <a:ea typeface="標楷體" pitchFamily="65" charset="-120"/>
              </a:rPr>
              <a:t>International Journal of Science and Engineering </a:t>
            </a:r>
            <a:r>
              <a:rPr lang="nl-NL" altLang="zh-TW" sz="2200" dirty="0" smtClean="0">
                <a:latin typeface="Times New Roman" pitchFamily="18" charset="0"/>
                <a:ea typeface="標楷體" pitchFamily="65" charset="-120"/>
              </a:rPr>
              <a:t>(IJSE), Vol. 2, No. 3</a:t>
            </a:r>
            <a:r>
              <a:rPr lang="zh-TW" altLang="zh-TW" sz="2200" dirty="0" smtClean="0"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sz="22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635000" algn="just"/>
            <a:r>
              <a:rPr lang="en-US" altLang="zh-TW" sz="2200" dirty="0" smtClean="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Y.-C. Li and W.-C. Wu, “</a:t>
            </a:r>
            <a:r>
              <a:rPr lang="en-US" altLang="zh-TW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Sequential Pattern Technology for Visual Fire Detection,” </a:t>
            </a:r>
            <a:r>
              <a:rPr lang="en-US" altLang="zh-TW" sz="22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Journal of Electronic Science and Technology</a:t>
            </a:r>
            <a:r>
              <a:rPr lang="en-US" altLang="zh-TW" sz="2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Vol. 10, No. 3, pp. 84-88, Sep. 2012. (EI)</a:t>
            </a:r>
          </a:p>
          <a:p>
            <a:pPr marL="635000" algn="just"/>
            <a:r>
              <a:rPr lang="en-US" altLang="zh-TW" sz="2200" dirty="0" smtClean="0"/>
              <a:t>C.-F. Lai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</a:t>
            </a:r>
            <a:r>
              <a:rPr lang="en-US" altLang="zh-TW" sz="2200" dirty="0" smtClean="0"/>
              <a:t>P.-S. Chiu, Y.-M. Huang, T.-S. Chen, and T.-C. Huang, 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</a:t>
            </a:r>
            <a:r>
              <a:rPr lang="en-US" altLang="zh-TW" sz="2200" dirty="0" smtClean="0"/>
              <a:t>An Evaluation Model for Digital Libraries' User Interfaces Using Fuzzy AHP</a:t>
            </a:r>
            <a:r>
              <a:rPr lang="en-US" altLang="zh-TW" sz="22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,”</a:t>
            </a:r>
            <a:r>
              <a:rPr lang="en-US" altLang="zh-TW" sz="2200" dirty="0" smtClean="0"/>
              <a:t>  The Electronic Library. (SSCI, accepted) </a:t>
            </a:r>
          </a:p>
          <a:p>
            <a:pPr marL="635000" algn="just"/>
            <a:r>
              <a:rPr lang="en-US" altLang="zh-TW" sz="2200" dirty="0" smtClean="0">
                <a:solidFill>
                  <a:srgbClr val="0000FF"/>
                </a:solidFill>
              </a:rPr>
              <a:t>P.-S. Chiu, Y.-M. Huang, T.-S. Chen, and S.-C. Wang, </a:t>
            </a:r>
            <a:r>
              <a:rPr lang="en-US" altLang="zh-TW" sz="22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“</a:t>
            </a:r>
            <a:r>
              <a:rPr lang="en-US" altLang="zh-TW" sz="2200" dirty="0" smtClean="0">
                <a:solidFill>
                  <a:srgbClr val="0000FF"/>
                </a:solidFill>
              </a:rPr>
              <a:t>AHP-Based Evaluation Model for Context-Aware Mobile Learning System</a:t>
            </a:r>
            <a:r>
              <a:rPr lang="en-US" altLang="zh-TW" sz="22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,” </a:t>
            </a:r>
            <a:r>
              <a:rPr lang="en-US" altLang="zh-TW" sz="2200" dirty="0" smtClean="0">
                <a:solidFill>
                  <a:srgbClr val="0000FF"/>
                </a:solidFill>
              </a:rPr>
              <a:t>Journal of Internet Technology. (SCI, accepted) </a:t>
            </a:r>
          </a:p>
          <a:p>
            <a:pPr marL="635000" algn="just"/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T.-S. Chen, H.-W. Tsai, Y.-H. Chang, and T.-C. Chen, “Geographic 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Convergecast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Using Mobile Sink in Wireless Sensor Networks,” Computer Communications. (SCI, accepted) </a:t>
            </a:r>
          </a:p>
        </p:txBody>
      </p:sp>
      <p:sp>
        <p:nvSpPr>
          <p:cNvPr id="3379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C46E73-CFBA-40B9-921D-0E8DD27521EC}" type="slidenum">
              <a:rPr lang="en-US" altLang="zh-TW" smtClean="0"/>
              <a:pPr/>
              <a:t>26</a:t>
            </a:fld>
            <a:endParaRPr lang="en-US" altLang="zh-TW" smtClean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101</a:t>
            </a:r>
            <a:r>
              <a:rPr lang="zh-TW" altLang="en-US" dirty="0" smtClean="0"/>
              <a:t>年度課程：文創傳設行動廣告技術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5436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競賽與發表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(4/5)</a:t>
            </a:r>
            <a:endParaRPr lang="zh-TW" altLang="en-US" dirty="0" smtClean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472608"/>
          </a:xfrm>
        </p:spPr>
        <p:txBody>
          <a:bodyPr>
            <a:noAutofit/>
          </a:bodyPr>
          <a:lstStyle/>
          <a:p>
            <a:r>
              <a:rPr lang="zh-TW" altLang="en-US" sz="2000" b="1" dirty="0" smtClean="0">
                <a:latin typeface="Times New Roman" pitchFamily="18" charset="0"/>
                <a:ea typeface="標楷體" pitchFamily="65" charset="-120"/>
              </a:rPr>
              <a:t>研討會論文：</a:t>
            </a:r>
            <a:r>
              <a:rPr lang="en-US" altLang="zh-TW" sz="20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 (15</a:t>
            </a:r>
            <a:r>
              <a:rPr lang="zh-TW" altLang="en-US" sz="20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篇</a:t>
            </a:r>
            <a:r>
              <a:rPr lang="en-US" altLang="zh-TW" sz="20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sym typeface="Wingdings" pitchFamily="2" charset="2"/>
              </a:rPr>
              <a:t>)</a:t>
            </a:r>
            <a:endParaRPr lang="zh-TW" altLang="en-US" sz="2000" b="1" dirty="0" smtClean="0">
              <a:latin typeface="Times New Roman" pitchFamily="18" charset="0"/>
              <a:ea typeface="標楷體" pitchFamily="65" charset="-120"/>
            </a:endParaRPr>
          </a:p>
          <a:p>
            <a:pPr marL="635000" algn="just"/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李育強、顏宏達，便利新生活：智慧行動整合抽號平台開發，</a:t>
            </a:r>
            <a:r>
              <a:rPr lang="zh-TW" altLang="en-US" sz="1500" i="1" dirty="0" smtClean="0">
                <a:latin typeface="標楷體" pitchFamily="65" charset="-120"/>
                <a:ea typeface="標楷體" pitchFamily="65" charset="-120"/>
              </a:rPr>
              <a:t>第七屆國際健康資訊管理研討會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，臺南，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2012/4/20-4/21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500" dirty="0" smtClean="0">
              <a:latin typeface="標楷體" pitchFamily="65" charset="-120"/>
              <a:ea typeface="標楷體" pitchFamily="65" charset="-120"/>
            </a:endParaRPr>
          </a:p>
          <a:p>
            <a:pPr marL="635000" algn="just"/>
            <a:r>
              <a:rPr lang="zh-TW" altLang="en-US" sz="1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林信志、陳禹妁、李蕙如、王柏清、陳瑜奇，寶島風情畫：基於閩南語歌詞數位典藏之遊戲式數位學習，</a:t>
            </a:r>
            <a:r>
              <a:rPr lang="zh-TW" altLang="en-US" sz="1500" i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第十六屆全球華人計算機教育應用大會</a:t>
            </a:r>
            <a:r>
              <a:rPr lang="zh-TW" altLang="en-US" sz="1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，墾丁，</a:t>
            </a:r>
            <a:r>
              <a:rPr lang="en-US" altLang="zh-TW" sz="1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2012/5/28-6/1</a:t>
            </a:r>
            <a:r>
              <a:rPr lang="zh-TW" altLang="en-US" sz="1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 </a:t>
            </a:r>
          </a:p>
          <a:p>
            <a:pPr marL="635000" algn="just"/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林信志、陳光禧、謝文杰、李瑋婷、黃國祝，臺灣古典詩之體感互動遊戲式數位學習設計，</a:t>
            </a:r>
            <a:r>
              <a:rPr lang="zh-TW" altLang="en-US" sz="1500" i="1" dirty="0" smtClean="0">
                <a:latin typeface="標楷體" pitchFamily="65" charset="-120"/>
                <a:ea typeface="標楷體" pitchFamily="65" charset="-120"/>
              </a:rPr>
              <a:t>第十六屆全球華人計算機教育應用大會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，墾丁，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2012/5/28-6/1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1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最佳技術設計論文獎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500" dirty="0" smtClean="0">
              <a:latin typeface="標楷體" pitchFamily="65" charset="-120"/>
              <a:ea typeface="標楷體" pitchFamily="65" charset="-120"/>
            </a:endParaRPr>
          </a:p>
          <a:p>
            <a:pPr marL="635000" algn="just"/>
            <a:r>
              <a:rPr lang="zh-TW" altLang="zh-TW" sz="1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蔡遵弘、林信志、張智凱，遊戲式合作學習於程式設計課程之規劃與原型設計，</a:t>
            </a:r>
            <a:r>
              <a:rPr lang="zh-TW" altLang="zh-TW" sz="1500" i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第十六屆全球華人計算機教育應用大會</a:t>
            </a:r>
            <a:r>
              <a:rPr lang="zh-TW" altLang="zh-TW" sz="1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，墾丁</a:t>
            </a:r>
            <a:r>
              <a:rPr lang="zh-TW" altLang="en-US" sz="1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1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2012/5/28-6/1</a:t>
            </a:r>
            <a:r>
              <a:rPr lang="zh-TW" altLang="zh-TW" sz="1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500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marL="635000" algn="just"/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李建億、陳秉成、關惠文、呂侑純，古蹟導覽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智慧型行動導覽學習系統，</a:t>
            </a:r>
            <a:r>
              <a:rPr lang="zh-TW" altLang="en-US" sz="1500" i="1" dirty="0" smtClean="0">
                <a:latin typeface="標楷體" pitchFamily="65" charset="-120"/>
                <a:ea typeface="標楷體" pitchFamily="65" charset="-120"/>
              </a:rPr>
              <a:t>第十六屆全球華人計算機教育應用大會</a:t>
            </a:r>
            <a:r>
              <a:rPr lang="zh-TW" altLang="en-US" sz="1500" dirty="0" smtClean="0">
                <a:latin typeface="標楷體" pitchFamily="65" charset="-120"/>
                <a:ea typeface="標楷體" pitchFamily="65" charset="-120"/>
              </a:rPr>
              <a:t>，墾丁，</a:t>
            </a:r>
            <a:r>
              <a:rPr lang="en-US" altLang="zh-TW" sz="1500" dirty="0" smtClean="0">
                <a:latin typeface="標楷體" pitchFamily="65" charset="-120"/>
                <a:ea typeface="標楷體" pitchFamily="65" charset="-120"/>
              </a:rPr>
              <a:t>2012/5/28-6/1</a:t>
            </a:r>
            <a:r>
              <a:rPr lang="zh-TW" altLang="zh-TW" sz="1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500" dirty="0" smtClean="0">
              <a:latin typeface="標楷體" pitchFamily="65" charset="-120"/>
              <a:ea typeface="標楷體" pitchFamily="65" charset="-120"/>
            </a:endParaRPr>
          </a:p>
          <a:p>
            <a:pPr marL="635000" algn="just"/>
            <a:r>
              <a:rPr lang="en-US" altLang="zh-TW" sz="1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C.-S. Chang, T.-S. Chen, and H.-S. Hsiao, "An Investigation of the Effects of Gender and Learning Experience on the Acceptance of Learning Cloud,“ in </a:t>
            </a:r>
            <a:r>
              <a:rPr lang="en-US" altLang="zh-TW" sz="1500" i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Proc. 2012 Global Chinese Conf. on Computers in Education</a:t>
            </a:r>
            <a:r>
              <a:rPr lang="en-US" altLang="zh-TW" sz="1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, </a:t>
            </a:r>
            <a:r>
              <a:rPr lang="en-US" altLang="zh-TW" sz="1500" dirty="0" err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Kenting</a:t>
            </a:r>
            <a:r>
              <a:rPr lang="en-US" altLang="zh-TW" sz="1500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, Taiwan, May 28-Jun. 1, 2012.</a:t>
            </a:r>
          </a:p>
          <a:p>
            <a:pPr marL="635000" algn="just"/>
            <a:r>
              <a:rPr lang="en-US" altLang="zh-TW" sz="1500" dirty="0" smtClean="0">
                <a:latin typeface="Times New Roman" pitchFamily="18" charset="0"/>
                <a:cs typeface="Times New Roman" pitchFamily="18" charset="0"/>
              </a:rPr>
              <a:t>K.-K. Chu and C.-I Lee, “A study of transfer of learning applying ontology-based assistant learning system,” in </a:t>
            </a:r>
            <a:r>
              <a:rPr lang="en-US" altLang="zh-TW" sz="1500" i="1" dirty="0" smtClean="0">
                <a:latin typeface="Times New Roman" pitchFamily="18" charset="0"/>
                <a:cs typeface="Times New Roman" pitchFamily="18" charset="0"/>
              </a:rPr>
              <a:t>Proc. 12th Industrial Conf. on Data Mining</a:t>
            </a:r>
            <a:r>
              <a:rPr lang="en-US" altLang="zh-TW" sz="1500" dirty="0" smtClean="0">
                <a:latin typeface="Times New Roman" pitchFamily="18" charset="0"/>
                <a:cs typeface="Times New Roman" pitchFamily="18" charset="0"/>
              </a:rPr>
              <a:t>, Berlin, Jul. 16 - 21, 2012.</a:t>
            </a:r>
          </a:p>
          <a:p>
            <a:pPr marL="635000" algn="just"/>
            <a:r>
              <a:rPr lang="en-US" altLang="zh-TW" sz="1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T.-H. Tsai, H.-C. Lin, G.-S. Chen, W.-C. Hsieh, and W.-T. Li, "</a:t>
            </a:r>
            <a:r>
              <a:rPr lang="en-US" altLang="zh-TW" sz="1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Somatosensory</a:t>
            </a:r>
            <a:r>
              <a:rPr lang="en-US" altLang="zh-TW" sz="1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Interaction in Digital Game-Based Learning for Taiwanese Classical Poems," in </a:t>
            </a:r>
            <a:r>
              <a:rPr lang="en-US" altLang="zh-TW" sz="15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Proc. 25th IPPR Conf. on Computer Vision, Graphics, and Image Processing</a:t>
            </a:r>
            <a:r>
              <a:rPr lang="en-US" altLang="zh-TW" sz="1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15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Nantou</a:t>
            </a:r>
            <a:r>
              <a:rPr lang="en-US" altLang="zh-TW" sz="15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Taiwan, Aug. 12-14, 2012.</a:t>
            </a:r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1582E8-A88F-4918-AB46-0FF1B9315815}" type="slidenum">
              <a:rPr lang="en-US" altLang="zh-TW" smtClean="0"/>
              <a:pPr/>
              <a:t>27</a:t>
            </a:fld>
            <a:endParaRPr lang="en-US" altLang="zh-TW" smtClean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101</a:t>
            </a:r>
            <a:r>
              <a:rPr lang="zh-TW" altLang="en-US" dirty="0" smtClean="0"/>
              <a:t>年度課程：文創傳設行動廣告技術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競賽與發表</a:t>
            </a:r>
            <a:r>
              <a:rPr lang="en-US" altLang="zh-TW" dirty="0" smtClean="0">
                <a:latin typeface="Times New Roman" pitchFamily="18" charset="0"/>
                <a:ea typeface="標楷體" pitchFamily="65" charset="-120"/>
              </a:rPr>
              <a:t>(5/5)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6144"/>
            <a:ext cx="8229600" cy="4821168"/>
          </a:xfrm>
        </p:spPr>
        <p:txBody>
          <a:bodyPr>
            <a:normAutofit/>
          </a:bodyPr>
          <a:lstStyle/>
          <a:p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H.-W. Tsai, T.-S. Chen, B.-H. Tsai, C.-H. Chu, and J.-S. Tsai, “Data Gathering in a Hybrid Wireless Sensor Network,” in </a:t>
            </a:r>
            <a:r>
              <a:rPr lang="en-US" altLang="zh-TW" sz="1800" i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Proc. 9th IEEE Intl. Conf. on Ubiquitous Intelligence and Computing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Fukuoka, Japan, Sep. 4-7, 2012.</a:t>
            </a:r>
          </a:p>
          <a:p>
            <a:r>
              <a:rPr lang="zh-TW" altLang="en-US" sz="18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林信志、陳瑜奇、朱菀鈴，無標記式擴增實境創作系統之發展與評估，第八屆數位內容國際學術研討會 </a:t>
            </a:r>
            <a:r>
              <a:rPr lang="en-US" altLang="zh-TW" sz="18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(ICDC)</a:t>
            </a:r>
            <a:r>
              <a:rPr lang="zh-TW" altLang="en-US" sz="18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，臺南，</a:t>
            </a:r>
            <a:r>
              <a:rPr lang="en-US" altLang="zh-TW" sz="18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2012/12/22-23</a:t>
            </a:r>
            <a:r>
              <a:rPr lang="zh-TW" altLang="en-US" sz="18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    </a:t>
            </a:r>
          </a:p>
          <a:p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林信志、黃國祝、朱昱融，台灣古典詩數位學習遊戲之發展與評估，第八屆數位內容國際學術研討會 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(ICDC)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，臺南，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2012/12/22-23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r>
              <a:rPr lang="zh-TW" altLang="en-US" sz="1800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最佳論文獎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1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18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林信志、黃楚涵、黃怡瑄、黃玟瑜、李子杰，飛行魔法師：體感互動之飛行競速遊戲 ，第八屆數位內容國際學術研討會 </a:t>
            </a:r>
            <a:r>
              <a:rPr lang="en-US" altLang="zh-TW" sz="18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(ICDC)</a:t>
            </a:r>
            <a:r>
              <a:rPr lang="zh-TW" altLang="en-US" sz="18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，臺南，</a:t>
            </a:r>
            <a:r>
              <a:rPr lang="en-US" altLang="zh-TW" sz="18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2012/12/22-23</a:t>
            </a:r>
            <a:r>
              <a:rPr lang="zh-TW" altLang="en-US" sz="18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18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林信志、莊庭杰、葉咨宏、侯怡伶、李承鴻，全像式視訊通話系統開發，第八屆數位內容國際學術研討會 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(ICDC)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，臺南，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2012/12/22-23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1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18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林信志、張鳳吟，日治時代日文珍本之數位典藏與加值運用，第八屆數位內容國際學術研討會 </a:t>
            </a:r>
            <a:r>
              <a:rPr lang="en-US" altLang="zh-TW" sz="18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(ICDC)</a:t>
            </a:r>
            <a:r>
              <a:rPr lang="zh-TW" altLang="en-US" sz="18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，臺南，</a:t>
            </a:r>
            <a:r>
              <a:rPr lang="en-US" altLang="zh-TW" sz="18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2012/12/22-23</a:t>
            </a:r>
            <a:r>
              <a:rPr lang="zh-TW" altLang="en-US" sz="1800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en-US" altLang="zh-TW" sz="1800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張文瑩、張承憲、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俞怡中、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陳宗禧，雲端化專題導向合作式學習－以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Google Docs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及</a:t>
            </a:r>
            <a:r>
              <a:rPr lang="en-US" altLang="zh-TW" sz="1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Facebook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為共同創作平台為例 ， 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2012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臺灣網際網路研討會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(TANET 2012), 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桃園</a:t>
            </a:r>
            <a:r>
              <a:rPr lang="en-US" altLang="zh-TW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 2012/12/23-25</a:t>
            </a:r>
            <a:r>
              <a:rPr lang="zh-TW" altLang="en-US" sz="1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。</a:t>
            </a:r>
            <a:endParaRPr lang="zh-TW" altLang="en-US" sz="18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101</a:t>
            </a:r>
            <a:r>
              <a:rPr lang="zh-TW" altLang="en-US" dirty="0" smtClean="0"/>
              <a:t>年度課程：文創傳設訊息處理與行動管理技術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BDB2E-26BD-4ACF-975B-F65E300B09B2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7544" y="2060848"/>
            <a:ext cx="8229600" cy="44259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zh-TW" altLang="en-US" sz="7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簡 報 完 畢</a:t>
            </a:r>
            <a:endParaRPr lang="en-US" altLang="zh-TW" sz="7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ctr">
              <a:buFontTx/>
              <a:buNone/>
              <a:defRPr/>
            </a:pPr>
            <a:r>
              <a:rPr lang="zh-TW" altLang="en-US" sz="7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恭 請 指 導</a:t>
            </a:r>
          </a:p>
          <a:p>
            <a:pPr>
              <a:defRPr/>
            </a:pPr>
            <a:endParaRPr lang="zh-TW" altLang="en-US" sz="4800" dirty="0"/>
          </a:p>
        </p:txBody>
      </p:sp>
      <p:sp>
        <p:nvSpPr>
          <p:cNvPr id="36867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466AED-6092-46CD-BF5B-7960D0B9B7A9}" type="slidenum">
              <a:rPr lang="en-US" altLang="zh-TW" smtClean="0"/>
              <a:pPr/>
              <a:t>29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zh-TW" altLang="en-US" dirty="0" smtClean="0">
                <a:ea typeface="標楷體" pitchFamily="65" charset="-120"/>
                <a:cs typeface="微軟正黑體" pitchFamily="34" charset="-120"/>
              </a:rPr>
              <a:t>一、課程模組流程圖</a:t>
            </a:r>
          </a:p>
        </p:txBody>
      </p:sp>
      <p:sp>
        <p:nvSpPr>
          <p:cNvPr id="102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029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28ACF5-75D1-4809-B289-7CE68B1523E2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79388" y="1052513"/>
          <a:ext cx="8459787" cy="5805487"/>
        </p:xfrm>
        <a:graphic>
          <a:graphicData uri="http://schemas.openxmlformats.org/presentationml/2006/ole">
            <p:oleObj spid="_x0000_s51205" name="Visio" r:id="rId3" imgW="8884944" imgH="6950303" progId="Visio.Drawing.11">
              <p:embed/>
            </p:oleObj>
          </a:graphicData>
        </a:graphic>
      </p:graphicFrame>
      <p:sp>
        <p:nvSpPr>
          <p:cNvPr id="9" name="矩形 8"/>
          <p:cNvSpPr/>
          <p:nvPr/>
        </p:nvSpPr>
        <p:spPr>
          <a:xfrm>
            <a:off x="1732856" y="3947255"/>
            <a:ext cx="6871592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二、團隊組織架構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內容版面配置區 4" descr="臺南大學團隊組織架構圖20111218b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1844824"/>
            <a:ext cx="9001641" cy="453650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BDB2E-26BD-4ACF-975B-F65E300B09B2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23" name="矩形 22"/>
          <p:cNvSpPr/>
          <p:nvPr/>
        </p:nvSpPr>
        <p:spPr>
          <a:xfrm>
            <a:off x="0" y="2132856"/>
            <a:ext cx="3131840" cy="44644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131840" y="5373216"/>
            <a:ext cx="3131840" cy="50405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44016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006666"/>
                </a:solidFill>
                <a:latin typeface="Times New Roman" pitchFamily="18" charset="0"/>
                <a:ea typeface="標楷體" pitchFamily="65" charset="-120"/>
              </a:rPr>
              <a:t>三、課程內容與編纂</a:t>
            </a:r>
            <a: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文創傳設行動廣告技術</a:t>
            </a:r>
            <a: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(1/3)</a:t>
            </a:r>
            <a:endParaRPr lang="zh-TW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497362"/>
          </a:xfrm>
        </p:spPr>
        <p:txBody>
          <a:bodyPr/>
          <a:lstStyle/>
          <a:p>
            <a:r>
              <a:rPr lang="zh-TW" altLang="en-US" b="1" dirty="0" smtClean="0">
                <a:latin typeface="Times New Roman" pitchFamily="18" charset="0"/>
                <a:ea typeface="標楷體" pitchFamily="65" charset="-120"/>
              </a:rPr>
              <a:t>教學目標： </a:t>
            </a:r>
            <a:endParaRPr lang="en-US" altLang="zh-TW" dirty="0" smtClean="0"/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加強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傳播設計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行動廣告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方面的網路通訊基礎技術。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著重在「文創傳設行動廣告技術」之課程內容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進行教學與實驗操作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使學生具備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行動廣告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觀念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對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行動計算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人機互動技術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視覺傳達設計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有所認識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得知如何</a:t>
            </a:r>
            <a:r>
              <a:rPr lang="zh-TW" altLang="en-US" sz="2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有效運用網通技術於文創傳設之廣告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上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lvl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做為後續「文創傳設行動傳播推廣」之基礎。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07F1B5-152A-44FA-8168-E8E9200E42EB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101</a:t>
            </a:r>
            <a:r>
              <a:rPr lang="zh-TW" altLang="en-US" dirty="0" smtClean="0"/>
              <a:t>年度課程：文創傳設行動廣告技術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2E6641-5616-4770-B809-E1D3897993AF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6632"/>
            <a:ext cx="8229600" cy="1143000"/>
          </a:xfrm>
        </p:spPr>
        <p:txBody>
          <a:bodyPr lIns="0" rIns="0" bIns="0"/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文創傳設行動廣告技術 </a:t>
            </a:r>
            <a: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(2/3)</a:t>
            </a:r>
            <a:endParaRPr lang="zh-TW" altLang="en-US" sz="40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267744" y="1340768"/>
            <a:ext cx="4464496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課程模組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55588" y="2205038"/>
          <a:ext cx="8564190" cy="442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079"/>
                <a:gridCol w="1692597"/>
                <a:gridCol w="1712838"/>
                <a:gridCol w="1712838"/>
                <a:gridCol w="1712838"/>
              </a:tblGrid>
              <a:tr h="7143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TW" altLang="en-US" sz="17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文創傳設網頁資料庫程式設計</a:t>
                      </a:r>
                      <a:endParaRPr lang="zh-TW" altLang="en-US" sz="17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影音通訊廣告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>
                        <a:defRPr/>
                      </a:pPr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行動計算</a:t>
                      </a:r>
                      <a:endParaRPr lang="zh-TW" altLang="en-US" sz="20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人機互動行動技術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視覺傳達行動應用</a:t>
                      </a:r>
                    </a:p>
                  </a:txBody>
                  <a:tcPr anchor="ctr"/>
                </a:tc>
              </a:tr>
              <a:tr h="785818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網路資料庫功能介紹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(2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數位影音媒體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(3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小時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行動計算概論 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(3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人機互動概論 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(3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電腦繪圖 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(3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/>
                </a:tc>
              </a:tr>
              <a:tr h="109209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資料庫維護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封裝及共享之設計應用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(2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數位影音剪輯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、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創作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與廣告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(3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小時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行動及手持式計算裝置 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(3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互動設計流程 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(3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廣告學 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(2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532917">
                <a:tc>
                  <a:txBody>
                    <a:bodyPr/>
                    <a:lstStyle/>
                    <a:p>
                      <a:pPr marL="1588" lvl="2" indent="-1588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實作線上資料庫查詢系統範例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(2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影音串流技術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 (3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小時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endParaRPr lang="zh-TW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行動計算系統建置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(3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人機互動系統之建構與評估 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(3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色彩學 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(2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  <a:p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532917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實作網頁應用範例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(2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zh-TW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影音分享平台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 (3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行動計算服務應用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(3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行動式人機互動系統之建構與評估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(3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網頁設計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(3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endParaRPr lang="en-US" altLang="zh-TW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101</a:t>
            </a:r>
            <a:r>
              <a:rPr lang="zh-TW" altLang="en-US" dirty="0" smtClean="0"/>
              <a:t>年度課程：文創傳設行動廣告技術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EE9CFF-4954-4648-A85F-EAA59C0D10EF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6134194"/>
              </p:ext>
            </p:extLst>
          </p:nvPr>
        </p:nvGraphicFramePr>
        <p:xfrm>
          <a:off x="684213" y="1412875"/>
          <a:ext cx="803984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697"/>
                <a:gridCol w="57561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模組名稱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目的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文創傳設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網頁資料庫程式設計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分為三大類專業訓練：含括文創傳設之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網頁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，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程式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，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資料庫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影音通訊廣告應用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熟悉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影音通訊概念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、網際網路與無線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網路上之影音通訊技術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等，並學習建置與管理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影音廣告行動通訊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功能。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行動計算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教導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行動計算的技術以及原理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，並實作行動資訊系統，加強學生實作的能力。 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人機互動行動技術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介紹行動式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人機互動之相關技術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及系統裝置、相關週邊。</a:t>
                      </a:r>
                      <a:endParaRPr lang="zh-TW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視覺傳達行動應用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介紹</a:t>
                      </a:r>
                      <a:r>
                        <a:rPr lang="zh-TW" altLang="en-US" sz="2000" dirty="0" smtClean="0">
                          <a:solidFill>
                            <a:srgbClr val="0000FF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視覺傳達設計相關知識與技術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，讓學生具備電腦繪圖、網頁設計製作等實作能力。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ctr"/>
          <a:lstStyle/>
          <a:p>
            <a:pPr algn="ctr" eaLnBrk="0" hangingPunct="0">
              <a:defRPr/>
            </a:pPr>
            <a:r>
              <a:rPr lang="zh-TW" altLang="en-US" sz="4000" kern="0" dirty="0">
                <a:latin typeface="Times New Roman" pitchFamily="18" charset="0"/>
                <a:ea typeface="標楷體" pitchFamily="65" charset="-120"/>
                <a:cs typeface="+mj-cs"/>
              </a:rPr>
              <a:t>文創傳設行動廣告技術</a:t>
            </a:r>
            <a:r>
              <a:rPr lang="en-US" altLang="zh-TW" sz="4000" kern="0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+mj-cs"/>
              </a:rPr>
              <a:t>(3/3)</a:t>
            </a:r>
            <a:endParaRPr lang="zh-TW" altLang="en-US" sz="4000" kern="0" dirty="0">
              <a:solidFill>
                <a:schemeClr val="tx2"/>
              </a:solidFill>
              <a:latin typeface="Times New Roman" pitchFamily="18" charset="0"/>
              <a:ea typeface="標楷體" pitchFamily="65" charset="-120"/>
              <a:cs typeface="+mj-cs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101</a:t>
            </a:r>
            <a:r>
              <a:rPr lang="zh-TW" altLang="en-US" smtClean="0"/>
              <a:t>年度課程：文創傳設行動廣告技術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itchFamily="18" charset="0"/>
                <a:ea typeface="標楷體" pitchFamily="65" charset="-120"/>
              </a:rPr>
              <a:t>實驗課程</a:t>
            </a:r>
            <a:endParaRPr lang="zh-TW" altLang="en-US" dirty="0" smtClean="0"/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F5EE70-E1CE-4FE9-8F58-4773E6DF1A70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2685955"/>
              </p:ext>
            </p:extLst>
          </p:nvPr>
        </p:nvGraphicFramePr>
        <p:xfrm>
          <a:off x="827088" y="1628775"/>
          <a:ext cx="7272808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062"/>
                <a:gridCol w="54257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實驗項目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目的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683905">
                <a:tc>
                  <a:txBody>
                    <a:bodyPr/>
                    <a:lstStyle/>
                    <a:p>
                      <a:pPr algn="just" fontAlgn="auto">
                        <a:spcAft>
                          <a:spcPts val="0"/>
                        </a:spcAft>
                        <a:buFont typeface="Wingdings 2"/>
                        <a:buNone/>
                        <a:defRPr/>
                      </a:pP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文創傳設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線上資料庫系統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規劃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文創傳設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網路商城型式的網站。改善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文創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產品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之流通與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服務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之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品質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zh-TW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影音通訊應用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建立一套影音行動應用系統的各部份功能，包括影音資訊系統、網際網路上之影音通訊等，各部份完成後，進行系統整合、測試、與效益評估。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行動計算應用服務</a:t>
                      </a:r>
                      <a:endParaRPr lang="en-US" altLang="zh-TW" sz="2000" b="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利用行動載具來導覽臺南的各大古蹟。</a:t>
                      </a:r>
                      <a:endParaRPr lang="zh-TW" altLang="zh-TW" sz="20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行動式人機互動系統</a:t>
                      </a:r>
                      <a:endParaRPr lang="zh-TW" altLang="en-US" sz="20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由學生建立人機互動系統並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整合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行動裝置。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 fontAlgn="b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電腦設計繪圖與色彩配置操作</a:t>
                      </a:r>
                      <a:endParaRPr lang="zh-TW" altLang="en-US" sz="20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以模擬之設計案讓學生實作電腦繪圖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設計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練習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。並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讓學生實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作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色彩計畫與配置練習</a:t>
                      </a:r>
                      <a:r>
                        <a:rPr lang="zh-TW" altLang="en-US" sz="20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en-US" altLang="zh-TW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101</a:t>
            </a:r>
            <a:r>
              <a:rPr lang="zh-TW" altLang="en-US" smtClean="0"/>
              <a:t>年度課程：文創傳設行動廣告技術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專題規畫</a:t>
            </a: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389120"/>
          </a:xfrm>
        </p:spPr>
        <p:txBody>
          <a:bodyPr/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每個模組設計規畫出數個不同的專題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由學員根據本身條件，選擇較適合自己的專題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專題實作與驗收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BE1046-7166-470E-9056-CD2DBC46008E}" type="slidenum">
              <a:rPr lang="en-US" altLang="zh-TW" smtClean="0"/>
              <a:pPr/>
              <a:t>9</a:t>
            </a:fld>
            <a:endParaRPr lang="en-US" altLang="zh-TW" smtClean="0"/>
          </a:p>
        </p:txBody>
      </p:sp>
      <p:sp>
        <p:nvSpPr>
          <p:cNvPr id="7" name="圓角矩形 6"/>
          <p:cNvSpPr/>
          <p:nvPr/>
        </p:nvSpPr>
        <p:spPr bwMode="auto">
          <a:xfrm>
            <a:off x="1366838" y="3141663"/>
            <a:ext cx="2087562" cy="5032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網頁資料庫</a:t>
            </a:r>
          </a:p>
        </p:txBody>
      </p:sp>
      <p:sp>
        <p:nvSpPr>
          <p:cNvPr id="8" name="圓角矩形 7"/>
          <p:cNvSpPr/>
          <p:nvPr/>
        </p:nvSpPr>
        <p:spPr bwMode="auto">
          <a:xfrm>
            <a:off x="1366838" y="3860800"/>
            <a:ext cx="2087562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影音通訊廣告</a:t>
            </a:r>
          </a:p>
        </p:txBody>
      </p:sp>
      <p:sp>
        <p:nvSpPr>
          <p:cNvPr id="9" name="圓角矩形 8"/>
          <p:cNvSpPr/>
          <p:nvPr/>
        </p:nvSpPr>
        <p:spPr bwMode="auto">
          <a:xfrm>
            <a:off x="1366838" y="4581525"/>
            <a:ext cx="2087562" cy="5032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行動計算</a:t>
            </a:r>
          </a:p>
        </p:txBody>
      </p:sp>
      <p:sp>
        <p:nvSpPr>
          <p:cNvPr id="10" name="圓角矩形 9"/>
          <p:cNvSpPr/>
          <p:nvPr/>
        </p:nvSpPr>
        <p:spPr bwMode="auto">
          <a:xfrm>
            <a:off x="4678363" y="3141663"/>
            <a:ext cx="2089150" cy="5032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人機互動</a:t>
            </a:r>
          </a:p>
        </p:txBody>
      </p:sp>
      <p:sp>
        <p:nvSpPr>
          <p:cNvPr id="11" name="圓角矩形 10"/>
          <p:cNvSpPr/>
          <p:nvPr/>
        </p:nvSpPr>
        <p:spPr bwMode="auto">
          <a:xfrm>
            <a:off x="4716463" y="3860800"/>
            <a:ext cx="2087562" cy="5048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視覺傳達</a:t>
            </a:r>
          </a:p>
        </p:txBody>
      </p:sp>
      <p:grpSp>
        <p:nvGrpSpPr>
          <p:cNvPr id="2" name="群組 23"/>
          <p:cNvGrpSpPr>
            <a:grpSpLocks/>
          </p:cNvGrpSpPr>
          <p:nvPr/>
        </p:nvGrpSpPr>
        <p:grpSpPr bwMode="auto">
          <a:xfrm>
            <a:off x="1403350" y="5013325"/>
            <a:ext cx="7488238" cy="1458913"/>
            <a:chOff x="1547664" y="4966295"/>
            <a:chExt cx="7488238" cy="1459146"/>
          </a:xfrm>
        </p:grpSpPr>
        <p:pic>
          <p:nvPicPr>
            <p:cNvPr id="29707" name="Picture 25" descr="20090917223902018拷貝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47664" y="5096703"/>
              <a:ext cx="1293813" cy="1147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圖片 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827" y="4966295"/>
              <a:ext cx="1341437" cy="134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9" name="Picture 20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956402" y="5282441"/>
              <a:ext cx="1079500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0" name="Picture 34" descr="MCj0441337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11714" y="5220528"/>
              <a:ext cx="1204913" cy="1204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1" name="Picture 27" descr="C:\Users\user\Desktop\未命名 -2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1612614">
              <a:off x="3130087" y="5178227"/>
              <a:ext cx="2155825" cy="223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直線單箭頭接點 17"/>
            <p:cNvCxnSpPr/>
            <p:nvPr/>
          </p:nvCxnSpPr>
          <p:spPr>
            <a:xfrm flipV="1">
              <a:off x="7216627" y="5820506"/>
              <a:ext cx="739775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 w="med" len="med"/>
              <a:tailEnd type="triangl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9713" name="Picture 27" descr="C:\Users\user\Desktop\未命名 -2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-348308">
              <a:off x="3191663" y="5659083"/>
              <a:ext cx="2590800" cy="23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101</a:t>
            </a:r>
            <a:r>
              <a:rPr lang="zh-TW" altLang="en-US" smtClean="0"/>
              <a:t>年度課程：文創傳設行動廣告技術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2087</TotalTime>
  <Words>2687</Words>
  <Application>Microsoft Office PowerPoint</Application>
  <PresentationFormat>如螢幕大小 (4:3)</PresentationFormat>
  <Paragraphs>353</Paragraphs>
  <Slides>29</Slides>
  <Notes>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1" baseType="lpstr">
      <vt:lpstr>流線</vt:lpstr>
      <vt:lpstr>Visio</vt:lpstr>
      <vt:lpstr>教育部 「網路通訊科技人才培育先導型計畫」 101年度 「文創傳設應用服務平台技術」 成果報告</vt:lpstr>
      <vt:lpstr>簡報大綱</vt:lpstr>
      <vt:lpstr>一、課程模組流程圖</vt:lpstr>
      <vt:lpstr>二、團隊組織架構</vt:lpstr>
      <vt:lpstr>三、課程內容與編纂 文創傳設行動廣告技術(1/3)</vt:lpstr>
      <vt:lpstr>文創傳設行動廣告技術 (2/3)</vt:lpstr>
      <vt:lpstr>投影片 7</vt:lpstr>
      <vt:lpstr>實驗課程</vt:lpstr>
      <vt:lpstr>專題規畫</vt:lpstr>
      <vt:lpstr>專題規畫(續)</vt:lpstr>
      <vt:lpstr>課程編撰</vt:lpstr>
      <vt:lpstr>投影片 12</vt:lpstr>
      <vt:lpstr>投影片 13</vt:lpstr>
      <vt:lpstr>試教情況</vt:lpstr>
      <vt:lpstr>問卷分析</vt:lpstr>
      <vt:lpstr>投影片 16</vt:lpstr>
      <vt:lpstr>投影片 17</vt:lpstr>
      <vt:lpstr>推廣活動</vt:lpstr>
      <vt:lpstr>中心活動參與</vt:lpstr>
      <vt:lpstr>投影片 20</vt:lpstr>
      <vt:lpstr>投影片 21</vt:lpstr>
      <vt:lpstr>十、目前成果及擬達成目標</vt:lpstr>
      <vt:lpstr>總計: 2300頁、19萬字、 7百張圖、371題庫</vt:lpstr>
      <vt:lpstr>競賽與發表(1/5)</vt:lpstr>
      <vt:lpstr>投影片 25</vt:lpstr>
      <vt:lpstr>競賽與發表(3/5)</vt:lpstr>
      <vt:lpstr>競賽與發表(4/5)</vt:lpstr>
      <vt:lpstr>競賽與發表(5/5)</vt:lpstr>
      <vt:lpstr>投影片 29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Colling</dc:creator>
  <cp:lastModifiedBy>lyc002</cp:lastModifiedBy>
  <cp:revision>245</cp:revision>
  <dcterms:created xsi:type="dcterms:W3CDTF">2011-03-27T09:18:00Z</dcterms:created>
  <dcterms:modified xsi:type="dcterms:W3CDTF">2013-01-27T15:33:34Z</dcterms:modified>
</cp:coreProperties>
</file>