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6" r:id="rId5"/>
    <p:sldId id="313" r:id="rId6"/>
    <p:sldId id="259" r:id="rId7"/>
    <p:sldId id="275" r:id="rId8"/>
    <p:sldId id="271" r:id="rId9"/>
    <p:sldId id="272" r:id="rId10"/>
    <p:sldId id="260" r:id="rId11"/>
    <p:sldId id="295" r:id="rId12"/>
    <p:sldId id="296" r:id="rId13"/>
    <p:sldId id="281" r:id="rId14"/>
    <p:sldId id="267" r:id="rId15"/>
    <p:sldId id="282" r:id="rId16"/>
    <p:sldId id="280" r:id="rId17"/>
    <p:sldId id="289" r:id="rId18"/>
    <p:sldId id="263" r:id="rId19"/>
    <p:sldId id="273" r:id="rId20"/>
    <p:sldId id="274" r:id="rId21"/>
    <p:sldId id="279" r:id="rId22"/>
    <p:sldId id="288" r:id="rId23"/>
    <p:sldId id="297" r:id="rId24"/>
    <p:sldId id="298" r:id="rId25"/>
    <p:sldId id="299" r:id="rId26"/>
    <p:sldId id="283" r:id="rId27"/>
    <p:sldId id="284" r:id="rId28"/>
    <p:sldId id="285" r:id="rId29"/>
    <p:sldId id="286" r:id="rId30"/>
    <p:sldId id="290" r:id="rId31"/>
    <p:sldId id="301" r:id="rId32"/>
    <p:sldId id="287" r:id="rId33"/>
    <p:sldId id="261" r:id="rId34"/>
    <p:sldId id="293" r:id="rId35"/>
    <p:sldId id="292" r:id="rId36"/>
    <p:sldId id="300" r:id="rId37"/>
    <p:sldId id="305" r:id="rId38"/>
    <p:sldId id="311" r:id="rId39"/>
    <p:sldId id="277" r:id="rId40"/>
    <p:sldId id="276" r:id="rId41"/>
    <p:sldId id="262" r:id="rId42"/>
    <p:sldId id="302" r:id="rId43"/>
    <p:sldId id="304" r:id="rId44"/>
    <p:sldId id="278" r:id="rId45"/>
    <p:sldId id="265" r:id="rId46"/>
    <p:sldId id="312" r:id="rId47"/>
    <p:sldId id="264" r:id="rId48"/>
    <p:sldId id="306" r:id="rId49"/>
    <p:sldId id="307" r:id="rId50"/>
    <p:sldId id="308" r:id="rId51"/>
    <p:sldId id="309" r:id="rId52"/>
    <p:sldId id="310" r:id="rId53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ABDA3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9" d="100"/>
          <a:sy n="59" d="100"/>
        </p:scale>
        <p:origin x="-1686" y="-6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7010400" y="152400"/>
            <a:ext cx="1981200" cy="65563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5" name="Rectangle 7"/>
          <p:cNvSpPr/>
          <p:nvPr/>
        </p:nvSpPr>
        <p:spPr>
          <a:xfrm>
            <a:off x="152400" y="153988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/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6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9A7F2985-BD0F-4819-91A1-C91C72401D62}" type="datetimeFigureOut">
              <a:rPr lang="zh-TW" altLang="en-US"/>
              <a:pPr>
                <a:defRPr/>
              </a:pPr>
              <a:t>2012/8/24</a:t>
            </a:fld>
            <a:endParaRPr lang="zh-TW" altLang="en-US"/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7B2E46D-5ED6-49A7-A929-E69539CE6CD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C61175-E084-4416-9B20-B3CF8347C3FB}" type="datetimeFigureOut">
              <a:rPr lang="zh-TW" altLang="en-US"/>
              <a:pPr>
                <a:defRPr/>
              </a:pPr>
              <a:t>2012/8/24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65B077-8D60-48EF-8EBB-AA374CCB0FB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152400" y="147638"/>
            <a:ext cx="6705600" cy="65563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5" name="Rectangle 7"/>
          <p:cNvSpPr/>
          <p:nvPr/>
        </p:nvSpPr>
        <p:spPr>
          <a:xfrm>
            <a:off x="7010400" y="147638"/>
            <a:ext cx="1955800" cy="65563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84FD1-4715-48B5-B515-1343D41C1B91}" type="datetimeFigureOut">
              <a:rPr lang="zh-TW" altLang="en-US"/>
              <a:pPr>
                <a:defRPr/>
              </a:pPr>
              <a:t>2012/8/24</a:t>
            </a:fld>
            <a:endParaRPr lang="zh-TW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06F19A4D-CF6F-47F7-8E2F-85742119DE3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941313-2C6A-4EE1-86BF-ED6A225B2B00}" type="datetimeFigureOut">
              <a:rPr lang="zh-TW" altLang="en-US"/>
              <a:pPr>
                <a:defRPr/>
              </a:pPr>
              <a:t>2012/8/24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E1AAF1-719F-4759-A0B6-359D03F5495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7010400" y="152400"/>
            <a:ext cx="1981200" cy="65563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5" name="Rectangle 7"/>
          <p:cNvSpPr/>
          <p:nvPr/>
        </p:nvSpPr>
        <p:spPr>
          <a:xfrm>
            <a:off x="152400" y="153988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6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A4E03AB-ABBD-4F56-AC92-3F2A79E7BA47}" type="datetimeFigureOut">
              <a:rPr lang="zh-TW" altLang="en-US"/>
              <a:pPr>
                <a:defRPr/>
              </a:pPr>
              <a:t>2012/8/24</a:t>
            </a:fld>
            <a:endParaRPr lang="zh-TW" altLang="en-US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4627DDFA-88E9-4484-B590-492875F010D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9C3EBB-5251-4CA5-9A5B-AEF9D7D7D1B1}" type="datetimeFigureOut">
              <a:rPr lang="zh-TW" altLang="en-US"/>
              <a:pPr>
                <a:defRPr/>
              </a:pPr>
              <a:t>2012/8/24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B09C84-E04A-45EA-9CBE-2174994497D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7BFD7-7440-4671-B6B7-16C4D52DA1C1}" type="datetimeFigureOut">
              <a:rPr lang="zh-TW" altLang="en-US"/>
              <a:pPr>
                <a:defRPr/>
              </a:pPr>
              <a:t>2012/8/24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BB514F-09F1-47F8-961B-DB4C793E120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3A1C5-CFC9-4603-A41B-02C7D511051E}" type="datetimeFigureOut">
              <a:rPr lang="zh-TW" altLang="en-US"/>
              <a:pPr>
                <a:defRPr/>
              </a:pPr>
              <a:t>2012/8/24</a:t>
            </a:fld>
            <a:endParaRPr lang="zh-TW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16C0E5-2B16-4825-AA46-DE66F9929E9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152400" y="150813"/>
            <a:ext cx="8831263" cy="65563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EB62F-8602-4302-B6B6-6BFAC06F3C84}" type="datetimeFigureOut">
              <a:rPr lang="zh-TW" altLang="en-US"/>
              <a:pPr>
                <a:defRPr/>
              </a:pPr>
              <a:t>2012/8/24</a:t>
            </a:fld>
            <a:endParaRPr lang="zh-TW" alt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585274-11F9-4FAF-936B-F197A20FA55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6" name="Rectangle 7"/>
          <p:cNvSpPr/>
          <p:nvPr/>
        </p:nvSpPr>
        <p:spPr>
          <a:xfrm>
            <a:off x="7010400" y="150813"/>
            <a:ext cx="1981200" cy="65563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 useBgFill="1">
        <p:nvSpPr>
          <p:cNvPr id="7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DD4C1-2CE1-428B-9163-FAB98239A328}" type="datetimeFigureOut">
              <a:rPr lang="zh-TW" altLang="en-US"/>
              <a:pPr>
                <a:defRPr/>
              </a:pPr>
              <a:t>2012/8/24</a:t>
            </a:fld>
            <a:endParaRPr lang="zh-TW" alt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E03C2A4-FDB9-4FE1-92F9-8A86FFAB03C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 useBgFill="1">
        <p:nvSpPr>
          <p:cNvPr id="6" name="Rectangle 8"/>
          <p:cNvSpPr/>
          <p:nvPr/>
        </p:nvSpPr>
        <p:spPr>
          <a:xfrm>
            <a:off x="7010400" y="150813"/>
            <a:ext cx="1981200" cy="65563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BAFE5-5DD7-4E37-B6F2-2214463C3EEE}" type="datetimeFigureOut">
              <a:rPr lang="zh-TW" altLang="en-US"/>
              <a:pPr>
                <a:defRPr/>
              </a:pPr>
              <a:t>2012/8/24</a:t>
            </a:fld>
            <a:endParaRPr lang="zh-TW" alt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8A063F-135E-4B35-8A78-FF444334EE9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5125"/>
            <a:ext cx="8831263" cy="50450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2400"/>
            <a:ext cx="8813800" cy="1346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600"/>
            <a:ext cx="8382000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719263"/>
            <a:ext cx="8407400" cy="4406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1475" y="6356350"/>
            <a:ext cx="2133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100" smtClean="0">
                <a:solidFill>
                  <a:schemeClr val="tx2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01DD2E5D-B28F-43BD-A948-D99BBAC842D0}" type="datetimeFigureOut">
              <a:rPr lang="zh-TW" altLang="en-US"/>
              <a:pPr>
                <a:defRPr/>
              </a:pPr>
              <a:t>2012/8/24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100">
                <a:solidFill>
                  <a:schemeClr val="tx2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363" y="6354763"/>
            <a:ext cx="582612" cy="274637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100" smtClean="0">
                <a:solidFill>
                  <a:schemeClr val="tx2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75B0637E-4AD7-43BC-8AC0-8BC0D341CC4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79" r:id="rId2"/>
    <p:sldLayoutId id="2147483685" r:id="rId3"/>
    <p:sldLayoutId id="2147483680" r:id="rId4"/>
    <p:sldLayoutId id="2147483681" r:id="rId5"/>
    <p:sldLayoutId id="2147483682" r:id="rId6"/>
    <p:sldLayoutId id="2147483686" r:id="rId7"/>
    <p:sldLayoutId id="2147483687" r:id="rId8"/>
    <p:sldLayoutId id="2147483688" r:id="rId9"/>
    <p:sldLayoutId id="2147483683" r:id="rId10"/>
    <p:sldLayoutId id="214748368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3200" kern="1200" cap="all" spc="2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Franklin Gothic Medium" pitchFamily="34" charset="0"/>
          <a:ea typeface="微軟正黑體" pitchFamily="34" charset="-12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Franklin Gothic Medium" pitchFamily="34" charset="0"/>
          <a:ea typeface="微軟正黑體" pitchFamily="34" charset="-12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Franklin Gothic Medium" pitchFamily="34" charset="0"/>
          <a:ea typeface="微軟正黑體" pitchFamily="34" charset="-12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Franklin Gothic Medium" pitchFamily="34" charset="0"/>
          <a:ea typeface="微軟正黑體" pitchFamily="34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Franklin Gothic Medium" pitchFamily="34" charset="0"/>
          <a:ea typeface="微軟正黑體" pitchFamily="34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Franklin Gothic Medium" pitchFamily="34" charset="0"/>
          <a:ea typeface="微軟正黑體" pitchFamily="34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Franklin Gothic Medium" pitchFamily="34" charset="0"/>
          <a:ea typeface="微軟正黑體" pitchFamily="34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Franklin Gothic Medium" pitchFamily="34" charset="0"/>
          <a:ea typeface="微軟正黑體" pitchFamily="34" charset="-120"/>
        </a:defRPr>
      </a:lvl9pPr>
    </p:titleStyle>
    <p:bodyStyle>
      <a:lvl1pPr marL="27305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"/>
        <a:defRPr sz="2000" kern="1200" spc="150">
          <a:solidFill>
            <a:schemeClr val="tx2"/>
          </a:solidFill>
          <a:latin typeface="+mn-lt"/>
          <a:ea typeface="+mn-ea"/>
          <a:cs typeface="+mn-cs"/>
        </a:defRPr>
      </a:lvl1pPr>
      <a:lvl2pPr marL="547688" indent="-182563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kern="1200" spc="1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182563" algn="l" rtl="0" fontAlgn="base">
        <a:spcBef>
          <a:spcPct val="20000"/>
        </a:spcBef>
        <a:spcAft>
          <a:spcPct val="0"/>
        </a:spcAft>
        <a:buClr>
          <a:srgbClr val="928B70"/>
        </a:buClr>
        <a:buFont typeface="Wingdings" pitchFamily="2" charset="2"/>
        <a:buChar char="§"/>
        <a:defRPr sz="1600" kern="1200" spc="100">
          <a:solidFill>
            <a:schemeClr val="tx2"/>
          </a:solidFill>
          <a:latin typeface="+mn-lt"/>
          <a:ea typeface="+mn-ea"/>
          <a:cs typeface="+mn-cs"/>
        </a:defRPr>
      </a:lvl3pPr>
      <a:lvl4pPr marL="1096963" indent="-182563" algn="l" rtl="0" fontAlgn="base">
        <a:spcBef>
          <a:spcPct val="20000"/>
        </a:spcBef>
        <a:spcAft>
          <a:spcPct val="0"/>
        </a:spcAft>
        <a:buClr>
          <a:srgbClr val="87706B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79525" indent="-182563" algn="l" rtl="0" fontAlgn="base">
        <a:spcBef>
          <a:spcPct val="20000"/>
        </a:spcBef>
        <a:spcAft>
          <a:spcPct val="0"/>
        </a:spcAft>
        <a:buClr>
          <a:srgbClr val="6F777D"/>
        </a:buClr>
        <a:buFont typeface="Wingdings" pitchFamily="2" charset="2"/>
        <a:buChar char="§"/>
        <a:defRPr sz="1300" kern="1200" spc="10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7010400" y="2052638"/>
            <a:ext cx="1981200" cy="18288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2638"/>
            <a:ext cx="6324600" cy="18288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zh-TW" cap="none" smtClean="0"/>
              <a:t>FLASH</a:t>
            </a:r>
            <a:endParaRPr lang="zh-TW" altLang="en-US" cap="none" smtClean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4320" fontAlgn="auto">
              <a:spcAft>
                <a:spcPts val="0"/>
              </a:spcAft>
              <a:defRPr/>
            </a:pPr>
            <a:r>
              <a:rPr lang="zh-TW" altLang="en-US" dirty="0" smtClean="0"/>
              <a:t>繪圖工具</a:t>
            </a:r>
            <a:r>
              <a:rPr lang="en-US" altLang="zh-TW" dirty="0" smtClean="0"/>
              <a:t>(</a:t>
            </a:r>
            <a:r>
              <a:rPr lang="zh-TW" altLang="en-US" dirty="0" smtClean="0"/>
              <a:t>工具箱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zh-TW" altLang="en-US"/>
          </a:p>
        </p:txBody>
      </p:sp>
      <p:pic>
        <p:nvPicPr>
          <p:cNvPr id="22531" name="圖片 1"/>
          <p:cNvPicPr>
            <a:picLocks noChangeAspect="1" noChangeArrowheads="1"/>
          </p:cNvPicPr>
          <p:nvPr/>
        </p:nvPicPr>
        <p:blipFill>
          <a:blip r:embed="rId2"/>
          <a:srcRect l="37976" t="33611" r="48785" b="47223"/>
          <a:stretch>
            <a:fillRect/>
          </a:stretch>
        </p:blipFill>
        <p:spPr bwMode="auto">
          <a:xfrm>
            <a:off x="6361113" y="2982913"/>
            <a:ext cx="1754187" cy="159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1"/>
          <p:cNvPicPr>
            <a:picLocks noChangeAspect="1" noChangeArrowheads="1"/>
          </p:cNvPicPr>
          <p:nvPr/>
        </p:nvPicPr>
        <p:blipFill>
          <a:blip r:embed="rId3"/>
          <a:srcRect l="35590" t="30833" r="51563" b="54167"/>
          <a:stretch>
            <a:fillRect/>
          </a:stretch>
        </p:blipFill>
        <p:spPr bwMode="auto">
          <a:xfrm>
            <a:off x="-119063" y="2420938"/>
            <a:ext cx="2038351" cy="148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zh-TW" altLang="en-US">
              <a:latin typeface="Franklin Gothic Medium" pitchFamily="34" charset="0"/>
              <a:ea typeface="微軟正黑體" pitchFamily="34" charset="-120"/>
            </a:endParaRPr>
          </a:p>
        </p:txBody>
      </p:sp>
      <p:sp>
        <p:nvSpPr>
          <p:cNvPr id="22534" name="Rectangle 4"/>
          <p:cNvSpPr>
            <a:spLocks noChangeArrowheads="1"/>
          </p:cNvSpPr>
          <p:nvPr/>
        </p:nvSpPr>
        <p:spPr bwMode="auto">
          <a:xfrm>
            <a:off x="0" y="6572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altLang="zh-TW" sz="1200">
                <a:latin typeface="Calibri" pitchFamily="34" charset="0"/>
                <a:cs typeface="Calibri" pitchFamily="34" charset="0"/>
              </a:rPr>
              <a:t> </a:t>
            </a:r>
            <a:endParaRPr lang="en-US" altLang="zh-TW">
              <a:cs typeface="Calibri" pitchFamily="34" charset="0"/>
            </a:endParaRPr>
          </a:p>
        </p:txBody>
      </p:sp>
      <p:sp>
        <p:nvSpPr>
          <p:cNvPr id="22535" name="Rectangle 5"/>
          <p:cNvSpPr>
            <a:spLocks noChangeArrowheads="1"/>
          </p:cNvSpPr>
          <p:nvPr/>
        </p:nvSpPr>
        <p:spPr bwMode="auto">
          <a:xfrm>
            <a:off x="0" y="11715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altLang="zh-TW" sz="120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zh-TW" sz="900">
                <a:cs typeface="Calibri" pitchFamily="34" charset="0"/>
              </a:rPr>
              <a:t> </a:t>
            </a:r>
            <a:endParaRPr lang="en-US" altLang="zh-TW">
              <a:cs typeface="Calibri" pitchFamily="34" charset="0"/>
            </a:endParaRPr>
          </a:p>
        </p:txBody>
      </p:sp>
      <p:pic>
        <p:nvPicPr>
          <p:cNvPr id="22536" name="圖片 28"/>
          <p:cNvPicPr>
            <a:picLocks noChangeAspect="1" noChangeArrowheads="1"/>
          </p:cNvPicPr>
          <p:nvPr/>
        </p:nvPicPr>
        <p:blipFill>
          <a:blip r:embed="rId4"/>
          <a:srcRect l="38809" t="23122" r="56137" b="22832"/>
          <a:stretch>
            <a:fillRect/>
          </a:stretch>
        </p:blipFill>
        <p:spPr bwMode="auto">
          <a:xfrm>
            <a:off x="3878263" y="1689100"/>
            <a:ext cx="736600" cy="492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3924300" y="2100263"/>
            <a:ext cx="320675" cy="3206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4249738" y="2100263"/>
            <a:ext cx="322262" cy="3206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3924300" y="2420938"/>
            <a:ext cx="320675" cy="3206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4249738" y="2420938"/>
            <a:ext cx="322262" cy="3206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3924300" y="2749550"/>
            <a:ext cx="320675" cy="3190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4249738" y="2749550"/>
            <a:ext cx="322262" cy="3190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4259263" y="3068638"/>
            <a:ext cx="312737" cy="2698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3933825" y="3068638"/>
            <a:ext cx="311150" cy="2698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20" name="矩形 19"/>
          <p:cNvSpPr/>
          <p:nvPr/>
        </p:nvSpPr>
        <p:spPr>
          <a:xfrm>
            <a:off x="4254500" y="3357563"/>
            <a:ext cx="312738" cy="2682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21" name="矩形 20"/>
          <p:cNvSpPr/>
          <p:nvPr/>
        </p:nvSpPr>
        <p:spPr>
          <a:xfrm>
            <a:off x="3938588" y="3357563"/>
            <a:ext cx="311150" cy="2682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22" name="矩形 21"/>
          <p:cNvSpPr/>
          <p:nvPr/>
        </p:nvSpPr>
        <p:spPr>
          <a:xfrm>
            <a:off x="4248150" y="3663950"/>
            <a:ext cx="312738" cy="2698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23" name="矩形 22"/>
          <p:cNvSpPr/>
          <p:nvPr/>
        </p:nvSpPr>
        <p:spPr>
          <a:xfrm>
            <a:off x="3921125" y="3663950"/>
            <a:ext cx="312738" cy="2698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24" name="矩形 23"/>
          <p:cNvSpPr/>
          <p:nvPr/>
        </p:nvSpPr>
        <p:spPr>
          <a:xfrm>
            <a:off x="4248150" y="3951288"/>
            <a:ext cx="312738" cy="2698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25" name="矩形 24"/>
          <p:cNvSpPr/>
          <p:nvPr/>
        </p:nvSpPr>
        <p:spPr>
          <a:xfrm>
            <a:off x="3921125" y="3951288"/>
            <a:ext cx="312738" cy="2698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26" name="矩形 25"/>
          <p:cNvSpPr/>
          <p:nvPr/>
        </p:nvSpPr>
        <p:spPr>
          <a:xfrm>
            <a:off x="4259263" y="4311650"/>
            <a:ext cx="312737" cy="2698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27" name="矩形 26"/>
          <p:cNvSpPr/>
          <p:nvPr/>
        </p:nvSpPr>
        <p:spPr>
          <a:xfrm>
            <a:off x="3933825" y="4311650"/>
            <a:ext cx="311150" cy="2698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28" name="矩形 27"/>
          <p:cNvSpPr/>
          <p:nvPr/>
        </p:nvSpPr>
        <p:spPr>
          <a:xfrm>
            <a:off x="3933825" y="4597400"/>
            <a:ext cx="627063" cy="3159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29" name="矩形 28"/>
          <p:cNvSpPr/>
          <p:nvPr/>
        </p:nvSpPr>
        <p:spPr>
          <a:xfrm>
            <a:off x="3940175" y="5229225"/>
            <a:ext cx="627063" cy="12239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cxnSp>
        <p:nvCxnSpPr>
          <p:cNvPr id="9" name="肘形接點 8"/>
          <p:cNvCxnSpPr/>
          <p:nvPr/>
        </p:nvCxnSpPr>
        <p:spPr>
          <a:xfrm>
            <a:off x="4572000" y="3203575"/>
            <a:ext cx="1789113" cy="153988"/>
          </a:xfrm>
          <a:prstGeom prst="bentConnector3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肘形接點 29"/>
          <p:cNvCxnSpPr>
            <a:stCxn id="15" idx="1"/>
          </p:cNvCxnSpPr>
          <p:nvPr/>
        </p:nvCxnSpPr>
        <p:spPr>
          <a:xfrm rot="10800000" flipV="1">
            <a:off x="1919288" y="2908300"/>
            <a:ext cx="2005012" cy="147638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24" name="直線接點 5123"/>
          <p:cNvCxnSpPr>
            <a:stCxn id="11" idx="3"/>
          </p:cNvCxnSpPr>
          <p:nvPr/>
        </p:nvCxnSpPr>
        <p:spPr>
          <a:xfrm>
            <a:off x="4572000" y="2260600"/>
            <a:ext cx="431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接點 37"/>
          <p:cNvCxnSpPr/>
          <p:nvPr/>
        </p:nvCxnSpPr>
        <p:spPr>
          <a:xfrm>
            <a:off x="4572000" y="2565400"/>
            <a:ext cx="431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接點 38"/>
          <p:cNvCxnSpPr/>
          <p:nvPr/>
        </p:nvCxnSpPr>
        <p:spPr>
          <a:xfrm>
            <a:off x="4572000" y="2924175"/>
            <a:ext cx="431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接點 39"/>
          <p:cNvCxnSpPr/>
          <p:nvPr/>
        </p:nvCxnSpPr>
        <p:spPr>
          <a:xfrm>
            <a:off x="4572000" y="3500438"/>
            <a:ext cx="431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接點 40"/>
          <p:cNvCxnSpPr/>
          <p:nvPr/>
        </p:nvCxnSpPr>
        <p:spPr>
          <a:xfrm>
            <a:off x="4572000" y="3789363"/>
            <a:ext cx="431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接點 41"/>
          <p:cNvCxnSpPr/>
          <p:nvPr/>
        </p:nvCxnSpPr>
        <p:spPr>
          <a:xfrm>
            <a:off x="4572000" y="4076700"/>
            <a:ext cx="431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接點 42"/>
          <p:cNvCxnSpPr/>
          <p:nvPr/>
        </p:nvCxnSpPr>
        <p:spPr>
          <a:xfrm>
            <a:off x="4572000" y="4437063"/>
            <a:ext cx="431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接點 44"/>
          <p:cNvCxnSpPr/>
          <p:nvPr/>
        </p:nvCxnSpPr>
        <p:spPr>
          <a:xfrm>
            <a:off x="4572000" y="4724400"/>
            <a:ext cx="431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矩形 45"/>
          <p:cNvSpPr/>
          <p:nvPr/>
        </p:nvSpPr>
        <p:spPr>
          <a:xfrm>
            <a:off x="3944938" y="4913313"/>
            <a:ext cx="627062" cy="3159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cxnSp>
        <p:nvCxnSpPr>
          <p:cNvPr id="47" name="直線接點 46"/>
          <p:cNvCxnSpPr/>
          <p:nvPr/>
        </p:nvCxnSpPr>
        <p:spPr>
          <a:xfrm>
            <a:off x="3492500" y="5084763"/>
            <a:ext cx="431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接點 47"/>
          <p:cNvCxnSpPr/>
          <p:nvPr/>
        </p:nvCxnSpPr>
        <p:spPr>
          <a:xfrm>
            <a:off x="3492500" y="4437063"/>
            <a:ext cx="431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接點 48"/>
          <p:cNvCxnSpPr/>
          <p:nvPr/>
        </p:nvCxnSpPr>
        <p:spPr>
          <a:xfrm>
            <a:off x="3492500" y="4076700"/>
            <a:ext cx="431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接點 49"/>
          <p:cNvCxnSpPr/>
          <p:nvPr/>
        </p:nvCxnSpPr>
        <p:spPr>
          <a:xfrm>
            <a:off x="3492500" y="3798888"/>
            <a:ext cx="431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接點 50"/>
          <p:cNvCxnSpPr/>
          <p:nvPr/>
        </p:nvCxnSpPr>
        <p:spPr>
          <a:xfrm>
            <a:off x="3492500" y="3500438"/>
            <a:ext cx="431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接點 51"/>
          <p:cNvCxnSpPr/>
          <p:nvPr/>
        </p:nvCxnSpPr>
        <p:spPr>
          <a:xfrm>
            <a:off x="3492500" y="3213100"/>
            <a:ext cx="431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接點 53"/>
          <p:cNvCxnSpPr/>
          <p:nvPr/>
        </p:nvCxnSpPr>
        <p:spPr>
          <a:xfrm>
            <a:off x="3492500" y="2565400"/>
            <a:ext cx="431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接點 54"/>
          <p:cNvCxnSpPr/>
          <p:nvPr/>
        </p:nvCxnSpPr>
        <p:spPr>
          <a:xfrm>
            <a:off x="3492500" y="2276475"/>
            <a:ext cx="431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74" name="文字方塊 5127"/>
          <p:cNvSpPr txBox="1">
            <a:spLocks noChangeArrowheads="1"/>
          </p:cNvSpPr>
          <p:nvPr/>
        </p:nvSpPr>
        <p:spPr bwMode="auto">
          <a:xfrm>
            <a:off x="5103813" y="2097088"/>
            <a:ext cx="12620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Franklin Gothic Medium" pitchFamily="34" charset="0"/>
                <a:ea typeface="微軟正黑體" pitchFamily="34" charset="-120"/>
              </a:rPr>
              <a:t>細部選取工具</a:t>
            </a:r>
          </a:p>
        </p:txBody>
      </p:sp>
      <p:sp>
        <p:nvSpPr>
          <p:cNvPr id="22575" name="文字方塊 56"/>
          <p:cNvSpPr txBox="1">
            <a:spLocks noChangeArrowheads="1"/>
          </p:cNvSpPr>
          <p:nvPr/>
        </p:nvSpPr>
        <p:spPr bwMode="auto">
          <a:xfrm>
            <a:off x="2555875" y="2112963"/>
            <a:ext cx="9032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Franklin Gothic Medium" pitchFamily="34" charset="0"/>
                <a:ea typeface="微軟正黑體" pitchFamily="34" charset="-120"/>
              </a:rPr>
              <a:t>選取工具</a:t>
            </a:r>
          </a:p>
        </p:txBody>
      </p:sp>
      <p:sp>
        <p:nvSpPr>
          <p:cNvPr id="22576" name="文字方塊 57"/>
          <p:cNvSpPr txBox="1">
            <a:spLocks noChangeArrowheads="1"/>
          </p:cNvSpPr>
          <p:nvPr/>
        </p:nvSpPr>
        <p:spPr bwMode="auto">
          <a:xfrm>
            <a:off x="5003800" y="2411413"/>
            <a:ext cx="9032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Franklin Gothic Medium" pitchFamily="34" charset="0"/>
                <a:ea typeface="微軟正黑體" pitchFamily="34" charset="-120"/>
              </a:rPr>
              <a:t>套索工具</a:t>
            </a:r>
          </a:p>
        </p:txBody>
      </p:sp>
      <p:sp>
        <p:nvSpPr>
          <p:cNvPr id="22577" name="文字方塊 58"/>
          <p:cNvSpPr txBox="1">
            <a:spLocks noChangeArrowheads="1"/>
          </p:cNvSpPr>
          <p:nvPr/>
        </p:nvSpPr>
        <p:spPr bwMode="auto">
          <a:xfrm>
            <a:off x="5003800" y="2760663"/>
            <a:ext cx="9032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Franklin Gothic Medium" pitchFamily="34" charset="0"/>
                <a:ea typeface="微軟正黑體" pitchFamily="34" charset="-120"/>
              </a:rPr>
              <a:t>文字工具</a:t>
            </a:r>
          </a:p>
        </p:txBody>
      </p:sp>
      <p:sp>
        <p:nvSpPr>
          <p:cNvPr id="22578" name="文字方塊 59"/>
          <p:cNvSpPr txBox="1">
            <a:spLocks noChangeArrowheads="1"/>
          </p:cNvSpPr>
          <p:nvPr/>
        </p:nvSpPr>
        <p:spPr bwMode="auto">
          <a:xfrm>
            <a:off x="4932363" y="3357563"/>
            <a:ext cx="9017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Franklin Gothic Medium" pitchFamily="34" charset="0"/>
                <a:ea typeface="微軟正黑體" pitchFamily="34" charset="-120"/>
              </a:rPr>
              <a:t>筆刷工具</a:t>
            </a:r>
          </a:p>
        </p:txBody>
      </p:sp>
      <p:sp>
        <p:nvSpPr>
          <p:cNvPr id="22579" name="文字方塊 60"/>
          <p:cNvSpPr txBox="1">
            <a:spLocks noChangeArrowheads="1"/>
          </p:cNvSpPr>
          <p:nvPr/>
        </p:nvSpPr>
        <p:spPr bwMode="auto">
          <a:xfrm>
            <a:off x="4932363" y="3644900"/>
            <a:ext cx="10826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Franklin Gothic Medium" pitchFamily="34" charset="0"/>
                <a:ea typeface="微軟正黑體" pitchFamily="34" charset="-120"/>
              </a:rPr>
              <a:t>油漆桶工具</a:t>
            </a:r>
          </a:p>
        </p:txBody>
      </p:sp>
      <p:sp>
        <p:nvSpPr>
          <p:cNvPr id="22580" name="文字方塊 61"/>
          <p:cNvSpPr txBox="1">
            <a:spLocks noChangeArrowheads="1"/>
          </p:cNvSpPr>
          <p:nvPr/>
        </p:nvSpPr>
        <p:spPr bwMode="auto">
          <a:xfrm>
            <a:off x="4932363" y="3913188"/>
            <a:ext cx="10826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Franklin Gothic Medium" pitchFamily="34" charset="0"/>
                <a:ea typeface="微軟正黑體" pitchFamily="34" charset="-120"/>
              </a:rPr>
              <a:t>橡皮擦工具</a:t>
            </a:r>
          </a:p>
        </p:txBody>
      </p:sp>
      <p:sp>
        <p:nvSpPr>
          <p:cNvPr id="22581" name="文字方塊 62"/>
          <p:cNvSpPr txBox="1">
            <a:spLocks noChangeArrowheads="1"/>
          </p:cNvSpPr>
          <p:nvPr/>
        </p:nvSpPr>
        <p:spPr bwMode="auto">
          <a:xfrm>
            <a:off x="4932363" y="4292600"/>
            <a:ext cx="9017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Franklin Gothic Medium" pitchFamily="34" charset="0"/>
                <a:ea typeface="微軟正黑體" pitchFamily="34" charset="-120"/>
              </a:rPr>
              <a:t>縮放工具</a:t>
            </a:r>
          </a:p>
        </p:txBody>
      </p:sp>
      <p:sp>
        <p:nvSpPr>
          <p:cNvPr id="22582" name="文字方塊 63"/>
          <p:cNvSpPr txBox="1">
            <a:spLocks noChangeArrowheads="1"/>
          </p:cNvSpPr>
          <p:nvPr/>
        </p:nvSpPr>
        <p:spPr bwMode="auto">
          <a:xfrm>
            <a:off x="4932363" y="4581525"/>
            <a:ext cx="9017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Franklin Gothic Medium" pitchFamily="34" charset="0"/>
                <a:ea typeface="微軟正黑體" pitchFamily="34" charset="-120"/>
              </a:rPr>
              <a:t>筆畫顏色</a:t>
            </a:r>
          </a:p>
        </p:txBody>
      </p:sp>
      <p:sp>
        <p:nvSpPr>
          <p:cNvPr id="22583" name="文字方塊 64"/>
          <p:cNvSpPr txBox="1">
            <a:spLocks noChangeArrowheads="1"/>
          </p:cNvSpPr>
          <p:nvPr/>
        </p:nvSpPr>
        <p:spPr bwMode="auto">
          <a:xfrm>
            <a:off x="2660650" y="4921250"/>
            <a:ext cx="9032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Franklin Gothic Medium" pitchFamily="34" charset="0"/>
                <a:ea typeface="微軟正黑體" pitchFamily="34" charset="-120"/>
              </a:rPr>
              <a:t>填色顏色</a:t>
            </a:r>
          </a:p>
        </p:txBody>
      </p:sp>
      <p:sp>
        <p:nvSpPr>
          <p:cNvPr id="22584" name="文字方塊 65"/>
          <p:cNvSpPr txBox="1">
            <a:spLocks noChangeArrowheads="1"/>
          </p:cNvSpPr>
          <p:nvPr/>
        </p:nvSpPr>
        <p:spPr bwMode="auto">
          <a:xfrm>
            <a:off x="2700338" y="4292600"/>
            <a:ext cx="9017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Franklin Gothic Medium" pitchFamily="34" charset="0"/>
                <a:ea typeface="微軟正黑體" pitchFamily="34" charset="-120"/>
              </a:rPr>
              <a:t>手掌工具</a:t>
            </a:r>
          </a:p>
        </p:txBody>
      </p:sp>
      <p:sp>
        <p:nvSpPr>
          <p:cNvPr id="22585" name="文字方塊 66"/>
          <p:cNvSpPr txBox="1">
            <a:spLocks noChangeArrowheads="1"/>
          </p:cNvSpPr>
          <p:nvPr/>
        </p:nvSpPr>
        <p:spPr bwMode="auto">
          <a:xfrm>
            <a:off x="2663825" y="3933825"/>
            <a:ext cx="90170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Franklin Gothic Medium" pitchFamily="34" charset="0"/>
                <a:ea typeface="微軟正黑體" pitchFamily="34" charset="-120"/>
              </a:rPr>
              <a:t>滴管工具</a:t>
            </a:r>
          </a:p>
        </p:txBody>
      </p:sp>
      <p:sp>
        <p:nvSpPr>
          <p:cNvPr id="22586" name="文字方塊 67"/>
          <p:cNvSpPr txBox="1">
            <a:spLocks noChangeArrowheads="1"/>
          </p:cNvSpPr>
          <p:nvPr/>
        </p:nvSpPr>
        <p:spPr bwMode="auto">
          <a:xfrm>
            <a:off x="2697163" y="3644900"/>
            <a:ext cx="10826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Franklin Gothic Medium" pitchFamily="34" charset="0"/>
                <a:ea typeface="微軟正黑體" pitchFamily="34" charset="-120"/>
              </a:rPr>
              <a:t>墨水瓶工具</a:t>
            </a:r>
          </a:p>
        </p:txBody>
      </p:sp>
      <p:sp>
        <p:nvSpPr>
          <p:cNvPr id="22587" name="文字方塊 69"/>
          <p:cNvSpPr txBox="1">
            <a:spLocks noChangeArrowheads="1"/>
          </p:cNvSpPr>
          <p:nvPr/>
        </p:nvSpPr>
        <p:spPr bwMode="auto">
          <a:xfrm>
            <a:off x="2733675" y="3357563"/>
            <a:ext cx="9017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Franklin Gothic Medium" pitchFamily="34" charset="0"/>
                <a:ea typeface="微軟正黑體" pitchFamily="34" charset="-120"/>
              </a:rPr>
              <a:t>鉛筆工具</a:t>
            </a:r>
          </a:p>
        </p:txBody>
      </p:sp>
      <p:sp>
        <p:nvSpPr>
          <p:cNvPr id="22588" name="文字方塊 70"/>
          <p:cNvSpPr txBox="1">
            <a:spLocks noChangeArrowheads="1"/>
          </p:cNvSpPr>
          <p:nvPr/>
        </p:nvSpPr>
        <p:spPr bwMode="auto">
          <a:xfrm>
            <a:off x="2733675" y="3068638"/>
            <a:ext cx="9017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Franklin Gothic Medium" pitchFamily="34" charset="0"/>
                <a:ea typeface="微軟正黑體" pitchFamily="34" charset="-120"/>
              </a:rPr>
              <a:t>線段工具</a:t>
            </a:r>
          </a:p>
        </p:txBody>
      </p:sp>
      <p:sp>
        <p:nvSpPr>
          <p:cNvPr id="22589" name="文字方塊 71"/>
          <p:cNvSpPr txBox="1">
            <a:spLocks noChangeArrowheads="1"/>
          </p:cNvSpPr>
          <p:nvPr/>
        </p:nvSpPr>
        <p:spPr bwMode="auto">
          <a:xfrm>
            <a:off x="2339975" y="2420938"/>
            <a:ext cx="12620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Franklin Gothic Medium" pitchFamily="34" charset="0"/>
                <a:ea typeface="微軟正黑體" pitchFamily="34" charset="-120"/>
              </a:rPr>
              <a:t>自由變形工具</a:t>
            </a:r>
          </a:p>
        </p:txBody>
      </p:sp>
      <p:cxnSp>
        <p:nvCxnSpPr>
          <p:cNvPr id="73" name="直線接點 72"/>
          <p:cNvCxnSpPr/>
          <p:nvPr/>
        </p:nvCxnSpPr>
        <p:spPr>
          <a:xfrm>
            <a:off x="4560888" y="5373688"/>
            <a:ext cx="431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91" name="文字方塊 73"/>
          <p:cNvSpPr txBox="1">
            <a:spLocks noChangeArrowheads="1"/>
          </p:cNvSpPr>
          <p:nvPr/>
        </p:nvSpPr>
        <p:spPr bwMode="auto">
          <a:xfrm>
            <a:off x="4932363" y="5210175"/>
            <a:ext cx="1082675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Franklin Gothic Medium" pitchFamily="34" charset="0"/>
                <a:ea typeface="微軟正黑體" pitchFamily="34" charset="-120"/>
              </a:rPr>
              <a:t>工具選項欄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4320" fontAlgn="auto">
              <a:spcAft>
                <a:spcPts val="0"/>
              </a:spcAft>
              <a:defRPr/>
            </a:pPr>
            <a:r>
              <a:rPr lang="zh-TW" altLang="en-US" dirty="0" smtClean="0"/>
              <a:t>選取</a:t>
            </a:r>
            <a:r>
              <a:rPr lang="en-US" altLang="zh-TW" dirty="0" smtClean="0"/>
              <a:t>/</a:t>
            </a:r>
            <a:r>
              <a:rPr lang="zh-TW" altLang="en-US" dirty="0" smtClean="0"/>
              <a:t>直接選取工具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zh-TW" altLang="en-US"/>
          </a:p>
        </p:txBody>
      </p:sp>
      <p:pic>
        <p:nvPicPr>
          <p:cNvPr id="23555" name="圖片 6"/>
          <p:cNvPicPr>
            <a:picLocks noChangeAspect="1" noChangeArrowheads="1"/>
          </p:cNvPicPr>
          <p:nvPr/>
        </p:nvPicPr>
        <p:blipFill>
          <a:blip r:embed="rId2"/>
          <a:srcRect l="38770" t="40224" r="31847" b="29887"/>
          <a:stretch>
            <a:fillRect/>
          </a:stretch>
        </p:blipFill>
        <p:spPr bwMode="auto">
          <a:xfrm>
            <a:off x="4932363" y="3500438"/>
            <a:ext cx="2903537" cy="184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圖片 6"/>
          <p:cNvPicPr>
            <a:picLocks noChangeAspect="1" noChangeArrowheads="1"/>
          </p:cNvPicPr>
          <p:nvPr/>
        </p:nvPicPr>
        <p:blipFill>
          <a:blip r:embed="rId2"/>
          <a:srcRect t="11565" r="97478" b="84711"/>
          <a:stretch>
            <a:fillRect/>
          </a:stretch>
        </p:blipFill>
        <p:spPr bwMode="auto">
          <a:xfrm>
            <a:off x="501650" y="5199063"/>
            <a:ext cx="360363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圖片 4"/>
          <p:cNvPicPr>
            <a:picLocks noChangeAspect="1" noChangeArrowheads="1"/>
          </p:cNvPicPr>
          <p:nvPr/>
        </p:nvPicPr>
        <p:blipFill>
          <a:blip r:embed="rId3"/>
          <a:srcRect l="40614" t="46486" r="45131" b="33405"/>
          <a:stretch>
            <a:fillRect/>
          </a:stretch>
        </p:blipFill>
        <p:spPr bwMode="auto">
          <a:xfrm>
            <a:off x="501650" y="3357563"/>
            <a:ext cx="1849438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圖片 5"/>
          <p:cNvPicPr>
            <a:picLocks noChangeAspect="1" noChangeArrowheads="1"/>
          </p:cNvPicPr>
          <p:nvPr/>
        </p:nvPicPr>
        <p:blipFill>
          <a:blip r:embed="rId4"/>
          <a:srcRect l="39880" t="45512" r="40155" b="27245"/>
          <a:stretch>
            <a:fillRect/>
          </a:stretch>
        </p:blipFill>
        <p:spPr bwMode="auto">
          <a:xfrm>
            <a:off x="2195513" y="3333750"/>
            <a:ext cx="1965325" cy="167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橢圓 3"/>
          <p:cNvSpPr/>
          <p:nvPr/>
        </p:nvSpPr>
        <p:spPr>
          <a:xfrm>
            <a:off x="6854825" y="3587750"/>
            <a:ext cx="669925" cy="6334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23560" name="文字方塊 5"/>
          <p:cNvSpPr txBox="1">
            <a:spLocks noChangeArrowheads="1"/>
          </p:cNvSpPr>
          <p:nvPr/>
        </p:nvSpPr>
        <p:spPr bwMode="auto">
          <a:xfrm>
            <a:off x="4884738" y="5365750"/>
            <a:ext cx="36480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>
                <a:latin typeface="Franklin Gothic Medium" pitchFamily="34" charset="0"/>
                <a:ea typeface="微軟正黑體" pitchFamily="34" charset="-120"/>
              </a:rPr>
              <a:t>直接選取工具可以編輯圖形的端點</a:t>
            </a:r>
          </a:p>
        </p:txBody>
      </p:sp>
      <p:pic>
        <p:nvPicPr>
          <p:cNvPr id="23561" name="圖片 6"/>
          <p:cNvPicPr>
            <a:picLocks noChangeAspect="1" noChangeArrowheads="1"/>
          </p:cNvPicPr>
          <p:nvPr/>
        </p:nvPicPr>
        <p:blipFill>
          <a:blip r:embed="rId2"/>
          <a:srcRect l="2689" t="12273" r="95207" b="84300"/>
          <a:stretch>
            <a:fillRect/>
          </a:stretch>
        </p:blipFill>
        <p:spPr bwMode="auto">
          <a:xfrm>
            <a:off x="4521200" y="5365750"/>
            <a:ext cx="376238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2" name="文字方塊 10"/>
          <p:cNvSpPr txBox="1">
            <a:spLocks noChangeArrowheads="1"/>
          </p:cNvSpPr>
          <p:nvPr/>
        </p:nvSpPr>
        <p:spPr bwMode="auto">
          <a:xfrm>
            <a:off x="827088" y="5180013"/>
            <a:ext cx="31861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>
                <a:latin typeface="Franklin Gothic Medium" pitchFamily="34" charset="0"/>
                <a:ea typeface="微軟正黑體" pitchFamily="34" charset="-120"/>
              </a:rPr>
              <a:t>選取工具可以編輯圖形中相同</a:t>
            </a:r>
            <a:endParaRPr kumimoji="0" lang="en-US" altLang="zh-TW">
              <a:latin typeface="Franklin Gothic Medium" pitchFamily="34" charset="0"/>
              <a:ea typeface="微軟正黑體" pitchFamily="34" charset="-120"/>
            </a:endParaRPr>
          </a:p>
          <a:p>
            <a:r>
              <a:rPr kumimoji="0" lang="zh-TW" altLang="en-US">
                <a:latin typeface="Franklin Gothic Medium" pitchFamily="34" charset="0"/>
                <a:ea typeface="微軟正黑體" pitchFamily="34" charset="-120"/>
              </a:rPr>
              <a:t>顏色的像素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4320" fontAlgn="auto">
              <a:spcAft>
                <a:spcPts val="0"/>
              </a:spcAft>
              <a:defRPr/>
            </a:pPr>
            <a:r>
              <a:rPr lang="zh-TW" altLang="en-US" dirty="0" smtClean="0"/>
              <a:t>任意變形</a:t>
            </a:r>
            <a:r>
              <a:rPr lang="en-US" altLang="zh-TW" dirty="0" smtClean="0"/>
              <a:t>/</a:t>
            </a:r>
            <a:r>
              <a:rPr lang="zh-TW" altLang="en-US" dirty="0" smtClean="0"/>
              <a:t>套索工具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zh-TW" altLang="en-US"/>
          </a:p>
        </p:txBody>
      </p:sp>
      <p:pic>
        <p:nvPicPr>
          <p:cNvPr id="24579" name="圖片 7"/>
          <p:cNvPicPr>
            <a:picLocks noChangeAspect="1" noChangeArrowheads="1"/>
          </p:cNvPicPr>
          <p:nvPr/>
        </p:nvPicPr>
        <p:blipFill>
          <a:blip r:embed="rId2"/>
          <a:srcRect l="417" t="15283" r="97047" b="81096"/>
          <a:stretch>
            <a:fillRect/>
          </a:stretch>
        </p:blipFill>
        <p:spPr bwMode="auto">
          <a:xfrm>
            <a:off x="44450" y="5195888"/>
            <a:ext cx="412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圖片 7"/>
          <p:cNvPicPr>
            <a:picLocks noChangeAspect="1" noChangeArrowheads="1"/>
          </p:cNvPicPr>
          <p:nvPr/>
        </p:nvPicPr>
        <p:blipFill>
          <a:blip r:embed="rId2"/>
          <a:srcRect l="26924" t="39523" r="42348" b="26459"/>
          <a:stretch>
            <a:fillRect/>
          </a:stretch>
        </p:blipFill>
        <p:spPr bwMode="auto">
          <a:xfrm>
            <a:off x="833438" y="3284538"/>
            <a:ext cx="2760662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圖片 8"/>
          <p:cNvPicPr>
            <a:picLocks noChangeAspect="1" noChangeArrowheads="1"/>
          </p:cNvPicPr>
          <p:nvPr/>
        </p:nvPicPr>
        <p:blipFill>
          <a:blip r:embed="rId3"/>
          <a:srcRect l="39915" t="43404" r="29539" b="28299"/>
          <a:stretch>
            <a:fillRect/>
          </a:stretch>
        </p:blipFill>
        <p:spPr bwMode="auto">
          <a:xfrm>
            <a:off x="4572000" y="1700213"/>
            <a:ext cx="3405188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圖片 9"/>
          <p:cNvPicPr>
            <a:picLocks noChangeAspect="1" noChangeArrowheads="1"/>
          </p:cNvPicPr>
          <p:nvPr/>
        </p:nvPicPr>
        <p:blipFill>
          <a:blip r:embed="rId4"/>
          <a:srcRect l="38661" t="44659" r="35345" b="27670"/>
          <a:stretch>
            <a:fillRect/>
          </a:stretch>
        </p:blipFill>
        <p:spPr bwMode="auto">
          <a:xfrm>
            <a:off x="4572000" y="3573463"/>
            <a:ext cx="3405188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圖片 7"/>
          <p:cNvPicPr>
            <a:picLocks noChangeAspect="1" noChangeArrowheads="1"/>
          </p:cNvPicPr>
          <p:nvPr/>
        </p:nvPicPr>
        <p:blipFill>
          <a:blip r:embed="rId2"/>
          <a:srcRect l="2550" t="15283" r="94899" b="81097"/>
          <a:stretch>
            <a:fillRect/>
          </a:stretch>
        </p:blipFill>
        <p:spPr bwMode="auto">
          <a:xfrm>
            <a:off x="4049713" y="5849938"/>
            <a:ext cx="401637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4" name="文字方塊 8"/>
          <p:cNvSpPr txBox="1">
            <a:spLocks noChangeArrowheads="1"/>
          </p:cNvSpPr>
          <p:nvPr/>
        </p:nvSpPr>
        <p:spPr bwMode="auto">
          <a:xfrm>
            <a:off x="390525" y="5192713"/>
            <a:ext cx="36464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>
                <a:latin typeface="Franklin Gothic Medium" pitchFamily="34" charset="0"/>
                <a:ea typeface="微軟正黑體" pitchFamily="34" charset="-120"/>
              </a:rPr>
              <a:t>任意編輯工具可以旋轉、縮放圖形</a:t>
            </a:r>
            <a:endParaRPr kumimoji="0" lang="en-US" altLang="zh-TW">
              <a:latin typeface="Franklin Gothic Medium" pitchFamily="34" charset="0"/>
              <a:ea typeface="微軟正黑體" pitchFamily="34" charset="-120"/>
            </a:endParaRPr>
          </a:p>
        </p:txBody>
      </p:sp>
      <p:sp>
        <p:nvSpPr>
          <p:cNvPr id="24585" name="文字方塊 9"/>
          <p:cNvSpPr txBox="1">
            <a:spLocks noChangeArrowheads="1"/>
          </p:cNvSpPr>
          <p:nvPr/>
        </p:nvSpPr>
        <p:spPr bwMode="auto">
          <a:xfrm>
            <a:off x="4451350" y="5837238"/>
            <a:ext cx="41084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>
                <a:latin typeface="Franklin Gothic Medium" pitchFamily="34" charset="0"/>
                <a:ea typeface="微軟正黑體" pitchFamily="34" charset="-120"/>
              </a:rPr>
              <a:t>套索工具可以選取圖形的像素進行編輯</a:t>
            </a:r>
            <a:endParaRPr kumimoji="0" lang="en-US" altLang="zh-TW">
              <a:latin typeface="Franklin Gothic Medium" pitchFamily="34" charset="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48640" lvl="1" indent="-182880" fontAlgn="auto">
              <a:spcAft>
                <a:spcPts val="0"/>
              </a:spcAft>
              <a:defRPr/>
            </a:pPr>
            <a:r>
              <a:rPr lang="zh-TW" altLang="en-US" dirty="0" smtClean="0"/>
              <a:t>文字</a:t>
            </a:r>
            <a:endParaRPr lang="ja-JP" altLang="en-US" dirty="0" smtClean="0"/>
          </a:p>
          <a:p>
            <a:pPr marL="548640" lvl="1" indent="-182880" fontAlgn="auto">
              <a:spcAft>
                <a:spcPts val="0"/>
              </a:spcAft>
              <a:defRPr/>
            </a:pPr>
            <a:endParaRPr lang="ja-JP" altLang="en-US" dirty="0"/>
          </a:p>
          <a:p>
            <a:pPr marL="548640" lvl="1" indent="-182880" fontAlgn="auto">
              <a:spcAft>
                <a:spcPts val="0"/>
              </a:spcAft>
              <a:defRPr/>
            </a:pPr>
            <a:endParaRPr lang="ja-JP" altLang="en-US" dirty="0" smtClean="0"/>
          </a:p>
          <a:p>
            <a:pPr marL="548640" lvl="1" indent="-182880" fontAlgn="auto">
              <a:spcAft>
                <a:spcPts val="0"/>
              </a:spcAft>
              <a:defRPr/>
            </a:pPr>
            <a:endParaRPr lang="ja-JP" altLang="en-US" dirty="0"/>
          </a:p>
          <a:p>
            <a:pPr marL="548640" lvl="1" indent="-182880" fontAlgn="auto">
              <a:spcAft>
                <a:spcPts val="0"/>
              </a:spcAft>
              <a:defRPr/>
            </a:pPr>
            <a:endParaRPr lang="ja-JP" altLang="en-US" dirty="0" smtClean="0"/>
          </a:p>
          <a:p>
            <a:pPr marL="548640" lvl="1" indent="-182880" fontAlgn="auto">
              <a:spcAft>
                <a:spcPts val="0"/>
              </a:spcAft>
              <a:defRPr/>
            </a:pPr>
            <a:endParaRPr lang="ja-JP" altLang="en-US" dirty="0"/>
          </a:p>
          <a:p>
            <a:pPr marL="548640" lvl="1" indent="-182880" fontAlgn="auto">
              <a:spcAft>
                <a:spcPts val="0"/>
              </a:spcAft>
              <a:defRPr/>
            </a:pPr>
            <a:endParaRPr lang="ja-JP" altLang="en-US" dirty="0" smtClean="0"/>
          </a:p>
          <a:p>
            <a:pPr marL="548640" lvl="1" indent="-182880" fontAlgn="auto">
              <a:spcAft>
                <a:spcPts val="0"/>
              </a:spcAft>
              <a:defRPr/>
            </a:pPr>
            <a:endParaRPr lang="en-US" altLang="zh-TW" dirty="0"/>
          </a:p>
          <a:p>
            <a:pPr marL="548640" lvl="1" indent="-182880" fontAlgn="auto">
              <a:spcAft>
                <a:spcPts val="0"/>
              </a:spcAft>
              <a:defRPr/>
            </a:pPr>
            <a:r>
              <a:rPr lang="zh-TW" altLang="en-US" dirty="0"/>
              <a:t>橡皮擦</a:t>
            </a:r>
            <a:endParaRPr lang="en-US" altLang="zh-TW" dirty="0"/>
          </a:p>
          <a:p>
            <a:pPr marL="274320" fontAlgn="auto">
              <a:spcAft>
                <a:spcPts val="0"/>
              </a:spcAft>
              <a:defRPr/>
            </a:pP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zh-TW" altLang="en-US"/>
          </a:p>
        </p:txBody>
      </p:sp>
      <p:pic>
        <p:nvPicPr>
          <p:cNvPr id="25603" name="圖片 1"/>
          <p:cNvPicPr>
            <a:picLocks noChangeAspect="1" noChangeArrowheads="1"/>
          </p:cNvPicPr>
          <p:nvPr/>
        </p:nvPicPr>
        <p:blipFill>
          <a:blip r:embed="rId2"/>
          <a:srcRect t="18283" r="94734" b="50000"/>
          <a:stretch>
            <a:fillRect/>
          </a:stretch>
        </p:blipFill>
        <p:spPr bwMode="auto">
          <a:xfrm>
            <a:off x="1744663" y="1844675"/>
            <a:ext cx="647700" cy="243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圖片 1"/>
          <p:cNvPicPr>
            <a:picLocks noChangeAspect="1" noChangeArrowheads="1"/>
          </p:cNvPicPr>
          <p:nvPr/>
        </p:nvPicPr>
        <p:blipFill>
          <a:blip r:embed="rId2"/>
          <a:srcRect l="31599" t="38490" r="44228" b="50000"/>
          <a:stretch>
            <a:fillRect/>
          </a:stretch>
        </p:blipFill>
        <p:spPr bwMode="auto">
          <a:xfrm>
            <a:off x="2484438" y="1844675"/>
            <a:ext cx="2973387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圖片 1"/>
          <p:cNvPicPr>
            <a:picLocks noChangeAspect="1" noChangeArrowheads="1"/>
          </p:cNvPicPr>
          <p:nvPr/>
        </p:nvPicPr>
        <p:blipFill>
          <a:blip r:embed="rId2"/>
          <a:srcRect l="6004" t="76865" r="42133" b="4558"/>
          <a:stretch>
            <a:fillRect/>
          </a:stretch>
        </p:blipFill>
        <p:spPr bwMode="auto">
          <a:xfrm>
            <a:off x="2474913" y="2730500"/>
            <a:ext cx="6381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圖片 23"/>
          <p:cNvPicPr>
            <a:picLocks noChangeAspect="1" noChangeArrowheads="1"/>
          </p:cNvPicPr>
          <p:nvPr/>
        </p:nvPicPr>
        <p:blipFill>
          <a:blip r:embed="rId3"/>
          <a:srcRect l="1312" t="52438" r="87772" b="30083"/>
          <a:stretch>
            <a:fillRect/>
          </a:stretch>
        </p:blipFill>
        <p:spPr bwMode="auto">
          <a:xfrm>
            <a:off x="1704975" y="5229225"/>
            <a:ext cx="1252538" cy="125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圖片 24"/>
          <p:cNvPicPr>
            <a:picLocks noChangeAspect="1" noChangeArrowheads="1"/>
          </p:cNvPicPr>
          <p:nvPr/>
        </p:nvPicPr>
        <p:blipFill>
          <a:blip r:embed="rId4"/>
          <a:srcRect l="29253" t="43047" r="40475" b="34538"/>
          <a:stretch>
            <a:fillRect/>
          </a:stretch>
        </p:blipFill>
        <p:spPr bwMode="auto">
          <a:xfrm>
            <a:off x="5665788" y="5283200"/>
            <a:ext cx="2124075" cy="98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圖片 24"/>
          <p:cNvPicPr>
            <a:picLocks noChangeAspect="1" noChangeArrowheads="1"/>
          </p:cNvPicPr>
          <p:nvPr/>
        </p:nvPicPr>
        <p:blipFill>
          <a:blip r:embed="rId4"/>
          <a:srcRect l="331" t="25711" r="95164" b="45160"/>
          <a:stretch>
            <a:fillRect/>
          </a:stretch>
        </p:blipFill>
        <p:spPr bwMode="auto">
          <a:xfrm>
            <a:off x="1162050" y="4724400"/>
            <a:ext cx="534988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9" name="圖片 23"/>
          <p:cNvPicPr>
            <a:picLocks noChangeAspect="1" noChangeArrowheads="1"/>
          </p:cNvPicPr>
          <p:nvPr/>
        </p:nvPicPr>
        <p:blipFill>
          <a:blip r:embed="rId3"/>
          <a:srcRect l="30301" t="43903" r="41046" b="34662"/>
          <a:stretch>
            <a:fillRect/>
          </a:stretch>
        </p:blipFill>
        <p:spPr bwMode="auto">
          <a:xfrm>
            <a:off x="3552825" y="5278438"/>
            <a:ext cx="2112963" cy="98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0" name="圖片 25"/>
          <p:cNvPicPr>
            <a:picLocks noChangeAspect="1" noChangeArrowheads="1"/>
          </p:cNvPicPr>
          <p:nvPr/>
        </p:nvPicPr>
        <p:blipFill>
          <a:blip r:embed="rId5"/>
          <a:srcRect l="29446" t="44337" r="55928" b="34563"/>
          <a:stretch>
            <a:fillRect/>
          </a:stretch>
        </p:blipFill>
        <p:spPr bwMode="auto">
          <a:xfrm>
            <a:off x="7789863" y="5283200"/>
            <a:ext cx="105886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1" name="文字方塊 11"/>
          <p:cNvSpPr txBox="1">
            <a:spLocks noChangeArrowheads="1"/>
          </p:cNvSpPr>
          <p:nvPr/>
        </p:nvSpPr>
        <p:spPr bwMode="auto">
          <a:xfrm>
            <a:off x="3203575" y="1917700"/>
            <a:ext cx="50323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Franklin Gothic Medium" pitchFamily="34" charset="0"/>
                <a:ea typeface="微軟正黑體" pitchFamily="34" charset="-120"/>
              </a:rPr>
              <a:t>文字框鍵入文字後，可以點選文字，在屬性欄裡調整文字選項</a:t>
            </a:r>
            <a:endParaRPr kumimoji="0" lang="en-US" altLang="zh-TW" sz="1400">
              <a:latin typeface="Franklin Gothic Medium" pitchFamily="34" charset="0"/>
              <a:ea typeface="微軟正黑體" pitchFamily="34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068513" y="1844675"/>
            <a:ext cx="269875" cy="2841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2495550" y="2765425"/>
            <a:ext cx="6361113" cy="13938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1436688" y="5214938"/>
            <a:ext cx="268287" cy="2841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25615" name="文字方塊 15"/>
          <p:cNvSpPr txBox="1">
            <a:spLocks noChangeArrowheads="1"/>
          </p:cNvSpPr>
          <p:nvPr/>
        </p:nvSpPr>
        <p:spPr bwMode="auto">
          <a:xfrm>
            <a:off x="3425825" y="4926013"/>
            <a:ext cx="49053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400">
                <a:latin typeface="Franklin Gothic Medium" pitchFamily="34" charset="0"/>
                <a:ea typeface="微軟正黑體" pitchFamily="34" charset="-120"/>
              </a:rPr>
              <a:t>Flash</a:t>
            </a:r>
            <a:r>
              <a:rPr kumimoji="0" lang="zh-TW" altLang="en-US" sz="1400">
                <a:latin typeface="Franklin Gothic Medium" pitchFamily="34" charset="0"/>
                <a:ea typeface="微軟正黑體" pitchFamily="34" charset="-120"/>
              </a:rPr>
              <a:t>的橡皮擦工具有五種不同的模式，可以視功能選擇使用</a:t>
            </a:r>
            <a:endParaRPr kumimoji="0" lang="en-US" altLang="zh-TW" sz="1400">
              <a:latin typeface="Franklin Gothic Medium" pitchFamily="34" charset="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4320" fontAlgn="auto">
              <a:spcAft>
                <a:spcPts val="0"/>
              </a:spcAft>
              <a:defRPr/>
            </a:pPr>
            <a:r>
              <a:rPr lang="zh-TW" altLang="en-US" dirty="0" smtClean="0"/>
              <a:t>基本繪圖教學</a:t>
            </a:r>
            <a:endParaRPr lang="en-US" altLang="zh-TW" dirty="0" smtClean="0"/>
          </a:p>
          <a:p>
            <a:pPr marL="548640" lvl="1" indent="-182880" fontAlgn="auto">
              <a:spcAft>
                <a:spcPts val="0"/>
              </a:spcAft>
              <a:defRPr/>
            </a:pPr>
            <a:r>
              <a:rPr lang="zh-TW" altLang="en-US" dirty="0" smtClean="0"/>
              <a:t>線條</a:t>
            </a:r>
            <a:endParaRPr lang="en-US" altLang="zh-TW" dirty="0" smtClean="0"/>
          </a:p>
          <a:p>
            <a:pPr marL="365760" lvl="1" indent="0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zh-TW" altLang="en-US" dirty="0" smtClean="0"/>
              <a:t>                        鋼筆                                    線條</a:t>
            </a:r>
            <a:endParaRPr lang="en-US" altLang="zh-TW" dirty="0" smtClean="0"/>
          </a:p>
          <a:p>
            <a:pPr marL="45720" indent="0" fontAlgn="auto">
              <a:spcAft>
                <a:spcPts val="0"/>
              </a:spcAft>
              <a:buFont typeface="Wingdings 2" pitchFamily="18" charset="2"/>
              <a:buNone/>
              <a:defRPr/>
            </a:pPr>
            <a:endParaRPr lang="en-US" altLang="zh-TW" dirty="0" smtClean="0"/>
          </a:p>
          <a:p>
            <a:pPr marL="274320" fontAlgn="auto">
              <a:spcAft>
                <a:spcPts val="0"/>
              </a:spcAft>
              <a:defRPr/>
            </a:pP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zh-TW" altLang="en-US"/>
          </a:p>
        </p:txBody>
      </p:sp>
      <p:pic>
        <p:nvPicPr>
          <p:cNvPr id="26627" name="圖片 12"/>
          <p:cNvPicPr>
            <a:picLocks noChangeAspect="1" noChangeArrowheads="1"/>
          </p:cNvPicPr>
          <p:nvPr/>
        </p:nvPicPr>
        <p:blipFill>
          <a:blip r:embed="rId2"/>
          <a:srcRect l="39099" t="50000" r="39404" b="28970"/>
          <a:stretch>
            <a:fillRect/>
          </a:stretch>
        </p:blipFill>
        <p:spPr bwMode="auto">
          <a:xfrm>
            <a:off x="5580063" y="2817813"/>
            <a:ext cx="2297112" cy="140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3"/>
          <a:srcRect l="28497" t="39722" r="44296" b="27419"/>
          <a:stretch>
            <a:fillRect/>
          </a:stretch>
        </p:blipFill>
        <p:spPr bwMode="auto">
          <a:xfrm>
            <a:off x="1258888" y="2817813"/>
            <a:ext cx="3317875" cy="250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3"/>
          <p:cNvPicPr>
            <a:picLocks noChangeAspect="1" noChangeArrowheads="1"/>
          </p:cNvPicPr>
          <p:nvPr/>
        </p:nvPicPr>
        <p:blipFill>
          <a:blip r:embed="rId3"/>
          <a:srcRect l="41" t="19139" r="94737" b="50000"/>
          <a:stretch>
            <a:fillRect/>
          </a:stretch>
        </p:blipFill>
        <p:spPr bwMode="auto">
          <a:xfrm>
            <a:off x="622300" y="2817813"/>
            <a:ext cx="636588" cy="235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圖片 12"/>
          <p:cNvPicPr>
            <a:picLocks noChangeAspect="1" noChangeArrowheads="1"/>
          </p:cNvPicPr>
          <p:nvPr/>
        </p:nvPicPr>
        <p:blipFill>
          <a:blip r:embed="rId2"/>
          <a:srcRect t="18420" r="94936" b="60551"/>
          <a:stretch>
            <a:fillRect/>
          </a:stretch>
        </p:blipFill>
        <p:spPr bwMode="auto">
          <a:xfrm>
            <a:off x="4859338" y="2817813"/>
            <a:ext cx="541337" cy="140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文字方塊 3"/>
          <p:cNvSpPr txBox="1">
            <a:spLocks noChangeArrowheads="1"/>
          </p:cNvSpPr>
          <p:nvPr/>
        </p:nvSpPr>
        <p:spPr bwMode="auto">
          <a:xfrm>
            <a:off x="1671638" y="5321300"/>
            <a:ext cx="2492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>
                <a:latin typeface="Franklin Gothic Medium" pitchFamily="34" charset="0"/>
                <a:ea typeface="微軟正黑體" pitchFamily="34" charset="-120"/>
              </a:rPr>
              <a:t>使用貝茲曲線描繪路徑</a:t>
            </a:r>
          </a:p>
        </p:txBody>
      </p:sp>
      <p:sp>
        <p:nvSpPr>
          <p:cNvPr id="26632" name="文字方塊 8"/>
          <p:cNvSpPr txBox="1">
            <a:spLocks noChangeArrowheads="1"/>
          </p:cNvSpPr>
          <p:nvPr/>
        </p:nvSpPr>
        <p:spPr bwMode="auto">
          <a:xfrm>
            <a:off x="5383213" y="4365625"/>
            <a:ext cx="24939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>
                <a:latin typeface="Franklin Gothic Medium" pitchFamily="34" charset="0"/>
                <a:ea typeface="微軟正黑體" pitchFamily="34" charset="-120"/>
              </a:rPr>
              <a:t>按住左鍵拖曳線條方向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4320" fontAlgn="auto">
              <a:spcAft>
                <a:spcPts val="0"/>
              </a:spcAft>
              <a:defRPr/>
            </a:pPr>
            <a:endParaRPr lang="en-US" altLang="zh-TW" dirty="0" smtClean="0"/>
          </a:p>
          <a:p>
            <a:pPr marL="274320" fontAlgn="auto">
              <a:spcAft>
                <a:spcPts val="0"/>
              </a:spcAft>
              <a:defRPr/>
            </a:pPr>
            <a:endParaRPr lang="en-US" altLang="zh-TW" dirty="0"/>
          </a:p>
          <a:p>
            <a:pPr marL="45720" indent="0" fontAlgn="auto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zh-TW" altLang="en-US" dirty="0" smtClean="0"/>
              <a:t>                                筆</a:t>
            </a:r>
            <a:r>
              <a:rPr lang="zh-TW" altLang="en-US" dirty="0"/>
              <a:t>刷             </a:t>
            </a:r>
            <a:r>
              <a:rPr lang="zh-TW" altLang="en-US" dirty="0" smtClean="0"/>
              <a:t>        </a:t>
            </a:r>
            <a:r>
              <a:rPr lang="ja-JP" altLang="en-US" dirty="0" smtClean="0"/>
              <a:t>　　　　　　</a:t>
            </a:r>
            <a:r>
              <a:rPr lang="zh-TW" altLang="en-US" dirty="0" smtClean="0"/>
              <a:t>鉛筆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zh-TW" altLang="en-US"/>
          </a:p>
        </p:txBody>
      </p:sp>
      <p:grpSp>
        <p:nvGrpSpPr>
          <p:cNvPr id="27651" name="群組 7"/>
          <p:cNvGrpSpPr>
            <a:grpSpLocks/>
          </p:cNvGrpSpPr>
          <p:nvPr/>
        </p:nvGrpSpPr>
        <p:grpSpPr bwMode="auto">
          <a:xfrm>
            <a:off x="323850" y="1630363"/>
            <a:ext cx="1554163" cy="2913062"/>
            <a:chOff x="158953" y="1584063"/>
            <a:chExt cx="1987927" cy="3625886"/>
          </a:xfrm>
        </p:grpSpPr>
        <p:pic>
          <p:nvPicPr>
            <p:cNvPr id="27659" name="圖片 16"/>
            <p:cNvPicPr>
              <a:picLocks noChangeAspect="1" noChangeArrowheads="1"/>
            </p:cNvPicPr>
            <p:nvPr/>
          </p:nvPicPr>
          <p:blipFill>
            <a:blip r:embed="rId2"/>
            <a:srcRect t="18442" r="95184" b="69617"/>
            <a:stretch>
              <a:fillRect/>
            </a:stretch>
          </p:blipFill>
          <p:spPr bwMode="auto">
            <a:xfrm>
              <a:off x="158953" y="1584063"/>
              <a:ext cx="792170" cy="12269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0" name="圖片 16"/>
            <p:cNvPicPr>
              <a:picLocks noChangeAspect="1" noChangeArrowheads="1"/>
            </p:cNvPicPr>
            <p:nvPr/>
          </p:nvPicPr>
          <p:blipFill>
            <a:blip r:embed="rId2"/>
            <a:srcRect l="6" t="39508" r="95180" b="48550"/>
            <a:stretch>
              <a:fillRect/>
            </a:stretch>
          </p:blipFill>
          <p:spPr bwMode="auto">
            <a:xfrm>
              <a:off x="158953" y="2989532"/>
              <a:ext cx="792170" cy="12269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1" name="圖片 16"/>
            <p:cNvPicPr>
              <a:picLocks noChangeAspect="1" noChangeArrowheads="1"/>
            </p:cNvPicPr>
            <p:nvPr/>
          </p:nvPicPr>
          <p:blipFill>
            <a:blip r:embed="rId2"/>
            <a:srcRect l="3096" t="51653" r="89636" b="37589"/>
            <a:stretch>
              <a:fillRect/>
            </a:stretch>
          </p:blipFill>
          <p:spPr bwMode="auto">
            <a:xfrm>
              <a:off x="951123" y="4104343"/>
              <a:ext cx="1195757" cy="11056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7652" name="圖片 16"/>
          <p:cNvPicPr>
            <a:picLocks noChangeAspect="1" noChangeArrowheads="1"/>
          </p:cNvPicPr>
          <p:nvPr/>
        </p:nvPicPr>
        <p:blipFill>
          <a:blip r:embed="rId2"/>
          <a:srcRect l="30992" t="40616" r="46635" b="25970"/>
          <a:stretch>
            <a:fillRect/>
          </a:stretch>
        </p:blipFill>
        <p:spPr bwMode="auto">
          <a:xfrm>
            <a:off x="2466975" y="2825750"/>
            <a:ext cx="1784350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圖片 17"/>
          <p:cNvPicPr>
            <a:picLocks noChangeAspect="1" noChangeArrowheads="1"/>
          </p:cNvPicPr>
          <p:nvPr/>
        </p:nvPicPr>
        <p:blipFill>
          <a:blip r:embed="rId3"/>
          <a:srcRect l="436" t="23848" r="92741" b="11699"/>
          <a:stretch>
            <a:fillRect/>
          </a:stretch>
        </p:blipFill>
        <p:spPr bwMode="auto">
          <a:xfrm>
            <a:off x="5067300" y="1590675"/>
            <a:ext cx="657225" cy="387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4787900" y="1660525"/>
            <a:ext cx="223838" cy="199707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pic>
        <p:nvPicPr>
          <p:cNvPr id="27655" name="圖片 18"/>
          <p:cNvPicPr>
            <a:picLocks noChangeAspect="1" noChangeArrowheads="1"/>
          </p:cNvPicPr>
          <p:nvPr/>
        </p:nvPicPr>
        <p:blipFill>
          <a:blip r:embed="rId4"/>
          <a:srcRect l="1151" t="58253" r="94756" b="14284"/>
          <a:stretch>
            <a:fillRect/>
          </a:stretch>
        </p:blipFill>
        <p:spPr bwMode="auto">
          <a:xfrm>
            <a:off x="4870450" y="3622675"/>
            <a:ext cx="439738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5"/>
          <p:cNvPicPr>
            <a:picLocks noChangeAspect="1" noChangeArrowheads="1"/>
          </p:cNvPicPr>
          <p:nvPr/>
        </p:nvPicPr>
        <p:blipFill>
          <a:blip r:embed="rId5"/>
          <a:srcRect l="28682" t="38438" r="54382" b="28513"/>
          <a:stretch>
            <a:fillRect/>
          </a:stretch>
        </p:blipFill>
        <p:spPr bwMode="auto">
          <a:xfrm>
            <a:off x="6219825" y="2882900"/>
            <a:ext cx="2063750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7" name="文字方塊 12"/>
          <p:cNvSpPr txBox="1">
            <a:spLocks noChangeArrowheads="1"/>
          </p:cNvSpPr>
          <p:nvPr/>
        </p:nvSpPr>
        <p:spPr bwMode="auto">
          <a:xfrm>
            <a:off x="2112963" y="4595813"/>
            <a:ext cx="2492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>
                <a:latin typeface="Franklin Gothic Medium" pitchFamily="34" charset="0"/>
                <a:ea typeface="微軟正黑體" pitchFamily="34" charset="-120"/>
              </a:rPr>
              <a:t>按住左鍵即可描繪線條</a:t>
            </a:r>
          </a:p>
        </p:txBody>
      </p:sp>
      <p:sp>
        <p:nvSpPr>
          <p:cNvPr id="27658" name="文字方塊 13"/>
          <p:cNvSpPr txBox="1">
            <a:spLocks noChangeArrowheads="1"/>
          </p:cNvSpPr>
          <p:nvPr/>
        </p:nvSpPr>
        <p:spPr bwMode="auto">
          <a:xfrm>
            <a:off x="5953125" y="5492750"/>
            <a:ext cx="27225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>
                <a:latin typeface="Franklin Gothic Medium" pitchFamily="34" charset="0"/>
                <a:ea typeface="微軟正黑體" pitchFamily="34" charset="-120"/>
              </a:rPr>
              <a:t>按住左鍵即可描繪線條，</a:t>
            </a:r>
            <a:endParaRPr kumimoji="0" lang="en-US" altLang="zh-TW">
              <a:latin typeface="Franklin Gothic Medium" pitchFamily="34" charset="0"/>
              <a:ea typeface="微軟正黑體" pitchFamily="34" charset="-120"/>
            </a:endParaRPr>
          </a:p>
          <a:p>
            <a:r>
              <a:rPr kumimoji="0" lang="zh-TW" altLang="en-US">
                <a:latin typeface="Franklin Gothic Medium" pitchFamily="34" charset="0"/>
                <a:ea typeface="微軟正黑體" pitchFamily="34" charset="-120"/>
              </a:rPr>
              <a:t>鉛筆工具會自動平滑化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48640" lvl="1" indent="-182880" fontAlgn="auto">
              <a:spcAft>
                <a:spcPts val="0"/>
              </a:spcAft>
              <a:defRPr/>
            </a:pPr>
            <a:r>
              <a:rPr lang="zh-TW" altLang="en-US" dirty="0"/>
              <a:t>多邊形</a:t>
            </a:r>
            <a:endParaRPr lang="en-US" altLang="zh-TW" dirty="0"/>
          </a:p>
          <a:p>
            <a:pPr marL="548640" lvl="1" indent="-182880" fontAlgn="auto">
              <a:spcAft>
                <a:spcPts val="0"/>
              </a:spcAft>
              <a:defRPr/>
            </a:pPr>
            <a:endParaRPr lang="ja-JP" altLang="en-US" dirty="0" smtClean="0"/>
          </a:p>
          <a:p>
            <a:pPr marL="548640" lvl="1" indent="-182880" fontAlgn="auto">
              <a:spcAft>
                <a:spcPts val="0"/>
              </a:spcAft>
              <a:defRPr/>
            </a:pPr>
            <a:endParaRPr lang="ja-JP" altLang="en-US" dirty="0"/>
          </a:p>
          <a:p>
            <a:pPr marL="548640" lvl="1" indent="-182880" fontAlgn="auto">
              <a:spcAft>
                <a:spcPts val="0"/>
              </a:spcAft>
              <a:defRPr/>
            </a:pPr>
            <a:endParaRPr lang="ja-JP" altLang="en-US" dirty="0" smtClean="0"/>
          </a:p>
          <a:p>
            <a:pPr marL="548640" lvl="1" indent="-182880" fontAlgn="auto">
              <a:spcAft>
                <a:spcPts val="0"/>
              </a:spcAft>
              <a:defRPr/>
            </a:pPr>
            <a:endParaRPr lang="ja-JP" altLang="en-US" dirty="0"/>
          </a:p>
          <a:p>
            <a:pPr marL="548640" lvl="1" indent="-182880" fontAlgn="auto">
              <a:spcAft>
                <a:spcPts val="0"/>
              </a:spcAft>
              <a:defRPr/>
            </a:pPr>
            <a:endParaRPr lang="ja-JP" altLang="en-US" dirty="0" smtClean="0"/>
          </a:p>
          <a:p>
            <a:pPr marL="548640" lvl="1" indent="-182880" fontAlgn="auto">
              <a:spcAft>
                <a:spcPts val="0"/>
              </a:spcAft>
              <a:defRPr/>
            </a:pPr>
            <a:endParaRPr lang="ja-JP" altLang="en-US" dirty="0"/>
          </a:p>
          <a:p>
            <a:pPr marL="548640" lvl="1" indent="-182880" fontAlgn="auto">
              <a:spcAft>
                <a:spcPts val="0"/>
              </a:spcAft>
              <a:defRPr/>
            </a:pPr>
            <a:r>
              <a:rPr lang="zh-TW" altLang="en-US" dirty="0" smtClean="0"/>
              <a:t>墨水瓶</a:t>
            </a:r>
            <a:r>
              <a:rPr lang="en-US" altLang="zh-TW" dirty="0"/>
              <a:t>/</a:t>
            </a:r>
            <a:r>
              <a:rPr lang="zh-TW" altLang="en-US" dirty="0"/>
              <a:t>油漆桶</a:t>
            </a:r>
            <a:endParaRPr lang="en-US" altLang="zh-TW" dirty="0"/>
          </a:p>
          <a:p>
            <a:pPr marL="45720" indent="0" fontAlgn="auto">
              <a:spcAft>
                <a:spcPts val="0"/>
              </a:spcAft>
              <a:buFont typeface="Wingdings 2" pitchFamily="18" charset="2"/>
              <a:buNone/>
              <a:defRPr/>
            </a:pP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zh-TW" altLang="en-US"/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2"/>
          <a:srcRect l="815" t="45932" r="75822" b="27089"/>
          <a:stretch>
            <a:fillRect/>
          </a:stretch>
        </p:blipFill>
        <p:spPr bwMode="auto">
          <a:xfrm>
            <a:off x="5429250" y="4716463"/>
            <a:ext cx="2847975" cy="205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圖片 1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446" t="56796" r="29755" b="28268"/>
          <a:stretch>
            <a:fillRect/>
          </a:stretch>
        </p:blipFill>
        <p:spPr bwMode="auto">
          <a:xfrm>
            <a:off x="3059113" y="1984375"/>
            <a:ext cx="4738687" cy="108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圖片 13"/>
          <p:cNvPicPr>
            <a:picLocks noChangeAspect="1" noChangeArrowheads="1"/>
          </p:cNvPicPr>
          <p:nvPr/>
        </p:nvPicPr>
        <p:blipFill>
          <a:blip r:embed="rId4"/>
          <a:srcRect t="18150" r="95119" b="70905"/>
          <a:stretch>
            <a:fillRect/>
          </a:stretch>
        </p:blipFill>
        <p:spPr bwMode="auto">
          <a:xfrm>
            <a:off x="1081088" y="2093913"/>
            <a:ext cx="1187450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圖片 1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554" t="46107" r="42551" b="37856"/>
          <a:stretch>
            <a:fillRect/>
          </a:stretch>
        </p:blipFill>
        <p:spPr bwMode="auto">
          <a:xfrm>
            <a:off x="3983038" y="3140075"/>
            <a:ext cx="2890837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直線單箭頭接點 4"/>
          <p:cNvCxnSpPr/>
          <p:nvPr/>
        </p:nvCxnSpPr>
        <p:spPr>
          <a:xfrm>
            <a:off x="5788025" y="3287713"/>
            <a:ext cx="871538" cy="86201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680" name="圖片 13"/>
          <p:cNvPicPr>
            <a:picLocks noChangeAspect="1" noChangeArrowheads="1"/>
          </p:cNvPicPr>
          <p:nvPr/>
        </p:nvPicPr>
        <p:blipFill>
          <a:blip r:embed="rId4"/>
          <a:srcRect t="39194" r="95119" b="53851"/>
          <a:stretch>
            <a:fillRect/>
          </a:stretch>
        </p:blipFill>
        <p:spPr bwMode="auto">
          <a:xfrm>
            <a:off x="4621213" y="4702175"/>
            <a:ext cx="808037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1" name="圖片 1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554" t="46107" r="53998" b="37856"/>
          <a:stretch>
            <a:fillRect/>
          </a:stretch>
        </p:blipFill>
        <p:spPr bwMode="auto">
          <a:xfrm>
            <a:off x="3062288" y="4695825"/>
            <a:ext cx="1444625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2" name="文字方塊 10"/>
          <p:cNvSpPr txBox="1">
            <a:spLocks noChangeArrowheads="1"/>
          </p:cNvSpPr>
          <p:nvPr/>
        </p:nvSpPr>
        <p:spPr bwMode="auto">
          <a:xfrm>
            <a:off x="6688138" y="3151188"/>
            <a:ext cx="22621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>
                <a:latin typeface="Franklin Gothic Medium" pitchFamily="34" charset="0"/>
                <a:ea typeface="微軟正黑體" pitchFamily="34" charset="-120"/>
              </a:rPr>
              <a:t>按住左鍵往右下拖曳</a:t>
            </a:r>
            <a:endParaRPr kumimoji="0" lang="en-US" altLang="zh-TW">
              <a:latin typeface="Franklin Gothic Medium" pitchFamily="34" charset="0"/>
              <a:ea typeface="微軟正黑體" pitchFamily="34" charset="-120"/>
            </a:endParaRPr>
          </a:p>
          <a:p>
            <a:r>
              <a:rPr kumimoji="0" lang="zh-TW" altLang="en-US">
                <a:latin typeface="Franklin Gothic Medium" pitchFamily="34" charset="0"/>
                <a:ea typeface="微軟正黑體" pitchFamily="34" charset="-120"/>
              </a:rPr>
              <a:t>，即可產生圖形</a:t>
            </a:r>
          </a:p>
        </p:txBody>
      </p:sp>
      <p:pic>
        <p:nvPicPr>
          <p:cNvPr id="28683" name="圖片 13"/>
          <p:cNvPicPr>
            <a:picLocks noChangeAspect="1" noChangeArrowheads="1"/>
          </p:cNvPicPr>
          <p:nvPr/>
        </p:nvPicPr>
        <p:blipFill>
          <a:blip r:embed="rId4"/>
          <a:srcRect t="29131" r="95119" b="67392"/>
          <a:stretch>
            <a:fillRect/>
          </a:stretch>
        </p:blipFill>
        <p:spPr bwMode="auto">
          <a:xfrm>
            <a:off x="1131888" y="4405313"/>
            <a:ext cx="1476375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1714500" y="2644775"/>
            <a:ext cx="531813" cy="5556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4759325" y="4716463"/>
            <a:ext cx="669925" cy="3444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4765675" y="5099050"/>
            <a:ext cx="669925" cy="3460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cxnSp>
        <p:nvCxnSpPr>
          <p:cNvPr id="10" name="肘形接點 9"/>
          <p:cNvCxnSpPr>
            <a:stCxn id="16" idx="1"/>
            <a:endCxn id="14" idx="0"/>
          </p:cNvCxnSpPr>
          <p:nvPr/>
        </p:nvCxnSpPr>
        <p:spPr>
          <a:xfrm rot="10800000">
            <a:off x="3784600" y="4695825"/>
            <a:ext cx="974725" cy="193675"/>
          </a:xfrm>
          <a:prstGeom prst="bentConnector4">
            <a:avLst>
              <a:gd name="adj1" fmla="val 12892"/>
              <a:gd name="adj2" fmla="val 218707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肘形接點 17"/>
          <p:cNvCxnSpPr>
            <a:stCxn id="17" idx="2"/>
          </p:cNvCxnSpPr>
          <p:nvPr/>
        </p:nvCxnSpPr>
        <p:spPr>
          <a:xfrm rot="5400000">
            <a:off x="4541838" y="4886325"/>
            <a:ext cx="12700" cy="1117600"/>
          </a:xfrm>
          <a:prstGeom prst="bentConnector4">
            <a:avLst>
              <a:gd name="adj1" fmla="val 2113047"/>
              <a:gd name="adj2" fmla="val 64996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1331913" y="4438650"/>
            <a:ext cx="531812" cy="5556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20" name="矩形 19"/>
          <p:cNvSpPr/>
          <p:nvPr/>
        </p:nvSpPr>
        <p:spPr>
          <a:xfrm>
            <a:off x="1976438" y="4418013"/>
            <a:ext cx="533400" cy="5556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28691" name="文字方塊 3"/>
          <p:cNvSpPr txBox="1">
            <a:spLocks noChangeArrowheads="1"/>
          </p:cNvSpPr>
          <p:nvPr/>
        </p:nvSpPr>
        <p:spPr bwMode="auto">
          <a:xfrm>
            <a:off x="4716463" y="4437063"/>
            <a:ext cx="9017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Franklin Gothic Medium" pitchFamily="34" charset="0"/>
                <a:ea typeface="微軟正黑體" pitchFamily="34" charset="-120"/>
              </a:rPr>
              <a:t>筆畫顏色</a:t>
            </a:r>
          </a:p>
        </p:txBody>
      </p:sp>
      <p:sp>
        <p:nvSpPr>
          <p:cNvPr id="28692" name="文字方塊 20"/>
          <p:cNvSpPr txBox="1">
            <a:spLocks noChangeArrowheads="1"/>
          </p:cNvSpPr>
          <p:nvPr/>
        </p:nvSpPr>
        <p:spPr bwMode="auto">
          <a:xfrm>
            <a:off x="4573588" y="5732463"/>
            <a:ext cx="9017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Franklin Gothic Medium" pitchFamily="34" charset="0"/>
                <a:ea typeface="微軟正黑體" pitchFamily="34" charset="-120"/>
              </a:rPr>
              <a:t>填色顏色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4320" fontAlgn="auto">
              <a:spcAft>
                <a:spcPts val="0"/>
              </a:spcAft>
              <a:defRPr/>
            </a:pPr>
            <a:r>
              <a:rPr lang="zh-TW" altLang="en-US" dirty="0" smtClean="0"/>
              <a:t>漸層填色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zh-TW" altLang="en-US"/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2"/>
          <a:srcRect l="815" t="45932" r="75822" b="27089"/>
          <a:stretch>
            <a:fillRect/>
          </a:stretch>
        </p:blipFill>
        <p:spPr bwMode="auto">
          <a:xfrm>
            <a:off x="395288" y="2216150"/>
            <a:ext cx="4176712" cy="301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398463" y="4995863"/>
            <a:ext cx="1511300" cy="1730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pic>
        <p:nvPicPr>
          <p:cNvPr id="29701" name="Picture 2"/>
          <p:cNvPicPr>
            <a:picLocks noChangeAspect="1" noChangeArrowheads="1"/>
          </p:cNvPicPr>
          <p:nvPr/>
        </p:nvPicPr>
        <p:blipFill>
          <a:blip r:embed="rId3"/>
          <a:srcRect l="53250" t="36400" r="30125" b="28400"/>
          <a:stretch>
            <a:fillRect/>
          </a:stretch>
        </p:blipFill>
        <p:spPr bwMode="auto">
          <a:xfrm>
            <a:off x="4891088" y="2209800"/>
            <a:ext cx="3055937" cy="404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向右箭號 5"/>
          <p:cNvSpPr/>
          <p:nvPr/>
        </p:nvSpPr>
        <p:spPr>
          <a:xfrm>
            <a:off x="4572000" y="3933825"/>
            <a:ext cx="504825" cy="50323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1962150" y="4941888"/>
            <a:ext cx="233363" cy="23336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29704" name="文字方塊 7"/>
          <p:cNvSpPr txBox="1">
            <a:spLocks noChangeArrowheads="1"/>
          </p:cNvSpPr>
          <p:nvPr/>
        </p:nvSpPr>
        <p:spPr bwMode="auto">
          <a:xfrm>
            <a:off x="395288" y="5230813"/>
            <a:ext cx="2032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>
                <a:latin typeface="Franklin Gothic Medium" pitchFamily="34" charset="0"/>
                <a:ea typeface="微軟正黑體" pitchFamily="34" charset="-120"/>
              </a:rPr>
              <a:t>左鍵點擊漸層類型</a:t>
            </a:r>
          </a:p>
        </p:txBody>
      </p:sp>
      <p:sp>
        <p:nvSpPr>
          <p:cNvPr id="29705" name="文字方塊 9"/>
          <p:cNvSpPr txBox="1">
            <a:spLocks noChangeArrowheads="1"/>
          </p:cNvSpPr>
          <p:nvPr/>
        </p:nvSpPr>
        <p:spPr bwMode="auto">
          <a:xfrm>
            <a:off x="1933575" y="4922838"/>
            <a:ext cx="2905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400">
                <a:solidFill>
                  <a:schemeClr val="bg1"/>
                </a:solidFill>
                <a:latin typeface="Franklin Gothic Medium" pitchFamily="34" charset="0"/>
                <a:ea typeface="微軟正黑體" pitchFamily="34" charset="-120"/>
              </a:rPr>
              <a:t>1</a:t>
            </a:r>
            <a:endParaRPr kumimoji="0" lang="zh-TW" altLang="en-US" sz="1400">
              <a:solidFill>
                <a:schemeClr val="bg1"/>
              </a:solidFill>
              <a:latin typeface="Franklin Gothic Medium" pitchFamily="34" charset="0"/>
              <a:ea typeface="微軟正黑體" pitchFamily="34" charset="-120"/>
            </a:endParaRPr>
          </a:p>
        </p:txBody>
      </p:sp>
      <p:sp>
        <p:nvSpPr>
          <p:cNvPr id="11" name="橢圓 10"/>
          <p:cNvSpPr/>
          <p:nvPr/>
        </p:nvSpPr>
        <p:spPr>
          <a:xfrm>
            <a:off x="4891088" y="6253163"/>
            <a:ext cx="233362" cy="2349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29707" name="文字方塊 11"/>
          <p:cNvSpPr txBox="1">
            <a:spLocks noChangeArrowheads="1"/>
          </p:cNvSpPr>
          <p:nvPr/>
        </p:nvSpPr>
        <p:spPr bwMode="auto">
          <a:xfrm>
            <a:off x="4862513" y="6216650"/>
            <a:ext cx="2905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400">
                <a:solidFill>
                  <a:schemeClr val="bg1"/>
                </a:solidFill>
                <a:latin typeface="Franklin Gothic Medium" pitchFamily="34" charset="0"/>
                <a:ea typeface="微軟正黑體" pitchFamily="34" charset="-120"/>
              </a:rPr>
              <a:t>2</a:t>
            </a:r>
            <a:endParaRPr kumimoji="0" lang="zh-TW" altLang="en-US" sz="1400">
              <a:solidFill>
                <a:schemeClr val="bg1"/>
              </a:solidFill>
              <a:latin typeface="Franklin Gothic Medium" pitchFamily="34" charset="0"/>
              <a:ea typeface="微軟正黑體" pitchFamily="34" charset="-120"/>
            </a:endParaRPr>
          </a:p>
        </p:txBody>
      </p:sp>
      <p:sp>
        <p:nvSpPr>
          <p:cNvPr id="29708" name="文字方塊 12"/>
          <p:cNvSpPr txBox="1">
            <a:spLocks noChangeArrowheads="1"/>
          </p:cNvSpPr>
          <p:nvPr/>
        </p:nvSpPr>
        <p:spPr bwMode="auto">
          <a:xfrm>
            <a:off x="5218113" y="6216650"/>
            <a:ext cx="31845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>
                <a:latin typeface="Franklin Gothic Medium" pitchFamily="34" charset="0"/>
                <a:ea typeface="微軟正黑體" pitchFamily="34" charset="-120"/>
              </a:rPr>
              <a:t>可以在顏色視窗調整漸層選項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0825" y="1719263"/>
            <a:ext cx="8893175" cy="4406900"/>
          </a:xfrm>
        </p:spPr>
        <p:txBody>
          <a:bodyPr/>
          <a:lstStyle/>
          <a:p>
            <a:pPr marL="274320" fontAlgn="auto">
              <a:spcAft>
                <a:spcPts val="0"/>
              </a:spcAft>
              <a:defRPr/>
            </a:pPr>
            <a:r>
              <a:rPr lang="zh-TW" altLang="zh-TW" dirty="0"/>
              <a:t>元件的</a:t>
            </a:r>
            <a:r>
              <a:rPr lang="zh-TW" altLang="zh-TW" dirty="0" smtClean="0"/>
              <a:t>概念</a:t>
            </a:r>
            <a:endParaRPr lang="en-US" altLang="zh-TW" dirty="0"/>
          </a:p>
          <a:p>
            <a:pPr marL="45720" indent="0" fontAlgn="auto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zh-CN" altLang="en-US" dirty="0" smtClean="0"/>
              <a:t> </a:t>
            </a:r>
            <a:r>
              <a:rPr lang="en-US" altLang="zh-CN" dirty="0" smtClean="0"/>
              <a:t>Flash</a:t>
            </a:r>
            <a:r>
              <a:rPr lang="zh-CN" altLang="en-US" dirty="0" smtClean="0"/>
              <a:t>中創建的圖形、按鈕或影片</a:t>
            </a:r>
            <a:r>
              <a:rPr lang="zh-TW" altLang="en-US" dirty="0" smtClean="0"/>
              <a:t>群組，儲存為</a:t>
            </a:r>
            <a:r>
              <a:rPr lang="en-US" altLang="zh-TW" dirty="0" smtClean="0"/>
              <a:t>“</a:t>
            </a:r>
            <a:r>
              <a:rPr lang="zh-TW" altLang="en-US" dirty="0" smtClean="0"/>
              <a:t>元件</a:t>
            </a:r>
            <a:r>
              <a:rPr lang="en-US" altLang="zh-TW" dirty="0" smtClean="0"/>
              <a:t>”</a:t>
            </a:r>
            <a:r>
              <a:rPr lang="zh-TW" altLang="en-US" dirty="0" smtClean="0"/>
              <a:t>之後可以重複使用</a:t>
            </a:r>
            <a:r>
              <a:rPr lang="zh-TW" altLang="en-US" dirty="0"/>
              <a:t>，</a:t>
            </a:r>
            <a:r>
              <a:rPr lang="zh-TW" altLang="en-US" dirty="0" smtClean="0"/>
              <a:t>快速進入編輯模式，</a:t>
            </a:r>
            <a:r>
              <a:rPr lang="zh-TW" altLang="en-US" dirty="0"/>
              <a:t>整個檔案的元件會跟著改變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marL="274320" fontAlgn="auto">
              <a:spcAft>
                <a:spcPts val="0"/>
              </a:spcAft>
              <a:defRPr/>
            </a:pPr>
            <a:r>
              <a:rPr lang="zh-TW" altLang="en-US" dirty="0" smtClean="0"/>
              <a:t>元件製作可以用父子概念去理解，變化出不一樣的群組元件</a:t>
            </a:r>
            <a:endParaRPr lang="en-US" altLang="zh-TW" dirty="0" smtClean="0"/>
          </a:p>
          <a:p>
            <a:pPr marL="274320" fontAlgn="auto">
              <a:spcAft>
                <a:spcPts val="0"/>
              </a:spcAft>
              <a:defRPr/>
            </a:pPr>
            <a:r>
              <a:rPr lang="zh-TW" altLang="en-US" dirty="0" smtClean="0"/>
              <a:t>舉例</a:t>
            </a:r>
            <a:r>
              <a:rPr lang="en-US" altLang="zh-TW" dirty="0" smtClean="0"/>
              <a:t>:</a:t>
            </a:r>
            <a:r>
              <a:rPr lang="zh-TW" altLang="en-US" dirty="0" smtClean="0"/>
              <a:t>汽車</a:t>
            </a:r>
            <a:r>
              <a:rPr lang="en-US" altLang="zh-TW" dirty="0" smtClean="0"/>
              <a:t>(</a:t>
            </a:r>
            <a:r>
              <a:rPr lang="zh-TW" altLang="en-US" dirty="0" smtClean="0"/>
              <a:t>輪胎會動</a:t>
            </a:r>
            <a:r>
              <a:rPr lang="en-US" altLang="zh-TW" dirty="0" smtClean="0"/>
              <a:t>)</a:t>
            </a:r>
            <a:r>
              <a:rPr lang="zh-TW" altLang="en-US" dirty="0" smtClean="0"/>
              <a:t>，元件的組成可能是</a:t>
            </a:r>
            <a:endParaRPr lang="en-US" altLang="zh-TW" dirty="0"/>
          </a:p>
          <a:p>
            <a:pPr marL="274320" fontAlgn="auto">
              <a:spcAft>
                <a:spcPts val="0"/>
              </a:spcAft>
              <a:defRPr/>
            </a:pPr>
            <a:endParaRPr lang="en-US" altLang="zh-TW" dirty="0" smtClean="0"/>
          </a:p>
          <a:p>
            <a:pPr marL="45720" indent="0" fontAlgn="auto">
              <a:spcAft>
                <a:spcPts val="0"/>
              </a:spcAft>
              <a:buFont typeface="Wingdings 2" pitchFamily="18" charset="2"/>
              <a:buNone/>
              <a:defRPr/>
            </a:pPr>
            <a:endParaRPr lang="en-US" altLang="zh-TW" dirty="0" smtClean="0"/>
          </a:p>
          <a:p>
            <a:pPr marL="274320" fontAlgn="auto">
              <a:spcAft>
                <a:spcPts val="0"/>
              </a:spcAft>
              <a:defRPr/>
            </a:pPr>
            <a:r>
              <a:rPr lang="zh-TW" altLang="en-US" dirty="0" smtClean="0"/>
              <a:t>製作元件步驟</a:t>
            </a:r>
            <a:endParaRPr lang="en-US" altLang="zh-TW" dirty="0" smtClean="0"/>
          </a:p>
          <a:p>
            <a:pPr marL="274320" fontAlgn="auto">
              <a:spcAft>
                <a:spcPts val="0"/>
              </a:spcAft>
              <a:defRPr/>
            </a:pPr>
            <a:endParaRPr lang="en-US" altLang="zh-TW" dirty="0"/>
          </a:p>
          <a:p>
            <a:pPr marL="274320" fontAlgn="auto">
              <a:spcAft>
                <a:spcPts val="0"/>
              </a:spcAft>
              <a:defRPr/>
            </a:pPr>
            <a:endParaRPr lang="en-US" altLang="zh-TW" dirty="0" smtClean="0"/>
          </a:p>
          <a:p>
            <a:pPr marL="274320" fontAlgn="auto">
              <a:spcAft>
                <a:spcPts val="0"/>
              </a:spcAft>
              <a:defRPr/>
            </a:pPr>
            <a:endParaRPr lang="en-US" altLang="zh-TW" dirty="0"/>
          </a:p>
          <a:p>
            <a:pPr marL="274320" fontAlgn="auto">
              <a:spcAft>
                <a:spcPts val="0"/>
              </a:spcAft>
              <a:defRPr/>
            </a:pPr>
            <a:endParaRPr lang="en-US" altLang="zh-TW" dirty="0" smtClean="0"/>
          </a:p>
          <a:p>
            <a:pPr marL="274320" fontAlgn="auto">
              <a:spcAft>
                <a:spcPts val="0"/>
              </a:spcAft>
              <a:defRPr/>
            </a:pPr>
            <a:endParaRPr lang="en-US" altLang="zh-TW" dirty="0" smtClean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zh-TW" altLang="en-US"/>
          </a:p>
        </p:txBody>
      </p:sp>
      <p:grpSp>
        <p:nvGrpSpPr>
          <p:cNvPr id="30723" name="群組 15"/>
          <p:cNvGrpSpPr>
            <a:grpSpLocks/>
          </p:cNvGrpSpPr>
          <p:nvPr/>
        </p:nvGrpSpPr>
        <p:grpSpPr bwMode="auto">
          <a:xfrm>
            <a:off x="1508125" y="4981575"/>
            <a:ext cx="6553200" cy="1903413"/>
            <a:chOff x="1619672" y="4005064"/>
            <a:chExt cx="6552728" cy="1903883"/>
          </a:xfrm>
        </p:grpSpPr>
        <p:sp>
          <p:nvSpPr>
            <p:cNvPr id="7" name="矩形 6"/>
            <p:cNvSpPr/>
            <p:nvPr/>
          </p:nvSpPr>
          <p:spPr>
            <a:xfrm>
              <a:off x="1619672" y="4005064"/>
              <a:ext cx="1800095" cy="93685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dirty="0"/>
                <a:t>匯入</a:t>
              </a:r>
              <a:r>
                <a:rPr kumimoji="0" lang="en-US" altLang="zh-TW" dirty="0"/>
                <a:t>/</a:t>
              </a:r>
              <a:r>
                <a:rPr kumimoji="0" lang="zh-TW" altLang="en-US" dirty="0"/>
                <a:t>繪製圖像</a:t>
              </a:r>
              <a:endParaRPr kumimoji="0" lang="zh-TW" altLang="en-US" dirty="0"/>
            </a:p>
          </p:txBody>
        </p:sp>
        <p:sp>
          <p:nvSpPr>
            <p:cNvPr id="9" name="矩形 8"/>
            <p:cNvSpPr/>
            <p:nvPr/>
          </p:nvSpPr>
          <p:spPr>
            <a:xfrm>
              <a:off x="3708672" y="4005064"/>
              <a:ext cx="1800095" cy="93685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dirty="0"/>
                <a:t>轉換成元件</a:t>
              </a:r>
              <a:endParaRPr kumimoji="0" lang="en-US" altLang="zh-TW" dirty="0"/>
            </a:p>
          </p:txBody>
        </p:sp>
        <p:sp>
          <p:nvSpPr>
            <p:cNvPr id="10" name="矩形 9"/>
            <p:cNvSpPr/>
            <p:nvPr/>
          </p:nvSpPr>
          <p:spPr>
            <a:xfrm>
              <a:off x="5867516" y="4005064"/>
              <a:ext cx="2304884" cy="93685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dirty="0"/>
                <a:t>從元件庫中拖曳到舞台中重複取用</a:t>
              </a:r>
              <a:endParaRPr kumimoji="0" lang="zh-TW" altLang="en-US" dirty="0"/>
            </a:p>
          </p:txBody>
        </p:sp>
        <p:sp>
          <p:nvSpPr>
            <p:cNvPr id="30728" name="文字方塊 10"/>
            <p:cNvSpPr txBox="1">
              <a:spLocks noChangeArrowheads="1"/>
            </p:cNvSpPr>
            <p:nvPr/>
          </p:nvSpPr>
          <p:spPr bwMode="auto">
            <a:xfrm>
              <a:off x="3419872" y="4954840"/>
              <a:ext cx="1653017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742950" lvl="1" indent="-285750">
                <a:buFont typeface="Arial" charset="0"/>
                <a:buChar char="•"/>
              </a:pPr>
              <a:r>
                <a:rPr kumimoji="0" lang="zh-TW" altLang="zh-TW" sz="1400">
                  <a:latin typeface="Franklin Gothic Medium" pitchFamily="34" charset="0"/>
                  <a:ea typeface="微軟正黑體" pitchFamily="34" charset="-120"/>
                </a:rPr>
                <a:t>按鈕元件</a:t>
              </a:r>
              <a:endParaRPr kumimoji="0" lang="en-US" altLang="zh-TW" sz="1400">
                <a:latin typeface="Franklin Gothic Medium" pitchFamily="34" charset="0"/>
                <a:ea typeface="微軟正黑體" pitchFamily="34" charset="-120"/>
              </a:endParaRPr>
            </a:p>
            <a:p>
              <a:pPr marL="742950" lvl="1" indent="-285750">
                <a:buFont typeface="Arial" charset="0"/>
                <a:buChar char="•"/>
              </a:pPr>
              <a:r>
                <a:rPr kumimoji="0" lang="zh-TW" altLang="zh-TW" sz="1400">
                  <a:latin typeface="Franklin Gothic Medium" pitchFamily="34" charset="0"/>
                  <a:ea typeface="微軟正黑體" pitchFamily="34" charset="-120"/>
                </a:rPr>
                <a:t>圖形元件</a:t>
              </a:r>
              <a:endParaRPr kumimoji="0" lang="en-US" altLang="zh-TW" sz="1400">
                <a:latin typeface="Franklin Gothic Medium" pitchFamily="34" charset="0"/>
                <a:ea typeface="微軟正黑體" pitchFamily="34" charset="-120"/>
              </a:endParaRPr>
            </a:p>
            <a:p>
              <a:pPr marL="742950" lvl="1" indent="-285750">
                <a:buFont typeface="Arial" charset="0"/>
                <a:buChar char="•"/>
              </a:pPr>
              <a:r>
                <a:rPr kumimoji="0" lang="zh-TW" altLang="zh-TW" sz="1400">
                  <a:latin typeface="Franklin Gothic Medium" pitchFamily="34" charset="0"/>
                  <a:ea typeface="微軟正黑體" pitchFamily="34" charset="-120"/>
                </a:rPr>
                <a:t>影片元件</a:t>
              </a:r>
              <a:endParaRPr kumimoji="0" lang="en-US" altLang="zh-TW" sz="1400">
                <a:latin typeface="Franklin Gothic Medium" pitchFamily="34" charset="0"/>
                <a:ea typeface="微軟正黑體" pitchFamily="34" charset="-120"/>
              </a:endParaRPr>
            </a:p>
            <a:p>
              <a:endParaRPr kumimoji="0" lang="zh-TW" altLang="en-US" sz="1400">
                <a:latin typeface="Franklin Gothic Medium" pitchFamily="34" charset="0"/>
                <a:ea typeface="微軟正黑體" pitchFamily="34" charset="-120"/>
              </a:endParaRPr>
            </a:p>
          </p:txBody>
        </p:sp>
        <p:sp>
          <p:nvSpPr>
            <p:cNvPr id="30729" name="文字方塊 11"/>
            <p:cNvSpPr txBox="1">
              <a:spLocks noChangeArrowheads="1"/>
            </p:cNvSpPr>
            <p:nvPr/>
          </p:nvSpPr>
          <p:spPr bwMode="auto">
            <a:xfrm>
              <a:off x="1759985" y="4993989"/>
              <a:ext cx="1011815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285750" indent="-285750">
                <a:buFont typeface="Arial" charset="0"/>
                <a:buChar char="•"/>
              </a:pPr>
              <a:r>
                <a:rPr kumimoji="0" lang="zh-TW" altLang="en-US" sz="1400">
                  <a:latin typeface="Franklin Gothic Medium" pitchFamily="34" charset="0"/>
                  <a:ea typeface="微軟正黑體" pitchFamily="34" charset="-120"/>
                </a:rPr>
                <a:t>點陣圖</a:t>
              </a:r>
              <a:endParaRPr kumimoji="0" lang="en-US" altLang="zh-TW" sz="1400">
                <a:latin typeface="Franklin Gothic Medium" pitchFamily="34" charset="0"/>
                <a:ea typeface="微軟正黑體" pitchFamily="34" charset="-120"/>
              </a:endParaRPr>
            </a:p>
            <a:p>
              <a:pPr marL="285750" indent="-285750">
                <a:buFont typeface="Arial" charset="0"/>
                <a:buChar char="•"/>
              </a:pPr>
              <a:r>
                <a:rPr kumimoji="0" lang="zh-TW" altLang="en-US" sz="1400">
                  <a:latin typeface="Franklin Gothic Medium" pitchFamily="34" charset="0"/>
                  <a:ea typeface="微軟正黑體" pitchFamily="34" charset="-120"/>
                </a:rPr>
                <a:t>向量圖</a:t>
              </a:r>
            </a:p>
          </p:txBody>
        </p:sp>
        <p:sp>
          <p:nvSpPr>
            <p:cNvPr id="13" name="向右箭號 12"/>
            <p:cNvSpPr/>
            <p:nvPr/>
          </p:nvSpPr>
          <p:spPr>
            <a:xfrm>
              <a:off x="3348335" y="4365516"/>
              <a:ext cx="576220" cy="215953"/>
            </a:xfrm>
            <a:prstGeom prst="rightArrow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sp>
          <p:nvSpPr>
            <p:cNvPr id="15" name="向右箭號 14"/>
            <p:cNvSpPr/>
            <p:nvPr/>
          </p:nvSpPr>
          <p:spPr>
            <a:xfrm>
              <a:off x="5443685" y="4365516"/>
              <a:ext cx="576220" cy="215953"/>
            </a:xfrm>
            <a:prstGeom prst="rightArrow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</p:grpSp>
      <p:sp>
        <p:nvSpPr>
          <p:cNvPr id="30724" name="文字方塊 17"/>
          <p:cNvSpPr txBox="1">
            <a:spLocks noChangeArrowheads="1"/>
          </p:cNvSpPr>
          <p:nvPr/>
        </p:nvSpPr>
        <p:spPr bwMode="auto">
          <a:xfrm>
            <a:off x="1412875" y="3622675"/>
            <a:ext cx="59769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>
                <a:latin typeface="Franklin Gothic Medium" pitchFamily="34" charset="0"/>
                <a:ea typeface="微軟正黑體" pitchFamily="34" charset="-120"/>
              </a:rPr>
              <a:t>汽車</a:t>
            </a:r>
            <a:r>
              <a:rPr kumimoji="0" lang="en-US" altLang="zh-TW">
                <a:latin typeface="Franklin Gothic Medium" pitchFamily="34" charset="0"/>
                <a:ea typeface="微軟正黑體" pitchFamily="34" charset="-120"/>
              </a:rPr>
              <a:t>(</a:t>
            </a:r>
            <a:r>
              <a:rPr kumimoji="0" lang="zh-TW" altLang="en-US">
                <a:latin typeface="Franklin Gothic Medium" pitchFamily="34" charset="0"/>
                <a:ea typeface="微軟正黑體" pitchFamily="34" charset="-120"/>
              </a:rPr>
              <a:t>影片元件</a:t>
            </a:r>
            <a:r>
              <a:rPr kumimoji="0" lang="en-US" altLang="zh-TW">
                <a:latin typeface="Franklin Gothic Medium" pitchFamily="34" charset="0"/>
                <a:ea typeface="微軟正黑體" pitchFamily="34" charset="-120"/>
              </a:rPr>
              <a:t>)=</a:t>
            </a:r>
            <a:r>
              <a:rPr kumimoji="0" lang="zh-TW" altLang="en-US">
                <a:latin typeface="Franklin Gothic Medium" pitchFamily="34" charset="0"/>
                <a:ea typeface="微軟正黑體" pitchFamily="34" charset="-120"/>
              </a:rPr>
              <a:t>車身</a:t>
            </a:r>
            <a:r>
              <a:rPr kumimoji="0" lang="en-US" altLang="zh-TW">
                <a:latin typeface="Franklin Gothic Medium" pitchFamily="34" charset="0"/>
                <a:ea typeface="微軟正黑體" pitchFamily="34" charset="-120"/>
              </a:rPr>
              <a:t>(</a:t>
            </a:r>
            <a:r>
              <a:rPr kumimoji="0" lang="zh-TW" altLang="en-US">
                <a:latin typeface="Franklin Gothic Medium" pitchFamily="34" charset="0"/>
                <a:ea typeface="微軟正黑體" pitchFamily="34" charset="-120"/>
              </a:rPr>
              <a:t>圖像元件</a:t>
            </a:r>
            <a:r>
              <a:rPr kumimoji="0" lang="en-US" altLang="zh-TW">
                <a:latin typeface="Franklin Gothic Medium" pitchFamily="34" charset="0"/>
                <a:ea typeface="微軟正黑體" pitchFamily="34" charset="-120"/>
              </a:rPr>
              <a:t>)+</a:t>
            </a:r>
            <a:r>
              <a:rPr kumimoji="0" lang="zh-TW" altLang="en-US">
                <a:latin typeface="Franklin Gothic Medium" pitchFamily="34" charset="0"/>
                <a:ea typeface="微軟正黑體" pitchFamily="34" charset="-120"/>
              </a:rPr>
              <a:t>轉動的輪子</a:t>
            </a:r>
            <a:r>
              <a:rPr kumimoji="0" lang="en-US" altLang="zh-TW">
                <a:latin typeface="Franklin Gothic Medium" pitchFamily="34" charset="0"/>
                <a:ea typeface="微軟正黑體" pitchFamily="34" charset="-120"/>
              </a:rPr>
              <a:t>(</a:t>
            </a:r>
            <a:r>
              <a:rPr kumimoji="0" lang="zh-TW" altLang="en-US">
                <a:latin typeface="Franklin Gothic Medium" pitchFamily="34" charset="0"/>
                <a:ea typeface="微軟正黑體" pitchFamily="34" charset="-120"/>
              </a:rPr>
              <a:t>影片元件</a:t>
            </a:r>
            <a:r>
              <a:rPr kumimoji="0" lang="en-US" altLang="zh-TW">
                <a:latin typeface="Franklin Gothic Medium" pitchFamily="34" charset="0"/>
                <a:ea typeface="微軟正黑體" pitchFamily="34" charset="-120"/>
              </a:rPr>
              <a:t>)+</a:t>
            </a:r>
            <a:r>
              <a:rPr kumimoji="0" lang="zh-TW" altLang="en-US">
                <a:latin typeface="Franklin Gothic Medium" pitchFamily="34" charset="0"/>
                <a:ea typeface="微軟正黑體" pitchFamily="34" charset="-120"/>
              </a:rPr>
              <a:t>控制車輪停止</a:t>
            </a:r>
            <a:r>
              <a:rPr kumimoji="0" lang="en-US" altLang="zh-TW">
                <a:latin typeface="Franklin Gothic Medium" pitchFamily="34" charset="0"/>
                <a:ea typeface="微軟正黑體" pitchFamily="34" charset="-120"/>
              </a:rPr>
              <a:t>/</a:t>
            </a:r>
            <a:r>
              <a:rPr kumimoji="0" lang="zh-TW" altLang="en-US">
                <a:latin typeface="Franklin Gothic Medium" pitchFamily="34" charset="0"/>
                <a:ea typeface="微軟正黑體" pitchFamily="34" charset="-120"/>
              </a:rPr>
              <a:t>啟動的按鈕</a:t>
            </a:r>
            <a:r>
              <a:rPr kumimoji="0" lang="en-US" altLang="zh-TW">
                <a:latin typeface="Franklin Gothic Medium" pitchFamily="34" charset="0"/>
                <a:ea typeface="微軟正黑體" pitchFamily="34" charset="-120"/>
              </a:rPr>
              <a:t>(</a:t>
            </a:r>
            <a:r>
              <a:rPr kumimoji="0" lang="zh-TW" altLang="en-US">
                <a:latin typeface="Franklin Gothic Medium" pitchFamily="34" charset="0"/>
                <a:ea typeface="微軟正黑體" pitchFamily="34" charset="-120"/>
              </a:rPr>
              <a:t>按鈕元件</a:t>
            </a:r>
            <a:r>
              <a:rPr kumimoji="0" lang="en-US" altLang="zh-TW">
                <a:latin typeface="Franklin Gothic Medium" pitchFamily="34" charset="0"/>
                <a:ea typeface="微軟正黑體" pitchFamily="34" charset="-120"/>
              </a:rPr>
              <a:t>)</a:t>
            </a:r>
            <a:endParaRPr kumimoji="0" lang="zh-TW" altLang="en-US">
              <a:latin typeface="Franklin Gothic Medium" pitchFamily="34" charset="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107950" y="1557338"/>
            <a:ext cx="8407400" cy="4406900"/>
          </a:xfrm>
        </p:spPr>
        <p:txBody>
          <a:bodyPr/>
          <a:lstStyle/>
          <a:p>
            <a:pPr marL="274320" fontAlgn="auto">
              <a:spcAft>
                <a:spcPts val="0"/>
              </a:spcAft>
              <a:defRPr/>
            </a:pPr>
            <a:r>
              <a:rPr lang="zh-TW" altLang="en-US" dirty="0" smtClean="0"/>
              <a:t>常匯入的圖像格式</a:t>
            </a:r>
            <a:endParaRPr lang="en-US" altLang="zh-TW" dirty="0" smtClean="0"/>
          </a:p>
          <a:p>
            <a:pPr marL="274320" fontAlgn="auto">
              <a:spcAft>
                <a:spcPts val="0"/>
              </a:spcAft>
              <a:defRPr/>
            </a:pP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zh-TW" altLang="en-US"/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1476375" y="1916113"/>
          <a:ext cx="6096000" cy="47720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160"/>
                <a:gridCol w="465584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TW" sz="1600" dirty="0" smtClean="0"/>
                        <a:t>PSD</a:t>
                      </a:r>
                      <a:endParaRPr lang="zh-TW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dirty="0" smtClean="0"/>
                        <a:t>Photoshop </a:t>
                      </a:r>
                      <a:r>
                        <a:rPr lang="zh-TW" altLang="en-US" sz="1600" dirty="0" smtClean="0"/>
                        <a:t>內部的編輯檔案格式，專為處理點陣圖而用，保留透明度及圖層</a:t>
                      </a:r>
                      <a:r>
                        <a:rPr lang="en-US" altLang="zh-TW" sz="1600" dirty="0" smtClean="0"/>
                        <a:t>,</a:t>
                      </a:r>
                      <a:r>
                        <a:rPr lang="zh-TW" altLang="en-US" sz="1600" dirty="0" smtClean="0"/>
                        <a:t>檔案較</a:t>
                      </a:r>
                      <a:r>
                        <a:rPr lang="en-US" altLang="zh-TW" sz="1600" dirty="0" smtClean="0"/>
                        <a:t>PNG </a:t>
                      </a:r>
                      <a:r>
                        <a:rPr lang="zh-TW" altLang="en-US" sz="1600" dirty="0" smtClean="0"/>
                        <a:t>大</a:t>
                      </a:r>
                    </a:p>
                    <a:p>
                      <a:endParaRPr lang="zh-TW" alt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600" dirty="0" smtClean="0"/>
                        <a:t>AI</a:t>
                      </a:r>
                      <a:endParaRPr lang="zh-TW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dirty="0" smtClean="0"/>
                        <a:t>illustrator </a:t>
                      </a:r>
                      <a:r>
                        <a:rPr lang="zh-TW" altLang="en-US" sz="1600" dirty="0" smtClean="0"/>
                        <a:t>內部的編輯檔案格式，專為製作向量圖而用，檔案保留圖層</a:t>
                      </a:r>
                      <a:r>
                        <a:rPr lang="en-US" altLang="zh-TW" sz="1600" dirty="0" smtClean="0"/>
                        <a:t>,</a:t>
                      </a:r>
                      <a:r>
                        <a:rPr lang="zh-TW" altLang="en-US" sz="1600" dirty="0" smtClean="0"/>
                        <a:t>若要匯入</a:t>
                      </a:r>
                      <a:r>
                        <a:rPr lang="en-US" altLang="zh-TW" sz="1600" dirty="0" smtClean="0"/>
                        <a:t>Flash </a:t>
                      </a:r>
                      <a:r>
                        <a:rPr lang="zh-TW" altLang="en-US" sz="1600" dirty="0" smtClean="0"/>
                        <a:t>儘量少用漸層色</a:t>
                      </a:r>
                    </a:p>
                    <a:p>
                      <a:endParaRPr lang="zh-TW" alt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600" dirty="0" smtClean="0"/>
                        <a:t>GIF </a:t>
                      </a:r>
                      <a:endParaRPr lang="zh-TW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600" dirty="0" smtClean="0"/>
                        <a:t>網頁常用格式，可製作透明圖、交錯圖、動畫等，檔案體積小，不失真，非破壞性壓縮，不支援全彩影像</a:t>
                      </a:r>
                    </a:p>
                    <a:p>
                      <a:endParaRPr lang="zh-TW" altLang="en-US" sz="1600" dirty="0"/>
                    </a:p>
                  </a:txBody>
                  <a:tcPr/>
                </a:tc>
              </a:tr>
              <a:tr h="992246">
                <a:tc>
                  <a:txBody>
                    <a:bodyPr/>
                    <a:lstStyle/>
                    <a:p>
                      <a:r>
                        <a:rPr lang="en-US" altLang="zh-TW" sz="1600" dirty="0" smtClean="0"/>
                        <a:t>JPEG / JPG </a:t>
                      </a:r>
                      <a:endParaRPr lang="zh-TW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600" dirty="0" smtClean="0"/>
                        <a:t>一般與網頁常用格式，壓縮率大，屬破壞性壓縮，捨棄像素造成失真，一般壓縮下肉眼很難分辨</a:t>
                      </a:r>
                    </a:p>
                    <a:p>
                      <a:endParaRPr lang="zh-TW" alt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600" dirty="0" smtClean="0"/>
                        <a:t>PNG</a:t>
                      </a:r>
                      <a:endParaRPr lang="zh-TW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 smtClean="0"/>
                        <a:t>結合</a:t>
                      </a:r>
                      <a:r>
                        <a:rPr lang="en-US" altLang="zh-TW" sz="1600" dirty="0" smtClean="0"/>
                        <a:t>GIF</a:t>
                      </a:r>
                      <a:r>
                        <a:rPr lang="zh-TW" altLang="en-US" sz="1600" dirty="0" smtClean="0"/>
                        <a:t>與</a:t>
                      </a:r>
                      <a:r>
                        <a:rPr lang="en-US" altLang="zh-TW" sz="1600" dirty="0" smtClean="0"/>
                        <a:t>JPG</a:t>
                      </a:r>
                      <a:r>
                        <a:rPr lang="zh-TW" altLang="en-US" sz="1600" dirty="0" smtClean="0"/>
                        <a:t>優點，適合用於網路，可保留透明度</a:t>
                      </a:r>
                    </a:p>
                    <a:p>
                      <a:endParaRPr lang="zh-TW" altLang="en-US" sz="16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4320" fontAlgn="auto">
              <a:spcAft>
                <a:spcPts val="0"/>
              </a:spcAft>
              <a:defRPr/>
            </a:pPr>
            <a:r>
              <a:rPr lang="en-US" altLang="zh-TW" dirty="0"/>
              <a:t>Flash</a:t>
            </a:r>
            <a:r>
              <a:rPr lang="zh-TW" altLang="zh-TW" dirty="0" smtClean="0"/>
              <a:t>介紹</a:t>
            </a:r>
            <a:r>
              <a:rPr lang="en-US" altLang="zh-TW" dirty="0" smtClean="0"/>
              <a:t>(</a:t>
            </a:r>
            <a:r>
              <a:rPr lang="zh-TW" altLang="en-US" dirty="0" smtClean="0"/>
              <a:t>檔案格式</a:t>
            </a:r>
            <a:r>
              <a:rPr lang="en-US" altLang="zh-TW" dirty="0" smtClean="0"/>
              <a:t>)</a:t>
            </a:r>
            <a:endParaRPr lang="zh-TW" altLang="zh-TW" dirty="0"/>
          </a:p>
          <a:p>
            <a:pPr marL="457200" lvl="1" indent="0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altLang="zh-TW" sz="2000" dirty="0" smtClean="0"/>
              <a:t>Flash</a:t>
            </a:r>
            <a:r>
              <a:rPr lang="zh-TW" altLang="en-US" sz="2000" dirty="0" smtClean="0"/>
              <a:t>是</a:t>
            </a:r>
            <a:r>
              <a:rPr lang="en-US" altLang="zh-TW" sz="2000" dirty="0" smtClean="0"/>
              <a:t>Adobe</a:t>
            </a:r>
            <a:r>
              <a:rPr lang="zh-TW" altLang="zh-TW" sz="2000" dirty="0" smtClean="0"/>
              <a:t>公司推出的專業</a:t>
            </a:r>
            <a:r>
              <a:rPr lang="zh-TW" altLang="en-US" sz="2000" dirty="0" smtClean="0"/>
              <a:t>網頁動畫設計</a:t>
            </a:r>
            <a:r>
              <a:rPr lang="zh-TW" altLang="zh-TW" sz="2000" dirty="0" smtClean="0"/>
              <a:t>軟體</a:t>
            </a:r>
            <a:r>
              <a:rPr lang="zh-TW" altLang="en-US" sz="2000" dirty="0" smtClean="0"/>
              <a:t>，利用向量</a:t>
            </a:r>
            <a:r>
              <a:rPr lang="zh-TW" altLang="en-US" sz="2000" dirty="0"/>
              <a:t>繪圖技術</a:t>
            </a:r>
            <a:r>
              <a:rPr lang="zh-TW" altLang="en-US" sz="2000" dirty="0" smtClean="0"/>
              <a:t>，結合音效，且支援點陣圖及視訊檔案匯入，還可撰寫</a:t>
            </a:r>
            <a:r>
              <a:rPr lang="en-US" altLang="zh-TW" sz="2000" dirty="0" smtClean="0"/>
              <a:t>Action</a:t>
            </a:r>
            <a:r>
              <a:rPr lang="zh-TW" altLang="en-US" sz="2000" dirty="0" smtClean="0"/>
              <a:t> </a:t>
            </a:r>
            <a:r>
              <a:rPr lang="en-US" altLang="zh-TW" sz="2000" dirty="0" smtClean="0"/>
              <a:t>Script</a:t>
            </a:r>
            <a:r>
              <a:rPr lang="en-US" altLang="zh-TW" sz="2000" dirty="0"/>
              <a:t> </a:t>
            </a:r>
            <a:r>
              <a:rPr lang="zh-TW" altLang="en-US" sz="2000" dirty="0" smtClean="0"/>
              <a:t>程式，製作出互動式的網頁、動畫、遊戲、電影，亦可與其他軟體整合運用，現已成為一套多媒體的整合工具。</a:t>
            </a:r>
            <a:endParaRPr lang="en-US" altLang="zh-TW" sz="2000" dirty="0" smtClean="0"/>
          </a:p>
          <a:p>
            <a:pPr marL="457200" lvl="1" indent="0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zh-TW" altLang="en-US" dirty="0"/>
              <a:t>應用範圍廣泛如</a:t>
            </a:r>
            <a:r>
              <a:rPr lang="zh-TW" altLang="en-US" dirty="0" smtClean="0"/>
              <a:t>，網頁介面、遊戲、教學、結合資料庫、影音展示、</a:t>
            </a:r>
            <a:endParaRPr lang="en-US" altLang="zh-TW" dirty="0" smtClean="0"/>
          </a:p>
          <a:p>
            <a:pPr marL="457200" lvl="1" indent="0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zh-TW" altLang="en-US" dirty="0"/>
              <a:t>動畫</a:t>
            </a:r>
            <a:r>
              <a:rPr lang="zh-TW" altLang="en-US" dirty="0" smtClean="0"/>
              <a:t>作品</a:t>
            </a:r>
            <a:r>
              <a:rPr lang="en-US" altLang="zh-TW" dirty="0" smtClean="0"/>
              <a:t>……</a:t>
            </a:r>
            <a:r>
              <a:rPr lang="zh-TW" altLang="en-US" dirty="0" smtClean="0"/>
              <a:t>等</a:t>
            </a:r>
            <a:r>
              <a:rPr lang="zh-TW" altLang="en-US" dirty="0"/>
              <a:t>。</a:t>
            </a:r>
            <a:endParaRPr lang="en-US" altLang="zh-TW" dirty="0" smtClean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zh-TW" altLang="en-US"/>
          </a:p>
        </p:txBody>
      </p:sp>
      <p:pic>
        <p:nvPicPr>
          <p:cNvPr id="14339" name="圖片 1"/>
          <p:cNvPicPr>
            <a:picLocks noChangeAspect="1" noChangeArrowheads="1"/>
          </p:cNvPicPr>
          <p:nvPr/>
        </p:nvPicPr>
        <p:blipFill>
          <a:blip r:embed="rId2"/>
          <a:srcRect l="24376" t="9770" r="25371" b="77547"/>
          <a:stretch>
            <a:fillRect/>
          </a:stretch>
        </p:blipFill>
        <p:spPr bwMode="auto">
          <a:xfrm>
            <a:off x="395288" y="4221163"/>
            <a:ext cx="8272462" cy="130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4320" fontAlgn="auto">
              <a:spcAft>
                <a:spcPts val="0"/>
              </a:spcAft>
              <a:defRPr/>
            </a:pPr>
            <a:r>
              <a:rPr lang="zh-TW" altLang="en-US" dirty="0"/>
              <a:t>元件類型比較</a:t>
            </a:r>
            <a:endParaRPr lang="en-US" altLang="zh-TW" dirty="0"/>
          </a:p>
          <a:p>
            <a:pPr marL="274320" fontAlgn="auto">
              <a:spcAft>
                <a:spcPts val="0"/>
              </a:spcAft>
              <a:defRPr/>
            </a:pP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zh-TW" altLang="en-US"/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323850" y="2689225"/>
          <a:ext cx="8569325" cy="23764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6317"/>
                <a:gridCol w="2856317"/>
                <a:gridCol w="28563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圖像</a:t>
                      </a:r>
                    </a:p>
                    <a:p>
                      <a:pPr algn="ctr"/>
                      <a:r>
                        <a:rPr lang="en-US" altLang="zh-TW" sz="18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Graphic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按鈕</a:t>
                      </a:r>
                    </a:p>
                    <a:p>
                      <a:pPr algn="ctr"/>
                      <a:r>
                        <a:rPr lang="en-US" altLang="zh-TW" sz="18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Button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影片片段</a:t>
                      </a:r>
                    </a:p>
                    <a:p>
                      <a:pPr algn="ctr"/>
                      <a:r>
                        <a:rPr lang="en-US" altLang="zh-TW" sz="18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Movie Clip</a:t>
                      </a:r>
                      <a:endParaRPr lang="zh-TW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圖像元件含靜止圖片或動畫，是製作動畫的基本元素之一。播放長度就是時間軸的長度，無法自行獨立迴圈播放，也無法被程式控制。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用於控制滑鼠的互動的行為，可設定“一般”、</a:t>
                      </a:r>
                    </a:p>
                    <a:p>
                      <a:r>
                        <a:rPr lang="zh-TW" alt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“滑入”、“按下”和“感應區”等四個狀態，內容可為靜止圖像或影片片段。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動畫的一個片段，可獨立產生動態效果。當播放主要動畫時，影片元件可以自行迴圈播放。影片片段也可包含程式碼。</a:t>
                      </a:r>
                      <a:endParaRPr lang="zh-TW" alt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2785" name="Picture 2"/>
          <p:cNvPicPr>
            <a:picLocks noChangeAspect="1" noChangeArrowheads="1"/>
          </p:cNvPicPr>
          <p:nvPr/>
        </p:nvPicPr>
        <p:blipFill>
          <a:blip r:embed="rId2"/>
          <a:srcRect l="49220" t="38089" r="49803" b="59987"/>
          <a:stretch>
            <a:fillRect/>
          </a:stretch>
        </p:blipFill>
        <p:spPr bwMode="auto">
          <a:xfrm>
            <a:off x="6675438" y="2741613"/>
            <a:ext cx="273050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6" name="Picture 2"/>
          <p:cNvPicPr>
            <a:picLocks noChangeAspect="1" noChangeArrowheads="1"/>
          </p:cNvPicPr>
          <p:nvPr/>
        </p:nvPicPr>
        <p:blipFill>
          <a:blip r:embed="rId2"/>
          <a:srcRect l="35672" t="37679" r="62631" b="60150"/>
          <a:stretch>
            <a:fillRect/>
          </a:stretch>
        </p:blipFill>
        <p:spPr bwMode="auto">
          <a:xfrm>
            <a:off x="3924300" y="2708275"/>
            <a:ext cx="360363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7" name="Picture 2"/>
          <p:cNvPicPr>
            <a:picLocks noChangeAspect="1" noChangeArrowheads="1"/>
          </p:cNvPicPr>
          <p:nvPr/>
        </p:nvPicPr>
        <p:blipFill>
          <a:blip r:embed="rId2"/>
          <a:srcRect l="19458" t="38278" r="79565" b="60069"/>
          <a:stretch>
            <a:fillRect/>
          </a:stretch>
        </p:blipFill>
        <p:spPr bwMode="auto">
          <a:xfrm>
            <a:off x="1187450" y="2781300"/>
            <a:ext cx="273050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4320" fontAlgn="auto">
              <a:spcAft>
                <a:spcPts val="0"/>
              </a:spcAft>
              <a:defRPr/>
            </a:pPr>
            <a:r>
              <a:rPr lang="zh-TW" altLang="en-US" dirty="0" smtClean="0"/>
              <a:t>匯入檔案</a:t>
            </a:r>
            <a:r>
              <a:rPr lang="en-US" altLang="zh-TW" dirty="0" smtClean="0"/>
              <a:t>(</a:t>
            </a:r>
            <a:r>
              <a:rPr lang="zh-TW" altLang="en-US" dirty="0" smtClean="0"/>
              <a:t>圖像、影片、音訊</a:t>
            </a:r>
            <a:r>
              <a:rPr lang="en-US" altLang="zh-TW" dirty="0" smtClean="0"/>
              <a:t>)</a:t>
            </a:r>
            <a:r>
              <a:rPr lang="zh-TW" altLang="en-US" dirty="0" smtClean="0"/>
              <a:t>製作成元件</a:t>
            </a:r>
            <a:endParaRPr lang="en-US" altLang="zh-TW" dirty="0" smtClean="0"/>
          </a:p>
          <a:p>
            <a:pPr marL="274320" fontAlgn="auto">
              <a:spcAft>
                <a:spcPts val="0"/>
              </a:spcAft>
              <a:defRPr/>
            </a:pPr>
            <a:endParaRPr lang="en-US" altLang="zh-TW" dirty="0"/>
          </a:p>
          <a:p>
            <a:pPr marL="274320" fontAlgn="auto">
              <a:spcAft>
                <a:spcPts val="0"/>
              </a:spcAft>
              <a:defRPr/>
            </a:pPr>
            <a:endParaRPr lang="en-US" altLang="zh-TW" dirty="0" smtClean="0"/>
          </a:p>
          <a:p>
            <a:pPr marL="274320" fontAlgn="auto">
              <a:spcAft>
                <a:spcPts val="0"/>
              </a:spcAft>
              <a:defRPr/>
            </a:pPr>
            <a:endParaRPr lang="en-US" altLang="zh-TW" dirty="0"/>
          </a:p>
          <a:p>
            <a:pPr marL="274320" fontAlgn="auto">
              <a:spcAft>
                <a:spcPts val="0"/>
              </a:spcAft>
              <a:defRPr/>
            </a:pPr>
            <a:endParaRPr lang="en-US" altLang="zh-TW" dirty="0" smtClean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zh-TW" altLang="en-US"/>
          </a:p>
        </p:txBody>
      </p:sp>
      <p:pic>
        <p:nvPicPr>
          <p:cNvPr id="33795" name="圖片 1"/>
          <p:cNvPicPr>
            <a:picLocks noChangeAspect="1" noChangeArrowheads="1"/>
          </p:cNvPicPr>
          <p:nvPr/>
        </p:nvPicPr>
        <p:blipFill>
          <a:blip r:embed="rId2"/>
          <a:srcRect t="2461" r="77180" b="21448"/>
          <a:stretch>
            <a:fillRect/>
          </a:stretch>
        </p:blipFill>
        <p:spPr bwMode="auto">
          <a:xfrm>
            <a:off x="250825" y="2144713"/>
            <a:ext cx="2089150" cy="435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圖片 1"/>
          <p:cNvPicPr>
            <a:picLocks noChangeAspect="1" noChangeArrowheads="1"/>
          </p:cNvPicPr>
          <p:nvPr/>
        </p:nvPicPr>
        <p:blipFill>
          <a:blip r:embed="rId2"/>
          <a:srcRect l="23100" t="44965" r="56282" b="42892"/>
          <a:stretch>
            <a:fillRect/>
          </a:stretch>
        </p:blipFill>
        <p:spPr bwMode="auto">
          <a:xfrm>
            <a:off x="2339975" y="4606925"/>
            <a:ext cx="1885950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圖片 1"/>
          <p:cNvPicPr>
            <a:picLocks noChangeAspect="1" noChangeArrowheads="1"/>
          </p:cNvPicPr>
          <p:nvPr/>
        </p:nvPicPr>
        <p:blipFill>
          <a:blip r:embed="rId3"/>
          <a:srcRect l="31693" t="22301" r="32233" b="26392"/>
          <a:stretch>
            <a:fillRect/>
          </a:stretch>
        </p:blipFill>
        <p:spPr bwMode="auto">
          <a:xfrm>
            <a:off x="4787900" y="3090863"/>
            <a:ext cx="4192588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4"/>
          <p:cNvPicPr>
            <a:picLocks noChangeAspect="1" noChangeArrowheads="1"/>
          </p:cNvPicPr>
          <p:nvPr/>
        </p:nvPicPr>
        <p:blipFill>
          <a:blip r:embed="rId4"/>
          <a:srcRect l="24348" t="14893" r="25923" b="25891"/>
          <a:stretch>
            <a:fillRect/>
          </a:stretch>
        </p:blipFill>
        <p:spPr bwMode="auto">
          <a:xfrm>
            <a:off x="2484438" y="2287588"/>
            <a:ext cx="2760662" cy="205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250825" y="2144713"/>
            <a:ext cx="360363" cy="1428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250825" y="4606925"/>
            <a:ext cx="2095500" cy="177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2339975" y="4786313"/>
            <a:ext cx="1885950" cy="1793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4787900" y="2708275"/>
            <a:ext cx="228600" cy="5048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4225925" y="4124325"/>
            <a:ext cx="482600" cy="1365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33804" name="文字方塊 5"/>
          <p:cNvSpPr txBox="1">
            <a:spLocks noChangeArrowheads="1"/>
          </p:cNvSpPr>
          <p:nvPr/>
        </p:nvSpPr>
        <p:spPr bwMode="auto">
          <a:xfrm>
            <a:off x="2339975" y="5307013"/>
            <a:ext cx="19034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200">
                <a:latin typeface="Franklin Gothic Medium" pitchFamily="34" charset="0"/>
                <a:ea typeface="微軟正黑體" pitchFamily="34" charset="-120"/>
              </a:rPr>
              <a:t>檔案</a:t>
            </a:r>
            <a:r>
              <a:rPr kumimoji="0" lang="en-US" altLang="zh-TW" sz="1200">
                <a:latin typeface="Franklin Gothic Medium" pitchFamily="34" charset="0"/>
                <a:ea typeface="微軟正黑體" pitchFamily="34" charset="-120"/>
              </a:rPr>
              <a:t>&gt;</a:t>
            </a:r>
            <a:r>
              <a:rPr kumimoji="0" lang="zh-TW" altLang="en-US" sz="1200">
                <a:latin typeface="Franklin Gothic Medium" pitchFamily="34" charset="0"/>
                <a:ea typeface="微軟正黑體" pitchFamily="34" charset="-120"/>
              </a:rPr>
              <a:t>匯入</a:t>
            </a:r>
            <a:r>
              <a:rPr kumimoji="0" lang="en-US" altLang="zh-TW" sz="1200">
                <a:latin typeface="Franklin Gothic Medium" pitchFamily="34" charset="0"/>
                <a:ea typeface="微軟正黑體" pitchFamily="34" charset="-120"/>
              </a:rPr>
              <a:t>&gt;</a:t>
            </a:r>
            <a:r>
              <a:rPr kumimoji="0" lang="zh-TW" altLang="en-US" sz="1200">
                <a:latin typeface="Franklin Gothic Medium" pitchFamily="34" charset="0"/>
                <a:ea typeface="微軟正黑體" pitchFamily="34" charset="-120"/>
              </a:rPr>
              <a:t>匯入至元件庫</a:t>
            </a:r>
          </a:p>
        </p:txBody>
      </p:sp>
      <p:sp>
        <p:nvSpPr>
          <p:cNvPr id="33805" name="文字方塊 13"/>
          <p:cNvSpPr txBox="1">
            <a:spLocks noChangeArrowheads="1"/>
          </p:cNvSpPr>
          <p:nvPr/>
        </p:nvSpPr>
        <p:spPr bwMode="auto">
          <a:xfrm>
            <a:off x="5218113" y="2708275"/>
            <a:ext cx="15049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200">
                <a:latin typeface="Franklin Gothic Medium" pitchFamily="34" charset="0"/>
                <a:ea typeface="微軟正黑體" pitchFamily="34" charset="-120"/>
              </a:rPr>
              <a:t>選擇檔案</a:t>
            </a:r>
            <a:r>
              <a:rPr kumimoji="0" lang="en-US" altLang="zh-TW" sz="1200">
                <a:latin typeface="Franklin Gothic Medium" pitchFamily="34" charset="0"/>
                <a:ea typeface="微軟正黑體" pitchFamily="34" charset="-120"/>
              </a:rPr>
              <a:t>&gt;</a:t>
            </a:r>
            <a:r>
              <a:rPr kumimoji="0" lang="zh-TW" altLang="en-US" sz="1200">
                <a:latin typeface="Franklin Gothic Medium" pitchFamily="34" charset="0"/>
                <a:ea typeface="微軟正黑體" pitchFamily="34" charset="-120"/>
              </a:rPr>
              <a:t>開啟舊檔</a:t>
            </a:r>
          </a:p>
        </p:txBody>
      </p:sp>
      <p:sp>
        <p:nvSpPr>
          <p:cNvPr id="7" name="向右箭號 6"/>
          <p:cNvSpPr/>
          <p:nvPr/>
        </p:nvSpPr>
        <p:spPr>
          <a:xfrm rot="18903679">
            <a:off x="3703638" y="4411663"/>
            <a:ext cx="500062" cy="17621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6" name="向右箭號 15"/>
          <p:cNvSpPr/>
          <p:nvPr/>
        </p:nvSpPr>
        <p:spPr>
          <a:xfrm rot="5400000">
            <a:off x="5818188" y="3046413"/>
            <a:ext cx="306387" cy="18573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33808" name="文字方塊 16"/>
          <p:cNvSpPr txBox="1">
            <a:spLocks noChangeArrowheads="1"/>
          </p:cNvSpPr>
          <p:nvPr/>
        </p:nvSpPr>
        <p:spPr bwMode="auto">
          <a:xfrm>
            <a:off x="5461000" y="3573463"/>
            <a:ext cx="14144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200">
                <a:latin typeface="Franklin Gothic Medium" pitchFamily="34" charset="0"/>
                <a:ea typeface="微軟正黑體" pitchFamily="34" charset="-120"/>
              </a:rPr>
              <a:t>檔案已匯入元件庫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4320" fontAlgn="auto">
              <a:spcAft>
                <a:spcPts val="0"/>
              </a:spcAft>
              <a:defRPr/>
            </a:pPr>
            <a:r>
              <a:rPr lang="zh-TW" altLang="en-US" dirty="0" smtClean="0"/>
              <a:t>音訊匯入元件庫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zh-TW" altLang="en-US"/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2"/>
          <a:srcRect t="2800" r="77126" b="47450"/>
          <a:stretch>
            <a:fillRect/>
          </a:stretch>
        </p:blipFill>
        <p:spPr bwMode="auto">
          <a:xfrm>
            <a:off x="179388" y="2085975"/>
            <a:ext cx="2789237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2"/>
          <a:srcRect l="22626" t="45601" r="55988" b="42603"/>
          <a:stretch>
            <a:fillRect/>
          </a:stretch>
        </p:blipFill>
        <p:spPr bwMode="auto">
          <a:xfrm>
            <a:off x="2889250" y="5300663"/>
            <a:ext cx="2606675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3"/>
          <p:cNvPicPr>
            <a:picLocks noChangeAspect="1" noChangeArrowheads="1"/>
          </p:cNvPicPr>
          <p:nvPr/>
        </p:nvPicPr>
        <p:blipFill>
          <a:blip r:embed="rId3"/>
          <a:srcRect l="47638" t="20200" r="35750" b="32045"/>
          <a:stretch>
            <a:fillRect/>
          </a:stretch>
        </p:blipFill>
        <p:spPr bwMode="auto">
          <a:xfrm>
            <a:off x="5661025" y="2560638"/>
            <a:ext cx="2025650" cy="364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向右箭號 6"/>
          <p:cNvSpPr/>
          <p:nvPr/>
        </p:nvSpPr>
        <p:spPr>
          <a:xfrm>
            <a:off x="5500688" y="5535613"/>
            <a:ext cx="366712" cy="18573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179388" y="2060575"/>
            <a:ext cx="461962" cy="1968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179388" y="5373688"/>
            <a:ext cx="2709862" cy="1952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2905125" y="5526088"/>
            <a:ext cx="2590800" cy="1952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34826" name="文字方塊 11"/>
          <p:cNvSpPr txBox="1">
            <a:spLocks noChangeArrowheads="1"/>
          </p:cNvSpPr>
          <p:nvPr/>
        </p:nvSpPr>
        <p:spPr bwMode="auto">
          <a:xfrm>
            <a:off x="2989263" y="4999038"/>
            <a:ext cx="19034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200">
                <a:latin typeface="Franklin Gothic Medium" pitchFamily="34" charset="0"/>
                <a:ea typeface="微軟正黑體" pitchFamily="34" charset="-120"/>
              </a:rPr>
              <a:t>檔案</a:t>
            </a:r>
            <a:r>
              <a:rPr kumimoji="0" lang="en-US" altLang="zh-TW" sz="1200">
                <a:latin typeface="Franklin Gothic Medium" pitchFamily="34" charset="0"/>
                <a:ea typeface="微軟正黑體" pitchFamily="34" charset="-120"/>
              </a:rPr>
              <a:t>&gt;</a:t>
            </a:r>
            <a:r>
              <a:rPr kumimoji="0" lang="zh-TW" altLang="en-US" sz="1200">
                <a:latin typeface="Franklin Gothic Medium" pitchFamily="34" charset="0"/>
                <a:ea typeface="微軟正黑體" pitchFamily="34" charset="-120"/>
              </a:rPr>
              <a:t>匯入</a:t>
            </a:r>
            <a:r>
              <a:rPr kumimoji="0" lang="en-US" altLang="zh-TW" sz="1200">
                <a:latin typeface="Franklin Gothic Medium" pitchFamily="34" charset="0"/>
                <a:ea typeface="微軟正黑體" pitchFamily="34" charset="-120"/>
              </a:rPr>
              <a:t>&gt;</a:t>
            </a:r>
            <a:r>
              <a:rPr kumimoji="0" lang="zh-TW" altLang="en-US" sz="1200">
                <a:latin typeface="Franklin Gothic Medium" pitchFamily="34" charset="0"/>
                <a:ea typeface="微軟正黑體" pitchFamily="34" charset="-120"/>
              </a:rPr>
              <a:t>匯入至元件庫</a:t>
            </a:r>
          </a:p>
        </p:txBody>
      </p:sp>
      <p:sp>
        <p:nvSpPr>
          <p:cNvPr id="34827" name="文字方塊 12"/>
          <p:cNvSpPr txBox="1">
            <a:spLocks noChangeArrowheads="1"/>
          </p:cNvSpPr>
          <p:nvPr/>
        </p:nvSpPr>
        <p:spPr bwMode="auto">
          <a:xfrm>
            <a:off x="5954713" y="6200775"/>
            <a:ext cx="15700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200">
                <a:latin typeface="Franklin Gothic Medium" pitchFamily="34" charset="0"/>
                <a:ea typeface="微軟正黑體" pitchFamily="34" charset="-120"/>
              </a:rPr>
              <a:t>聲音已被存在元件庫</a:t>
            </a:r>
          </a:p>
        </p:txBody>
      </p:sp>
      <p:sp>
        <p:nvSpPr>
          <p:cNvPr id="14" name="矩形 13"/>
          <p:cNvSpPr/>
          <p:nvPr/>
        </p:nvSpPr>
        <p:spPr>
          <a:xfrm>
            <a:off x="7448550" y="3357563"/>
            <a:ext cx="177800" cy="1730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4320" fontAlgn="auto">
              <a:spcAft>
                <a:spcPts val="0"/>
              </a:spcAft>
              <a:defRPr/>
            </a:pPr>
            <a:r>
              <a:rPr lang="zh-TW" altLang="en-US" dirty="0" smtClean="0"/>
              <a:t>影片匯入元件庫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zh-TW" altLang="en-US"/>
          </a:p>
        </p:txBody>
      </p:sp>
      <p:grpSp>
        <p:nvGrpSpPr>
          <p:cNvPr id="35843" name="群組 3"/>
          <p:cNvGrpSpPr>
            <a:grpSpLocks/>
          </p:cNvGrpSpPr>
          <p:nvPr/>
        </p:nvGrpSpPr>
        <p:grpSpPr bwMode="auto">
          <a:xfrm>
            <a:off x="395288" y="2117725"/>
            <a:ext cx="8208962" cy="4264025"/>
            <a:chOff x="395537" y="2117987"/>
            <a:chExt cx="6062340" cy="2829429"/>
          </a:xfrm>
        </p:grpSpPr>
        <p:pic>
          <p:nvPicPr>
            <p:cNvPr id="35847" name="Picture 2"/>
            <p:cNvPicPr>
              <a:picLocks noChangeAspect="1" noChangeArrowheads="1"/>
            </p:cNvPicPr>
            <p:nvPr/>
          </p:nvPicPr>
          <p:blipFill>
            <a:blip r:embed="rId2"/>
            <a:srcRect l="12375" t="5400" r="31000" b="11400"/>
            <a:stretch>
              <a:fillRect/>
            </a:stretch>
          </p:blipFill>
          <p:spPr bwMode="auto">
            <a:xfrm>
              <a:off x="395537" y="2132856"/>
              <a:ext cx="3048704" cy="27996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48" name="Picture 3"/>
            <p:cNvPicPr>
              <a:picLocks noChangeAspect="1" noChangeArrowheads="1"/>
            </p:cNvPicPr>
            <p:nvPr/>
          </p:nvPicPr>
          <p:blipFill>
            <a:blip r:embed="rId3"/>
            <a:srcRect l="12500" t="5000" r="31250" b="11398"/>
            <a:stretch>
              <a:fillRect/>
            </a:stretch>
          </p:blipFill>
          <p:spPr bwMode="auto">
            <a:xfrm>
              <a:off x="3411841" y="2117987"/>
              <a:ext cx="3046036" cy="2829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向右箭號 4"/>
          <p:cNvSpPr/>
          <p:nvPr/>
        </p:nvSpPr>
        <p:spPr>
          <a:xfrm>
            <a:off x="4067175" y="5084763"/>
            <a:ext cx="720725" cy="2889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3582988" y="6122988"/>
            <a:ext cx="395287" cy="1317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7667625" y="6142038"/>
            <a:ext cx="395288" cy="1333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4320" fontAlgn="auto"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zh-TW" altLang="en-US"/>
          </a:p>
        </p:txBody>
      </p:sp>
      <p:grpSp>
        <p:nvGrpSpPr>
          <p:cNvPr id="36867" name="群組 3"/>
          <p:cNvGrpSpPr>
            <a:grpSpLocks/>
          </p:cNvGrpSpPr>
          <p:nvPr/>
        </p:nvGrpSpPr>
        <p:grpSpPr bwMode="auto">
          <a:xfrm>
            <a:off x="265113" y="2133600"/>
            <a:ext cx="8496300" cy="3810000"/>
            <a:chOff x="107504" y="1916832"/>
            <a:chExt cx="9054026" cy="4171177"/>
          </a:xfrm>
        </p:grpSpPr>
        <p:pic>
          <p:nvPicPr>
            <p:cNvPr id="36871" name="Picture 2"/>
            <p:cNvPicPr>
              <a:picLocks noChangeAspect="1" noChangeArrowheads="1"/>
            </p:cNvPicPr>
            <p:nvPr/>
          </p:nvPicPr>
          <p:blipFill>
            <a:blip r:embed="rId2"/>
            <a:srcRect l="12375" t="5000" r="31000" b="11600"/>
            <a:stretch>
              <a:fillRect/>
            </a:stretch>
          </p:blipFill>
          <p:spPr bwMode="auto">
            <a:xfrm>
              <a:off x="107504" y="1916832"/>
              <a:ext cx="4531278" cy="417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72" name="Picture 3"/>
            <p:cNvPicPr>
              <a:picLocks noChangeAspect="1" noChangeArrowheads="1"/>
            </p:cNvPicPr>
            <p:nvPr/>
          </p:nvPicPr>
          <p:blipFill>
            <a:blip r:embed="rId3"/>
            <a:srcRect l="12500" t="5000" r="31000" b="11325"/>
            <a:stretch>
              <a:fillRect/>
            </a:stretch>
          </p:blipFill>
          <p:spPr bwMode="auto">
            <a:xfrm>
              <a:off x="4655118" y="1916833"/>
              <a:ext cx="4506412" cy="417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向右箭號 6"/>
          <p:cNvSpPr/>
          <p:nvPr/>
        </p:nvSpPr>
        <p:spPr>
          <a:xfrm>
            <a:off x="4157663" y="3644900"/>
            <a:ext cx="720725" cy="2889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3535363" y="5753100"/>
            <a:ext cx="395287" cy="1317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7781925" y="5721350"/>
            <a:ext cx="395288" cy="1317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4320" fontAlgn="auto">
              <a:spcAft>
                <a:spcPts val="0"/>
              </a:spcAft>
              <a:defRPr/>
            </a:pP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zh-TW" altLang="en-US"/>
          </a:p>
        </p:txBody>
      </p:sp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2"/>
          <a:srcRect l="12193" t="5000" r="31306" b="10001"/>
          <a:stretch>
            <a:fillRect/>
          </a:stretch>
        </p:blipFill>
        <p:spPr bwMode="auto">
          <a:xfrm>
            <a:off x="465138" y="2205038"/>
            <a:ext cx="4562475" cy="428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3"/>
          <p:cNvPicPr>
            <a:picLocks noChangeAspect="1" noChangeArrowheads="1"/>
          </p:cNvPicPr>
          <p:nvPr/>
        </p:nvPicPr>
        <p:blipFill>
          <a:blip r:embed="rId3"/>
          <a:srcRect l="14751" t="13600" r="35374" b="26601"/>
          <a:stretch>
            <a:fillRect/>
          </a:stretch>
        </p:blipFill>
        <p:spPr bwMode="auto">
          <a:xfrm>
            <a:off x="5027613" y="2708275"/>
            <a:ext cx="3433762" cy="257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向右箭號 5"/>
          <p:cNvSpPr/>
          <p:nvPr/>
        </p:nvSpPr>
        <p:spPr>
          <a:xfrm>
            <a:off x="4572000" y="4652963"/>
            <a:ext cx="720725" cy="2889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4021138" y="6191250"/>
            <a:ext cx="395287" cy="1317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7345363" y="5049838"/>
            <a:ext cx="395287" cy="1317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5292725" y="4652963"/>
            <a:ext cx="3168650" cy="2889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圖片 30"/>
          <p:cNvPicPr>
            <a:picLocks noChangeAspect="1" noChangeArrowheads="1"/>
          </p:cNvPicPr>
          <p:nvPr/>
        </p:nvPicPr>
        <p:blipFill>
          <a:blip r:embed="rId2"/>
          <a:srcRect l="40205" t="42014" r="52583" b="45343"/>
          <a:stretch>
            <a:fillRect/>
          </a:stretch>
        </p:blipFill>
        <p:spPr bwMode="auto">
          <a:xfrm>
            <a:off x="323850" y="2366963"/>
            <a:ext cx="1585913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4320" fontAlgn="auto">
              <a:spcAft>
                <a:spcPts val="0"/>
              </a:spcAft>
              <a:defRPr/>
            </a:pPr>
            <a:r>
              <a:rPr lang="zh-TW" altLang="en-US" dirty="0"/>
              <a:t>將畫好的物件製作成</a:t>
            </a:r>
            <a:r>
              <a:rPr lang="zh-TW" altLang="en-US" dirty="0" smtClean="0"/>
              <a:t>元件</a:t>
            </a:r>
            <a:endParaRPr lang="zh-TW" altLang="en-US" dirty="0"/>
          </a:p>
          <a:p>
            <a:pPr marL="274320" fontAlgn="auto">
              <a:spcAft>
                <a:spcPts val="0"/>
              </a:spcAft>
              <a:defRPr/>
            </a:pP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zh-TW" altLang="en-US"/>
          </a:p>
        </p:txBody>
      </p:sp>
      <p:pic>
        <p:nvPicPr>
          <p:cNvPr id="38916" name="圖片 29"/>
          <p:cNvPicPr>
            <a:picLocks noChangeAspect="1" noChangeArrowheads="1"/>
          </p:cNvPicPr>
          <p:nvPr/>
        </p:nvPicPr>
        <p:blipFill>
          <a:blip r:embed="rId3"/>
          <a:srcRect l="44783" t="41920" r="34599" b="4018"/>
          <a:stretch>
            <a:fillRect/>
          </a:stretch>
        </p:blipFill>
        <p:spPr bwMode="auto">
          <a:xfrm>
            <a:off x="1835150" y="2366963"/>
            <a:ext cx="232727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圖片 30"/>
          <p:cNvPicPr>
            <a:picLocks noChangeAspect="1" noChangeArrowheads="1"/>
          </p:cNvPicPr>
          <p:nvPr/>
        </p:nvPicPr>
        <p:blipFill>
          <a:blip r:embed="rId2"/>
          <a:srcRect l="33469" t="17062" r="33971" b="64940"/>
          <a:stretch>
            <a:fillRect/>
          </a:stretch>
        </p:blipFill>
        <p:spPr bwMode="auto">
          <a:xfrm>
            <a:off x="3132138" y="3687763"/>
            <a:ext cx="3381375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圖片 1"/>
          <p:cNvPicPr>
            <a:picLocks noChangeAspect="1" noChangeArrowheads="1"/>
          </p:cNvPicPr>
          <p:nvPr/>
        </p:nvPicPr>
        <p:blipFill>
          <a:blip r:embed="rId4"/>
          <a:srcRect l="56438" t="25433" r="26501" b="26268"/>
          <a:stretch>
            <a:fillRect/>
          </a:stretch>
        </p:blipFill>
        <p:spPr bwMode="auto">
          <a:xfrm>
            <a:off x="6588125" y="2622550"/>
            <a:ext cx="20193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矩形 7"/>
          <p:cNvSpPr/>
          <p:nvPr/>
        </p:nvSpPr>
        <p:spPr>
          <a:xfrm>
            <a:off x="1862138" y="5732463"/>
            <a:ext cx="2320925" cy="1619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3348038" y="3970338"/>
            <a:ext cx="2430462" cy="2222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3348038" y="4205288"/>
            <a:ext cx="1152525" cy="5921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5867400" y="4014788"/>
            <a:ext cx="561975" cy="1682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38923" name="文字方塊 11"/>
          <p:cNvSpPr txBox="1">
            <a:spLocks noChangeArrowheads="1"/>
          </p:cNvSpPr>
          <p:nvPr/>
        </p:nvSpPr>
        <p:spPr bwMode="auto">
          <a:xfrm>
            <a:off x="573088" y="3825875"/>
            <a:ext cx="1262062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200">
                <a:latin typeface="Franklin Gothic Medium" pitchFamily="34" charset="0"/>
                <a:ea typeface="微軟正黑體" pitchFamily="34" charset="-120"/>
              </a:rPr>
              <a:t>選取畫好的物件</a:t>
            </a:r>
          </a:p>
        </p:txBody>
      </p:sp>
      <p:sp>
        <p:nvSpPr>
          <p:cNvPr id="38924" name="文字方塊 12"/>
          <p:cNvSpPr txBox="1">
            <a:spLocks noChangeArrowheads="1"/>
          </p:cNvSpPr>
          <p:nvPr/>
        </p:nvSpPr>
        <p:spPr bwMode="auto">
          <a:xfrm>
            <a:off x="4219575" y="5675313"/>
            <a:ext cx="15684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200">
                <a:latin typeface="Franklin Gothic Medium" pitchFamily="34" charset="0"/>
                <a:ea typeface="微軟正黑體" pitchFamily="34" charset="-120"/>
              </a:rPr>
              <a:t>點擊右鍵開啟選單</a:t>
            </a:r>
            <a:endParaRPr kumimoji="0" lang="en-US" altLang="zh-TW" sz="1200">
              <a:latin typeface="Franklin Gothic Medium" pitchFamily="34" charset="0"/>
              <a:ea typeface="微軟正黑體" pitchFamily="34" charset="-120"/>
            </a:endParaRPr>
          </a:p>
          <a:p>
            <a:r>
              <a:rPr kumimoji="0" lang="zh-TW" altLang="en-US" sz="1200">
                <a:latin typeface="Franklin Gothic Medium" pitchFamily="34" charset="0"/>
                <a:ea typeface="微軟正黑體" pitchFamily="34" charset="-120"/>
              </a:rPr>
              <a:t>，選擇轉換成元件。</a:t>
            </a:r>
          </a:p>
        </p:txBody>
      </p:sp>
      <p:sp>
        <p:nvSpPr>
          <p:cNvPr id="38925" name="文字方塊 13"/>
          <p:cNvSpPr txBox="1">
            <a:spLocks noChangeArrowheads="1"/>
          </p:cNvSpPr>
          <p:nvPr/>
        </p:nvSpPr>
        <p:spPr bwMode="auto">
          <a:xfrm>
            <a:off x="4146550" y="4856163"/>
            <a:ext cx="11080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200">
                <a:latin typeface="Franklin Gothic Medium" pitchFamily="34" charset="0"/>
                <a:ea typeface="微軟正黑體" pitchFamily="34" charset="-120"/>
              </a:rPr>
              <a:t>選取元件類型</a:t>
            </a:r>
          </a:p>
        </p:txBody>
      </p:sp>
      <p:sp>
        <p:nvSpPr>
          <p:cNvPr id="38926" name="文字方塊 14"/>
          <p:cNvSpPr txBox="1">
            <a:spLocks noChangeArrowheads="1"/>
          </p:cNvSpPr>
          <p:nvPr/>
        </p:nvSpPr>
        <p:spPr bwMode="auto">
          <a:xfrm>
            <a:off x="4143375" y="3411538"/>
            <a:ext cx="12620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200">
                <a:latin typeface="Franklin Gothic Medium" pitchFamily="34" charset="0"/>
                <a:ea typeface="微軟正黑體" pitchFamily="34" charset="-120"/>
              </a:rPr>
              <a:t>為元件訂定名稱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4320" fontAlgn="auto">
              <a:spcAft>
                <a:spcPts val="0"/>
              </a:spcAft>
              <a:defRPr/>
            </a:pPr>
            <a:r>
              <a:rPr lang="zh-TW" altLang="en-US" dirty="0" smtClean="0"/>
              <a:t>將文字當作元件</a:t>
            </a:r>
            <a:endParaRPr lang="en-US" altLang="zh-TW" dirty="0" smtClean="0"/>
          </a:p>
          <a:p>
            <a:pPr marL="274320" fontAlgn="auto">
              <a:spcAft>
                <a:spcPts val="0"/>
              </a:spcAft>
              <a:defRPr/>
            </a:pP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zh-TW" altLang="en-US"/>
          </a:p>
        </p:txBody>
      </p:sp>
      <p:grpSp>
        <p:nvGrpSpPr>
          <p:cNvPr id="39939" name="群組 3"/>
          <p:cNvGrpSpPr>
            <a:grpSpLocks/>
          </p:cNvGrpSpPr>
          <p:nvPr/>
        </p:nvGrpSpPr>
        <p:grpSpPr bwMode="auto">
          <a:xfrm>
            <a:off x="773113" y="2133600"/>
            <a:ext cx="4948237" cy="4498975"/>
            <a:chOff x="179512" y="2060848"/>
            <a:chExt cx="4558263" cy="4086644"/>
          </a:xfrm>
        </p:grpSpPr>
        <p:pic>
          <p:nvPicPr>
            <p:cNvPr id="39942" name="Picture 2"/>
            <p:cNvPicPr>
              <a:picLocks noChangeAspect="1" noChangeArrowheads="1"/>
            </p:cNvPicPr>
            <p:nvPr/>
          </p:nvPicPr>
          <p:blipFill>
            <a:blip r:embed="rId2"/>
            <a:srcRect l="32336" t="41698" r="50623" b="46918"/>
            <a:stretch>
              <a:fillRect/>
            </a:stretch>
          </p:blipFill>
          <p:spPr bwMode="auto">
            <a:xfrm>
              <a:off x="179512" y="2060848"/>
              <a:ext cx="2077551" cy="8675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943" name="Picture 2"/>
            <p:cNvPicPr>
              <a:picLocks noChangeAspect="1" noChangeArrowheads="1"/>
            </p:cNvPicPr>
            <p:nvPr/>
          </p:nvPicPr>
          <p:blipFill>
            <a:blip r:embed="rId2"/>
            <a:srcRect l="49330" t="42397" r="30186" b="3973"/>
            <a:stretch>
              <a:fillRect/>
            </a:stretch>
          </p:blipFill>
          <p:spPr bwMode="auto">
            <a:xfrm>
              <a:off x="2240589" y="2060848"/>
              <a:ext cx="2497186" cy="40866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矩形 7"/>
          <p:cNvSpPr/>
          <p:nvPr/>
        </p:nvSpPr>
        <p:spPr>
          <a:xfrm>
            <a:off x="3028950" y="5732463"/>
            <a:ext cx="2700338" cy="279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39941" name="文字方塊 5"/>
          <p:cNvSpPr txBox="1">
            <a:spLocks noChangeArrowheads="1"/>
          </p:cNvSpPr>
          <p:nvPr/>
        </p:nvSpPr>
        <p:spPr bwMode="auto">
          <a:xfrm>
            <a:off x="5867400" y="2492375"/>
            <a:ext cx="2955925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>
                <a:latin typeface="Franklin Gothic Medium" pitchFamily="34" charset="0"/>
                <a:ea typeface="微軟正黑體" pitchFamily="34" charset="-120"/>
              </a:rPr>
              <a:t>文字也可以變成文件，點擊</a:t>
            </a:r>
            <a:endParaRPr kumimoji="0" lang="en-US" altLang="zh-TW">
              <a:latin typeface="Franklin Gothic Medium" pitchFamily="34" charset="0"/>
              <a:ea typeface="微軟正黑體" pitchFamily="34" charset="-120"/>
            </a:endParaRPr>
          </a:p>
          <a:p>
            <a:r>
              <a:rPr kumimoji="0" lang="zh-TW" altLang="en-US">
                <a:latin typeface="Franklin Gothic Medium" pitchFamily="34" charset="0"/>
                <a:ea typeface="微軟正黑體" pitchFamily="34" charset="-120"/>
              </a:rPr>
              <a:t>滑鼠右鍵開啟選單選擇</a:t>
            </a:r>
            <a:endParaRPr kumimoji="0" lang="en-US" altLang="zh-TW">
              <a:latin typeface="Franklin Gothic Medium" pitchFamily="34" charset="0"/>
              <a:ea typeface="微軟正黑體" pitchFamily="34" charset="-120"/>
            </a:endParaRPr>
          </a:p>
          <a:p>
            <a:r>
              <a:rPr kumimoji="0" lang="zh-TW" altLang="en-US">
                <a:latin typeface="Franklin Gothic Medium" pitchFamily="34" charset="0"/>
                <a:ea typeface="微軟正黑體" pitchFamily="34" charset="-120"/>
              </a:rPr>
              <a:t>轉換成元件，就可以將文字</a:t>
            </a:r>
            <a:endParaRPr kumimoji="0" lang="en-US" altLang="zh-TW">
              <a:latin typeface="Franklin Gothic Medium" pitchFamily="34" charset="0"/>
              <a:ea typeface="微軟正黑體" pitchFamily="34" charset="-120"/>
            </a:endParaRPr>
          </a:p>
          <a:p>
            <a:r>
              <a:rPr kumimoji="0" lang="zh-TW" altLang="en-US">
                <a:latin typeface="Franklin Gothic Medium" pitchFamily="34" charset="0"/>
                <a:ea typeface="微軟正黑體" pitchFamily="34" charset="-120"/>
              </a:rPr>
              <a:t>存入元件庫當中使用。</a:t>
            </a:r>
            <a:endParaRPr kumimoji="0" lang="en-US" altLang="zh-TW">
              <a:latin typeface="Franklin Gothic Medium" pitchFamily="34" charset="0"/>
              <a:ea typeface="微軟正黑體" pitchFamily="34" charset="-120"/>
            </a:endParaRPr>
          </a:p>
          <a:p>
            <a:endParaRPr kumimoji="0" lang="zh-TW" altLang="en-US">
              <a:latin typeface="Franklin Gothic Medium" pitchFamily="34" charset="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4320" fontAlgn="auto">
              <a:spcAft>
                <a:spcPts val="0"/>
              </a:spcAft>
              <a:defRPr/>
            </a:pP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zh-TW" altLang="en-US"/>
          </a:p>
        </p:txBody>
      </p:sp>
      <p:pic>
        <p:nvPicPr>
          <p:cNvPr id="40963" name="圖片 1"/>
          <p:cNvPicPr>
            <a:picLocks noChangeAspect="1" noChangeArrowheads="1"/>
          </p:cNvPicPr>
          <p:nvPr/>
        </p:nvPicPr>
        <p:blipFill>
          <a:blip r:embed="rId2"/>
          <a:srcRect l="29318" t="29324" r="46420" b="52785"/>
          <a:stretch>
            <a:fillRect/>
          </a:stretch>
        </p:blipFill>
        <p:spPr bwMode="auto">
          <a:xfrm>
            <a:off x="3881438" y="2257425"/>
            <a:ext cx="2532062" cy="116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圖片 1"/>
          <p:cNvPicPr>
            <a:picLocks noChangeAspect="1" noChangeArrowheads="1"/>
          </p:cNvPicPr>
          <p:nvPr/>
        </p:nvPicPr>
        <p:blipFill>
          <a:blip r:embed="rId3"/>
          <a:srcRect l="27165" t="33211" r="29376" b="7381"/>
          <a:stretch>
            <a:fillRect/>
          </a:stretch>
        </p:blipFill>
        <p:spPr bwMode="auto">
          <a:xfrm>
            <a:off x="323850" y="2257425"/>
            <a:ext cx="3571875" cy="305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圖片 1"/>
          <p:cNvPicPr>
            <a:picLocks noChangeAspect="1" noChangeArrowheads="1"/>
          </p:cNvPicPr>
          <p:nvPr/>
        </p:nvPicPr>
        <p:blipFill>
          <a:blip r:embed="rId4"/>
          <a:srcRect l="5515" t="6226" r="17049" b="45476"/>
          <a:stretch>
            <a:fillRect/>
          </a:stretch>
        </p:blipFill>
        <p:spPr bwMode="auto">
          <a:xfrm>
            <a:off x="3951288" y="4424363"/>
            <a:ext cx="4922837" cy="191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3"/>
          <p:cNvPicPr>
            <a:picLocks noChangeAspect="1" noChangeArrowheads="1"/>
          </p:cNvPicPr>
          <p:nvPr/>
        </p:nvPicPr>
        <p:blipFill>
          <a:blip r:embed="rId5"/>
          <a:srcRect l="48227" t="62579" r="31773" b="11803"/>
          <a:stretch>
            <a:fillRect/>
          </a:stretch>
        </p:blipFill>
        <p:spPr bwMode="auto">
          <a:xfrm>
            <a:off x="6267450" y="1909763"/>
            <a:ext cx="1947863" cy="156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7" name="文字方塊 7"/>
          <p:cNvSpPr txBox="1">
            <a:spLocks noChangeArrowheads="1"/>
          </p:cNvSpPr>
          <p:nvPr/>
        </p:nvSpPr>
        <p:spPr bwMode="auto">
          <a:xfrm>
            <a:off x="666750" y="5375275"/>
            <a:ext cx="305752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Franklin Gothic Medium" pitchFamily="34" charset="0"/>
                <a:ea typeface="微軟正黑體" pitchFamily="34" charset="-120"/>
              </a:rPr>
              <a:t>一段文字元件可以打散成個別的字元</a:t>
            </a:r>
            <a:endParaRPr kumimoji="0" lang="en-US" altLang="zh-TW" sz="1400">
              <a:latin typeface="Franklin Gothic Medium" pitchFamily="34" charset="0"/>
              <a:ea typeface="微軟正黑體" pitchFamily="34" charset="-120"/>
            </a:endParaRPr>
          </a:p>
          <a:p>
            <a:r>
              <a:rPr kumimoji="0" lang="zh-TW" altLang="en-US" sz="1400">
                <a:latin typeface="Franklin Gothic Medium" pitchFamily="34" charset="0"/>
                <a:ea typeface="微軟正黑體" pitchFamily="34" charset="-120"/>
              </a:rPr>
              <a:t>，作個別的效果，按右鍵點選打散</a:t>
            </a:r>
            <a:endParaRPr kumimoji="0" lang="en-US" altLang="zh-TW" sz="1400">
              <a:latin typeface="Franklin Gothic Medium" pitchFamily="34" charset="0"/>
              <a:ea typeface="微軟正黑體" pitchFamily="34" charset="-120"/>
            </a:endParaRPr>
          </a:p>
          <a:p>
            <a:r>
              <a:rPr kumimoji="0" lang="zh-TW" altLang="en-US" sz="1400">
                <a:latin typeface="Franklin Gothic Medium" pitchFamily="34" charset="0"/>
                <a:ea typeface="微軟正黑體" pitchFamily="34" charset="-120"/>
              </a:rPr>
              <a:t>一段文字就會被變成個別的字元元件</a:t>
            </a:r>
            <a:endParaRPr kumimoji="0" lang="en-US" altLang="zh-TW" sz="1400">
              <a:latin typeface="Franklin Gothic Medium" pitchFamily="34" charset="0"/>
              <a:ea typeface="微軟正黑體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195513" y="4284663"/>
            <a:ext cx="1666875" cy="1603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6292850" y="2924175"/>
            <a:ext cx="1908175" cy="1587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3951288" y="4445000"/>
            <a:ext cx="4900612" cy="19272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40971" name="文字方塊 12"/>
          <p:cNvSpPr txBox="1">
            <a:spLocks noChangeArrowheads="1"/>
          </p:cNvSpPr>
          <p:nvPr/>
        </p:nvSpPr>
        <p:spPr bwMode="auto">
          <a:xfrm>
            <a:off x="5713413" y="3522663"/>
            <a:ext cx="305593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Franklin Gothic Medium" pitchFamily="34" charset="0"/>
                <a:ea typeface="微軟正黑體" pitchFamily="34" charset="-120"/>
              </a:rPr>
              <a:t>，再按一次右鍵點擊分層製圖層，每</a:t>
            </a:r>
            <a:endParaRPr kumimoji="0" lang="en-US" altLang="zh-TW" sz="1400">
              <a:latin typeface="Franklin Gothic Medium" pitchFamily="34" charset="0"/>
              <a:ea typeface="微軟正黑體" pitchFamily="34" charset="-120"/>
            </a:endParaRPr>
          </a:p>
          <a:p>
            <a:r>
              <a:rPr kumimoji="0" lang="zh-TW" altLang="en-US" sz="1400">
                <a:latin typeface="Franklin Gothic Medium" pitchFamily="34" charset="0"/>
                <a:ea typeface="微軟正黑體" pitchFamily="34" charset="-120"/>
              </a:rPr>
              <a:t>個字元元件就會被分到各自的圖層中</a:t>
            </a:r>
          </a:p>
        </p:txBody>
      </p:sp>
      <p:sp>
        <p:nvSpPr>
          <p:cNvPr id="6" name="向右箭號 5"/>
          <p:cNvSpPr/>
          <p:nvPr/>
        </p:nvSpPr>
        <p:spPr>
          <a:xfrm>
            <a:off x="3708400" y="2841625"/>
            <a:ext cx="431800" cy="2413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4" name="向右箭號 13"/>
          <p:cNvSpPr/>
          <p:nvPr/>
        </p:nvSpPr>
        <p:spPr>
          <a:xfrm rot="5400000">
            <a:off x="6287294" y="4239419"/>
            <a:ext cx="668337" cy="25717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4320" fontAlgn="auto">
              <a:spcAft>
                <a:spcPts val="0"/>
              </a:spcAft>
              <a:defRPr/>
            </a:pPr>
            <a:r>
              <a:rPr lang="zh-TW" altLang="en-US" dirty="0" smtClean="0"/>
              <a:t>元件編輯區左鍵雙擊元件即可進入元件編輯區</a:t>
            </a:r>
            <a:endParaRPr lang="en-US" altLang="zh-TW" dirty="0" smtClean="0"/>
          </a:p>
          <a:p>
            <a:pPr marL="274320" fontAlgn="auto">
              <a:spcAft>
                <a:spcPts val="0"/>
              </a:spcAft>
              <a:defRPr/>
            </a:pPr>
            <a:r>
              <a:rPr lang="zh-TW" altLang="en-US" dirty="0" smtClean="0"/>
              <a:t>圖像影片編輯區                                影片片段元件</a:t>
            </a:r>
            <a:r>
              <a:rPr lang="zh-TW" altLang="en-US" dirty="0"/>
              <a:t>編輯區</a:t>
            </a: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zh-TW" altLang="en-US"/>
          </a:p>
        </p:txBody>
      </p:sp>
      <p:grpSp>
        <p:nvGrpSpPr>
          <p:cNvPr id="41987" name="群組 3"/>
          <p:cNvGrpSpPr>
            <a:grpSpLocks/>
          </p:cNvGrpSpPr>
          <p:nvPr/>
        </p:nvGrpSpPr>
        <p:grpSpPr bwMode="auto">
          <a:xfrm>
            <a:off x="4330700" y="2492375"/>
            <a:ext cx="4498975" cy="3857625"/>
            <a:chOff x="685800" y="518160"/>
            <a:chExt cx="6459800" cy="5567144"/>
          </a:xfrm>
        </p:grpSpPr>
        <p:pic>
          <p:nvPicPr>
            <p:cNvPr id="41991" name="Picture 2"/>
            <p:cNvPicPr>
              <a:picLocks noChangeAspect="1" noChangeArrowheads="1"/>
            </p:cNvPicPr>
            <p:nvPr/>
          </p:nvPicPr>
          <p:blipFill>
            <a:blip r:embed="rId2"/>
            <a:srcRect l="5624" t="6799" r="42000" b="39000"/>
            <a:stretch>
              <a:fillRect/>
            </a:stretch>
          </p:blipFill>
          <p:spPr bwMode="auto">
            <a:xfrm>
              <a:off x="685800" y="518160"/>
              <a:ext cx="6385560" cy="413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992" name="Picture 2"/>
            <p:cNvPicPr>
              <a:picLocks noChangeAspect="1" noChangeArrowheads="1"/>
            </p:cNvPicPr>
            <p:nvPr/>
          </p:nvPicPr>
          <p:blipFill>
            <a:blip r:embed="rId2"/>
            <a:srcRect l="5016" t="75940" r="42000" b="5200"/>
            <a:stretch>
              <a:fillRect/>
            </a:stretch>
          </p:blipFill>
          <p:spPr bwMode="auto">
            <a:xfrm>
              <a:off x="685800" y="4648200"/>
              <a:ext cx="6459800" cy="1437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1988" name="群組 5"/>
          <p:cNvGrpSpPr>
            <a:grpSpLocks/>
          </p:cNvGrpSpPr>
          <p:nvPr/>
        </p:nvGrpSpPr>
        <p:grpSpPr bwMode="auto">
          <a:xfrm>
            <a:off x="219075" y="2708275"/>
            <a:ext cx="3992563" cy="3811588"/>
            <a:chOff x="-1044624" y="679213"/>
            <a:chExt cx="5913120" cy="5459965"/>
          </a:xfrm>
        </p:grpSpPr>
        <p:pic>
          <p:nvPicPr>
            <p:cNvPr id="41989" name="Picture 3"/>
            <p:cNvPicPr>
              <a:picLocks noChangeAspect="1" noChangeArrowheads="1"/>
            </p:cNvPicPr>
            <p:nvPr/>
          </p:nvPicPr>
          <p:blipFill>
            <a:blip r:embed="rId3"/>
            <a:srcRect l="5499" t="5000" r="46001" b="41727"/>
            <a:stretch>
              <a:fillRect/>
            </a:stretch>
          </p:blipFill>
          <p:spPr bwMode="auto">
            <a:xfrm>
              <a:off x="-1044624" y="679213"/>
              <a:ext cx="5913120" cy="4059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990" name="Picture 3"/>
            <p:cNvPicPr>
              <a:picLocks noChangeAspect="1" noChangeArrowheads="1"/>
            </p:cNvPicPr>
            <p:nvPr/>
          </p:nvPicPr>
          <p:blipFill>
            <a:blip r:embed="rId3"/>
            <a:srcRect l="6163" t="76778" r="47766" b="4951"/>
            <a:stretch>
              <a:fillRect/>
            </a:stretch>
          </p:blipFill>
          <p:spPr bwMode="auto">
            <a:xfrm>
              <a:off x="-896552" y="4747010"/>
              <a:ext cx="5616976" cy="1392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1000" y="1719263"/>
            <a:ext cx="8407400" cy="5138737"/>
          </a:xfrm>
        </p:spPr>
        <p:txBody>
          <a:bodyPr>
            <a:normAutofit fontScale="55000" lnSpcReduction="20000"/>
          </a:bodyPr>
          <a:lstStyle/>
          <a:p>
            <a:pPr marL="274320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zh-TW" altLang="zh-TW" sz="3200" dirty="0"/>
              <a:t>動畫的概念</a:t>
            </a:r>
            <a:r>
              <a:rPr lang="en-US" altLang="zh-TW" sz="3200" dirty="0" smtClean="0"/>
              <a:t>-</a:t>
            </a:r>
            <a:r>
              <a:rPr lang="zh-TW" altLang="en-US" sz="3200" dirty="0" smtClean="0"/>
              <a:t>動畫是根據</a:t>
            </a:r>
            <a:r>
              <a:rPr lang="zh-TW" altLang="zh-TW" sz="3200" dirty="0" smtClean="0"/>
              <a:t>視覺</a:t>
            </a:r>
            <a:r>
              <a:rPr lang="zh-TW" altLang="zh-TW" sz="3200" dirty="0"/>
              <a:t>暫留</a:t>
            </a:r>
            <a:r>
              <a:rPr lang="zh-TW" altLang="en-US" sz="3200" dirty="0" smtClean="0"/>
              <a:t>原理，讓靜態圖片快速連續播放，而造成的連續性畫面。</a:t>
            </a:r>
            <a:endParaRPr lang="en-US" altLang="zh-TW" sz="3200" dirty="0" smtClean="0"/>
          </a:p>
          <a:p>
            <a:pPr marL="274320" fontAlgn="auto">
              <a:spcAft>
                <a:spcPts val="0"/>
              </a:spcAft>
              <a:defRPr/>
            </a:pPr>
            <a:endParaRPr lang="zh-TW" altLang="zh-TW" dirty="0"/>
          </a:p>
          <a:p>
            <a:pPr marL="274320" fontAlgn="auto">
              <a:spcAft>
                <a:spcPts val="0"/>
              </a:spcAft>
              <a:defRPr/>
            </a:pPr>
            <a:endParaRPr lang="en-US" altLang="zh-TW" dirty="0" smtClean="0"/>
          </a:p>
          <a:p>
            <a:pPr marL="274320" fontAlgn="auto">
              <a:spcAft>
                <a:spcPts val="0"/>
              </a:spcAft>
              <a:defRPr/>
            </a:pPr>
            <a:endParaRPr lang="en-US" altLang="zh-TW" dirty="0"/>
          </a:p>
          <a:p>
            <a:pPr marL="274320" fontAlgn="auto">
              <a:spcAft>
                <a:spcPts val="0"/>
              </a:spcAft>
              <a:defRPr/>
            </a:pPr>
            <a:endParaRPr lang="en-US" altLang="zh-TW" dirty="0" smtClean="0"/>
          </a:p>
          <a:p>
            <a:pPr marL="274320" fontAlgn="auto">
              <a:spcAft>
                <a:spcPts val="0"/>
              </a:spcAft>
              <a:defRPr/>
            </a:pPr>
            <a:endParaRPr lang="en-US" altLang="zh-TW" dirty="0"/>
          </a:p>
          <a:p>
            <a:pPr marL="45720" indent="0" fontAlgn="auto">
              <a:spcAft>
                <a:spcPts val="0"/>
              </a:spcAft>
              <a:buFont typeface="Wingdings 2" pitchFamily="18" charset="2"/>
              <a:buNone/>
              <a:defRPr/>
            </a:pPr>
            <a:endParaRPr lang="en-US" altLang="zh-TW" dirty="0" smtClean="0"/>
          </a:p>
          <a:p>
            <a:pPr marL="274320" fontAlgn="auto">
              <a:spcAft>
                <a:spcPts val="0"/>
              </a:spcAft>
              <a:defRPr/>
            </a:pPr>
            <a:endParaRPr lang="en-US" altLang="zh-TW" dirty="0" smtClean="0"/>
          </a:p>
          <a:p>
            <a:pPr marL="274320" fontAlgn="auto">
              <a:spcAft>
                <a:spcPts val="0"/>
              </a:spcAft>
              <a:defRPr/>
            </a:pPr>
            <a:endParaRPr lang="en-US" altLang="zh-TW" dirty="0"/>
          </a:p>
          <a:p>
            <a:pPr marL="274320" fontAlgn="auto">
              <a:spcAft>
                <a:spcPts val="0"/>
              </a:spcAft>
              <a:defRPr/>
            </a:pPr>
            <a:endParaRPr lang="en-US" altLang="zh-TW" dirty="0" smtClean="0"/>
          </a:p>
          <a:p>
            <a:pPr marL="45720" indent="0" fontAlgn="auto">
              <a:spcAft>
                <a:spcPts val="0"/>
              </a:spcAft>
              <a:buFont typeface="Wingdings 2" pitchFamily="18" charset="2"/>
              <a:buNone/>
              <a:defRPr/>
            </a:pPr>
            <a:endParaRPr lang="en-US" altLang="zh-TW" dirty="0"/>
          </a:p>
          <a:p>
            <a:pPr marL="274320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zh-TW" altLang="en-US" sz="3200" dirty="0" smtClean="0"/>
              <a:t>動畫</a:t>
            </a:r>
            <a:r>
              <a:rPr lang="zh-TW" altLang="en-US" sz="3200" dirty="0"/>
              <a:t>是以影格（</a:t>
            </a:r>
            <a:r>
              <a:rPr lang="en-US" altLang="zh-TW" sz="3200" dirty="0"/>
              <a:t>frame</a:t>
            </a:r>
            <a:r>
              <a:rPr lang="zh-TW" altLang="en-US" sz="3200" dirty="0"/>
              <a:t>）為單位。</a:t>
            </a:r>
          </a:p>
          <a:p>
            <a:pPr marL="274320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en-US" altLang="zh-TW" sz="3200" dirty="0"/>
              <a:t>–Flash</a:t>
            </a:r>
            <a:r>
              <a:rPr lang="zh-TW" altLang="en-US" sz="3200" dirty="0"/>
              <a:t>預設</a:t>
            </a:r>
            <a:r>
              <a:rPr lang="zh-TW" altLang="en-US" sz="3200" dirty="0" smtClean="0"/>
              <a:t>為每秒播放</a:t>
            </a:r>
            <a:r>
              <a:rPr lang="en-US" altLang="zh-TW" sz="3200" dirty="0" smtClean="0"/>
              <a:t>24</a:t>
            </a:r>
            <a:r>
              <a:rPr lang="zh-TW" altLang="en-US" sz="3200" dirty="0" smtClean="0"/>
              <a:t>格，即</a:t>
            </a:r>
            <a:r>
              <a:rPr lang="en-US" altLang="zh-TW" sz="3200" dirty="0" smtClean="0"/>
              <a:t>24 </a:t>
            </a:r>
            <a:r>
              <a:rPr lang="en-US" altLang="zh-TW" sz="3200" dirty="0"/>
              <a:t>fps</a:t>
            </a:r>
            <a:r>
              <a:rPr lang="zh-TW" altLang="en-US" sz="3200" dirty="0"/>
              <a:t>。若為網路用</a:t>
            </a:r>
            <a:r>
              <a:rPr lang="zh-TW" altLang="en-US" sz="3200" dirty="0" smtClean="0"/>
              <a:t>，用</a:t>
            </a:r>
            <a:r>
              <a:rPr lang="zh-TW" altLang="en-US" sz="3200" dirty="0"/>
              <a:t>預設值</a:t>
            </a:r>
            <a:r>
              <a:rPr lang="zh-TW" altLang="en-US" sz="3200" dirty="0" smtClean="0"/>
              <a:t>即可，</a:t>
            </a:r>
            <a:r>
              <a:rPr lang="zh-TW" altLang="en-US" sz="3200" dirty="0"/>
              <a:t>格數愈高，</a:t>
            </a:r>
            <a:r>
              <a:rPr lang="zh-TW" altLang="en-US" sz="3200" dirty="0" smtClean="0"/>
              <a:t>則畫面</a:t>
            </a:r>
            <a:r>
              <a:rPr lang="zh-TW" altLang="en-US" sz="3200" dirty="0"/>
              <a:t>動作愈流暢</a:t>
            </a:r>
            <a:r>
              <a:rPr lang="zh-TW" altLang="en-US" sz="3200" dirty="0" smtClean="0"/>
              <a:t>。</a:t>
            </a:r>
            <a:endParaRPr lang="en-US" altLang="zh-TW" sz="3200" dirty="0" smtClean="0"/>
          </a:p>
          <a:p>
            <a:pPr marL="274320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zh-TW" altLang="en-US" sz="3200" dirty="0" smtClean="0"/>
              <a:t>也可</a:t>
            </a:r>
            <a:r>
              <a:rPr lang="zh-TW" altLang="en-US" sz="3200" dirty="0"/>
              <a:t>依照播放媒體來</a:t>
            </a:r>
            <a:r>
              <a:rPr lang="zh-TW" altLang="en-US" sz="3200" dirty="0" smtClean="0"/>
              <a:t>設定</a:t>
            </a:r>
            <a:r>
              <a:rPr lang="zh-TW" altLang="en-US" sz="3200" dirty="0"/>
              <a:t>動畫</a:t>
            </a:r>
            <a:r>
              <a:rPr lang="zh-TW" altLang="en-US" sz="3200" dirty="0" smtClean="0"/>
              <a:t>的每</a:t>
            </a:r>
            <a:r>
              <a:rPr lang="zh-TW" altLang="en-US" sz="3200" dirty="0"/>
              <a:t>秒播放格</a:t>
            </a:r>
            <a:r>
              <a:rPr lang="zh-TW" altLang="en-US" sz="3200" dirty="0" smtClean="0"/>
              <a:t>數</a:t>
            </a:r>
            <a:r>
              <a:rPr lang="en-US" altLang="zh-TW" sz="3200" dirty="0" smtClean="0"/>
              <a:t>(fps)</a:t>
            </a:r>
            <a:r>
              <a:rPr lang="zh-TW" altLang="en-US" sz="3200" dirty="0" smtClean="0"/>
              <a:t>，設定如下</a:t>
            </a:r>
            <a:r>
              <a:rPr lang="en-US" altLang="zh-TW" sz="3200" dirty="0" smtClean="0"/>
              <a:t>: </a:t>
            </a:r>
          </a:p>
          <a:p>
            <a:pPr marL="548640" lvl="1" indent="-182880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zh-TW" altLang="en-US" sz="3200" dirty="0" smtClean="0"/>
              <a:t>電視</a:t>
            </a:r>
            <a:r>
              <a:rPr lang="zh-TW" altLang="en-US" sz="3200" dirty="0"/>
              <a:t>：</a:t>
            </a:r>
            <a:r>
              <a:rPr lang="en-US" altLang="zh-TW" sz="3200" dirty="0"/>
              <a:t>29.97 fps(NTSC</a:t>
            </a:r>
            <a:r>
              <a:rPr lang="en-US" altLang="zh-TW" sz="3200" dirty="0" smtClean="0"/>
              <a:t>)</a:t>
            </a:r>
          </a:p>
          <a:p>
            <a:pPr marL="548640" lvl="1" indent="-182880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zh-TW" altLang="en-US" sz="3200" dirty="0" smtClean="0"/>
              <a:t>電影</a:t>
            </a:r>
            <a:r>
              <a:rPr lang="zh-TW" altLang="en-US" sz="3200" dirty="0"/>
              <a:t>：</a:t>
            </a:r>
            <a:r>
              <a:rPr lang="en-US" altLang="zh-TW" sz="3200" dirty="0"/>
              <a:t>24 </a:t>
            </a:r>
            <a:r>
              <a:rPr lang="en-US" altLang="zh-TW" sz="3200" dirty="0" smtClean="0"/>
              <a:t>fps</a:t>
            </a:r>
          </a:p>
          <a:p>
            <a:pPr marL="548640" lvl="1" indent="-182880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lang="en-US" altLang="zh-TW" sz="3200" dirty="0" smtClean="0"/>
              <a:t>DVD</a:t>
            </a:r>
            <a:r>
              <a:rPr lang="zh-TW" altLang="en-US" sz="3200" dirty="0" smtClean="0"/>
              <a:t>：</a:t>
            </a:r>
            <a:r>
              <a:rPr lang="en-US" altLang="zh-TW" sz="3200" dirty="0" smtClean="0"/>
              <a:t>30 fps</a:t>
            </a:r>
          </a:p>
          <a:p>
            <a:pPr marL="274320" fontAlgn="auto">
              <a:spcAft>
                <a:spcPts val="0"/>
              </a:spcAft>
              <a:defRPr/>
            </a:pPr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zh-TW" altLang="en-US"/>
          </a:p>
        </p:txBody>
      </p:sp>
      <p:grpSp>
        <p:nvGrpSpPr>
          <p:cNvPr id="15363" name="群組 5"/>
          <p:cNvGrpSpPr>
            <a:grpSpLocks/>
          </p:cNvGrpSpPr>
          <p:nvPr/>
        </p:nvGrpSpPr>
        <p:grpSpPr bwMode="auto">
          <a:xfrm>
            <a:off x="3419475" y="2192338"/>
            <a:ext cx="1830388" cy="1547812"/>
            <a:chOff x="3799040" y="1916832"/>
            <a:chExt cx="2501152" cy="2115670"/>
          </a:xfrm>
        </p:grpSpPr>
        <p:pic>
          <p:nvPicPr>
            <p:cNvPr id="15364" name="Picture 2"/>
            <p:cNvPicPr>
              <a:picLocks noChangeAspect="1" noChangeArrowheads="1"/>
            </p:cNvPicPr>
            <p:nvPr/>
          </p:nvPicPr>
          <p:blipFill>
            <a:blip r:embed="rId2"/>
            <a:srcRect l="25368" t="44470" r="54117" b="27765"/>
            <a:stretch>
              <a:fillRect/>
            </a:stretch>
          </p:blipFill>
          <p:spPr bwMode="auto">
            <a:xfrm>
              <a:off x="3799040" y="1916832"/>
              <a:ext cx="2501152" cy="21156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" name="直線單箭頭接點 4"/>
            <p:cNvCxnSpPr/>
            <p:nvPr/>
          </p:nvCxnSpPr>
          <p:spPr>
            <a:xfrm flipV="1">
              <a:off x="4783882" y="2973582"/>
              <a:ext cx="1318907" cy="96778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381000" y="1628775"/>
            <a:ext cx="8407400" cy="4406900"/>
          </a:xfrm>
        </p:spPr>
        <p:txBody>
          <a:bodyPr/>
          <a:lstStyle/>
          <a:p>
            <a:pPr marL="274320" fontAlgn="auto">
              <a:spcAft>
                <a:spcPts val="0"/>
              </a:spcAft>
              <a:defRPr/>
            </a:pPr>
            <a:r>
              <a:rPr lang="zh-TW" altLang="en-US" dirty="0" smtClean="0"/>
              <a:t>混合模式</a:t>
            </a:r>
            <a:endParaRPr lang="en-US" altLang="zh-TW" dirty="0" smtClean="0"/>
          </a:p>
          <a:p>
            <a:pPr marL="45720" indent="0" fontAlgn="auto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zh-TW" altLang="en-US" sz="1600" dirty="0" smtClean="0"/>
              <a:t>建立複合影像，將兩個以上的 重疊物件，改變其透明度</a:t>
            </a:r>
            <a:endParaRPr lang="en-US" altLang="zh-TW" sz="1600" dirty="0" smtClean="0"/>
          </a:p>
          <a:p>
            <a:pPr marL="45720" indent="0" fontAlgn="auto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zh-TW" altLang="en-US" sz="1600" dirty="0"/>
              <a:t>或顏色互動的過程。混和</a:t>
            </a:r>
            <a:r>
              <a:rPr lang="zh-TW" altLang="en-US" sz="1600" dirty="0" smtClean="0"/>
              <a:t>模式藉由重疊的影片片段中的混和顏色</a:t>
            </a:r>
            <a:endParaRPr lang="en-US" altLang="zh-TW" sz="1600" dirty="0" smtClean="0"/>
          </a:p>
          <a:p>
            <a:pPr marL="45720" indent="0" fontAlgn="auto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zh-TW" altLang="en-US" sz="1600" dirty="0"/>
              <a:t>，建立</a:t>
            </a:r>
            <a:r>
              <a:rPr lang="zh-TW" altLang="en-US" sz="1600" dirty="0" smtClean="0"/>
              <a:t>特殊效果。</a:t>
            </a:r>
            <a:endParaRPr lang="zh-TW" altLang="en-US" sz="1600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zh-TW" altLang="en-US"/>
          </a:p>
        </p:txBody>
      </p:sp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2"/>
          <a:srcRect l="24188" t="36600" r="44501" b="26500"/>
          <a:stretch>
            <a:fillRect/>
          </a:stretch>
        </p:blipFill>
        <p:spPr bwMode="auto">
          <a:xfrm>
            <a:off x="684213" y="2995613"/>
            <a:ext cx="1550987" cy="114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3"/>
          <p:cNvPicPr>
            <a:picLocks noChangeAspect="1" noChangeArrowheads="1"/>
          </p:cNvPicPr>
          <p:nvPr/>
        </p:nvPicPr>
        <p:blipFill>
          <a:blip r:embed="rId3"/>
          <a:srcRect l="6313" t="76700" r="34625" b="5000"/>
          <a:stretch>
            <a:fillRect/>
          </a:stretch>
        </p:blipFill>
        <p:spPr bwMode="auto">
          <a:xfrm>
            <a:off x="2627313" y="5561013"/>
            <a:ext cx="6367462" cy="123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2"/>
          <p:cNvPicPr>
            <a:picLocks noChangeAspect="1" noChangeArrowheads="1"/>
          </p:cNvPicPr>
          <p:nvPr/>
        </p:nvPicPr>
        <p:blipFill>
          <a:blip r:embed="rId4"/>
          <a:srcRect l="39619" t="56348" r="51868" b="8694"/>
          <a:stretch>
            <a:fillRect/>
          </a:stretch>
        </p:blipFill>
        <p:spPr bwMode="auto">
          <a:xfrm>
            <a:off x="7207250" y="4067175"/>
            <a:ext cx="1036638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4"/>
          <p:cNvPicPr>
            <a:picLocks noChangeAspect="1" noChangeArrowheads="1"/>
          </p:cNvPicPr>
          <p:nvPr/>
        </p:nvPicPr>
        <p:blipFill>
          <a:blip r:embed="rId5"/>
          <a:srcRect l="30051" t="39500" r="45313" b="27800"/>
          <a:stretch>
            <a:fillRect/>
          </a:stretch>
        </p:blipFill>
        <p:spPr bwMode="auto">
          <a:xfrm>
            <a:off x="684213" y="4370388"/>
            <a:ext cx="1419225" cy="117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Picture 5"/>
          <p:cNvPicPr>
            <a:picLocks noChangeAspect="1" noChangeArrowheads="1"/>
          </p:cNvPicPr>
          <p:nvPr/>
        </p:nvPicPr>
        <p:blipFill>
          <a:blip r:embed="rId6"/>
          <a:srcRect l="29749" t="39799" r="46063" b="30101"/>
          <a:stretch>
            <a:fillRect/>
          </a:stretch>
        </p:blipFill>
        <p:spPr bwMode="auto">
          <a:xfrm>
            <a:off x="2627313" y="2971800"/>
            <a:ext cx="14097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6" name="Picture 6"/>
          <p:cNvPicPr>
            <a:picLocks noChangeAspect="1" noChangeArrowheads="1"/>
          </p:cNvPicPr>
          <p:nvPr/>
        </p:nvPicPr>
        <p:blipFill>
          <a:blip r:embed="rId7"/>
          <a:srcRect l="29750" t="40401" r="47000" b="29800"/>
          <a:stretch>
            <a:fillRect/>
          </a:stretch>
        </p:blipFill>
        <p:spPr bwMode="auto">
          <a:xfrm>
            <a:off x="2562225" y="4370388"/>
            <a:ext cx="1435100" cy="115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7" name="Picture 7"/>
          <p:cNvPicPr>
            <a:picLocks noChangeAspect="1" noChangeArrowheads="1"/>
          </p:cNvPicPr>
          <p:nvPr/>
        </p:nvPicPr>
        <p:blipFill>
          <a:blip r:embed="rId8"/>
          <a:srcRect l="29750" t="41299" r="46812" b="29350"/>
          <a:stretch>
            <a:fillRect/>
          </a:stretch>
        </p:blipFill>
        <p:spPr bwMode="auto">
          <a:xfrm>
            <a:off x="4716463" y="2921000"/>
            <a:ext cx="1554162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8" name="Picture 8"/>
          <p:cNvPicPr>
            <a:picLocks noChangeAspect="1" noChangeArrowheads="1"/>
          </p:cNvPicPr>
          <p:nvPr/>
        </p:nvPicPr>
        <p:blipFill>
          <a:blip r:embed="rId9"/>
          <a:srcRect l="27625" t="40100" r="44749" b="29910"/>
          <a:stretch>
            <a:fillRect/>
          </a:stretch>
        </p:blipFill>
        <p:spPr bwMode="auto">
          <a:xfrm>
            <a:off x="4600575" y="4310063"/>
            <a:ext cx="1784350" cy="121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9" name="文字方塊 3"/>
          <p:cNvSpPr txBox="1">
            <a:spLocks noChangeArrowheads="1"/>
          </p:cNvSpPr>
          <p:nvPr/>
        </p:nvSpPr>
        <p:spPr bwMode="auto">
          <a:xfrm>
            <a:off x="1831975" y="2921000"/>
            <a:ext cx="542925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Franklin Gothic Medium" pitchFamily="34" charset="0"/>
                <a:ea typeface="微軟正黑體" pitchFamily="34" charset="-120"/>
              </a:rPr>
              <a:t>一般</a:t>
            </a:r>
          </a:p>
        </p:txBody>
      </p:sp>
      <p:sp>
        <p:nvSpPr>
          <p:cNvPr id="43020" name="文字方塊 12"/>
          <p:cNvSpPr txBox="1">
            <a:spLocks noChangeArrowheads="1"/>
          </p:cNvSpPr>
          <p:nvPr/>
        </p:nvSpPr>
        <p:spPr bwMode="auto">
          <a:xfrm>
            <a:off x="1795463" y="4370388"/>
            <a:ext cx="544512" cy="3063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Franklin Gothic Medium" pitchFamily="34" charset="0"/>
                <a:ea typeface="微軟正黑體" pitchFamily="34" charset="-120"/>
              </a:rPr>
              <a:t>圖層</a:t>
            </a:r>
          </a:p>
        </p:txBody>
      </p:sp>
      <p:sp>
        <p:nvSpPr>
          <p:cNvPr id="43021" name="文字方塊 13"/>
          <p:cNvSpPr txBox="1">
            <a:spLocks noChangeArrowheads="1"/>
          </p:cNvSpPr>
          <p:nvPr/>
        </p:nvSpPr>
        <p:spPr bwMode="auto">
          <a:xfrm>
            <a:off x="3765550" y="2971800"/>
            <a:ext cx="542925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Franklin Gothic Medium" pitchFamily="34" charset="0"/>
                <a:ea typeface="微軟正黑體" pitchFamily="34" charset="-120"/>
              </a:rPr>
              <a:t>變暗</a:t>
            </a:r>
          </a:p>
        </p:txBody>
      </p:sp>
      <p:sp>
        <p:nvSpPr>
          <p:cNvPr id="43022" name="文字方塊 14"/>
          <p:cNvSpPr txBox="1">
            <a:spLocks noChangeArrowheads="1"/>
          </p:cNvSpPr>
          <p:nvPr/>
        </p:nvSpPr>
        <p:spPr bwMode="auto">
          <a:xfrm>
            <a:off x="3725863" y="4370388"/>
            <a:ext cx="544512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Franklin Gothic Medium" pitchFamily="34" charset="0"/>
                <a:ea typeface="微軟正黑體" pitchFamily="34" charset="-120"/>
              </a:rPr>
              <a:t>相乘</a:t>
            </a:r>
          </a:p>
        </p:txBody>
      </p:sp>
      <p:sp>
        <p:nvSpPr>
          <p:cNvPr id="43023" name="文字方塊 15"/>
          <p:cNvSpPr txBox="1">
            <a:spLocks noChangeArrowheads="1"/>
          </p:cNvSpPr>
          <p:nvPr/>
        </p:nvSpPr>
        <p:spPr bwMode="auto">
          <a:xfrm>
            <a:off x="5999163" y="2841625"/>
            <a:ext cx="542925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Franklin Gothic Medium" pitchFamily="34" charset="0"/>
                <a:ea typeface="微軟正黑體" pitchFamily="34" charset="-120"/>
              </a:rPr>
              <a:t>變亮</a:t>
            </a:r>
          </a:p>
        </p:txBody>
      </p:sp>
      <p:sp>
        <p:nvSpPr>
          <p:cNvPr id="43024" name="文字方塊 16"/>
          <p:cNvSpPr txBox="1">
            <a:spLocks noChangeArrowheads="1"/>
          </p:cNvSpPr>
          <p:nvPr/>
        </p:nvSpPr>
        <p:spPr bwMode="auto">
          <a:xfrm>
            <a:off x="6229350" y="4310063"/>
            <a:ext cx="542925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Franklin Gothic Medium" pitchFamily="34" charset="0"/>
                <a:ea typeface="微軟正黑體" pitchFamily="34" charset="-120"/>
              </a:rPr>
              <a:t>螢幕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4320" fontAlgn="auto">
              <a:spcAft>
                <a:spcPts val="0"/>
              </a:spcAft>
              <a:defRPr/>
            </a:pP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zh-TW" altLang="en-US"/>
          </a:p>
        </p:txBody>
      </p:sp>
      <p:grpSp>
        <p:nvGrpSpPr>
          <p:cNvPr id="44035" name="群組 3"/>
          <p:cNvGrpSpPr>
            <a:grpSpLocks/>
          </p:cNvGrpSpPr>
          <p:nvPr/>
        </p:nvGrpSpPr>
        <p:grpSpPr bwMode="auto">
          <a:xfrm>
            <a:off x="611188" y="2108200"/>
            <a:ext cx="5681662" cy="3268663"/>
            <a:chOff x="611560" y="2108189"/>
            <a:chExt cx="7150556" cy="4114177"/>
          </a:xfrm>
        </p:grpSpPr>
        <p:pic>
          <p:nvPicPr>
            <p:cNvPr id="44046" name="Picture 2"/>
            <p:cNvPicPr>
              <a:picLocks noChangeAspect="1" noChangeArrowheads="1"/>
            </p:cNvPicPr>
            <p:nvPr/>
          </p:nvPicPr>
          <p:blipFill>
            <a:blip r:embed="rId2"/>
            <a:srcRect l="30376" t="41701" r="45811" b="29150"/>
            <a:stretch>
              <a:fillRect/>
            </a:stretch>
          </p:blipFill>
          <p:spPr bwMode="auto">
            <a:xfrm>
              <a:off x="611560" y="2218082"/>
              <a:ext cx="2092815" cy="1601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047" name="Picture 3"/>
            <p:cNvPicPr>
              <a:picLocks noChangeAspect="1" noChangeArrowheads="1"/>
            </p:cNvPicPr>
            <p:nvPr/>
          </p:nvPicPr>
          <p:blipFill>
            <a:blip r:embed="rId3"/>
            <a:srcRect l="29375" t="40099" r="47186" b="29951"/>
            <a:stretch>
              <a:fillRect/>
            </a:stretch>
          </p:blipFill>
          <p:spPr bwMode="auto">
            <a:xfrm>
              <a:off x="611560" y="4103914"/>
              <a:ext cx="2092816" cy="1671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048" name="Picture 4"/>
            <p:cNvPicPr>
              <a:picLocks noChangeAspect="1" noChangeArrowheads="1"/>
            </p:cNvPicPr>
            <p:nvPr/>
          </p:nvPicPr>
          <p:blipFill>
            <a:blip r:embed="rId4"/>
            <a:srcRect l="30125" t="41599" r="47749" b="29201"/>
            <a:stretch>
              <a:fillRect/>
            </a:stretch>
          </p:blipFill>
          <p:spPr bwMode="auto">
            <a:xfrm>
              <a:off x="2987825" y="2218083"/>
              <a:ext cx="1966880" cy="1622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049" name="Picture 5"/>
            <p:cNvPicPr>
              <a:picLocks noChangeAspect="1" noChangeArrowheads="1"/>
            </p:cNvPicPr>
            <p:nvPr/>
          </p:nvPicPr>
          <p:blipFill>
            <a:blip r:embed="rId5"/>
            <a:srcRect l="29938" t="40700" r="46861" b="29649"/>
            <a:stretch>
              <a:fillRect/>
            </a:stretch>
          </p:blipFill>
          <p:spPr bwMode="auto">
            <a:xfrm>
              <a:off x="3032547" y="4189881"/>
              <a:ext cx="2019513" cy="16130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050" name="Picture 6"/>
            <p:cNvPicPr>
              <a:picLocks noChangeAspect="1" noChangeArrowheads="1"/>
            </p:cNvPicPr>
            <p:nvPr/>
          </p:nvPicPr>
          <p:blipFill>
            <a:blip r:embed="rId6"/>
            <a:srcRect l="29750" t="41299" r="46861" b="29350"/>
            <a:stretch>
              <a:fillRect/>
            </a:stretch>
          </p:blipFill>
          <p:spPr bwMode="auto">
            <a:xfrm>
              <a:off x="5580112" y="2108189"/>
              <a:ext cx="2182004" cy="17113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051" name="Picture 7"/>
            <p:cNvPicPr>
              <a:picLocks noChangeAspect="1" noChangeArrowheads="1"/>
            </p:cNvPicPr>
            <p:nvPr/>
          </p:nvPicPr>
          <p:blipFill>
            <a:blip r:embed="rId7"/>
            <a:srcRect l="30313" t="40401" r="48312" b="26900"/>
            <a:stretch>
              <a:fillRect/>
            </a:stretch>
          </p:blipFill>
          <p:spPr bwMode="auto">
            <a:xfrm>
              <a:off x="5580112" y="4136064"/>
              <a:ext cx="2182004" cy="2086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4036" name="Picture 8"/>
          <p:cNvPicPr>
            <a:picLocks noChangeAspect="1" noChangeArrowheads="1"/>
          </p:cNvPicPr>
          <p:nvPr/>
        </p:nvPicPr>
        <p:blipFill>
          <a:blip r:embed="rId8"/>
          <a:srcRect l="29750" t="38901" r="47188" b="29097"/>
          <a:stretch>
            <a:fillRect/>
          </a:stretch>
        </p:blipFill>
        <p:spPr bwMode="auto">
          <a:xfrm>
            <a:off x="6875463" y="2038350"/>
            <a:ext cx="1728787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9"/>
          <p:cNvPicPr>
            <a:picLocks noChangeAspect="1" noChangeArrowheads="1"/>
          </p:cNvPicPr>
          <p:nvPr/>
        </p:nvPicPr>
        <p:blipFill>
          <a:blip r:embed="rId9"/>
          <a:srcRect l="29750" t="41588" r="47563" b="29205"/>
          <a:stretch>
            <a:fillRect/>
          </a:stretch>
        </p:blipFill>
        <p:spPr bwMode="auto">
          <a:xfrm>
            <a:off x="6799263" y="3829050"/>
            <a:ext cx="1882775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8" name="文字方塊 12"/>
          <p:cNvSpPr txBox="1">
            <a:spLocks noChangeArrowheads="1"/>
          </p:cNvSpPr>
          <p:nvPr/>
        </p:nvSpPr>
        <p:spPr bwMode="auto">
          <a:xfrm>
            <a:off x="1879600" y="2108200"/>
            <a:ext cx="542925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Franklin Gothic Medium" pitchFamily="34" charset="0"/>
                <a:ea typeface="微軟正黑體" pitchFamily="34" charset="-120"/>
              </a:rPr>
              <a:t>變亮</a:t>
            </a:r>
          </a:p>
        </p:txBody>
      </p:sp>
      <p:sp>
        <p:nvSpPr>
          <p:cNvPr id="44039" name="文字方塊 13"/>
          <p:cNvSpPr txBox="1">
            <a:spLocks noChangeArrowheads="1"/>
          </p:cNvSpPr>
          <p:nvPr/>
        </p:nvSpPr>
        <p:spPr bwMode="auto">
          <a:xfrm>
            <a:off x="1879600" y="3608388"/>
            <a:ext cx="542925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Franklin Gothic Medium" pitchFamily="34" charset="0"/>
                <a:ea typeface="微軟正黑體" pitchFamily="34" charset="-120"/>
              </a:rPr>
              <a:t>實光</a:t>
            </a:r>
          </a:p>
        </p:txBody>
      </p:sp>
      <p:sp>
        <p:nvSpPr>
          <p:cNvPr id="44040" name="文字方塊 14"/>
          <p:cNvSpPr txBox="1">
            <a:spLocks noChangeArrowheads="1"/>
          </p:cNvSpPr>
          <p:nvPr/>
        </p:nvSpPr>
        <p:spPr bwMode="auto">
          <a:xfrm>
            <a:off x="3790950" y="2108200"/>
            <a:ext cx="542925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Franklin Gothic Medium" pitchFamily="34" charset="0"/>
                <a:ea typeface="微軟正黑體" pitchFamily="34" charset="-120"/>
              </a:rPr>
              <a:t>增加</a:t>
            </a:r>
          </a:p>
        </p:txBody>
      </p:sp>
      <p:sp>
        <p:nvSpPr>
          <p:cNvPr id="44041" name="文字方塊 15"/>
          <p:cNvSpPr txBox="1">
            <a:spLocks noChangeArrowheads="1"/>
          </p:cNvSpPr>
          <p:nvPr/>
        </p:nvSpPr>
        <p:spPr bwMode="auto">
          <a:xfrm>
            <a:off x="3713163" y="3675063"/>
            <a:ext cx="544512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Franklin Gothic Medium" pitchFamily="34" charset="0"/>
                <a:ea typeface="微軟正黑體" pitchFamily="34" charset="-120"/>
              </a:rPr>
              <a:t>相減</a:t>
            </a:r>
          </a:p>
        </p:txBody>
      </p:sp>
      <p:sp>
        <p:nvSpPr>
          <p:cNvPr id="44042" name="文字方塊 16"/>
          <p:cNvSpPr txBox="1">
            <a:spLocks noChangeArrowheads="1"/>
          </p:cNvSpPr>
          <p:nvPr/>
        </p:nvSpPr>
        <p:spPr bwMode="auto">
          <a:xfrm>
            <a:off x="5937250" y="1955800"/>
            <a:ext cx="723900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Franklin Gothic Medium" pitchFamily="34" charset="0"/>
                <a:ea typeface="微軟正黑體" pitchFamily="34" charset="-120"/>
              </a:rPr>
              <a:t>差異化</a:t>
            </a:r>
          </a:p>
        </p:txBody>
      </p:sp>
      <p:sp>
        <p:nvSpPr>
          <p:cNvPr id="44043" name="文字方塊 17"/>
          <p:cNvSpPr txBox="1">
            <a:spLocks noChangeArrowheads="1"/>
          </p:cNvSpPr>
          <p:nvPr/>
        </p:nvSpPr>
        <p:spPr bwMode="auto">
          <a:xfrm>
            <a:off x="5937250" y="3694113"/>
            <a:ext cx="903288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Franklin Gothic Medium" pitchFamily="34" charset="0"/>
                <a:ea typeface="微軟正黑體" pitchFamily="34" charset="-120"/>
              </a:rPr>
              <a:t>負片效果</a:t>
            </a:r>
          </a:p>
        </p:txBody>
      </p:sp>
      <p:sp>
        <p:nvSpPr>
          <p:cNvPr id="44044" name="文字方塊 18"/>
          <p:cNvSpPr txBox="1">
            <a:spLocks noChangeArrowheads="1"/>
          </p:cNvSpPr>
          <p:nvPr/>
        </p:nvSpPr>
        <p:spPr bwMode="auto">
          <a:xfrm>
            <a:off x="8137525" y="1955800"/>
            <a:ext cx="628650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400">
                <a:latin typeface="Franklin Gothic Medium" pitchFamily="34" charset="0"/>
                <a:ea typeface="微軟正黑體" pitchFamily="34" charset="-120"/>
              </a:rPr>
              <a:t>Alpha</a:t>
            </a:r>
            <a:endParaRPr kumimoji="0" lang="zh-TW" altLang="en-US" sz="1400">
              <a:latin typeface="Franklin Gothic Medium" pitchFamily="34" charset="0"/>
              <a:ea typeface="微軟正黑體" pitchFamily="34" charset="-120"/>
            </a:endParaRPr>
          </a:p>
        </p:txBody>
      </p:sp>
      <p:sp>
        <p:nvSpPr>
          <p:cNvPr id="44045" name="文字方塊 19"/>
          <p:cNvSpPr txBox="1">
            <a:spLocks noChangeArrowheads="1"/>
          </p:cNvSpPr>
          <p:nvPr/>
        </p:nvSpPr>
        <p:spPr bwMode="auto">
          <a:xfrm>
            <a:off x="8332788" y="3762375"/>
            <a:ext cx="542925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Franklin Gothic Medium" pitchFamily="34" charset="0"/>
                <a:ea typeface="微軟正黑體" pitchFamily="34" charset="-120"/>
              </a:rPr>
              <a:t>擦除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4320" fontAlgn="auto">
              <a:spcAft>
                <a:spcPts val="0"/>
              </a:spcAft>
              <a:defRPr/>
            </a:pPr>
            <a:r>
              <a:rPr lang="zh-TW" altLang="en-US" dirty="0" smtClean="0"/>
              <a:t>按鈕編輯區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zh-TW" altLang="en-US"/>
          </a:p>
        </p:txBody>
      </p:sp>
      <p:grpSp>
        <p:nvGrpSpPr>
          <p:cNvPr id="45059" name="群組 3"/>
          <p:cNvGrpSpPr>
            <a:grpSpLocks/>
          </p:cNvGrpSpPr>
          <p:nvPr/>
        </p:nvGrpSpPr>
        <p:grpSpPr bwMode="auto">
          <a:xfrm>
            <a:off x="2627313" y="1844675"/>
            <a:ext cx="5113337" cy="4721225"/>
            <a:chOff x="827584" y="868680"/>
            <a:chExt cx="6339840" cy="5985872"/>
          </a:xfrm>
        </p:grpSpPr>
        <p:pic>
          <p:nvPicPr>
            <p:cNvPr id="45062" name="Picture 2"/>
            <p:cNvPicPr>
              <a:picLocks noChangeAspect="1" noChangeArrowheads="1"/>
            </p:cNvPicPr>
            <p:nvPr/>
          </p:nvPicPr>
          <p:blipFill>
            <a:blip r:embed="rId2"/>
            <a:srcRect l="5688" t="6088" r="46562" b="32912"/>
            <a:stretch>
              <a:fillRect/>
            </a:stretch>
          </p:blipFill>
          <p:spPr bwMode="auto">
            <a:xfrm>
              <a:off x="944880" y="868680"/>
              <a:ext cx="5821680" cy="464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063" name="Picture 2"/>
            <p:cNvPicPr>
              <a:picLocks noChangeAspect="1" noChangeArrowheads="1"/>
            </p:cNvPicPr>
            <p:nvPr/>
          </p:nvPicPr>
          <p:blipFill>
            <a:blip r:embed="rId2"/>
            <a:srcRect l="5315" t="77045" r="42686" b="5402"/>
            <a:stretch>
              <a:fillRect/>
            </a:stretch>
          </p:blipFill>
          <p:spPr bwMode="auto">
            <a:xfrm>
              <a:off x="827584" y="5516880"/>
              <a:ext cx="6339840" cy="1337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矩形 6"/>
          <p:cNvSpPr/>
          <p:nvPr/>
        </p:nvSpPr>
        <p:spPr>
          <a:xfrm>
            <a:off x="4102100" y="2066925"/>
            <a:ext cx="1257300" cy="3460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45061" name="文字方塊 7"/>
          <p:cNvSpPr txBox="1">
            <a:spLocks noChangeArrowheads="1"/>
          </p:cNvSpPr>
          <p:nvPr/>
        </p:nvSpPr>
        <p:spPr bwMode="auto">
          <a:xfrm>
            <a:off x="5375275" y="1978025"/>
            <a:ext cx="3236913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Franklin Gothic Medium" pitchFamily="34" charset="0"/>
                <a:ea typeface="微軟正黑體" pitchFamily="34" charset="-120"/>
              </a:rPr>
              <a:t>按扭的時間軸指示了每個按鈕動作時</a:t>
            </a:r>
            <a:endParaRPr kumimoji="0" lang="en-US" altLang="zh-TW" sz="1400">
              <a:latin typeface="Franklin Gothic Medium" pitchFamily="34" charset="0"/>
              <a:ea typeface="微軟正黑體" pitchFamily="34" charset="-120"/>
            </a:endParaRPr>
          </a:p>
          <a:p>
            <a:r>
              <a:rPr kumimoji="0" lang="zh-TW" altLang="en-US" sz="1400">
                <a:latin typeface="Franklin Gothic Medium" pitchFamily="34" charset="0"/>
                <a:ea typeface="微軟正黑體" pitchFamily="34" charset="-120"/>
              </a:rPr>
              <a:t>的影格，使用者在這裡編輯按鈕的變化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/>
          <p:cNvPicPr>
            <a:picLocks noChangeAspect="1" noChangeArrowheads="1"/>
          </p:cNvPicPr>
          <p:nvPr/>
        </p:nvPicPr>
        <p:blipFill>
          <a:blip r:embed="rId2"/>
          <a:srcRect l="15356" t="21695" r="27945" b="58459"/>
          <a:stretch>
            <a:fillRect/>
          </a:stretch>
        </p:blipFill>
        <p:spPr bwMode="auto">
          <a:xfrm>
            <a:off x="323850" y="3370263"/>
            <a:ext cx="6575425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1000" y="1484313"/>
            <a:ext cx="8407400" cy="4408487"/>
          </a:xfrm>
        </p:spPr>
        <p:txBody>
          <a:bodyPr/>
          <a:lstStyle/>
          <a:p>
            <a:pPr marL="274320" fontAlgn="auto">
              <a:spcAft>
                <a:spcPts val="0"/>
              </a:spcAft>
              <a:defRPr/>
            </a:pPr>
            <a:r>
              <a:rPr lang="zh-TW" altLang="en-US" dirty="0" smtClean="0"/>
              <a:t>時間軸的概念</a:t>
            </a:r>
            <a:endParaRPr lang="en-US" altLang="zh-TW" dirty="0" smtClean="0"/>
          </a:p>
          <a:p>
            <a:pPr marL="274320" fontAlgn="auto">
              <a:spcAft>
                <a:spcPts val="0"/>
              </a:spcAft>
              <a:defRPr/>
            </a:pPr>
            <a:r>
              <a:rPr lang="en-US" altLang="zh-CN" sz="1400" dirty="0" smtClean="0"/>
              <a:t>Flash</a:t>
            </a:r>
            <a:r>
              <a:rPr lang="zh-CN" altLang="en-US" sz="1400" dirty="0" smtClean="0"/>
              <a:t>編輯動畫的主要工具</a:t>
            </a:r>
            <a:r>
              <a:rPr lang="en-US" altLang="zh-CN" sz="1400" dirty="0" smtClean="0"/>
              <a:t>,</a:t>
            </a:r>
            <a:r>
              <a:rPr lang="zh-CN" altLang="en-US" sz="1400" dirty="0" smtClean="0"/>
              <a:t>用於組織和控制動畫中的</a:t>
            </a:r>
            <a:r>
              <a:rPr lang="zh-TW" altLang="en-US" sz="1400" dirty="0" smtClean="0"/>
              <a:t>影格</a:t>
            </a:r>
            <a:r>
              <a:rPr lang="zh-CN" altLang="en-US" sz="1400" dirty="0" smtClean="0"/>
              <a:t>和</a:t>
            </a:r>
            <a:r>
              <a:rPr lang="zh-TW" altLang="en-US" sz="1400" dirty="0" smtClean="0"/>
              <a:t>圖層</a:t>
            </a:r>
            <a:r>
              <a:rPr lang="zh-TW" altLang="en-US" sz="1400" dirty="0"/>
              <a:t>的播放</a:t>
            </a:r>
            <a:r>
              <a:rPr lang="zh-CN" altLang="en-US" sz="1400" dirty="0" smtClean="0"/>
              <a:t>時間</a:t>
            </a:r>
            <a:r>
              <a:rPr lang="zh-TW" altLang="en-US" sz="1400" dirty="0" smtClean="0"/>
              <a:t>和出現順序</a:t>
            </a:r>
            <a:r>
              <a:rPr lang="zh-CN" altLang="en-US" sz="1400" dirty="0" smtClean="0"/>
              <a:t>。時間軸主要由</a:t>
            </a:r>
            <a:r>
              <a:rPr lang="zh-TW" altLang="en-US" sz="1400" dirty="0" smtClean="0"/>
              <a:t>圖層</a:t>
            </a:r>
            <a:r>
              <a:rPr lang="zh-CN" altLang="en-US" sz="1400" dirty="0" smtClean="0"/>
              <a:t>控制區、</a:t>
            </a:r>
            <a:r>
              <a:rPr lang="zh-TW" altLang="en-US" sz="1400" dirty="0" smtClean="0"/>
              <a:t>影格</a:t>
            </a:r>
            <a:r>
              <a:rPr lang="zh-CN" altLang="en-US" sz="1400" dirty="0" smtClean="0"/>
              <a:t>和播放控制等部分組成。</a:t>
            </a:r>
            <a:endParaRPr lang="en-US" altLang="zh-TW" sz="1400" dirty="0" smtClean="0"/>
          </a:p>
          <a:p>
            <a:pPr marL="274320" fontAlgn="auto">
              <a:spcAft>
                <a:spcPts val="0"/>
              </a:spcAft>
              <a:defRPr/>
            </a:pPr>
            <a:endParaRPr lang="zh-TW" altLang="en-US" dirty="0" smtClean="0"/>
          </a:p>
          <a:p>
            <a:pPr marL="274320" fontAlgn="auto">
              <a:spcAft>
                <a:spcPts val="0"/>
              </a:spcAft>
              <a:defRPr/>
            </a:pPr>
            <a:endParaRPr lang="zh-TW" altLang="en-US" dirty="0" smtClean="0"/>
          </a:p>
          <a:p>
            <a:pPr marL="274320" fontAlgn="auto">
              <a:spcAft>
                <a:spcPts val="0"/>
              </a:spcAft>
              <a:defRPr/>
            </a:pPr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zh-TW" altLang="en-US"/>
          </a:p>
        </p:txBody>
      </p:sp>
      <p:pic>
        <p:nvPicPr>
          <p:cNvPr id="46084" name="圖片 1"/>
          <p:cNvPicPr>
            <a:picLocks noChangeAspect="1" noChangeArrowheads="1"/>
          </p:cNvPicPr>
          <p:nvPr/>
        </p:nvPicPr>
        <p:blipFill>
          <a:blip r:embed="rId3"/>
          <a:srcRect l="70750" t="27264" r="10204" b="8353"/>
          <a:stretch>
            <a:fillRect/>
          </a:stretch>
        </p:blipFill>
        <p:spPr bwMode="auto">
          <a:xfrm>
            <a:off x="6683375" y="2541588"/>
            <a:ext cx="1943100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1943100" y="3616325"/>
            <a:ext cx="4702175" cy="2571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6645275" y="2563813"/>
            <a:ext cx="1938338" cy="41052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1971675" y="4594225"/>
            <a:ext cx="2351088" cy="2571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323850" y="3870325"/>
            <a:ext cx="6323013" cy="1412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1366838" y="3616325"/>
            <a:ext cx="576262" cy="254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46090" name="文字方塊 11"/>
          <p:cNvSpPr txBox="1">
            <a:spLocks noChangeArrowheads="1"/>
          </p:cNvSpPr>
          <p:nvPr/>
        </p:nvSpPr>
        <p:spPr bwMode="auto">
          <a:xfrm>
            <a:off x="1374775" y="2527300"/>
            <a:ext cx="676275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wrap="none">
            <a:spAutoFit/>
          </a:bodyPr>
          <a:lstStyle/>
          <a:p>
            <a:pPr algn="r"/>
            <a:r>
              <a:rPr kumimoji="0" lang="zh-TW" altLang="en-US" sz="1000">
                <a:latin typeface="Franklin Gothic Medium" pitchFamily="34" charset="0"/>
                <a:ea typeface="微軟正黑體" pitchFamily="34" charset="-120"/>
              </a:rPr>
              <a:t>將圖層顯示成外框</a:t>
            </a:r>
          </a:p>
          <a:p>
            <a:pPr algn="r"/>
            <a:r>
              <a:rPr kumimoji="0" lang="zh-TW" altLang="en-US" sz="1100">
                <a:latin typeface="Franklin Gothic Medium" pitchFamily="34" charset="0"/>
                <a:ea typeface="微軟正黑體" pitchFamily="34" charset="-120"/>
              </a:rPr>
              <a:t>鎖定圖層</a:t>
            </a:r>
            <a:endParaRPr kumimoji="0" lang="en-US" altLang="zh-TW" sz="1100">
              <a:latin typeface="Franklin Gothic Medium" pitchFamily="34" charset="0"/>
              <a:ea typeface="微軟正黑體" pitchFamily="34" charset="-120"/>
            </a:endParaRPr>
          </a:p>
          <a:p>
            <a:pPr algn="r"/>
            <a:r>
              <a:rPr kumimoji="0" lang="zh-TW" altLang="en-US" sz="1100">
                <a:latin typeface="Franklin Gothic Medium" pitchFamily="34" charset="0"/>
                <a:ea typeface="微軟正黑體" pitchFamily="34" charset="-120"/>
              </a:rPr>
              <a:t>顯現圖層</a:t>
            </a:r>
            <a:endParaRPr kumimoji="0" lang="en-US" altLang="zh-TW" sz="1100">
              <a:latin typeface="Franklin Gothic Medium" pitchFamily="34" charset="0"/>
              <a:ea typeface="微軟正黑體" pitchFamily="34" charset="-120"/>
            </a:endParaRPr>
          </a:p>
        </p:txBody>
      </p:sp>
      <p:sp>
        <p:nvSpPr>
          <p:cNvPr id="46091" name="文字方塊 13"/>
          <p:cNvSpPr txBox="1">
            <a:spLocks noChangeArrowheads="1"/>
          </p:cNvSpPr>
          <p:nvPr/>
        </p:nvSpPr>
        <p:spPr bwMode="auto">
          <a:xfrm>
            <a:off x="1887538" y="4851400"/>
            <a:ext cx="221615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wrap="none">
            <a:spAutoFit/>
          </a:bodyPr>
          <a:lstStyle/>
          <a:p>
            <a:r>
              <a:rPr kumimoji="0" lang="zh-TW" altLang="en-US" sz="1100">
                <a:latin typeface="Franklin Gothic Medium" pitchFamily="34" charset="0"/>
                <a:ea typeface="微軟正黑體" pitchFamily="34" charset="-120"/>
              </a:rPr>
              <a:t>經過時間</a:t>
            </a:r>
            <a:endParaRPr kumimoji="0" lang="en-US" altLang="zh-TW" sz="1100">
              <a:latin typeface="Franklin Gothic Medium" pitchFamily="34" charset="0"/>
              <a:ea typeface="微軟正黑體" pitchFamily="34" charset="-120"/>
            </a:endParaRPr>
          </a:p>
          <a:p>
            <a:endParaRPr kumimoji="0" lang="en-US" altLang="zh-TW" sz="1100">
              <a:latin typeface="Franklin Gothic Medium" pitchFamily="34" charset="0"/>
              <a:ea typeface="微軟正黑體" pitchFamily="34" charset="-120"/>
            </a:endParaRPr>
          </a:p>
          <a:p>
            <a:endParaRPr kumimoji="0" lang="en-US" altLang="zh-TW" sz="1100">
              <a:latin typeface="Franklin Gothic Medium" pitchFamily="34" charset="0"/>
              <a:ea typeface="微軟正黑體" pitchFamily="34" charset="-120"/>
            </a:endParaRPr>
          </a:p>
          <a:p>
            <a:r>
              <a:rPr kumimoji="0" lang="zh-TW" altLang="en-US" sz="1100">
                <a:latin typeface="Franklin Gothic Medium" pitchFamily="34" charset="0"/>
                <a:ea typeface="微軟正黑體" pitchFamily="34" charset="-120"/>
              </a:rPr>
              <a:t>影格速率</a:t>
            </a:r>
            <a:endParaRPr kumimoji="0" lang="en-US" altLang="zh-TW" sz="1100">
              <a:latin typeface="Franklin Gothic Medium" pitchFamily="34" charset="0"/>
              <a:ea typeface="微軟正黑體" pitchFamily="34" charset="-120"/>
            </a:endParaRPr>
          </a:p>
          <a:p>
            <a:endParaRPr kumimoji="0" lang="en-US" altLang="zh-TW" sz="1100">
              <a:latin typeface="Franklin Gothic Medium" pitchFamily="34" charset="0"/>
              <a:ea typeface="微軟正黑體" pitchFamily="34" charset="-120"/>
            </a:endParaRPr>
          </a:p>
          <a:p>
            <a:r>
              <a:rPr kumimoji="0" lang="zh-TW" altLang="en-US" sz="1100">
                <a:latin typeface="Franklin Gothic Medium" pitchFamily="34" charset="0"/>
                <a:ea typeface="微軟正黑體" pitchFamily="34" charset="-120"/>
              </a:rPr>
              <a:t>目前影格</a:t>
            </a:r>
            <a:endParaRPr kumimoji="0" lang="en-US" altLang="zh-TW" sz="1100">
              <a:latin typeface="Franklin Gothic Medium" pitchFamily="34" charset="0"/>
              <a:ea typeface="微軟正黑體" pitchFamily="34" charset="-120"/>
            </a:endParaRPr>
          </a:p>
          <a:p>
            <a:endParaRPr kumimoji="0" lang="en-US" altLang="zh-TW" sz="1100">
              <a:latin typeface="Franklin Gothic Medium" pitchFamily="34" charset="0"/>
              <a:ea typeface="微軟正黑體" pitchFamily="34" charset="-120"/>
            </a:endParaRPr>
          </a:p>
          <a:p>
            <a:r>
              <a:rPr kumimoji="0" lang="zh-TW" altLang="en-US" sz="1100">
                <a:latin typeface="Franklin Gothic Medium" pitchFamily="34" charset="0"/>
                <a:ea typeface="微軟正黑體" pitchFamily="34" charset="-120"/>
              </a:rPr>
              <a:t>修改描圖紙標記</a:t>
            </a:r>
            <a:endParaRPr kumimoji="0" lang="en-US" altLang="zh-TW" sz="1100">
              <a:latin typeface="Franklin Gothic Medium" pitchFamily="34" charset="0"/>
              <a:ea typeface="微軟正黑體" pitchFamily="34" charset="-120"/>
            </a:endParaRPr>
          </a:p>
          <a:p>
            <a:r>
              <a:rPr kumimoji="0" lang="zh-TW" altLang="en-US" sz="1100">
                <a:latin typeface="Franklin Gothic Medium" pitchFamily="34" charset="0"/>
                <a:ea typeface="微軟正黑體" pitchFamily="34" charset="-120"/>
              </a:rPr>
              <a:t>編輯多個影格</a:t>
            </a:r>
            <a:endParaRPr kumimoji="0" lang="en-US" altLang="zh-TW" sz="1100">
              <a:latin typeface="Franklin Gothic Medium" pitchFamily="34" charset="0"/>
              <a:ea typeface="微軟正黑體" pitchFamily="34" charset="-120"/>
            </a:endParaRPr>
          </a:p>
          <a:p>
            <a:r>
              <a:rPr kumimoji="0" lang="zh-TW" altLang="en-US" sz="1100">
                <a:latin typeface="Franklin Gothic Medium" pitchFamily="34" charset="0"/>
                <a:ea typeface="微軟正黑體" pitchFamily="34" charset="-120"/>
              </a:rPr>
              <a:t>描圖紙外框</a:t>
            </a:r>
            <a:endParaRPr kumimoji="0" lang="en-US" altLang="zh-TW" sz="1100">
              <a:latin typeface="Franklin Gothic Medium" pitchFamily="34" charset="0"/>
              <a:ea typeface="微軟正黑體" pitchFamily="34" charset="-120"/>
            </a:endParaRPr>
          </a:p>
          <a:p>
            <a:r>
              <a:rPr kumimoji="0" lang="zh-TW" altLang="en-US" sz="1100">
                <a:latin typeface="Franklin Gothic Medium" pitchFamily="34" charset="0"/>
                <a:ea typeface="微軟正黑體" pitchFamily="34" charset="-120"/>
              </a:rPr>
              <a:t>描圖紙</a:t>
            </a:r>
            <a:endParaRPr kumimoji="0" lang="en-US" altLang="zh-TW" sz="1100">
              <a:latin typeface="Franklin Gothic Medium" pitchFamily="34" charset="0"/>
              <a:ea typeface="微軟正黑體" pitchFamily="34" charset="-120"/>
            </a:endParaRPr>
          </a:p>
          <a:p>
            <a:r>
              <a:rPr kumimoji="0" lang="zh-TW" altLang="en-US" sz="1100">
                <a:latin typeface="Franklin Gothic Medium" pitchFamily="34" charset="0"/>
                <a:ea typeface="微軟正黑體" pitchFamily="34" charset="-120"/>
              </a:rPr>
              <a:t>轉動至撥放磁頭</a:t>
            </a:r>
          </a:p>
        </p:txBody>
      </p:sp>
      <p:sp>
        <p:nvSpPr>
          <p:cNvPr id="46092" name="文字方塊 14"/>
          <p:cNvSpPr txBox="1">
            <a:spLocks noChangeArrowheads="1"/>
          </p:cNvSpPr>
          <p:nvPr/>
        </p:nvSpPr>
        <p:spPr bwMode="auto">
          <a:xfrm>
            <a:off x="288925" y="4810125"/>
            <a:ext cx="862013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wrap="none">
            <a:spAutoFit/>
          </a:bodyPr>
          <a:lstStyle/>
          <a:p>
            <a:r>
              <a:rPr kumimoji="0" lang="zh-TW" altLang="en-US" sz="1100">
                <a:latin typeface="Franklin Gothic Medium" pitchFamily="34" charset="0"/>
                <a:ea typeface="微軟正黑體" pitchFamily="34" charset="-120"/>
              </a:rPr>
              <a:t>垃圾桶</a:t>
            </a:r>
            <a:endParaRPr kumimoji="0" lang="en-US" altLang="zh-TW" sz="1100">
              <a:latin typeface="Franklin Gothic Medium" pitchFamily="34" charset="0"/>
              <a:ea typeface="微軟正黑體" pitchFamily="34" charset="-120"/>
            </a:endParaRPr>
          </a:p>
          <a:p>
            <a:r>
              <a:rPr kumimoji="0" lang="zh-TW" altLang="en-US" sz="1100">
                <a:latin typeface="Franklin Gothic Medium" pitchFamily="34" charset="0"/>
                <a:ea typeface="微軟正黑體" pitchFamily="34" charset="-120"/>
              </a:rPr>
              <a:t>資料夾</a:t>
            </a:r>
            <a:endParaRPr kumimoji="0" lang="en-US" altLang="zh-TW" sz="1100">
              <a:latin typeface="Franklin Gothic Medium" pitchFamily="34" charset="0"/>
              <a:ea typeface="微軟正黑體" pitchFamily="34" charset="-120"/>
            </a:endParaRPr>
          </a:p>
          <a:p>
            <a:r>
              <a:rPr kumimoji="0" lang="zh-TW" altLang="en-US" sz="1100">
                <a:latin typeface="Franklin Gothic Medium" pitchFamily="34" charset="0"/>
                <a:ea typeface="微軟正黑體" pitchFamily="34" charset="-120"/>
              </a:rPr>
              <a:t>增加導引線</a:t>
            </a:r>
            <a:endParaRPr kumimoji="0" lang="en-US" altLang="zh-TW" sz="1100">
              <a:latin typeface="Franklin Gothic Medium" pitchFamily="34" charset="0"/>
              <a:ea typeface="微軟正黑體" pitchFamily="34" charset="-120"/>
            </a:endParaRPr>
          </a:p>
          <a:p>
            <a:r>
              <a:rPr kumimoji="0" lang="zh-TW" altLang="en-US" sz="1100">
                <a:latin typeface="Franklin Gothic Medium" pitchFamily="34" charset="0"/>
                <a:ea typeface="微軟正黑體" pitchFamily="34" charset="-120"/>
              </a:rPr>
              <a:t>新增圖層</a:t>
            </a:r>
          </a:p>
        </p:txBody>
      </p:sp>
      <p:sp>
        <p:nvSpPr>
          <p:cNvPr id="46093" name="文字方塊 12"/>
          <p:cNvSpPr txBox="1">
            <a:spLocks noChangeArrowheads="1"/>
          </p:cNvSpPr>
          <p:nvPr/>
        </p:nvSpPr>
        <p:spPr bwMode="auto">
          <a:xfrm>
            <a:off x="2195513" y="3395663"/>
            <a:ext cx="608012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100">
                <a:latin typeface="Franklin Gothic Medium" pitchFamily="34" charset="0"/>
                <a:ea typeface="微軟正黑體" pitchFamily="34" charset="-120"/>
              </a:rPr>
              <a:t>影格數</a:t>
            </a:r>
          </a:p>
        </p:txBody>
      </p:sp>
      <p:sp>
        <p:nvSpPr>
          <p:cNvPr id="46094" name="文字方塊 16"/>
          <p:cNvSpPr txBox="1">
            <a:spLocks noChangeArrowheads="1"/>
          </p:cNvSpPr>
          <p:nvPr/>
        </p:nvSpPr>
        <p:spPr bwMode="auto">
          <a:xfrm>
            <a:off x="2228850" y="4175125"/>
            <a:ext cx="81597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100">
                <a:latin typeface="Franklin Gothic Medium" pitchFamily="34" charset="0"/>
                <a:ea typeface="微軟正黑體" pitchFamily="34" charset="-120"/>
              </a:rPr>
              <a:t>圖層</a:t>
            </a:r>
            <a:r>
              <a:rPr kumimoji="0" lang="en-US" altLang="zh-TW" sz="1100">
                <a:latin typeface="Franklin Gothic Medium" pitchFamily="34" charset="0"/>
                <a:ea typeface="微軟正黑體" pitchFamily="34" charset="-120"/>
              </a:rPr>
              <a:t>/</a:t>
            </a:r>
            <a:r>
              <a:rPr kumimoji="0" lang="zh-TW" altLang="en-US" sz="1100">
                <a:latin typeface="Franklin Gothic Medium" pitchFamily="34" charset="0"/>
                <a:ea typeface="微軟正黑體" pitchFamily="34" charset="-120"/>
              </a:rPr>
              <a:t>影格</a:t>
            </a:r>
          </a:p>
        </p:txBody>
      </p:sp>
      <p:sp>
        <p:nvSpPr>
          <p:cNvPr id="46095" name="文字方塊 17"/>
          <p:cNvSpPr txBox="1">
            <a:spLocks noChangeArrowheads="1"/>
          </p:cNvSpPr>
          <p:nvPr/>
        </p:nvSpPr>
        <p:spPr bwMode="auto">
          <a:xfrm>
            <a:off x="6516688" y="2349500"/>
            <a:ext cx="21590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100">
                <a:latin typeface="Franklin Gothic Medium" pitchFamily="34" charset="0"/>
                <a:ea typeface="微軟正黑體" pitchFamily="34" charset="-120"/>
              </a:rPr>
              <a:t>在影格上點擊右鍵影格編輯選單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5649913" y="4973638"/>
            <a:ext cx="1457325" cy="10906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4156075" y="4986338"/>
            <a:ext cx="1389063" cy="1089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4320" fontAlgn="auto">
              <a:spcAft>
                <a:spcPts val="0"/>
              </a:spcAft>
              <a:defRPr/>
            </a:pPr>
            <a:r>
              <a:rPr lang="zh-TW" altLang="en-US" dirty="0" smtClean="0"/>
              <a:t>描圖紙功能</a:t>
            </a:r>
            <a:r>
              <a:rPr lang="en-US" altLang="zh-TW" dirty="0" smtClean="0"/>
              <a:t>(</a:t>
            </a:r>
            <a:r>
              <a:rPr lang="zh-TW" altLang="en-US" dirty="0" smtClean="0"/>
              <a:t>洋蔥皮</a:t>
            </a:r>
            <a:r>
              <a:rPr lang="en-US" altLang="zh-TW" dirty="0" smtClean="0"/>
              <a:t>)</a:t>
            </a:r>
          </a:p>
          <a:p>
            <a:pPr marL="548640" lvl="1" indent="-182880" fontAlgn="auto">
              <a:spcAft>
                <a:spcPts val="0"/>
              </a:spcAft>
              <a:defRPr/>
            </a:pPr>
            <a:r>
              <a:rPr lang="zh-TW" altLang="en-US" dirty="0"/>
              <a:t>在繪製動畫時，可</a:t>
            </a:r>
            <a:r>
              <a:rPr lang="zh-TW" altLang="en-US" dirty="0" smtClean="0"/>
              <a:t>使用</a:t>
            </a:r>
            <a:r>
              <a:rPr lang="zh-TW" altLang="en-US" dirty="0"/>
              <a:t>描圖紙功能，</a:t>
            </a:r>
            <a:r>
              <a:rPr lang="zh-TW" altLang="en-US" dirty="0" smtClean="0"/>
              <a:t>了解前面</a:t>
            </a:r>
            <a:r>
              <a:rPr lang="zh-TW" altLang="en-US" dirty="0"/>
              <a:t>圖形的位置與</a:t>
            </a:r>
            <a:r>
              <a:rPr lang="zh-TW" altLang="en-US" dirty="0" smtClean="0"/>
              <a:t>形體變化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zh-TW" altLang="en-US"/>
          </a:p>
        </p:txBody>
      </p:sp>
      <p:pic>
        <p:nvPicPr>
          <p:cNvPr id="47109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1908" t="42239" r="37946" b="37291"/>
          <a:stretch>
            <a:fillRect/>
          </a:stretch>
        </p:blipFill>
        <p:spPr bwMode="auto">
          <a:xfrm>
            <a:off x="4081463" y="4973638"/>
            <a:ext cx="1733550" cy="110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3"/>
          <p:cNvPicPr>
            <a:picLocks noChangeAspect="1" noChangeArrowheads="1"/>
          </p:cNvPicPr>
          <p:nvPr/>
        </p:nvPicPr>
        <p:blipFill>
          <a:blip r:embed="rId3"/>
          <a:srcRect l="5588" t="5000" r="56471" b="74059"/>
          <a:stretch>
            <a:fillRect/>
          </a:stretch>
        </p:blipFill>
        <p:spPr bwMode="auto">
          <a:xfrm>
            <a:off x="3344863" y="2732088"/>
            <a:ext cx="4625975" cy="159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369" t="44148" r="37941" b="34999"/>
          <a:stretch>
            <a:fillRect/>
          </a:stretch>
        </p:blipFill>
        <p:spPr bwMode="auto">
          <a:xfrm>
            <a:off x="5446713" y="5057775"/>
            <a:ext cx="1862137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矩形 10"/>
          <p:cNvSpPr/>
          <p:nvPr/>
        </p:nvSpPr>
        <p:spPr>
          <a:xfrm>
            <a:off x="5302250" y="4140200"/>
            <a:ext cx="163513" cy="1539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5464175" y="4140200"/>
            <a:ext cx="163513" cy="1539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cxnSp>
        <p:nvCxnSpPr>
          <p:cNvPr id="7" name="肘形接點 6"/>
          <p:cNvCxnSpPr>
            <a:stCxn id="11" idx="2"/>
          </p:cNvCxnSpPr>
          <p:nvPr/>
        </p:nvCxnSpPr>
        <p:spPr>
          <a:xfrm rot="5400000">
            <a:off x="4852988" y="4443413"/>
            <a:ext cx="679450" cy="381000"/>
          </a:xfrm>
          <a:prstGeom prst="bentConnector3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肘形接點 13"/>
          <p:cNvCxnSpPr>
            <a:stCxn id="12" idx="2"/>
          </p:cNvCxnSpPr>
          <p:nvPr/>
        </p:nvCxnSpPr>
        <p:spPr>
          <a:xfrm rot="16200000" flipH="1">
            <a:off x="5475288" y="4364038"/>
            <a:ext cx="679450" cy="539750"/>
          </a:xfrm>
          <a:prstGeom prst="bentConnector3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16" name="文字方塊 15"/>
          <p:cNvSpPr txBox="1">
            <a:spLocks noChangeArrowheads="1"/>
          </p:cNvSpPr>
          <p:nvPr/>
        </p:nvSpPr>
        <p:spPr bwMode="auto">
          <a:xfrm>
            <a:off x="4103688" y="6111875"/>
            <a:ext cx="14414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Franklin Gothic Medium" pitchFamily="34" charset="0"/>
                <a:ea typeface="微軟正黑體" pitchFamily="34" charset="-120"/>
              </a:rPr>
              <a:t>顯示前一影格的</a:t>
            </a:r>
            <a:endParaRPr kumimoji="0" lang="en-US" altLang="zh-TW" sz="1400">
              <a:latin typeface="Franklin Gothic Medium" pitchFamily="34" charset="0"/>
              <a:ea typeface="微軟正黑體" pitchFamily="34" charset="-120"/>
            </a:endParaRPr>
          </a:p>
          <a:p>
            <a:r>
              <a:rPr kumimoji="0" lang="zh-TW" altLang="en-US" sz="1400">
                <a:latin typeface="Franklin Gothic Medium" pitchFamily="34" charset="0"/>
                <a:ea typeface="微軟正黑體" pitchFamily="34" charset="-120"/>
              </a:rPr>
              <a:t>半透明影像</a:t>
            </a:r>
          </a:p>
        </p:txBody>
      </p:sp>
      <p:sp>
        <p:nvSpPr>
          <p:cNvPr id="47117" name="文字方塊 19"/>
          <p:cNvSpPr txBox="1">
            <a:spLocks noChangeArrowheads="1"/>
          </p:cNvSpPr>
          <p:nvPr/>
        </p:nvSpPr>
        <p:spPr bwMode="auto">
          <a:xfrm>
            <a:off x="5630863" y="6065838"/>
            <a:ext cx="14414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Franklin Gothic Medium" pitchFamily="34" charset="0"/>
                <a:ea typeface="微軟正黑體" pitchFamily="34" charset="-120"/>
              </a:rPr>
              <a:t>顯示前一影格的</a:t>
            </a:r>
            <a:endParaRPr kumimoji="0" lang="en-US" altLang="zh-TW" sz="1400">
              <a:latin typeface="Franklin Gothic Medium" pitchFamily="34" charset="0"/>
              <a:ea typeface="微軟正黑體" pitchFamily="34" charset="-120"/>
            </a:endParaRPr>
          </a:p>
          <a:p>
            <a:r>
              <a:rPr kumimoji="0" lang="zh-TW" altLang="en-US" sz="1400">
                <a:latin typeface="Franklin Gothic Medium" pitchFamily="34" charset="0"/>
                <a:ea typeface="微軟正黑體" pitchFamily="34" charset="-120"/>
              </a:rPr>
              <a:t>外框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381000" y="1628775"/>
            <a:ext cx="8407400" cy="4406900"/>
          </a:xfrm>
        </p:spPr>
        <p:txBody>
          <a:bodyPr/>
          <a:lstStyle/>
          <a:p>
            <a:pPr marL="274320" fontAlgn="auto">
              <a:spcAft>
                <a:spcPts val="0"/>
              </a:spcAft>
              <a:defRPr/>
            </a:pPr>
            <a:r>
              <a:rPr lang="zh-TW" altLang="en-US" dirty="0" smtClean="0"/>
              <a:t>導引線動畫</a:t>
            </a:r>
            <a:r>
              <a:rPr lang="en-US" altLang="zh-TW" dirty="0" smtClean="0"/>
              <a:t>:</a:t>
            </a:r>
            <a:r>
              <a:rPr lang="zh-TW" altLang="en-US" dirty="0" smtClean="0"/>
              <a:t>利用導引線功能使物件沿著路徑移動。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2128838" y="3933825"/>
            <a:ext cx="1660525" cy="2873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pic>
        <p:nvPicPr>
          <p:cNvPr id="48132" name="Picture 2"/>
          <p:cNvPicPr>
            <a:picLocks noChangeAspect="1" noChangeArrowheads="1"/>
          </p:cNvPicPr>
          <p:nvPr/>
        </p:nvPicPr>
        <p:blipFill>
          <a:blip r:embed="rId2"/>
          <a:srcRect l="6000" t="5800" r="73250" b="36000"/>
          <a:stretch>
            <a:fillRect/>
          </a:stretch>
        </p:blipFill>
        <p:spPr bwMode="auto">
          <a:xfrm>
            <a:off x="430213" y="2003425"/>
            <a:ext cx="2528887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3"/>
          <p:cNvPicPr>
            <a:picLocks noChangeAspect="1" noChangeArrowheads="1"/>
          </p:cNvPicPr>
          <p:nvPr/>
        </p:nvPicPr>
        <p:blipFill>
          <a:blip r:embed="rId3"/>
          <a:srcRect l="6000" t="5000" r="76250" b="78799"/>
          <a:stretch>
            <a:fillRect/>
          </a:stretch>
        </p:blipFill>
        <p:spPr bwMode="auto">
          <a:xfrm>
            <a:off x="3203575" y="3316288"/>
            <a:ext cx="2163763" cy="123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4"/>
          <p:cNvPicPr>
            <a:picLocks noChangeAspect="1" noChangeArrowheads="1"/>
          </p:cNvPicPr>
          <p:nvPr/>
        </p:nvPicPr>
        <p:blipFill>
          <a:blip r:embed="rId4"/>
          <a:srcRect l="5499" t="5000" r="38625" b="28200"/>
          <a:stretch>
            <a:fillRect/>
          </a:stretch>
        </p:blipFill>
        <p:spPr bwMode="auto">
          <a:xfrm>
            <a:off x="5508625" y="2355850"/>
            <a:ext cx="4608513" cy="344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 11"/>
          <p:cNvSpPr/>
          <p:nvPr/>
        </p:nvSpPr>
        <p:spPr>
          <a:xfrm>
            <a:off x="1366838" y="4076700"/>
            <a:ext cx="1571625" cy="1651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3203575" y="3429000"/>
            <a:ext cx="1800225" cy="863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6443663" y="4141788"/>
            <a:ext cx="1657350" cy="1447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7667625" y="2884488"/>
            <a:ext cx="55563" cy="120650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6699250" y="2874963"/>
            <a:ext cx="55563" cy="122237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48140" name="文字方塊 4"/>
          <p:cNvSpPr txBox="1">
            <a:spLocks noChangeArrowheads="1"/>
          </p:cNvSpPr>
          <p:nvPr/>
        </p:nvSpPr>
        <p:spPr bwMode="auto">
          <a:xfrm>
            <a:off x="669925" y="4319588"/>
            <a:ext cx="2300288" cy="4302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100">
                <a:latin typeface="Franklin Gothic Medium" pitchFamily="34" charset="0"/>
                <a:ea typeface="微軟正黑體" pitchFamily="34" charset="-120"/>
              </a:rPr>
              <a:t>點選圖層，點擊右鍵出現圖層選單</a:t>
            </a:r>
            <a:endParaRPr kumimoji="0" lang="en-US" altLang="zh-TW" sz="1100">
              <a:latin typeface="Franklin Gothic Medium" pitchFamily="34" charset="0"/>
              <a:ea typeface="微軟正黑體" pitchFamily="34" charset="-120"/>
            </a:endParaRPr>
          </a:p>
          <a:p>
            <a:r>
              <a:rPr kumimoji="0" lang="zh-TW" altLang="en-US" sz="1100">
                <a:latin typeface="Franklin Gothic Medium" pitchFamily="34" charset="0"/>
                <a:ea typeface="微軟正黑體" pitchFamily="34" charset="-120"/>
              </a:rPr>
              <a:t>選擇增加導引線</a:t>
            </a:r>
          </a:p>
        </p:txBody>
      </p:sp>
      <p:sp>
        <p:nvSpPr>
          <p:cNvPr id="48141" name="文字方塊 16"/>
          <p:cNvSpPr txBox="1">
            <a:spLocks noChangeArrowheads="1"/>
          </p:cNvSpPr>
          <p:nvPr/>
        </p:nvSpPr>
        <p:spPr bwMode="auto">
          <a:xfrm>
            <a:off x="3195638" y="4549775"/>
            <a:ext cx="2019300" cy="431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100">
                <a:latin typeface="Franklin Gothic Medium" pitchFamily="34" charset="0"/>
                <a:ea typeface="微軟正黑體" pitchFamily="34" charset="-120"/>
              </a:rPr>
              <a:t>圖層上方出現導引線圖層，</a:t>
            </a:r>
            <a:endParaRPr kumimoji="0" lang="en-US" altLang="zh-TW" sz="1100">
              <a:latin typeface="Franklin Gothic Medium" pitchFamily="34" charset="0"/>
              <a:ea typeface="微軟正黑體" pitchFamily="34" charset="-120"/>
            </a:endParaRPr>
          </a:p>
          <a:p>
            <a:r>
              <a:rPr kumimoji="0" lang="zh-TW" altLang="en-US" sz="1100">
                <a:latin typeface="Franklin Gothic Medium" pitchFamily="34" charset="0"/>
                <a:ea typeface="微軟正黑體" pitchFamily="34" charset="-120"/>
              </a:rPr>
              <a:t>在此圖層關鍵影格繪製導引線</a:t>
            </a:r>
          </a:p>
        </p:txBody>
      </p:sp>
      <p:sp>
        <p:nvSpPr>
          <p:cNvPr id="48142" name="文字方塊 17"/>
          <p:cNvSpPr txBox="1">
            <a:spLocks noChangeArrowheads="1"/>
          </p:cNvSpPr>
          <p:nvPr/>
        </p:nvSpPr>
        <p:spPr bwMode="auto">
          <a:xfrm>
            <a:off x="5768975" y="5727700"/>
            <a:ext cx="3006725" cy="4302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100">
                <a:latin typeface="Franklin Gothic Medium" pitchFamily="34" charset="0"/>
                <a:ea typeface="微軟正黑體" pitchFamily="34" charset="-120"/>
              </a:rPr>
              <a:t>在起終的關鍵影格將圖形分別放置在</a:t>
            </a:r>
            <a:endParaRPr kumimoji="0" lang="en-US" altLang="zh-TW" sz="1100">
              <a:latin typeface="Franklin Gothic Medium" pitchFamily="34" charset="0"/>
              <a:ea typeface="微軟正黑體" pitchFamily="34" charset="-120"/>
            </a:endParaRPr>
          </a:p>
          <a:p>
            <a:r>
              <a:rPr kumimoji="0" lang="zh-TW" altLang="en-US" sz="1100">
                <a:latin typeface="Franklin Gothic Medium" pitchFamily="34" charset="0"/>
                <a:ea typeface="微軟正黑體" pitchFamily="34" charset="-120"/>
              </a:rPr>
              <a:t>導引線的兩端，要出現圓圈標誌才是正確放置</a:t>
            </a:r>
          </a:p>
        </p:txBody>
      </p:sp>
      <p:pic>
        <p:nvPicPr>
          <p:cNvPr id="48143" name="Picture 3"/>
          <p:cNvPicPr>
            <a:picLocks noChangeAspect="1" noChangeArrowheads="1"/>
          </p:cNvPicPr>
          <p:nvPr/>
        </p:nvPicPr>
        <p:blipFill>
          <a:blip r:embed="rId3"/>
          <a:srcRect l="36485" t="44846" r="45766" b="38956"/>
          <a:stretch>
            <a:fillRect/>
          </a:stretch>
        </p:blipFill>
        <p:spPr bwMode="auto">
          <a:xfrm>
            <a:off x="3190875" y="4994275"/>
            <a:ext cx="2163763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直線接點 6"/>
          <p:cNvCxnSpPr/>
          <p:nvPr/>
        </p:nvCxnSpPr>
        <p:spPr>
          <a:xfrm>
            <a:off x="3263900" y="5495925"/>
            <a:ext cx="2103438" cy="2317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橢圓 8"/>
          <p:cNvSpPr/>
          <p:nvPr/>
        </p:nvSpPr>
        <p:spPr>
          <a:xfrm>
            <a:off x="3203575" y="5373688"/>
            <a:ext cx="215900" cy="215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21" name="橢圓 20"/>
          <p:cNvSpPr/>
          <p:nvPr/>
        </p:nvSpPr>
        <p:spPr>
          <a:xfrm>
            <a:off x="5226050" y="5634038"/>
            <a:ext cx="215900" cy="215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48147" name="文字方塊 9"/>
          <p:cNvSpPr txBox="1">
            <a:spLocks noChangeArrowheads="1"/>
          </p:cNvSpPr>
          <p:nvPr/>
        </p:nvSpPr>
        <p:spPr bwMode="auto">
          <a:xfrm>
            <a:off x="3141663" y="5675313"/>
            <a:ext cx="4143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>
                <a:latin typeface="Franklin Gothic Medium" pitchFamily="34" charset="0"/>
                <a:ea typeface="微軟正黑體" pitchFamily="34" charset="-120"/>
              </a:rPr>
              <a:t>起</a:t>
            </a:r>
          </a:p>
        </p:txBody>
      </p:sp>
      <p:sp>
        <p:nvSpPr>
          <p:cNvPr id="48148" name="文字方塊 22"/>
          <p:cNvSpPr txBox="1">
            <a:spLocks noChangeArrowheads="1"/>
          </p:cNvSpPr>
          <p:nvPr/>
        </p:nvSpPr>
        <p:spPr bwMode="auto">
          <a:xfrm>
            <a:off x="5092700" y="5859463"/>
            <a:ext cx="4159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>
                <a:latin typeface="Franklin Gothic Medium" pitchFamily="34" charset="0"/>
                <a:ea typeface="微軟正黑體" pitchFamily="34" charset="-120"/>
              </a:rPr>
              <a:t>終</a:t>
            </a:r>
          </a:p>
        </p:txBody>
      </p:sp>
      <p:sp>
        <p:nvSpPr>
          <p:cNvPr id="24" name="橢圓 23"/>
          <p:cNvSpPr/>
          <p:nvPr/>
        </p:nvSpPr>
        <p:spPr>
          <a:xfrm>
            <a:off x="454025" y="4273550"/>
            <a:ext cx="215900" cy="2159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25" name="橢圓 24"/>
          <p:cNvSpPr/>
          <p:nvPr/>
        </p:nvSpPr>
        <p:spPr>
          <a:xfrm>
            <a:off x="3033713" y="4489450"/>
            <a:ext cx="215900" cy="2159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26" name="橢圓 25"/>
          <p:cNvSpPr/>
          <p:nvPr/>
        </p:nvSpPr>
        <p:spPr>
          <a:xfrm>
            <a:off x="5661025" y="5600700"/>
            <a:ext cx="215900" cy="2159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48152" name="文字方塊 10"/>
          <p:cNvSpPr txBox="1">
            <a:spLocks noChangeArrowheads="1"/>
          </p:cNvSpPr>
          <p:nvPr/>
        </p:nvSpPr>
        <p:spPr bwMode="auto">
          <a:xfrm>
            <a:off x="447675" y="4251325"/>
            <a:ext cx="2682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100">
                <a:solidFill>
                  <a:schemeClr val="bg1"/>
                </a:solidFill>
                <a:latin typeface="Franklin Gothic Medium" pitchFamily="34" charset="0"/>
                <a:ea typeface="微軟正黑體" pitchFamily="34" charset="-120"/>
              </a:rPr>
              <a:t>1</a:t>
            </a:r>
            <a:endParaRPr kumimoji="0" lang="zh-TW" altLang="en-US" sz="1100">
              <a:solidFill>
                <a:schemeClr val="bg1"/>
              </a:solidFill>
              <a:latin typeface="Franklin Gothic Medium" pitchFamily="34" charset="0"/>
              <a:ea typeface="微軟正黑體" pitchFamily="34" charset="-120"/>
            </a:endParaRPr>
          </a:p>
        </p:txBody>
      </p:sp>
      <p:sp>
        <p:nvSpPr>
          <p:cNvPr id="48153" name="文字方塊 27"/>
          <p:cNvSpPr txBox="1">
            <a:spLocks noChangeArrowheads="1"/>
          </p:cNvSpPr>
          <p:nvPr/>
        </p:nvSpPr>
        <p:spPr bwMode="auto">
          <a:xfrm>
            <a:off x="3006725" y="4467225"/>
            <a:ext cx="2682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100">
                <a:solidFill>
                  <a:schemeClr val="bg1"/>
                </a:solidFill>
                <a:latin typeface="Franklin Gothic Medium" pitchFamily="34" charset="0"/>
                <a:ea typeface="微軟正黑體" pitchFamily="34" charset="-120"/>
              </a:rPr>
              <a:t>2</a:t>
            </a:r>
            <a:endParaRPr kumimoji="0" lang="zh-TW" altLang="en-US" sz="1100">
              <a:solidFill>
                <a:schemeClr val="bg1"/>
              </a:solidFill>
              <a:latin typeface="Franklin Gothic Medium" pitchFamily="34" charset="0"/>
              <a:ea typeface="微軟正黑體" pitchFamily="34" charset="-120"/>
            </a:endParaRPr>
          </a:p>
        </p:txBody>
      </p:sp>
      <p:sp>
        <p:nvSpPr>
          <p:cNvPr id="48154" name="文字方塊 28"/>
          <p:cNvSpPr txBox="1">
            <a:spLocks noChangeArrowheads="1"/>
          </p:cNvSpPr>
          <p:nvPr/>
        </p:nvSpPr>
        <p:spPr bwMode="auto">
          <a:xfrm>
            <a:off x="5635625" y="5576888"/>
            <a:ext cx="268288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100">
                <a:solidFill>
                  <a:schemeClr val="bg1"/>
                </a:solidFill>
                <a:latin typeface="Franklin Gothic Medium" pitchFamily="34" charset="0"/>
                <a:ea typeface="微軟正黑體" pitchFamily="34" charset="-120"/>
              </a:rPr>
              <a:t>3</a:t>
            </a:r>
            <a:endParaRPr kumimoji="0" lang="zh-TW" altLang="en-US" sz="1100">
              <a:solidFill>
                <a:schemeClr val="bg1"/>
              </a:solidFill>
              <a:latin typeface="Franklin Gothic Medium" pitchFamily="34" charset="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5"/>
          <p:cNvPicPr>
            <a:picLocks noChangeAspect="1" noChangeArrowheads="1"/>
          </p:cNvPicPr>
          <p:nvPr/>
        </p:nvPicPr>
        <p:blipFill>
          <a:blip r:embed="rId2"/>
          <a:srcRect l="6316" t="9705" r="65807" b="81952"/>
          <a:stretch>
            <a:fillRect/>
          </a:stretch>
        </p:blipFill>
        <p:spPr bwMode="auto">
          <a:xfrm>
            <a:off x="4613275" y="3068638"/>
            <a:ext cx="4208463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4320" fontAlgn="auto">
              <a:spcAft>
                <a:spcPts val="0"/>
              </a:spcAft>
              <a:defRPr/>
            </a:pP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zh-TW" altLang="en-US"/>
          </a:p>
        </p:txBody>
      </p:sp>
      <p:pic>
        <p:nvPicPr>
          <p:cNvPr id="49156" name="Picture 5"/>
          <p:cNvPicPr>
            <a:picLocks noChangeAspect="1" noChangeArrowheads="1"/>
          </p:cNvPicPr>
          <p:nvPr/>
        </p:nvPicPr>
        <p:blipFill>
          <a:blip r:embed="rId2"/>
          <a:srcRect l="5875" t="28256" r="35126" b="23199"/>
          <a:stretch>
            <a:fillRect/>
          </a:stretch>
        </p:blipFill>
        <p:spPr bwMode="auto">
          <a:xfrm>
            <a:off x="4613275" y="3981450"/>
            <a:ext cx="4289425" cy="220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6"/>
          <p:cNvPicPr>
            <a:picLocks noChangeAspect="1" noChangeArrowheads="1"/>
          </p:cNvPicPr>
          <p:nvPr/>
        </p:nvPicPr>
        <p:blipFill>
          <a:blip r:embed="rId3"/>
          <a:srcRect l="5000" t="5000" r="53375" b="29601"/>
          <a:stretch>
            <a:fillRect/>
          </a:stretch>
        </p:blipFill>
        <p:spPr bwMode="auto">
          <a:xfrm>
            <a:off x="468313" y="2482850"/>
            <a:ext cx="3927475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>
            <a:off x="2432050" y="3187700"/>
            <a:ext cx="1919288" cy="16986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6681788" y="3573463"/>
            <a:ext cx="1871662" cy="28098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cxnSp>
        <p:nvCxnSpPr>
          <p:cNvPr id="12" name="直線單箭頭接點 11"/>
          <p:cNvCxnSpPr/>
          <p:nvPr/>
        </p:nvCxnSpPr>
        <p:spPr>
          <a:xfrm>
            <a:off x="6227763" y="4581525"/>
            <a:ext cx="2325687" cy="7143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61" name="文字方塊 9"/>
          <p:cNvSpPr txBox="1">
            <a:spLocks noChangeArrowheads="1"/>
          </p:cNvSpPr>
          <p:nvPr/>
        </p:nvSpPr>
        <p:spPr bwMode="auto">
          <a:xfrm>
            <a:off x="3195638" y="2708275"/>
            <a:ext cx="1736725" cy="431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100">
                <a:latin typeface="Franklin Gothic Medium" pitchFamily="34" charset="0"/>
                <a:ea typeface="微軟正黑體" pitchFamily="34" charset="-120"/>
              </a:rPr>
              <a:t>在物件圖層中間點擊右鍵</a:t>
            </a:r>
            <a:endParaRPr kumimoji="0" lang="en-US" altLang="zh-TW" sz="1100">
              <a:latin typeface="Franklin Gothic Medium" pitchFamily="34" charset="0"/>
              <a:ea typeface="微軟正黑體" pitchFamily="34" charset="-120"/>
            </a:endParaRPr>
          </a:p>
          <a:p>
            <a:r>
              <a:rPr kumimoji="0" lang="zh-TW" altLang="en-US" sz="1100">
                <a:latin typeface="Franklin Gothic Medium" pitchFamily="34" charset="0"/>
                <a:ea typeface="微軟正黑體" pitchFamily="34" charset="-120"/>
              </a:rPr>
              <a:t>，選擇建立移動補間動畫</a:t>
            </a:r>
          </a:p>
        </p:txBody>
      </p:sp>
      <p:sp>
        <p:nvSpPr>
          <p:cNvPr id="49162" name="文字方塊 10"/>
          <p:cNvSpPr txBox="1">
            <a:spLocks noChangeArrowheads="1"/>
          </p:cNvSpPr>
          <p:nvPr/>
        </p:nvSpPr>
        <p:spPr bwMode="auto">
          <a:xfrm>
            <a:off x="4752975" y="5589588"/>
            <a:ext cx="2863850" cy="4302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100">
                <a:latin typeface="Franklin Gothic Medium" pitchFamily="34" charset="0"/>
                <a:ea typeface="微軟正黑體" pitchFamily="34" charset="-120"/>
              </a:rPr>
              <a:t>移動補間動畫建立後，可以移動影格，檢查</a:t>
            </a:r>
            <a:endParaRPr kumimoji="0" lang="en-US" altLang="zh-TW" sz="1100">
              <a:latin typeface="Franklin Gothic Medium" pitchFamily="34" charset="0"/>
              <a:ea typeface="微軟正黑體" pitchFamily="34" charset="-120"/>
            </a:endParaRPr>
          </a:p>
          <a:p>
            <a:r>
              <a:rPr kumimoji="0" lang="zh-TW" altLang="en-US" sz="1100">
                <a:latin typeface="Franklin Gothic Medium" pitchFamily="34" charset="0"/>
                <a:ea typeface="微軟正黑體" pitchFamily="34" charset="-120"/>
              </a:rPr>
              <a:t>圖形物件是否沿著導引線移動</a:t>
            </a:r>
          </a:p>
        </p:txBody>
      </p:sp>
      <p:sp>
        <p:nvSpPr>
          <p:cNvPr id="9" name="橢圓 8"/>
          <p:cNvSpPr/>
          <p:nvPr/>
        </p:nvSpPr>
        <p:spPr>
          <a:xfrm>
            <a:off x="3059113" y="2636838"/>
            <a:ext cx="217487" cy="2159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49164" name="文字方塊 12"/>
          <p:cNvSpPr txBox="1">
            <a:spLocks noChangeArrowheads="1"/>
          </p:cNvSpPr>
          <p:nvPr/>
        </p:nvSpPr>
        <p:spPr bwMode="auto">
          <a:xfrm>
            <a:off x="3033713" y="2614613"/>
            <a:ext cx="26828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100">
                <a:solidFill>
                  <a:schemeClr val="bg1"/>
                </a:solidFill>
                <a:latin typeface="Franklin Gothic Medium" pitchFamily="34" charset="0"/>
                <a:ea typeface="微軟正黑體" pitchFamily="34" charset="-120"/>
              </a:rPr>
              <a:t>4</a:t>
            </a:r>
            <a:endParaRPr kumimoji="0" lang="zh-TW" altLang="en-US" sz="1100">
              <a:solidFill>
                <a:schemeClr val="bg1"/>
              </a:solidFill>
              <a:latin typeface="Franklin Gothic Medium" pitchFamily="34" charset="0"/>
              <a:ea typeface="微軟正黑體" pitchFamily="34" charset="-120"/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4645025" y="5373688"/>
            <a:ext cx="215900" cy="2159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49166" name="文字方塊 15"/>
          <p:cNvSpPr txBox="1">
            <a:spLocks noChangeArrowheads="1"/>
          </p:cNvSpPr>
          <p:nvPr/>
        </p:nvSpPr>
        <p:spPr bwMode="auto">
          <a:xfrm>
            <a:off x="4613275" y="5373688"/>
            <a:ext cx="268288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100">
                <a:solidFill>
                  <a:schemeClr val="bg1"/>
                </a:solidFill>
                <a:latin typeface="Franklin Gothic Medium" pitchFamily="34" charset="0"/>
                <a:ea typeface="微軟正黑體" pitchFamily="34" charset="-120"/>
              </a:rPr>
              <a:t>5</a:t>
            </a:r>
            <a:endParaRPr kumimoji="0" lang="zh-TW" altLang="en-US" sz="1100">
              <a:solidFill>
                <a:schemeClr val="bg1"/>
              </a:solidFill>
              <a:latin typeface="Franklin Gothic Medium" pitchFamily="34" charset="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48640" lvl="1" indent="-182880" fontAlgn="auto">
              <a:spcAft>
                <a:spcPts val="0"/>
              </a:spcAft>
              <a:defRPr/>
            </a:pPr>
            <a:r>
              <a:rPr lang="zh-TW" altLang="zh-TW" dirty="0" smtClean="0"/>
              <a:t>遮罩</a:t>
            </a:r>
            <a:r>
              <a:rPr lang="en-US" altLang="zh-TW" dirty="0" smtClean="0"/>
              <a:t>()</a:t>
            </a:r>
            <a:r>
              <a:rPr lang="zh-TW" altLang="zh-TW" dirty="0" smtClean="0"/>
              <a:t>動畫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zh-TW" altLang="en-US"/>
          </a:p>
        </p:txBody>
      </p:sp>
      <p:pic>
        <p:nvPicPr>
          <p:cNvPr id="50179" name="Picture 2"/>
          <p:cNvPicPr>
            <a:picLocks noChangeAspect="1" noChangeArrowheads="1"/>
          </p:cNvPicPr>
          <p:nvPr/>
        </p:nvPicPr>
        <p:blipFill>
          <a:blip r:embed="rId2"/>
          <a:srcRect l="31808" t="40965" r="39999" b="37724"/>
          <a:stretch>
            <a:fillRect/>
          </a:stretch>
        </p:blipFill>
        <p:spPr bwMode="auto">
          <a:xfrm>
            <a:off x="3346450" y="4110038"/>
            <a:ext cx="3436938" cy="162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3"/>
          <p:cNvPicPr>
            <a:picLocks noChangeAspect="1" noChangeArrowheads="1"/>
          </p:cNvPicPr>
          <p:nvPr/>
        </p:nvPicPr>
        <p:blipFill>
          <a:blip r:embed="rId3"/>
          <a:srcRect l="52242" t="40208" r="39484" b="38423"/>
          <a:stretch>
            <a:fillRect/>
          </a:stretch>
        </p:blipFill>
        <p:spPr bwMode="auto">
          <a:xfrm>
            <a:off x="5754688" y="4073525"/>
            <a:ext cx="1028700" cy="165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2"/>
          <p:cNvPicPr>
            <a:picLocks noChangeAspect="1" noChangeArrowheads="1"/>
          </p:cNvPicPr>
          <p:nvPr/>
        </p:nvPicPr>
        <p:blipFill>
          <a:blip r:embed="rId2"/>
          <a:srcRect l="5820" t="6415" r="36510" b="72275"/>
          <a:stretch>
            <a:fillRect/>
          </a:stretch>
        </p:blipFill>
        <p:spPr bwMode="auto">
          <a:xfrm>
            <a:off x="755650" y="2486025"/>
            <a:ext cx="7031038" cy="162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4"/>
          <p:cNvPicPr>
            <a:picLocks noChangeAspect="1" noChangeArrowheads="1"/>
          </p:cNvPicPr>
          <p:nvPr/>
        </p:nvPicPr>
        <p:blipFill>
          <a:blip r:embed="rId4"/>
          <a:srcRect l="31165" t="13448" r="50000" b="22208"/>
          <a:stretch>
            <a:fillRect/>
          </a:stretch>
        </p:blipFill>
        <p:spPr bwMode="auto">
          <a:xfrm>
            <a:off x="6588125" y="2486025"/>
            <a:ext cx="19462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3" name="Picture 2"/>
          <p:cNvPicPr>
            <a:picLocks noChangeAspect="1" noChangeArrowheads="1"/>
          </p:cNvPicPr>
          <p:nvPr/>
        </p:nvPicPr>
        <p:blipFill>
          <a:blip r:embed="rId2">
            <a:grayscl/>
            <a:biLevel thresh="50000"/>
          </a:blip>
          <a:srcRect l="25404" t="40965" r="65421" b="37724"/>
          <a:stretch>
            <a:fillRect/>
          </a:stretch>
        </p:blipFill>
        <p:spPr bwMode="auto">
          <a:xfrm>
            <a:off x="2484438" y="4110038"/>
            <a:ext cx="1117600" cy="162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2484438" y="2916238"/>
            <a:ext cx="103187" cy="2254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4275138" y="2924175"/>
            <a:ext cx="103187" cy="2254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cxnSp>
        <p:nvCxnSpPr>
          <p:cNvPr id="7" name="肘形接點 6"/>
          <p:cNvCxnSpPr>
            <a:stCxn id="10" idx="2"/>
          </p:cNvCxnSpPr>
          <p:nvPr/>
        </p:nvCxnSpPr>
        <p:spPr>
          <a:xfrm rot="16200000" flipH="1">
            <a:off x="4525169" y="2950369"/>
            <a:ext cx="1143000" cy="1541462"/>
          </a:xfrm>
          <a:prstGeom prst="bentConnector2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肘形接點 10"/>
          <p:cNvCxnSpPr>
            <a:stCxn id="4" idx="2"/>
          </p:cNvCxnSpPr>
          <p:nvPr/>
        </p:nvCxnSpPr>
        <p:spPr>
          <a:xfrm rot="16200000" flipH="1">
            <a:off x="2113757" y="3563144"/>
            <a:ext cx="1150937" cy="307975"/>
          </a:xfrm>
          <a:prstGeom prst="bentConnector3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6592888" y="2495550"/>
            <a:ext cx="1941512" cy="2238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7" name="橢圓 16"/>
          <p:cNvSpPr/>
          <p:nvPr/>
        </p:nvSpPr>
        <p:spPr>
          <a:xfrm>
            <a:off x="2268538" y="2270125"/>
            <a:ext cx="215900" cy="2159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8" name="橢圓 17"/>
          <p:cNvSpPr/>
          <p:nvPr/>
        </p:nvSpPr>
        <p:spPr>
          <a:xfrm>
            <a:off x="6588125" y="2206625"/>
            <a:ext cx="215900" cy="2159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50191" name="文字方塊 15"/>
          <p:cNvSpPr txBox="1">
            <a:spLocks noChangeArrowheads="1"/>
          </p:cNvSpPr>
          <p:nvPr/>
        </p:nvSpPr>
        <p:spPr bwMode="auto">
          <a:xfrm>
            <a:off x="6562725" y="2160588"/>
            <a:ext cx="268288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100">
                <a:solidFill>
                  <a:schemeClr val="bg1"/>
                </a:solidFill>
                <a:latin typeface="Franklin Gothic Medium" pitchFamily="34" charset="0"/>
                <a:ea typeface="微軟正黑體" pitchFamily="34" charset="-120"/>
              </a:rPr>
              <a:t>2</a:t>
            </a:r>
            <a:endParaRPr kumimoji="0" lang="zh-TW" altLang="en-US" sz="1100">
              <a:solidFill>
                <a:schemeClr val="bg1"/>
              </a:solidFill>
              <a:latin typeface="Franklin Gothic Medium" pitchFamily="34" charset="0"/>
              <a:ea typeface="微軟正黑體" pitchFamily="34" charset="-120"/>
            </a:endParaRPr>
          </a:p>
        </p:txBody>
      </p:sp>
      <p:sp>
        <p:nvSpPr>
          <p:cNvPr id="50192" name="文字方塊 18"/>
          <p:cNvSpPr txBox="1">
            <a:spLocks noChangeArrowheads="1"/>
          </p:cNvSpPr>
          <p:nvPr/>
        </p:nvSpPr>
        <p:spPr bwMode="auto">
          <a:xfrm>
            <a:off x="2241550" y="2246313"/>
            <a:ext cx="268288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100">
                <a:solidFill>
                  <a:schemeClr val="bg1"/>
                </a:solidFill>
                <a:latin typeface="Franklin Gothic Medium" pitchFamily="34" charset="0"/>
                <a:ea typeface="微軟正黑體" pitchFamily="34" charset="-120"/>
              </a:rPr>
              <a:t>1</a:t>
            </a:r>
            <a:endParaRPr kumimoji="0" lang="zh-TW" altLang="en-US" sz="1100">
              <a:solidFill>
                <a:schemeClr val="bg1"/>
              </a:solidFill>
              <a:latin typeface="Franklin Gothic Medium" pitchFamily="34" charset="0"/>
              <a:ea typeface="微軟正黑體" pitchFamily="34" charset="-120"/>
            </a:endParaRPr>
          </a:p>
        </p:txBody>
      </p:sp>
      <p:sp>
        <p:nvSpPr>
          <p:cNvPr id="50193" name="文字方塊 12"/>
          <p:cNvSpPr txBox="1">
            <a:spLocks noChangeArrowheads="1"/>
          </p:cNvSpPr>
          <p:nvPr/>
        </p:nvSpPr>
        <p:spPr bwMode="auto">
          <a:xfrm>
            <a:off x="2513013" y="2162175"/>
            <a:ext cx="3878262" cy="4302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100">
                <a:latin typeface="Franklin Gothic Medium" pitchFamily="34" charset="0"/>
                <a:ea typeface="微軟正黑體" pitchFamily="34" charset="-120"/>
              </a:rPr>
              <a:t>建立兩個圖層，個別描繪物件，物件圖層</a:t>
            </a:r>
            <a:r>
              <a:rPr kumimoji="0" lang="en-US" altLang="zh-TW" sz="1100">
                <a:latin typeface="Franklin Gothic Medium" pitchFamily="34" charset="0"/>
                <a:ea typeface="微軟正黑體" pitchFamily="34" charset="-120"/>
              </a:rPr>
              <a:t>(</a:t>
            </a:r>
            <a:r>
              <a:rPr kumimoji="0" lang="zh-TW" altLang="en-US" sz="1100">
                <a:latin typeface="Franklin Gothic Medium" pitchFamily="34" charset="0"/>
                <a:ea typeface="微軟正黑體" pitchFamily="34" charset="-120"/>
              </a:rPr>
              <a:t>下</a:t>
            </a:r>
            <a:r>
              <a:rPr kumimoji="0" lang="en-US" altLang="zh-TW" sz="1100">
                <a:latin typeface="Franklin Gothic Medium" pitchFamily="34" charset="0"/>
                <a:ea typeface="微軟正黑體" pitchFamily="34" charset="-120"/>
              </a:rPr>
              <a:t>)</a:t>
            </a:r>
            <a:r>
              <a:rPr kumimoji="0" lang="zh-TW" altLang="en-US" sz="1100">
                <a:latin typeface="Franklin Gothic Medium" pitchFamily="34" charset="0"/>
                <a:ea typeface="微軟正黑體" pitchFamily="34" charset="-120"/>
              </a:rPr>
              <a:t>與遮罩圖層</a:t>
            </a:r>
            <a:r>
              <a:rPr kumimoji="0" lang="en-US" altLang="zh-TW" sz="1100">
                <a:latin typeface="Franklin Gothic Medium" pitchFamily="34" charset="0"/>
                <a:ea typeface="微軟正黑體" pitchFamily="34" charset="-120"/>
              </a:rPr>
              <a:t>(</a:t>
            </a:r>
            <a:r>
              <a:rPr kumimoji="0" lang="zh-TW" altLang="en-US" sz="1100">
                <a:latin typeface="Franklin Gothic Medium" pitchFamily="34" charset="0"/>
                <a:ea typeface="微軟正黑體" pitchFamily="34" charset="-120"/>
              </a:rPr>
              <a:t>上</a:t>
            </a:r>
            <a:r>
              <a:rPr kumimoji="0" lang="en-US" altLang="zh-TW" sz="1100">
                <a:latin typeface="Franklin Gothic Medium" pitchFamily="34" charset="0"/>
                <a:ea typeface="微軟正黑體" pitchFamily="34" charset="-120"/>
              </a:rPr>
              <a:t>)</a:t>
            </a:r>
          </a:p>
          <a:p>
            <a:r>
              <a:rPr kumimoji="0" lang="zh-TW" altLang="en-US" sz="1100">
                <a:latin typeface="Franklin Gothic Medium" pitchFamily="34" charset="0"/>
                <a:ea typeface="微軟正黑體" pitchFamily="34" charset="-120"/>
              </a:rPr>
              <a:t>，在遮罩的起終關鍵圖層設定其移動方向或其他變化</a:t>
            </a:r>
          </a:p>
        </p:txBody>
      </p:sp>
      <p:sp>
        <p:nvSpPr>
          <p:cNvPr id="50194" name="文字方塊 20"/>
          <p:cNvSpPr txBox="1">
            <a:spLocks noChangeArrowheads="1"/>
          </p:cNvSpPr>
          <p:nvPr/>
        </p:nvSpPr>
        <p:spPr bwMode="auto">
          <a:xfrm>
            <a:off x="508000" y="5727700"/>
            <a:ext cx="57610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/>
            <a:r>
              <a:rPr kumimoji="0" lang="zh-TW" altLang="zh-TW">
                <a:latin typeface="Franklin Gothic Medium" pitchFamily="34" charset="0"/>
                <a:ea typeface="微軟正黑體" pitchFamily="34" charset="-120"/>
              </a:rPr>
              <a:t>遮罩概念</a:t>
            </a:r>
            <a:r>
              <a:rPr kumimoji="0" lang="en-US" altLang="zh-TW">
                <a:latin typeface="Franklin Gothic Medium" pitchFamily="34" charset="0"/>
                <a:ea typeface="微軟正黑體" pitchFamily="34" charset="-120"/>
              </a:rPr>
              <a:t>:</a:t>
            </a:r>
          </a:p>
          <a:p>
            <a:r>
              <a:rPr kumimoji="0" lang="zh-TW" altLang="en-US">
                <a:latin typeface="Franklin Gothic Medium" pitchFamily="34" charset="0"/>
                <a:ea typeface="微軟正黑體" pitchFamily="34" charset="-120"/>
              </a:rPr>
              <a:t>被遮罩覆蓋的圖形會顯現，其他部分會被隱藏。</a:t>
            </a:r>
          </a:p>
        </p:txBody>
      </p:sp>
      <p:sp>
        <p:nvSpPr>
          <p:cNvPr id="50195" name="文字方塊 24"/>
          <p:cNvSpPr txBox="1">
            <a:spLocks noChangeArrowheads="1"/>
          </p:cNvSpPr>
          <p:nvPr/>
        </p:nvSpPr>
        <p:spPr bwMode="auto">
          <a:xfrm>
            <a:off x="2584450" y="5554663"/>
            <a:ext cx="46672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100">
                <a:latin typeface="Franklin Gothic Medium" pitchFamily="34" charset="0"/>
                <a:ea typeface="微軟正黑體" pitchFamily="34" charset="-120"/>
              </a:rPr>
              <a:t>遮罩</a:t>
            </a:r>
          </a:p>
        </p:txBody>
      </p:sp>
      <p:cxnSp>
        <p:nvCxnSpPr>
          <p:cNvPr id="23" name="直線單箭頭接點 22"/>
          <p:cNvCxnSpPr>
            <a:stCxn id="8" idx="2"/>
          </p:cNvCxnSpPr>
          <p:nvPr/>
        </p:nvCxnSpPr>
        <p:spPr>
          <a:xfrm>
            <a:off x="3043238" y="5732463"/>
            <a:ext cx="282416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197" name="文字方塊 27"/>
          <p:cNvSpPr txBox="1">
            <a:spLocks noChangeArrowheads="1"/>
          </p:cNvSpPr>
          <p:nvPr/>
        </p:nvSpPr>
        <p:spPr bwMode="auto">
          <a:xfrm>
            <a:off x="3609975" y="5013325"/>
            <a:ext cx="11318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100">
                <a:latin typeface="Franklin Gothic Medium" pitchFamily="34" charset="0"/>
                <a:ea typeface="微軟正黑體" pitchFamily="34" charset="-120"/>
              </a:rPr>
              <a:t>物件</a:t>
            </a:r>
            <a:r>
              <a:rPr kumimoji="0" lang="en-US" altLang="zh-TW" sz="1100">
                <a:latin typeface="Franklin Gothic Medium" pitchFamily="34" charset="0"/>
                <a:ea typeface="微軟正黑體" pitchFamily="34" charset="-120"/>
              </a:rPr>
              <a:t>:</a:t>
            </a:r>
            <a:r>
              <a:rPr kumimoji="0" lang="zh-TW" altLang="en-US" sz="1100">
                <a:latin typeface="Franklin Gothic Medium" pitchFamily="34" charset="0"/>
                <a:ea typeface="微軟正黑體" pitchFamily="34" charset="-120"/>
              </a:rPr>
              <a:t>文字</a:t>
            </a:r>
            <a:r>
              <a:rPr kumimoji="0" lang="en-US" altLang="zh-TW" sz="1100">
                <a:latin typeface="Franklin Gothic Medium" pitchFamily="34" charset="0"/>
                <a:ea typeface="微軟正黑體" pitchFamily="34" charset="-120"/>
              </a:rPr>
              <a:t>/</a:t>
            </a:r>
            <a:r>
              <a:rPr kumimoji="0" lang="zh-TW" altLang="en-US" sz="1100">
                <a:latin typeface="Franklin Gothic Medium" pitchFamily="34" charset="0"/>
                <a:ea typeface="微軟正黑體" pitchFamily="34" charset="-120"/>
              </a:rPr>
              <a:t>圖形</a:t>
            </a:r>
          </a:p>
        </p:txBody>
      </p:sp>
      <p:sp>
        <p:nvSpPr>
          <p:cNvPr id="50198" name="文字方塊 28"/>
          <p:cNvSpPr txBox="1">
            <a:spLocks noChangeArrowheads="1"/>
          </p:cNvSpPr>
          <p:nvPr/>
        </p:nvSpPr>
        <p:spPr bwMode="auto">
          <a:xfrm>
            <a:off x="6804025" y="2076450"/>
            <a:ext cx="1595438" cy="4302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100">
                <a:latin typeface="Franklin Gothic Medium" pitchFamily="34" charset="0"/>
                <a:ea typeface="微軟正黑體" pitchFamily="34" charset="-120"/>
              </a:rPr>
              <a:t>在遮罩圖層中點右鍵，</a:t>
            </a:r>
            <a:endParaRPr kumimoji="0" lang="en-US" altLang="zh-TW" sz="1100">
              <a:latin typeface="Franklin Gothic Medium" pitchFamily="34" charset="0"/>
              <a:ea typeface="微軟正黑體" pitchFamily="34" charset="-120"/>
            </a:endParaRPr>
          </a:p>
          <a:p>
            <a:r>
              <a:rPr kumimoji="0" lang="zh-TW" altLang="en-US" sz="1100">
                <a:latin typeface="Franklin Gothic Medium" pitchFamily="34" charset="0"/>
                <a:ea typeface="微軟正黑體" pitchFamily="34" charset="-120"/>
              </a:rPr>
              <a:t>建立移動補間動畫</a:t>
            </a:r>
          </a:p>
        </p:txBody>
      </p:sp>
      <p:sp>
        <p:nvSpPr>
          <p:cNvPr id="30" name="矩形 29"/>
          <p:cNvSpPr/>
          <p:nvPr/>
        </p:nvSpPr>
        <p:spPr>
          <a:xfrm>
            <a:off x="3336925" y="2924175"/>
            <a:ext cx="103188" cy="2254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cxnSp>
        <p:nvCxnSpPr>
          <p:cNvPr id="26" name="肘形接點 25"/>
          <p:cNvCxnSpPr/>
          <p:nvPr/>
        </p:nvCxnSpPr>
        <p:spPr>
          <a:xfrm flipV="1">
            <a:off x="3389313" y="2592388"/>
            <a:ext cx="3173412" cy="323850"/>
          </a:xfrm>
          <a:prstGeom prst="bentConnector3">
            <a:avLst>
              <a:gd name="adj1" fmla="val 19652"/>
            </a:avLst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4320" fontAlgn="auto">
              <a:spcAft>
                <a:spcPts val="0"/>
              </a:spcAft>
              <a:defRPr/>
            </a:pP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zh-TW" altLang="en-US"/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2"/>
          <a:srcRect l="5688" t="5586" r="46854" b="73724"/>
          <a:stretch>
            <a:fillRect/>
          </a:stretch>
        </p:blipFill>
        <p:spPr bwMode="auto">
          <a:xfrm>
            <a:off x="2265363" y="1811338"/>
            <a:ext cx="5113337" cy="139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Picture 2"/>
          <p:cNvPicPr>
            <a:picLocks noChangeAspect="1" noChangeArrowheads="1"/>
          </p:cNvPicPr>
          <p:nvPr/>
        </p:nvPicPr>
        <p:blipFill>
          <a:blip r:embed="rId3"/>
          <a:srcRect l="8534" t="13487" r="77895" b="36578"/>
          <a:stretch>
            <a:fillRect/>
          </a:stretch>
        </p:blipFill>
        <p:spPr bwMode="auto">
          <a:xfrm>
            <a:off x="611188" y="2060575"/>
            <a:ext cx="1654175" cy="380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4"/>
          <p:cNvPicPr>
            <a:picLocks noChangeAspect="1" noChangeArrowheads="1"/>
          </p:cNvPicPr>
          <p:nvPr/>
        </p:nvPicPr>
        <p:blipFill>
          <a:blip r:embed="rId4"/>
          <a:srcRect l="5301" t="5585" r="60043" b="72276"/>
          <a:stretch>
            <a:fillRect/>
          </a:stretch>
        </p:blipFill>
        <p:spPr bwMode="auto">
          <a:xfrm>
            <a:off x="2279650" y="3219450"/>
            <a:ext cx="3724275" cy="148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6" name="Picture 5"/>
          <p:cNvPicPr>
            <a:picLocks noChangeAspect="1" noChangeArrowheads="1"/>
          </p:cNvPicPr>
          <p:nvPr/>
        </p:nvPicPr>
        <p:blipFill>
          <a:blip r:embed="rId4"/>
          <a:srcRect l="33061" t="35825" r="40559" b="32088"/>
          <a:stretch>
            <a:fillRect/>
          </a:stretch>
        </p:blipFill>
        <p:spPr bwMode="auto">
          <a:xfrm>
            <a:off x="5076825" y="4070350"/>
            <a:ext cx="3214688" cy="244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橢圓 7"/>
          <p:cNvSpPr/>
          <p:nvPr/>
        </p:nvSpPr>
        <p:spPr>
          <a:xfrm>
            <a:off x="412750" y="5891213"/>
            <a:ext cx="215900" cy="2159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3903663" y="2708275"/>
            <a:ext cx="215900" cy="2159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0" name="橢圓 9"/>
          <p:cNvSpPr/>
          <p:nvPr/>
        </p:nvSpPr>
        <p:spPr>
          <a:xfrm>
            <a:off x="5372100" y="4373563"/>
            <a:ext cx="215900" cy="2159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51210" name="文字方塊 10"/>
          <p:cNvSpPr txBox="1">
            <a:spLocks noChangeArrowheads="1"/>
          </p:cNvSpPr>
          <p:nvPr/>
        </p:nvSpPr>
        <p:spPr bwMode="auto">
          <a:xfrm>
            <a:off x="4156075" y="2708275"/>
            <a:ext cx="2159000" cy="2619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100">
                <a:latin typeface="Franklin Gothic Medium" pitchFamily="34" charset="0"/>
                <a:ea typeface="微軟正黑體" pitchFamily="34" charset="-120"/>
              </a:rPr>
              <a:t>遮罩圖層的移動補間動畫已建立</a:t>
            </a:r>
          </a:p>
        </p:txBody>
      </p:sp>
      <p:sp>
        <p:nvSpPr>
          <p:cNvPr id="4" name="矩形 3"/>
          <p:cNvSpPr/>
          <p:nvPr/>
        </p:nvSpPr>
        <p:spPr>
          <a:xfrm>
            <a:off x="2265363" y="2276475"/>
            <a:ext cx="1535112" cy="1841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671513" y="3765550"/>
            <a:ext cx="1535112" cy="1841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51213" name="文字方塊 13"/>
          <p:cNvSpPr txBox="1">
            <a:spLocks noChangeArrowheads="1"/>
          </p:cNvSpPr>
          <p:nvPr/>
        </p:nvSpPr>
        <p:spPr bwMode="auto">
          <a:xfrm>
            <a:off x="639763" y="5865813"/>
            <a:ext cx="1595437" cy="4302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100">
                <a:latin typeface="Franklin Gothic Medium" pitchFamily="34" charset="0"/>
                <a:ea typeface="微軟正黑體" pitchFamily="34" charset="-120"/>
              </a:rPr>
              <a:t>在遮罩圖層點擊右鍵，</a:t>
            </a:r>
            <a:endParaRPr kumimoji="0" lang="en-US" altLang="zh-TW" sz="1100">
              <a:latin typeface="Franklin Gothic Medium" pitchFamily="34" charset="0"/>
              <a:ea typeface="微軟正黑體" pitchFamily="34" charset="-120"/>
            </a:endParaRPr>
          </a:p>
          <a:p>
            <a:r>
              <a:rPr kumimoji="0" lang="zh-TW" altLang="en-US" sz="1100">
                <a:latin typeface="Franklin Gothic Medium" pitchFamily="34" charset="0"/>
                <a:ea typeface="微軟正黑體" pitchFamily="34" charset="-120"/>
              </a:rPr>
              <a:t>選單中點遮色片選項</a:t>
            </a:r>
          </a:p>
        </p:txBody>
      </p:sp>
      <p:sp>
        <p:nvSpPr>
          <p:cNvPr id="15" name="矩形 14"/>
          <p:cNvSpPr/>
          <p:nvPr/>
        </p:nvSpPr>
        <p:spPr>
          <a:xfrm>
            <a:off x="2417763" y="3673475"/>
            <a:ext cx="1382712" cy="3968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51215" name="文字方塊 15"/>
          <p:cNvSpPr txBox="1">
            <a:spLocks noChangeArrowheads="1"/>
          </p:cNvSpPr>
          <p:nvPr/>
        </p:nvSpPr>
        <p:spPr bwMode="auto">
          <a:xfrm>
            <a:off x="2546350" y="4703763"/>
            <a:ext cx="1173163" cy="2619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100">
                <a:latin typeface="Franklin Gothic Medium" pitchFamily="34" charset="0"/>
                <a:ea typeface="微軟正黑體" pitchFamily="34" charset="-120"/>
              </a:rPr>
              <a:t>遮色片已被建立</a:t>
            </a:r>
          </a:p>
        </p:txBody>
      </p:sp>
      <p:sp>
        <p:nvSpPr>
          <p:cNvPr id="17" name="橢圓 16"/>
          <p:cNvSpPr/>
          <p:nvPr/>
        </p:nvSpPr>
        <p:spPr>
          <a:xfrm>
            <a:off x="2332038" y="4741863"/>
            <a:ext cx="215900" cy="2159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51217" name="文字方塊 17"/>
          <p:cNvSpPr txBox="1">
            <a:spLocks noChangeArrowheads="1"/>
          </p:cNvSpPr>
          <p:nvPr/>
        </p:nvSpPr>
        <p:spPr bwMode="auto">
          <a:xfrm>
            <a:off x="5588000" y="4365625"/>
            <a:ext cx="1314450" cy="260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100">
                <a:latin typeface="Franklin Gothic Medium" pitchFamily="34" charset="0"/>
                <a:ea typeface="微軟正黑體" pitchFamily="34" charset="-120"/>
              </a:rPr>
              <a:t>測試影片檢查效果</a:t>
            </a:r>
          </a:p>
        </p:txBody>
      </p:sp>
      <p:sp>
        <p:nvSpPr>
          <p:cNvPr id="51218" name="文字方塊 18"/>
          <p:cNvSpPr txBox="1">
            <a:spLocks noChangeArrowheads="1"/>
          </p:cNvSpPr>
          <p:nvPr/>
        </p:nvSpPr>
        <p:spPr bwMode="auto">
          <a:xfrm>
            <a:off x="403225" y="5876925"/>
            <a:ext cx="2682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100">
                <a:solidFill>
                  <a:schemeClr val="bg1"/>
                </a:solidFill>
                <a:latin typeface="Franklin Gothic Medium" pitchFamily="34" charset="0"/>
                <a:ea typeface="微軟正黑體" pitchFamily="34" charset="-120"/>
              </a:rPr>
              <a:t>4</a:t>
            </a:r>
            <a:endParaRPr kumimoji="0" lang="zh-TW" altLang="en-US" sz="1100">
              <a:solidFill>
                <a:schemeClr val="bg1"/>
              </a:solidFill>
              <a:latin typeface="Franklin Gothic Medium" pitchFamily="34" charset="0"/>
              <a:ea typeface="微軟正黑體" pitchFamily="34" charset="-120"/>
            </a:endParaRPr>
          </a:p>
        </p:txBody>
      </p:sp>
      <p:sp>
        <p:nvSpPr>
          <p:cNvPr id="51219" name="文字方塊 19"/>
          <p:cNvSpPr txBox="1">
            <a:spLocks noChangeArrowheads="1"/>
          </p:cNvSpPr>
          <p:nvPr/>
        </p:nvSpPr>
        <p:spPr bwMode="auto">
          <a:xfrm>
            <a:off x="2332038" y="4719638"/>
            <a:ext cx="2667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100">
                <a:solidFill>
                  <a:schemeClr val="bg1"/>
                </a:solidFill>
                <a:latin typeface="Franklin Gothic Medium" pitchFamily="34" charset="0"/>
                <a:ea typeface="微軟正黑體" pitchFamily="34" charset="-120"/>
              </a:rPr>
              <a:t>5</a:t>
            </a:r>
            <a:endParaRPr kumimoji="0" lang="zh-TW" altLang="en-US" sz="1100">
              <a:solidFill>
                <a:schemeClr val="bg1"/>
              </a:solidFill>
              <a:latin typeface="Franklin Gothic Medium" pitchFamily="34" charset="0"/>
              <a:ea typeface="微軟正黑體" pitchFamily="34" charset="-120"/>
            </a:endParaRPr>
          </a:p>
        </p:txBody>
      </p:sp>
      <p:sp>
        <p:nvSpPr>
          <p:cNvPr id="51220" name="文字方塊 20"/>
          <p:cNvSpPr txBox="1">
            <a:spLocks noChangeArrowheads="1"/>
          </p:cNvSpPr>
          <p:nvPr/>
        </p:nvSpPr>
        <p:spPr bwMode="auto">
          <a:xfrm>
            <a:off x="3887788" y="2686050"/>
            <a:ext cx="268287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100">
                <a:solidFill>
                  <a:schemeClr val="bg1"/>
                </a:solidFill>
                <a:latin typeface="Franklin Gothic Medium" pitchFamily="34" charset="0"/>
                <a:ea typeface="微軟正黑體" pitchFamily="34" charset="-120"/>
              </a:rPr>
              <a:t>3</a:t>
            </a:r>
            <a:endParaRPr kumimoji="0" lang="zh-TW" altLang="en-US" sz="1100">
              <a:solidFill>
                <a:schemeClr val="bg1"/>
              </a:solidFill>
              <a:latin typeface="Franklin Gothic Medium" pitchFamily="34" charset="0"/>
              <a:ea typeface="微軟正黑體" pitchFamily="34" charset="-120"/>
            </a:endParaRPr>
          </a:p>
        </p:txBody>
      </p:sp>
      <p:sp>
        <p:nvSpPr>
          <p:cNvPr id="51221" name="文字方塊 21"/>
          <p:cNvSpPr txBox="1">
            <a:spLocks noChangeArrowheads="1"/>
          </p:cNvSpPr>
          <p:nvPr/>
        </p:nvSpPr>
        <p:spPr bwMode="auto">
          <a:xfrm>
            <a:off x="5364163" y="4365625"/>
            <a:ext cx="26828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100">
                <a:solidFill>
                  <a:schemeClr val="bg1"/>
                </a:solidFill>
                <a:latin typeface="Franklin Gothic Medium" pitchFamily="34" charset="0"/>
                <a:ea typeface="微軟正黑體" pitchFamily="34" charset="-120"/>
              </a:rPr>
              <a:t>6</a:t>
            </a:r>
            <a:endParaRPr kumimoji="0" lang="zh-TW" altLang="en-US" sz="1100">
              <a:solidFill>
                <a:schemeClr val="bg1"/>
              </a:solidFill>
              <a:latin typeface="Franklin Gothic Medium" pitchFamily="34" charset="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4320" fontAlgn="auto">
              <a:spcAft>
                <a:spcPts val="0"/>
              </a:spcAft>
              <a:defRPr/>
            </a:pPr>
            <a:r>
              <a:rPr lang="zh-TW" altLang="en-US" dirty="0"/>
              <a:t>影</a:t>
            </a:r>
            <a:r>
              <a:rPr lang="zh-TW" altLang="en-US" dirty="0" smtClean="0"/>
              <a:t>格</a:t>
            </a:r>
            <a:r>
              <a:rPr lang="en-US" altLang="zh-TW" dirty="0" smtClean="0"/>
              <a:t>(frame)</a:t>
            </a:r>
            <a:r>
              <a:rPr lang="zh-TW" altLang="en-US" dirty="0" smtClean="0"/>
              <a:t>的概念</a:t>
            </a:r>
            <a:endParaRPr lang="ja-JP" altLang="en-US" dirty="0" smtClean="0"/>
          </a:p>
          <a:p>
            <a:pPr marL="45720" indent="0" fontAlgn="auto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zh-CN" altLang="en-US" dirty="0"/>
              <a:t>影片</a:t>
            </a:r>
            <a:r>
              <a:rPr lang="zh-CN" altLang="en-US" dirty="0" smtClean="0"/>
              <a:t>中每個畫面在</a:t>
            </a:r>
            <a:r>
              <a:rPr lang="en-US" altLang="zh-CN" dirty="0" smtClean="0"/>
              <a:t>Flash</a:t>
            </a:r>
            <a:r>
              <a:rPr lang="zh-CN" altLang="en-US" dirty="0" smtClean="0"/>
              <a:t>中稱為影格，影格是</a:t>
            </a:r>
            <a:r>
              <a:rPr lang="en-US" altLang="zh-CN" dirty="0" smtClean="0"/>
              <a:t>Flash</a:t>
            </a:r>
            <a:r>
              <a:rPr lang="zh-CN" altLang="en-US" dirty="0" smtClean="0"/>
              <a:t>最基本的單位。在各個影格上放置圖形、文字、聲音等各種素材或物件。多個影格按照先後次序以一定速率連續播放形成動畫。</a:t>
            </a:r>
            <a:endParaRPr lang="en-US" altLang="zh-TW" dirty="0" smtClean="0"/>
          </a:p>
          <a:p>
            <a:pPr marL="548640" lvl="1" indent="-182880" fontAlgn="auto">
              <a:spcAft>
                <a:spcPts val="0"/>
              </a:spcAft>
              <a:defRPr/>
            </a:pPr>
            <a:endParaRPr lang="en-US" altLang="zh-TW" dirty="0" smtClean="0"/>
          </a:p>
          <a:p>
            <a:pPr marL="548640" lvl="1" indent="-182880" fontAlgn="auto">
              <a:spcAft>
                <a:spcPts val="0"/>
              </a:spcAft>
              <a:defRPr/>
            </a:pPr>
            <a:r>
              <a:rPr lang="zh-TW" altLang="en-US" dirty="0"/>
              <a:t>影格的</a:t>
            </a:r>
            <a:r>
              <a:rPr lang="zh-TW" altLang="en-US" dirty="0" smtClean="0"/>
              <a:t>選擇</a:t>
            </a:r>
            <a:r>
              <a:rPr lang="en-US" altLang="zh-TW" dirty="0" smtClean="0"/>
              <a:t>:</a:t>
            </a:r>
            <a:r>
              <a:rPr lang="zh-CN" altLang="en-US" dirty="0"/>
              <a:t>在</a:t>
            </a:r>
            <a:r>
              <a:rPr lang="en-US" altLang="zh-CN" dirty="0"/>
              <a:t>Flash</a:t>
            </a:r>
            <a:r>
              <a:rPr lang="zh-CN" altLang="en-US" dirty="0"/>
              <a:t>中影格按照功能的不同，可以分為三種</a:t>
            </a:r>
            <a:r>
              <a:rPr lang="zh-CN" altLang="en-US" dirty="0" smtClean="0"/>
              <a:t>：關鍵影格、</a:t>
            </a:r>
            <a:r>
              <a:rPr lang="zh-CN" altLang="en-US" dirty="0"/>
              <a:t>空白關鍵影格和普通影格。</a:t>
            </a:r>
            <a:endParaRPr lang="en-US" altLang="zh-TW" dirty="0"/>
          </a:p>
          <a:p>
            <a:pPr marL="548640" lvl="1" indent="-182880" fontAlgn="auto">
              <a:spcAft>
                <a:spcPts val="0"/>
              </a:spcAft>
              <a:defRPr/>
            </a:pPr>
            <a:endParaRPr lang="en-US" altLang="zh-TW" dirty="0"/>
          </a:p>
          <a:p>
            <a:pPr marL="548640" lvl="1" indent="-182880" fontAlgn="auto">
              <a:spcAft>
                <a:spcPts val="0"/>
              </a:spcAft>
              <a:defRPr/>
            </a:pPr>
            <a:endParaRPr lang="en-US" altLang="zh-TW" dirty="0" smtClean="0"/>
          </a:p>
          <a:p>
            <a:pPr marL="548640" lvl="1" indent="-182880" fontAlgn="auto">
              <a:spcAft>
                <a:spcPts val="0"/>
              </a:spcAft>
              <a:defRPr/>
            </a:pPr>
            <a:endParaRPr lang="en-US" altLang="zh-TW" dirty="0" smtClean="0"/>
          </a:p>
          <a:p>
            <a:pPr marL="548640" lvl="1" indent="-182880" fontAlgn="auto">
              <a:spcAft>
                <a:spcPts val="0"/>
              </a:spcAft>
              <a:defRPr/>
            </a:pPr>
            <a:r>
              <a:rPr lang="zh-TW" altLang="en-US" dirty="0" smtClean="0"/>
              <a:t>插入</a:t>
            </a:r>
            <a:r>
              <a:rPr lang="zh-TW" altLang="en-US" dirty="0"/>
              <a:t>影</a:t>
            </a:r>
            <a:r>
              <a:rPr lang="zh-TW" altLang="en-US" dirty="0" smtClean="0"/>
              <a:t>格</a:t>
            </a:r>
            <a:r>
              <a:rPr lang="zh-TW" altLang="en-US" dirty="0"/>
              <a:t>快捷鍵</a:t>
            </a:r>
            <a:endParaRPr lang="en-US" altLang="zh-TW" dirty="0"/>
          </a:p>
          <a:p>
            <a:pPr marL="548640" lvl="1" indent="-182880" fontAlgn="auto">
              <a:spcAft>
                <a:spcPts val="0"/>
              </a:spcAft>
              <a:defRPr/>
            </a:pPr>
            <a:endParaRPr lang="en-US" altLang="zh-TW" dirty="0"/>
          </a:p>
          <a:p>
            <a:pPr marL="274320" fontAlgn="auto">
              <a:spcAft>
                <a:spcPts val="0"/>
              </a:spcAft>
              <a:defRPr/>
            </a:pP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zh-TW" altLang="en-US"/>
          </a:p>
        </p:txBody>
      </p:sp>
      <p:grpSp>
        <p:nvGrpSpPr>
          <p:cNvPr id="52227" name="群組 22"/>
          <p:cNvGrpSpPr>
            <a:grpSpLocks/>
          </p:cNvGrpSpPr>
          <p:nvPr/>
        </p:nvGrpSpPr>
        <p:grpSpPr bwMode="auto">
          <a:xfrm>
            <a:off x="1133475" y="4005263"/>
            <a:ext cx="125413" cy="1001712"/>
            <a:chOff x="1043608" y="2060848"/>
            <a:chExt cx="144016" cy="1008113"/>
          </a:xfrm>
        </p:grpSpPr>
        <p:grpSp>
          <p:nvGrpSpPr>
            <p:cNvPr id="52236" name="群組 6"/>
            <p:cNvGrpSpPr>
              <a:grpSpLocks/>
            </p:cNvGrpSpPr>
            <p:nvPr/>
          </p:nvGrpSpPr>
          <p:grpSpPr bwMode="auto">
            <a:xfrm>
              <a:off x="1043608" y="2420888"/>
              <a:ext cx="144016" cy="288032"/>
              <a:chOff x="1043608" y="2420888"/>
              <a:chExt cx="144016" cy="288032"/>
            </a:xfrm>
          </p:grpSpPr>
          <p:sp>
            <p:nvSpPr>
              <p:cNvPr id="4" name="矩形 3"/>
              <p:cNvSpPr/>
              <p:nvPr/>
            </p:nvSpPr>
            <p:spPr>
              <a:xfrm>
                <a:off x="1043608" y="2420317"/>
                <a:ext cx="144016" cy="28917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/>
              </a:p>
            </p:txBody>
          </p:sp>
          <p:sp>
            <p:nvSpPr>
              <p:cNvPr id="5" name="橢圓 4"/>
              <p:cNvSpPr/>
              <p:nvPr/>
            </p:nvSpPr>
            <p:spPr>
              <a:xfrm>
                <a:off x="1043608" y="2492212"/>
                <a:ext cx="144016" cy="13579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/>
              </a:p>
            </p:txBody>
          </p:sp>
        </p:grpSp>
        <p:sp>
          <p:nvSpPr>
            <p:cNvPr id="13" name="矩形 12"/>
            <p:cNvSpPr/>
            <p:nvPr/>
          </p:nvSpPr>
          <p:spPr>
            <a:xfrm>
              <a:off x="1043608" y="2781385"/>
              <a:ext cx="144016" cy="28757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grpSp>
          <p:nvGrpSpPr>
            <p:cNvPr id="52238" name="群組 16"/>
            <p:cNvGrpSpPr>
              <a:grpSpLocks/>
            </p:cNvGrpSpPr>
            <p:nvPr/>
          </p:nvGrpSpPr>
          <p:grpSpPr bwMode="auto">
            <a:xfrm>
              <a:off x="1043608" y="2060848"/>
              <a:ext cx="144016" cy="288032"/>
              <a:chOff x="1043608" y="2420888"/>
              <a:chExt cx="144016" cy="288032"/>
            </a:xfrm>
          </p:grpSpPr>
          <p:sp>
            <p:nvSpPr>
              <p:cNvPr id="18" name="矩形 17"/>
              <p:cNvSpPr/>
              <p:nvPr/>
            </p:nvSpPr>
            <p:spPr>
              <a:xfrm>
                <a:off x="1043608" y="2420888"/>
                <a:ext cx="144016" cy="28757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/>
              </a:p>
            </p:txBody>
          </p:sp>
          <p:sp>
            <p:nvSpPr>
              <p:cNvPr id="19" name="橢圓 18"/>
              <p:cNvSpPr/>
              <p:nvPr/>
            </p:nvSpPr>
            <p:spPr>
              <a:xfrm>
                <a:off x="1043608" y="2492782"/>
                <a:ext cx="144016" cy="13420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TW" altLang="en-US"/>
              </a:p>
            </p:txBody>
          </p:sp>
        </p:grpSp>
      </p:grpSp>
      <p:sp>
        <p:nvSpPr>
          <p:cNvPr id="52228" name="文字方塊 24"/>
          <p:cNvSpPr txBox="1">
            <a:spLocks noChangeArrowheads="1"/>
          </p:cNvSpPr>
          <p:nvPr/>
        </p:nvSpPr>
        <p:spPr bwMode="auto">
          <a:xfrm>
            <a:off x="1298575" y="4316413"/>
            <a:ext cx="43926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CN" altLang="en-US">
                <a:latin typeface="Franklin Gothic Medium" pitchFamily="34" charset="0"/>
                <a:ea typeface="微软雅黑" pitchFamily="34" charset="-122"/>
              </a:rPr>
              <a:t>關鍵影格</a:t>
            </a:r>
            <a:r>
              <a:rPr kumimoji="0" lang="en-US" altLang="zh-CN">
                <a:latin typeface="Franklin Gothic Medium" pitchFamily="34" charset="0"/>
                <a:ea typeface="微软雅黑" pitchFamily="34" charset="-122"/>
              </a:rPr>
              <a:t>:</a:t>
            </a:r>
            <a:r>
              <a:rPr kumimoji="0" lang="zh-TW" altLang="en-US">
                <a:latin typeface="Franklin Gothic Medium" pitchFamily="34" charset="0"/>
                <a:ea typeface="微軟正黑體" pitchFamily="34" charset="-120"/>
              </a:rPr>
              <a:t>放置元件、圖形</a:t>
            </a:r>
            <a:r>
              <a:rPr kumimoji="0" lang="en-US" altLang="zh-TW">
                <a:latin typeface="Franklin Gothic Medium" pitchFamily="34" charset="0"/>
                <a:ea typeface="微軟正黑體" pitchFamily="34" charset="-120"/>
              </a:rPr>
              <a:t>….</a:t>
            </a:r>
            <a:r>
              <a:rPr kumimoji="0" lang="zh-TW" altLang="en-US">
                <a:latin typeface="Franklin Gothic Medium" pitchFamily="34" charset="0"/>
                <a:ea typeface="微軟正黑體" pitchFamily="34" charset="-120"/>
              </a:rPr>
              <a:t>等內容的影格</a:t>
            </a:r>
          </a:p>
        </p:txBody>
      </p:sp>
      <p:sp>
        <p:nvSpPr>
          <p:cNvPr id="52229" name="文字方塊 25"/>
          <p:cNvSpPr txBox="1">
            <a:spLocks noChangeArrowheads="1"/>
          </p:cNvSpPr>
          <p:nvPr/>
        </p:nvSpPr>
        <p:spPr bwMode="auto">
          <a:xfrm>
            <a:off x="1298575" y="4005263"/>
            <a:ext cx="71659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CN" altLang="en-US">
                <a:latin typeface="Franklin Gothic Medium" pitchFamily="34" charset="0"/>
                <a:ea typeface="微软雅黑" pitchFamily="34" charset="-122"/>
              </a:rPr>
              <a:t>空白關鍵影格</a:t>
            </a:r>
            <a:r>
              <a:rPr kumimoji="0" lang="en-US" altLang="zh-TW">
                <a:latin typeface="Franklin Gothic Medium" pitchFamily="34" charset="0"/>
                <a:ea typeface="微軟正黑體" pitchFamily="34" charset="-120"/>
              </a:rPr>
              <a:t>:</a:t>
            </a:r>
            <a:r>
              <a:rPr kumimoji="0" lang="zh-TW" altLang="en-US">
                <a:latin typeface="Franklin Gothic Medium" pitchFamily="34" charset="0"/>
                <a:ea typeface="微軟正黑體" pitchFamily="34" charset="-120"/>
              </a:rPr>
              <a:t>沒有放置內容的關鍵影格，通常做為隔離不同段動畫用</a:t>
            </a:r>
          </a:p>
        </p:txBody>
      </p:sp>
      <p:sp>
        <p:nvSpPr>
          <p:cNvPr id="52230" name="文字方塊 26"/>
          <p:cNvSpPr txBox="1">
            <a:spLocks noChangeArrowheads="1"/>
          </p:cNvSpPr>
          <p:nvPr/>
        </p:nvSpPr>
        <p:spPr bwMode="auto">
          <a:xfrm>
            <a:off x="1298575" y="4676775"/>
            <a:ext cx="4857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CN" altLang="en-US">
                <a:latin typeface="Franklin Gothic Medium" pitchFamily="34" charset="0"/>
                <a:ea typeface="微软雅黑" pitchFamily="34" charset="-122"/>
              </a:rPr>
              <a:t>普通影格</a:t>
            </a:r>
            <a:r>
              <a:rPr kumimoji="0" lang="en-US" altLang="zh-TW">
                <a:latin typeface="Franklin Gothic Medium" pitchFamily="34" charset="0"/>
                <a:ea typeface="微軟正黑體" pitchFamily="34" charset="-120"/>
              </a:rPr>
              <a:t>:</a:t>
            </a:r>
            <a:r>
              <a:rPr kumimoji="0" lang="zh-TW" altLang="en-US">
                <a:latin typeface="Franklin Gothic Medium" pitchFamily="34" charset="0"/>
                <a:ea typeface="微軟正黑體" pitchFamily="34" charset="-120"/>
              </a:rPr>
              <a:t>關鍵影格時間的延伸，無法放置內容</a:t>
            </a:r>
          </a:p>
        </p:txBody>
      </p:sp>
      <p:pic>
        <p:nvPicPr>
          <p:cNvPr id="52231" name="Picture 2"/>
          <p:cNvPicPr>
            <a:picLocks noChangeAspect="1" noChangeArrowheads="1"/>
          </p:cNvPicPr>
          <p:nvPr/>
        </p:nvPicPr>
        <p:blipFill>
          <a:blip r:embed="rId2"/>
          <a:srcRect l="5968" t="9406" r="58531" b="83607"/>
          <a:stretch>
            <a:fillRect/>
          </a:stretch>
        </p:blipFill>
        <p:spPr bwMode="auto">
          <a:xfrm>
            <a:off x="1106488" y="5387975"/>
            <a:ext cx="6156325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>
            <a:off x="3851275" y="5732463"/>
            <a:ext cx="307975" cy="2603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22" name="矩形 21"/>
          <p:cNvSpPr/>
          <p:nvPr/>
        </p:nvSpPr>
        <p:spPr>
          <a:xfrm>
            <a:off x="4192588" y="5732463"/>
            <a:ext cx="307975" cy="2603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52234" name="文字方塊 7"/>
          <p:cNvSpPr txBox="1">
            <a:spLocks noChangeArrowheads="1"/>
          </p:cNvSpPr>
          <p:nvPr/>
        </p:nvSpPr>
        <p:spPr bwMode="auto">
          <a:xfrm>
            <a:off x="4148138" y="5992813"/>
            <a:ext cx="4365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>
                <a:latin typeface="Franklin Gothic Medium" pitchFamily="34" charset="0"/>
                <a:ea typeface="微軟正黑體" pitchFamily="34" charset="-120"/>
              </a:rPr>
              <a:t>F6</a:t>
            </a:r>
            <a:endParaRPr kumimoji="0" lang="zh-TW" altLang="en-US">
              <a:latin typeface="Franklin Gothic Medium" pitchFamily="34" charset="0"/>
              <a:ea typeface="微軟正黑體" pitchFamily="34" charset="-120"/>
            </a:endParaRPr>
          </a:p>
        </p:txBody>
      </p:sp>
      <p:sp>
        <p:nvSpPr>
          <p:cNvPr id="52235" name="文字方塊 23"/>
          <p:cNvSpPr txBox="1">
            <a:spLocks noChangeArrowheads="1"/>
          </p:cNvSpPr>
          <p:nvPr/>
        </p:nvSpPr>
        <p:spPr bwMode="auto">
          <a:xfrm>
            <a:off x="3781425" y="5992813"/>
            <a:ext cx="4365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>
                <a:latin typeface="Franklin Gothic Medium" pitchFamily="34" charset="0"/>
                <a:ea typeface="微軟正黑體" pitchFamily="34" charset="-120"/>
              </a:rPr>
              <a:t>F5</a:t>
            </a:r>
            <a:endParaRPr kumimoji="0" lang="zh-TW" altLang="en-US">
              <a:latin typeface="Franklin Gothic Medium" pitchFamily="34" charset="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4320" fontAlgn="auto">
              <a:spcAft>
                <a:spcPts val="0"/>
              </a:spcAft>
              <a:defRPr/>
            </a:pPr>
            <a:r>
              <a:rPr lang="en-US" altLang="zh-TW" dirty="0"/>
              <a:t>Flash</a:t>
            </a:r>
            <a:r>
              <a:rPr lang="zh-TW" altLang="en-US" dirty="0"/>
              <a:t>動畫製作</a:t>
            </a:r>
            <a:r>
              <a:rPr lang="zh-TW" altLang="en-US" dirty="0" smtClean="0"/>
              <a:t>流程</a:t>
            </a:r>
            <a:endParaRPr lang="en-US" altLang="zh-TW" dirty="0" smtClean="0"/>
          </a:p>
          <a:p>
            <a:pPr marL="274320" fontAlgn="auto">
              <a:spcAft>
                <a:spcPts val="0"/>
              </a:spcAft>
              <a:defRPr/>
            </a:pPr>
            <a:endParaRPr lang="en-US" altLang="zh-TW" dirty="0"/>
          </a:p>
          <a:p>
            <a:pPr marL="274320" fontAlgn="auto">
              <a:spcAft>
                <a:spcPts val="0"/>
              </a:spcAft>
              <a:defRPr/>
            </a:pPr>
            <a:endParaRPr lang="en-US" altLang="zh-TW" dirty="0" smtClean="0"/>
          </a:p>
          <a:p>
            <a:pPr marL="274320" fontAlgn="auto">
              <a:spcAft>
                <a:spcPts val="0"/>
              </a:spcAft>
              <a:defRPr/>
            </a:pPr>
            <a:endParaRPr lang="en-US" altLang="zh-TW" dirty="0"/>
          </a:p>
          <a:p>
            <a:pPr marL="274320" fontAlgn="auto">
              <a:spcAft>
                <a:spcPts val="0"/>
              </a:spcAft>
              <a:defRPr/>
            </a:pPr>
            <a:endParaRPr lang="en-US" altLang="zh-TW" dirty="0" smtClean="0"/>
          </a:p>
          <a:p>
            <a:pPr marL="274320" fontAlgn="auto">
              <a:spcAft>
                <a:spcPts val="0"/>
              </a:spcAft>
              <a:defRPr/>
            </a:pPr>
            <a:endParaRPr lang="en-US" altLang="zh-TW" dirty="0"/>
          </a:p>
          <a:p>
            <a:pPr marL="274320" fontAlgn="auto">
              <a:spcAft>
                <a:spcPts val="0"/>
              </a:spcAft>
              <a:defRPr/>
            </a:pPr>
            <a:endParaRPr lang="en-US" altLang="zh-TW" dirty="0" smtClean="0"/>
          </a:p>
          <a:p>
            <a:pPr marL="274320" fontAlgn="auto">
              <a:spcAft>
                <a:spcPts val="0"/>
              </a:spcAft>
              <a:defRPr/>
            </a:pPr>
            <a:endParaRPr lang="en-US" altLang="zh-TW" dirty="0"/>
          </a:p>
          <a:p>
            <a:pPr marL="274320" fontAlgn="auto">
              <a:spcAft>
                <a:spcPts val="0"/>
              </a:spcAft>
              <a:defRPr/>
            </a:pPr>
            <a:endParaRPr lang="en-US" altLang="zh-TW" dirty="0" smtClean="0"/>
          </a:p>
          <a:p>
            <a:pPr marL="274320" fontAlgn="auto">
              <a:spcAft>
                <a:spcPts val="0"/>
              </a:spcAft>
              <a:defRPr/>
            </a:pPr>
            <a:r>
              <a:rPr lang="en-US" altLang="zh-TW" dirty="0" smtClean="0"/>
              <a:t>Flash</a:t>
            </a:r>
            <a:r>
              <a:rPr lang="zh-TW" altLang="en-US" dirty="0"/>
              <a:t>的動畫類型大致分為</a:t>
            </a:r>
            <a:r>
              <a:rPr lang="zh-TW" altLang="zh-TW" dirty="0"/>
              <a:t>逐格動畫</a:t>
            </a:r>
            <a:r>
              <a:rPr lang="en-US" altLang="zh-TW" dirty="0"/>
              <a:t>(Frame-by-Frame Animation)</a:t>
            </a:r>
            <a:r>
              <a:rPr lang="zh-TW" altLang="en-US" dirty="0"/>
              <a:t>與漸變動畫</a:t>
            </a:r>
            <a:r>
              <a:rPr lang="en-US" altLang="zh-TW" dirty="0"/>
              <a:t>(</a:t>
            </a:r>
            <a:r>
              <a:rPr lang="en-US" altLang="zh-TW" dirty="0" err="1"/>
              <a:t>Tweening</a:t>
            </a:r>
            <a:r>
              <a:rPr lang="en-US" altLang="zh-TW" dirty="0"/>
              <a:t> Animation)</a:t>
            </a:r>
            <a:r>
              <a:rPr lang="zh-TW" altLang="en-US" dirty="0"/>
              <a:t>兩大類</a:t>
            </a:r>
            <a:endParaRPr lang="en-US" altLang="zh-TW" dirty="0"/>
          </a:p>
          <a:p>
            <a:pPr marL="274320" fontAlgn="auto">
              <a:spcAft>
                <a:spcPts val="0"/>
              </a:spcAft>
              <a:defRPr/>
            </a:pPr>
            <a:endParaRPr lang="en-US" altLang="zh-TW" dirty="0" smtClean="0"/>
          </a:p>
          <a:p>
            <a:pPr marL="274320" fontAlgn="auto">
              <a:spcAft>
                <a:spcPts val="0"/>
              </a:spcAft>
              <a:defRPr/>
            </a:pPr>
            <a:endParaRPr lang="en-US" altLang="zh-TW" dirty="0"/>
          </a:p>
          <a:p>
            <a:pPr marL="274320" fontAlgn="auto">
              <a:spcAft>
                <a:spcPts val="0"/>
              </a:spcAft>
              <a:defRPr/>
            </a:pPr>
            <a:endParaRPr lang="en-US" altLang="zh-TW" dirty="0" smtClean="0"/>
          </a:p>
          <a:p>
            <a:pPr marL="274320" fontAlgn="auto">
              <a:spcAft>
                <a:spcPts val="0"/>
              </a:spcAft>
              <a:defRPr/>
            </a:pPr>
            <a:endParaRPr lang="en-US" altLang="zh-TW" dirty="0"/>
          </a:p>
          <a:p>
            <a:pPr marL="274320" fontAlgn="auto">
              <a:spcAft>
                <a:spcPts val="0"/>
              </a:spcAft>
              <a:defRPr/>
            </a:pPr>
            <a:endParaRPr lang="en-US" altLang="zh-TW" dirty="0" smtClean="0"/>
          </a:p>
          <a:p>
            <a:pPr marL="274320" fontAlgn="auto">
              <a:spcAft>
                <a:spcPts val="0"/>
              </a:spcAft>
              <a:defRPr/>
            </a:pPr>
            <a:endParaRPr lang="en-US" altLang="zh-TW" dirty="0"/>
          </a:p>
          <a:p>
            <a:pPr marL="274320" fontAlgn="auto">
              <a:spcAft>
                <a:spcPts val="0"/>
              </a:spcAft>
              <a:defRPr/>
            </a:pPr>
            <a:endParaRPr lang="en-US" altLang="zh-TW" dirty="0" smtClean="0"/>
          </a:p>
          <a:p>
            <a:pPr marL="274320" fontAlgn="auto">
              <a:spcAft>
                <a:spcPts val="0"/>
              </a:spcAft>
              <a:defRPr/>
            </a:pPr>
            <a:endParaRPr lang="en-US" altLang="zh-TW" dirty="0"/>
          </a:p>
          <a:p>
            <a:pPr marL="274320" fontAlgn="auto">
              <a:spcAft>
                <a:spcPts val="0"/>
              </a:spcAft>
              <a:defRPr/>
            </a:pPr>
            <a:endParaRPr lang="en-US" altLang="zh-TW" dirty="0" smtClean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zh-TW" altLang="en-US"/>
          </a:p>
        </p:txBody>
      </p:sp>
      <p:grpSp>
        <p:nvGrpSpPr>
          <p:cNvPr id="16387" name="群組 11"/>
          <p:cNvGrpSpPr>
            <a:grpSpLocks/>
          </p:cNvGrpSpPr>
          <p:nvPr/>
        </p:nvGrpSpPr>
        <p:grpSpPr bwMode="auto">
          <a:xfrm>
            <a:off x="806450" y="2498725"/>
            <a:ext cx="7623175" cy="889000"/>
            <a:chOff x="805866" y="3089203"/>
            <a:chExt cx="7623760" cy="889086"/>
          </a:xfrm>
        </p:grpSpPr>
        <p:grpSp>
          <p:nvGrpSpPr>
            <p:cNvPr id="16392" name="群組 7"/>
            <p:cNvGrpSpPr>
              <a:grpSpLocks/>
            </p:cNvGrpSpPr>
            <p:nvPr/>
          </p:nvGrpSpPr>
          <p:grpSpPr bwMode="auto">
            <a:xfrm>
              <a:off x="805866" y="3089203"/>
              <a:ext cx="7623760" cy="889086"/>
              <a:chOff x="971600" y="3068960"/>
              <a:chExt cx="8280920" cy="1080120"/>
            </a:xfrm>
          </p:grpSpPr>
          <p:sp>
            <p:nvSpPr>
              <p:cNvPr id="4" name="圓角矩形 3"/>
              <p:cNvSpPr/>
              <p:nvPr/>
            </p:nvSpPr>
            <p:spPr>
              <a:xfrm>
                <a:off x="971600" y="3068960"/>
                <a:ext cx="1800350" cy="108012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dirty="0"/>
                  <a:t>開新檔案</a:t>
                </a:r>
                <a:endParaRPr kumimoji="0" lang="zh-TW" altLang="en-US" dirty="0"/>
              </a:p>
            </p:txBody>
          </p:sp>
          <p:sp>
            <p:nvSpPr>
              <p:cNvPr id="5" name="圓角矩形 4"/>
              <p:cNvSpPr/>
              <p:nvPr/>
            </p:nvSpPr>
            <p:spPr>
              <a:xfrm>
                <a:off x="3132365" y="3068960"/>
                <a:ext cx="1800350" cy="108012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dirty="0"/>
                  <a:t>匯入資源</a:t>
                </a:r>
                <a:endParaRPr kumimoji="0" lang="zh-TW" altLang="en-US" dirty="0"/>
              </a:p>
            </p:txBody>
          </p:sp>
          <p:sp>
            <p:nvSpPr>
              <p:cNvPr id="6" name="圓角矩形 5"/>
              <p:cNvSpPr/>
              <p:nvPr/>
            </p:nvSpPr>
            <p:spPr>
              <a:xfrm>
                <a:off x="5291406" y="3068960"/>
                <a:ext cx="1800350" cy="108012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dirty="0"/>
                  <a:t>動畫製作</a:t>
                </a:r>
                <a:endParaRPr kumimoji="0" lang="zh-TW" altLang="en-US" dirty="0"/>
              </a:p>
            </p:txBody>
          </p:sp>
          <p:sp>
            <p:nvSpPr>
              <p:cNvPr id="7" name="圓角矩形 6"/>
              <p:cNvSpPr/>
              <p:nvPr/>
            </p:nvSpPr>
            <p:spPr>
              <a:xfrm>
                <a:off x="7452170" y="3068960"/>
                <a:ext cx="1800350" cy="108012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zh-TW" altLang="en-US" dirty="0"/>
                  <a:t>測試與發佈</a:t>
                </a:r>
                <a:endParaRPr kumimoji="0" lang="zh-TW" altLang="en-US" dirty="0"/>
              </a:p>
            </p:txBody>
          </p:sp>
        </p:grpSp>
        <p:sp>
          <p:nvSpPr>
            <p:cNvPr id="9" name="向右箭號 8"/>
            <p:cNvSpPr/>
            <p:nvPr/>
          </p:nvSpPr>
          <p:spPr>
            <a:xfrm>
              <a:off x="2339509" y="3357517"/>
              <a:ext cx="647750" cy="287365"/>
            </a:xfrm>
            <a:prstGeom prst="rightArrow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sp>
          <p:nvSpPr>
            <p:cNvPr id="10" name="向右箭號 9"/>
            <p:cNvSpPr/>
            <p:nvPr/>
          </p:nvSpPr>
          <p:spPr>
            <a:xfrm>
              <a:off x="4355788" y="3352753"/>
              <a:ext cx="647750" cy="287366"/>
            </a:xfrm>
            <a:prstGeom prst="rightArrow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sp>
          <p:nvSpPr>
            <p:cNvPr id="11" name="向右箭號 10"/>
            <p:cNvSpPr/>
            <p:nvPr/>
          </p:nvSpPr>
          <p:spPr>
            <a:xfrm>
              <a:off x="6372068" y="3365455"/>
              <a:ext cx="647750" cy="287366"/>
            </a:xfrm>
            <a:prstGeom prst="rightArrow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</p:grpSp>
      <p:sp>
        <p:nvSpPr>
          <p:cNvPr id="16388" name="文字方塊 12"/>
          <p:cNvSpPr txBox="1">
            <a:spLocks noChangeArrowheads="1"/>
          </p:cNvSpPr>
          <p:nvPr/>
        </p:nvSpPr>
        <p:spPr bwMode="auto">
          <a:xfrm>
            <a:off x="755650" y="3481388"/>
            <a:ext cx="2211388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400">
                <a:latin typeface="Franklin Gothic Medium" pitchFamily="34" charset="0"/>
                <a:ea typeface="微軟正黑體" pitchFamily="34" charset="-120"/>
              </a:rPr>
              <a:t>• </a:t>
            </a:r>
            <a:r>
              <a:rPr kumimoji="0" lang="zh-TW" altLang="en-US" sz="1400">
                <a:latin typeface="Franklin Gothic Medium" pitchFamily="34" charset="0"/>
                <a:ea typeface="微軟正黑體" pitchFamily="34" charset="-120"/>
              </a:rPr>
              <a:t>選擇</a:t>
            </a:r>
            <a:r>
              <a:rPr kumimoji="0" lang="en-US" altLang="zh-TW" sz="1400">
                <a:latin typeface="Franklin Gothic Medium" pitchFamily="34" charset="0"/>
                <a:ea typeface="微軟正黑體" pitchFamily="34" charset="-120"/>
              </a:rPr>
              <a:t>Actionscript3.0/2.0</a:t>
            </a:r>
          </a:p>
          <a:p>
            <a:r>
              <a:rPr kumimoji="0" lang="en-US" altLang="zh-TW" sz="1400">
                <a:latin typeface="Franklin Gothic Medium" pitchFamily="34" charset="0"/>
                <a:ea typeface="微軟正黑體" pitchFamily="34" charset="-120"/>
              </a:rPr>
              <a:t>•  </a:t>
            </a:r>
            <a:r>
              <a:rPr kumimoji="0" lang="zh-TW" altLang="en-US" sz="1400">
                <a:latin typeface="Franklin Gothic Medium" pitchFamily="34" charset="0"/>
                <a:ea typeface="微軟正黑體" pitchFamily="34" charset="-120"/>
              </a:rPr>
              <a:t>設定文件尺寸</a:t>
            </a:r>
          </a:p>
          <a:p>
            <a:r>
              <a:rPr kumimoji="0" lang="en-US" altLang="zh-TW" sz="1400">
                <a:latin typeface="Franklin Gothic Medium" pitchFamily="34" charset="0"/>
                <a:ea typeface="微軟正黑體" pitchFamily="34" charset="-120"/>
              </a:rPr>
              <a:t>• </a:t>
            </a:r>
            <a:r>
              <a:rPr kumimoji="0" lang="zh-TW" altLang="en-US" sz="1400">
                <a:latin typeface="Franklin Gothic Medium" pitchFamily="34" charset="0"/>
                <a:ea typeface="微軟正黑體" pitchFamily="34" charset="-120"/>
              </a:rPr>
              <a:t>影格播放速率</a:t>
            </a:r>
            <a:r>
              <a:rPr kumimoji="0" lang="en-US" altLang="zh-TW" sz="1400">
                <a:latin typeface="Franklin Gothic Medium" pitchFamily="34" charset="0"/>
                <a:ea typeface="微軟正黑體" pitchFamily="34" charset="-120"/>
              </a:rPr>
              <a:t>(fps)</a:t>
            </a:r>
            <a:endParaRPr kumimoji="0" lang="zh-TW" altLang="en-US" sz="1400">
              <a:latin typeface="Franklin Gothic Medium" pitchFamily="34" charset="0"/>
              <a:ea typeface="微軟正黑體" pitchFamily="34" charset="-120"/>
            </a:endParaRPr>
          </a:p>
        </p:txBody>
      </p:sp>
      <p:sp>
        <p:nvSpPr>
          <p:cNvPr id="16389" name="文字方塊 13"/>
          <p:cNvSpPr txBox="1">
            <a:spLocks noChangeArrowheads="1"/>
          </p:cNvSpPr>
          <p:nvPr/>
        </p:nvSpPr>
        <p:spPr bwMode="auto">
          <a:xfrm>
            <a:off x="2854325" y="3429000"/>
            <a:ext cx="709613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400">
                <a:latin typeface="Franklin Gothic Medium" pitchFamily="34" charset="0"/>
                <a:ea typeface="微軟正黑體" pitchFamily="34" charset="-120"/>
              </a:rPr>
              <a:t>• </a:t>
            </a:r>
            <a:r>
              <a:rPr kumimoji="0" lang="zh-TW" altLang="en-US" sz="1400">
                <a:latin typeface="Franklin Gothic Medium" pitchFamily="34" charset="0"/>
                <a:ea typeface="微軟正黑體" pitchFamily="34" charset="-120"/>
              </a:rPr>
              <a:t>圖像</a:t>
            </a:r>
          </a:p>
          <a:p>
            <a:r>
              <a:rPr kumimoji="0" lang="en-US" altLang="zh-TW" sz="1400">
                <a:latin typeface="Franklin Gothic Medium" pitchFamily="34" charset="0"/>
                <a:ea typeface="微軟正黑體" pitchFamily="34" charset="-120"/>
              </a:rPr>
              <a:t>• </a:t>
            </a:r>
            <a:r>
              <a:rPr kumimoji="0" lang="zh-TW" altLang="en-US" sz="1400">
                <a:latin typeface="Franklin Gothic Medium" pitchFamily="34" charset="0"/>
                <a:ea typeface="微軟正黑體" pitchFamily="34" charset="-120"/>
              </a:rPr>
              <a:t>影片</a:t>
            </a:r>
            <a:endParaRPr kumimoji="0" lang="en-US" altLang="zh-TW" sz="1400">
              <a:latin typeface="Franklin Gothic Medium" pitchFamily="34" charset="0"/>
              <a:ea typeface="微軟正黑體" pitchFamily="34" charset="-120"/>
            </a:endParaRPr>
          </a:p>
          <a:p>
            <a:r>
              <a:rPr kumimoji="0" lang="en-US" altLang="zh-TW" sz="1400">
                <a:latin typeface="Franklin Gothic Medium" pitchFamily="34" charset="0"/>
                <a:ea typeface="微軟正黑體" pitchFamily="34" charset="-120"/>
              </a:rPr>
              <a:t>•</a:t>
            </a:r>
            <a:r>
              <a:rPr kumimoji="0" lang="zh-TW" altLang="en-US" sz="1400">
                <a:latin typeface="Franklin Gothic Medium" pitchFamily="34" charset="0"/>
                <a:ea typeface="微軟正黑體" pitchFamily="34" charset="-120"/>
              </a:rPr>
              <a:t> 音訊</a:t>
            </a:r>
          </a:p>
        </p:txBody>
      </p:sp>
      <p:sp>
        <p:nvSpPr>
          <p:cNvPr id="16390" name="文字方塊 14"/>
          <p:cNvSpPr txBox="1">
            <a:spLocks noChangeArrowheads="1"/>
          </p:cNvSpPr>
          <p:nvPr/>
        </p:nvSpPr>
        <p:spPr bwMode="auto">
          <a:xfrm>
            <a:off x="4662488" y="3387725"/>
            <a:ext cx="2144712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400">
                <a:latin typeface="Franklin Gothic Medium" pitchFamily="34" charset="0"/>
                <a:ea typeface="微軟正黑體" pitchFamily="34" charset="-120"/>
              </a:rPr>
              <a:t>• </a:t>
            </a:r>
            <a:r>
              <a:rPr kumimoji="0" lang="zh-TW" altLang="en-US" sz="1400">
                <a:latin typeface="Franklin Gothic Medium" pitchFamily="34" charset="0"/>
                <a:ea typeface="微軟正黑體" pitchFamily="34" charset="-120"/>
              </a:rPr>
              <a:t>繪製元件</a:t>
            </a:r>
            <a:r>
              <a:rPr kumimoji="0" lang="en-US" altLang="zh-TW" sz="1400">
                <a:latin typeface="Franklin Gothic Medium" pitchFamily="34" charset="0"/>
                <a:ea typeface="微軟正黑體" pitchFamily="34" charset="-120"/>
              </a:rPr>
              <a:t>(</a:t>
            </a:r>
            <a:r>
              <a:rPr kumimoji="0" lang="zh-TW" altLang="en-US" sz="1400">
                <a:latin typeface="Franklin Gothic Medium" pitchFamily="34" charset="0"/>
                <a:ea typeface="微軟正黑體" pitchFamily="34" charset="-120"/>
              </a:rPr>
              <a:t>角色</a:t>
            </a:r>
            <a:r>
              <a:rPr kumimoji="0" lang="en-US" altLang="zh-TW" sz="1400">
                <a:latin typeface="Franklin Gothic Medium" pitchFamily="34" charset="0"/>
                <a:ea typeface="微軟正黑體" pitchFamily="34" charset="-120"/>
              </a:rPr>
              <a:t>)</a:t>
            </a:r>
            <a:endParaRPr kumimoji="0" lang="zh-TW" altLang="en-US" sz="1400">
              <a:latin typeface="Franklin Gothic Medium" pitchFamily="34" charset="0"/>
              <a:ea typeface="微軟正黑體" pitchFamily="34" charset="-120"/>
            </a:endParaRPr>
          </a:p>
          <a:p>
            <a:r>
              <a:rPr kumimoji="0" lang="en-US" altLang="zh-TW" sz="1400">
                <a:latin typeface="Franklin Gothic Medium" pitchFamily="34" charset="0"/>
                <a:ea typeface="微軟正黑體" pitchFamily="34" charset="-120"/>
              </a:rPr>
              <a:t>• </a:t>
            </a:r>
            <a:r>
              <a:rPr kumimoji="0" lang="zh-TW" altLang="en-US" sz="1400">
                <a:latin typeface="Franklin Gothic Medium" pitchFamily="34" charset="0"/>
                <a:ea typeface="微軟正黑體" pitchFamily="34" charset="-120"/>
              </a:rPr>
              <a:t>在舞台安排元素的動作</a:t>
            </a:r>
            <a:endParaRPr kumimoji="0" lang="en-US" altLang="zh-TW" sz="1400">
              <a:latin typeface="Franklin Gothic Medium" pitchFamily="34" charset="0"/>
              <a:ea typeface="微軟正黑體" pitchFamily="34" charset="-120"/>
            </a:endParaRPr>
          </a:p>
          <a:p>
            <a:r>
              <a:rPr kumimoji="0" lang="en-US" altLang="zh-TW" sz="1400">
                <a:latin typeface="Franklin Gothic Medium" pitchFamily="34" charset="0"/>
                <a:ea typeface="微軟正黑體" pitchFamily="34" charset="-120"/>
              </a:rPr>
              <a:t>•</a:t>
            </a:r>
            <a:r>
              <a:rPr kumimoji="0" lang="zh-TW" altLang="en-US" sz="1400">
                <a:latin typeface="Franklin Gothic Medium" pitchFamily="34" charset="0"/>
                <a:ea typeface="微軟正黑體" pitchFamily="34" charset="-120"/>
              </a:rPr>
              <a:t>在時間軸中安排元件的</a:t>
            </a:r>
            <a:endParaRPr kumimoji="0" lang="en-US" altLang="zh-TW" sz="1400">
              <a:latin typeface="Franklin Gothic Medium" pitchFamily="34" charset="0"/>
              <a:ea typeface="微軟正黑體" pitchFamily="34" charset="-120"/>
            </a:endParaRPr>
          </a:p>
          <a:p>
            <a:r>
              <a:rPr kumimoji="0" lang="zh-TW" altLang="en-US" sz="1400">
                <a:latin typeface="Franklin Gothic Medium" pitchFamily="34" charset="0"/>
                <a:ea typeface="微軟正黑體" pitchFamily="34" charset="-120"/>
              </a:rPr>
              <a:t>出場時間與順序</a:t>
            </a:r>
          </a:p>
          <a:p>
            <a:r>
              <a:rPr kumimoji="0" lang="en-US" altLang="zh-TW" sz="1400">
                <a:latin typeface="Franklin Gothic Medium" pitchFamily="34" charset="0"/>
                <a:ea typeface="微軟正黑體" pitchFamily="34" charset="-120"/>
              </a:rPr>
              <a:t>• </a:t>
            </a:r>
            <a:r>
              <a:rPr kumimoji="0" lang="zh-TW" altLang="en-US" sz="1400">
                <a:latin typeface="Franklin Gothic Medium" pitchFamily="34" charset="0"/>
                <a:ea typeface="微軟正黑體" pitchFamily="34" charset="-120"/>
              </a:rPr>
              <a:t>加入效果</a:t>
            </a:r>
          </a:p>
          <a:p>
            <a:r>
              <a:rPr kumimoji="0" lang="en-US" altLang="zh-TW" sz="1400">
                <a:latin typeface="Franklin Gothic Medium" pitchFamily="34" charset="0"/>
                <a:ea typeface="微軟正黑體" pitchFamily="34" charset="-120"/>
              </a:rPr>
              <a:t>• </a:t>
            </a:r>
            <a:r>
              <a:rPr kumimoji="0" lang="zh-TW" altLang="en-US" sz="1400">
                <a:latin typeface="Franklin Gothic Medium" pitchFamily="34" charset="0"/>
                <a:ea typeface="微軟正黑體" pitchFamily="34" charset="-120"/>
              </a:rPr>
              <a:t>加入互動行為</a:t>
            </a:r>
          </a:p>
          <a:p>
            <a:r>
              <a:rPr kumimoji="0" lang="en-US" altLang="zh-TW" sz="1400">
                <a:latin typeface="Franklin Gothic Medium" pitchFamily="34" charset="0"/>
                <a:ea typeface="微軟正黑體" pitchFamily="34" charset="-120"/>
              </a:rPr>
              <a:t>(action script)</a:t>
            </a:r>
            <a:endParaRPr kumimoji="0" lang="zh-TW" altLang="en-US" sz="1400">
              <a:latin typeface="Franklin Gothic Medium" pitchFamily="34" charset="0"/>
              <a:ea typeface="微軟正黑體" pitchFamily="34" charset="-120"/>
            </a:endParaRPr>
          </a:p>
        </p:txBody>
      </p:sp>
      <p:sp>
        <p:nvSpPr>
          <p:cNvPr id="16391" name="文字方塊 15"/>
          <p:cNvSpPr txBox="1">
            <a:spLocks noChangeArrowheads="1"/>
          </p:cNvSpPr>
          <p:nvPr/>
        </p:nvSpPr>
        <p:spPr bwMode="auto">
          <a:xfrm>
            <a:off x="6845300" y="3449638"/>
            <a:ext cx="15113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400">
                <a:latin typeface="Franklin Gothic Medium" pitchFamily="34" charset="0"/>
                <a:ea typeface="微軟正黑體" pitchFamily="34" charset="-120"/>
              </a:rPr>
              <a:t>• </a:t>
            </a:r>
            <a:r>
              <a:rPr kumimoji="0" lang="zh-TW" altLang="en-US" sz="1400">
                <a:latin typeface="Franklin Gothic Medium" pitchFamily="34" charset="0"/>
                <a:ea typeface="微軟正黑體" pitchFamily="34" charset="-120"/>
              </a:rPr>
              <a:t>動畫檔</a:t>
            </a:r>
            <a:r>
              <a:rPr kumimoji="0" lang="en-US" altLang="zh-TW" sz="1400">
                <a:latin typeface="Franklin Gothic Medium" pitchFamily="34" charset="0"/>
                <a:ea typeface="微軟正黑體" pitchFamily="34" charset="-120"/>
              </a:rPr>
              <a:t>swf</a:t>
            </a:r>
          </a:p>
          <a:p>
            <a:r>
              <a:rPr kumimoji="0" lang="en-US" altLang="zh-TW" sz="1400">
                <a:latin typeface="Franklin Gothic Medium" pitchFamily="34" charset="0"/>
                <a:ea typeface="微軟正黑體" pitchFamily="34" charset="-120"/>
              </a:rPr>
              <a:t>• </a:t>
            </a:r>
            <a:r>
              <a:rPr kumimoji="0" lang="zh-TW" altLang="en-US" sz="1400">
                <a:latin typeface="Franklin Gothic Medium" pitchFamily="34" charset="0"/>
                <a:ea typeface="微軟正黑體" pitchFamily="34" charset="-120"/>
              </a:rPr>
              <a:t>網頁</a:t>
            </a:r>
          </a:p>
          <a:p>
            <a:r>
              <a:rPr kumimoji="0" lang="en-US" altLang="zh-TW" sz="1400">
                <a:latin typeface="Franklin Gothic Medium" pitchFamily="34" charset="0"/>
                <a:ea typeface="微軟正黑體" pitchFamily="34" charset="-120"/>
              </a:rPr>
              <a:t>• </a:t>
            </a:r>
            <a:r>
              <a:rPr kumimoji="0" lang="zh-TW" altLang="en-US" sz="1400">
                <a:latin typeface="Franklin Gothic Medium" pitchFamily="34" charset="0"/>
                <a:ea typeface="微軟正黑體" pitchFamily="34" charset="-120"/>
              </a:rPr>
              <a:t>自動執行檔</a:t>
            </a:r>
            <a:r>
              <a:rPr kumimoji="0" lang="en-US" altLang="zh-TW" sz="1400">
                <a:latin typeface="Franklin Gothic Medium" pitchFamily="34" charset="0"/>
                <a:ea typeface="微軟正黑體" pitchFamily="34" charset="-120"/>
              </a:rPr>
              <a:t>exe</a:t>
            </a:r>
            <a:endParaRPr kumimoji="0" lang="zh-TW" altLang="en-US" sz="1400">
              <a:latin typeface="Franklin Gothic Medium" pitchFamily="34" charset="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4320" fontAlgn="auto">
              <a:spcAft>
                <a:spcPts val="0"/>
              </a:spcAft>
              <a:defRPr/>
            </a:pPr>
            <a:r>
              <a:rPr lang="zh-TW" altLang="en-US" dirty="0" smtClean="0"/>
              <a:t>逐</a:t>
            </a:r>
            <a:r>
              <a:rPr lang="zh-TW" altLang="en-US" dirty="0"/>
              <a:t>格</a:t>
            </a:r>
            <a:r>
              <a:rPr lang="zh-TW" altLang="en-US" dirty="0" smtClean="0"/>
              <a:t>動畫</a:t>
            </a:r>
            <a:r>
              <a:rPr lang="en-US" altLang="zh-TW" dirty="0" smtClean="0"/>
              <a:t>(</a:t>
            </a:r>
            <a:r>
              <a:rPr lang="en-US" altLang="zh-TW" dirty="0"/>
              <a:t>Frame-by-Frame Animation</a:t>
            </a:r>
            <a:r>
              <a:rPr lang="en-US" altLang="zh-TW" dirty="0" smtClean="0"/>
              <a:t>)</a:t>
            </a:r>
          </a:p>
          <a:p>
            <a:pPr marL="45720" indent="0" fontAlgn="auto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zh-TW" altLang="en-US" dirty="0"/>
              <a:t>逐格</a:t>
            </a:r>
            <a:r>
              <a:rPr lang="zh-TW" altLang="en-US" dirty="0" smtClean="0"/>
              <a:t>動畫是動畫最基本的製作方式，一個影格，填入一個影像</a:t>
            </a:r>
            <a:endParaRPr lang="en-US" altLang="zh-TW" dirty="0" smtClean="0"/>
          </a:p>
          <a:p>
            <a:pPr marL="45720" indent="0" fontAlgn="auto">
              <a:spcAft>
                <a:spcPts val="0"/>
              </a:spcAft>
              <a:buFont typeface="Wingdings 2" pitchFamily="18" charset="2"/>
              <a:buNone/>
              <a:defRPr/>
            </a:pPr>
            <a:endParaRPr lang="en-US" altLang="zh-TW" dirty="0"/>
          </a:p>
          <a:p>
            <a:pPr marL="274320" fontAlgn="auto">
              <a:spcAft>
                <a:spcPts val="0"/>
              </a:spcAft>
              <a:defRPr/>
            </a:pP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zh-TW" altLang="en-US"/>
          </a:p>
        </p:txBody>
      </p:sp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2"/>
          <a:srcRect l="5293" t="6117" r="17647" b="23531"/>
          <a:stretch>
            <a:fillRect/>
          </a:stretch>
        </p:blipFill>
        <p:spPr bwMode="auto">
          <a:xfrm>
            <a:off x="768350" y="2492375"/>
            <a:ext cx="7475538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4320" fontAlgn="auto">
              <a:spcAft>
                <a:spcPts val="0"/>
              </a:spcAft>
              <a:defRPr/>
            </a:pPr>
            <a:r>
              <a:rPr lang="zh-TW" altLang="en-US" dirty="0" smtClean="0"/>
              <a:t>漸變動畫</a:t>
            </a:r>
            <a:r>
              <a:rPr lang="en-US" altLang="zh-TW" dirty="0"/>
              <a:t>(</a:t>
            </a:r>
            <a:r>
              <a:rPr lang="en-US" altLang="zh-TW" dirty="0" err="1"/>
              <a:t>Tweening</a:t>
            </a:r>
            <a:r>
              <a:rPr lang="en-US" altLang="zh-TW" dirty="0"/>
              <a:t> Animation)</a:t>
            </a:r>
            <a:endParaRPr lang="en-US" altLang="zh-TW" dirty="0" smtClean="0"/>
          </a:p>
          <a:p>
            <a:pPr marL="548640" lvl="1" indent="-182880" fontAlgn="auto">
              <a:spcAft>
                <a:spcPts val="0"/>
              </a:spcAft>
              <a:defRPr/>
            </a:pPr>
            <a:r>
              <a:rPr lang="zh-TW" altLang="zh-TW" dirty="0" smtClean="0"/>
              <a:t>形狀</a:t>
            </a:r>
            <a:r>
              <a:rPr lang="zh-TW" altLang="en-US" dirty="0"/>
              <a:t>補間</a:t>
            </a:r>
            <a:r>
              <a:rPr lang="zh-TW" altLang="zh-TW" dirty="0" smtClean="0"/>
              <a:t>動畫</a:t>
            </a:r>
            <a:r>
              <a:rPr lang="en-US" altLang="zh-TW" dirty="0" smtClean="0"/>
              <a:t>(</a:t>
            </a:r>
            <a:r>
              <a:rPr lang="zh-TW" altLang="en-US" dirty="0" smtClean="0"/>
              <a:t>讓圖形產生形變</a:t>
            </a:r>
            <a:r>
              <a:rPr lang="en-US" altLang="zh-TW" dirty="0" smtClean="0"/>
              <a:t>)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zh-TW" altLang="en-US"/>
          </a:p>
        </p:txBody>
      </p:sp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2"/>
          <a:srcRect l="6000" t="5701" r="63437" b="83200"/>
          <a:stretch>
            <a:fillRect/>
          </a:stretch>
        </p:blipFill>
        <p:spPr bwMode="auto">
          <a:xfrm>
            <a:off x="684213" y="2565400"/>
            <a:ext cx="2735262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1927225" y="2924175"/>
            <a:ext cx="71438" cy="2619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3049588" y="2924175"/>
            <a:ext cx="73025" cy="2619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pic>
        <p:nvPicPr>
          <p:cNvPr id="54278" name="Picture 2"/>
          <p:cNvPicPr>
            <a:picLocks noChangeAspect="1" noChangeArrowheads="1"/>
          </p:cNvPicPr>
          <p:nvPr/>
        </p:nvPicPr>
        <p:blipFill>
          <a:blip r:embed="rId2"/>
          <a:srcRect l="29707" t="47594" r="51692" b="34676"/>
          <a:stretch>
            <a:fillRect/>
          </a:stretch>
        </p:blipFill>
        <p:spPr bwMode="auto">
          <a:xfrm>
            <a:off x="1130300" y="3405188"/>
            <a:ext cx="1665288" cy="99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9" name="Picture 3"/>
          <p:cNvPicPr>
            <a:picLocks noChangeAspect="1" noChangeArrowheads="1"/>
          </p:cNvPicPr>
          <p:nvPr/>
        </p:nvPicPr>
        <p:blipFill>
          <a:blip r:embed="rId3"/>
          <a:srcRect l="29893" t="48941" r="43057" b="37788"/>
          <a:stretch>
            <a:fillRect/>
          </a:stretch>
        </p:blipFill>
        <p:spPr bwMode="auto">
          <a:xfrm>
            <a:off x="2795588" y="3405188"/>
            <a:ext cx="3298825" cy="101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4280" name="群組 4"/>
          <p:cNvGrpSpPr>
            <a:grpSpLocks/>
          </p:cNvGrpSpPr>
          <p:nvPr/>
        </p:nvGrpSpPr>
        <p:grpSpPr bwMode="auto">
          <a:xfrm>
            <a:off x="4445000" y="2024063"/>
            <a:ext cx="4591050" cy="1489075"/>
            <a:chOff x="467544" y="4441514"/>
            <a:chExt cx="4104456" cy="1072648"/>
          </a:xfrm>
        </p:grpSpPr>
        <p:pic>
          <p:nvPicPr>
            <p:cNvPr id="54297" name="Picture 4"/>
            <p:cNvPicPr>
              <a:picLocks noChangeAspect="1" noChangeArrowheads="1"/>
            </p:cNvPicPr>
            <p:nvPr/>
          </p:nvPicPr>
          <p:blipFill>
            <a:blip r:embed="rId4"/>
            <a:srcRect l="5315" t="7204" r="52437" b="75131"/>
            <a:stretch>
              <a:fillRect/>
            </a:stretch>
          </p:blipFill>
          <p:spPr bwMode="auto">
            <a:xfrm>
              <a:off x="467544" y="4441514"/>
              <a:ext cx="4104456" cy="10726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矩形 9"/>
            <p:cNvSpPr/>
            <p:nvPr/>
          </p:nvSpPr>
          <p:spPr>
            <a:xfrm>
              <a:off x="2627635" y="4977838"/>
              <a:ext cx="1944365" cy="13036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</p:grpSp>
      <p:pic>
        <p:nvPicPr>
          <p:cNvPr id="54281" name="Picture 5"/>
          <p:cNvPicPr>
            <a:picLocks noChangeAspect="1" noChangeArrowheads="1"/>
          </p:cNvPicPr>
          <p:nvPr/>
        </p:nvPicPr>
        <p:blipFill>
          <a:blip r:embed="rId5"/>
          <a:srcRect l="5214" t="6200" r="64569" b="73914"/>
          <a:stretch>
            <a:fillRect/>
          </a:stretch>
        </p:blipFill>
        <p:spPr bwMode="auto">
          <a:xfrm>
            <a:off x="3149600" y="4416425"/>
            <a:ext cx="284797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矩形 12"/>
          <p:cNvSpPr/>
          <p:nvPr/>
        </p:nvSpPr>
        <p:spPr>
          <a:xfrm>
            <a:off x="4533900" y="4776788"/>
            <a:ext cx="1223963" cy="1825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pic>
        <p:nvPicPr>
          <p:cNvPr id="54283" name="Picture 5"/>
          <p:cNvPicPr>
            <a:picLocks noChangeAspect="1" noChangeArrowheads="1"/>
          </p:cNvPicPr>
          <p:nvPr/>
        </p:nvPicPr>
        <p:blipFill>
          <a:blip r:embed="rId5"/>
          <a:srcRect l="24208" t="46126" r="45575" b="33987"/>
          <a:stretch>
            <a:fillRect/>
          </a:stretch>
        </p:blipFill>
        <p:spPr bwMode="auto">
          <a:xfrm>
            <a:off x="3271838" y="5588000"/>
            <a:ext cx="253365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肘形接點 8"/>
          <p:cNvCxnSpPr>
            <a:stCxn id="4" idx="2"/>
          </p:cNvCxnSpPr>
          <p:nvPr/>
        </p:nvCxnSpPr>
        <p:spPr>
          <a:xfrm rot="5400000">
            <a:off x="1681956" y="3231357"/>
            <a:ext cx="327025" cy="236538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肘形接點 11"/>
          <p:cNvCxnSpPr/>
          <p:nvPr/>
        </p:nvCxnSpPr>
        <p:spPr>
          <a:xfrm rot="16200000" flipH="1">
            <a:off x="3071813" y="3236913"/>
            <a:ext cx="327025" cy="225425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6443663" y="2433638"/>
            <a:ext cx="720725" cy="2619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cxnSp>
        <p:nvCxnSpPr>
          <p:cNvPr id="17" name="肘形接點 16"/>
          <p:cNvCxnSpPr>
            <a:stCxn id="20" idx="3"/>
          </p:cNvCxnSpPr>
          <p:nvPr/>
        </p:nvCxnSpPr>
        <p:spPr>
          <a:xfrm>
            <a:off x="7164388" y="2565400"/>
            <a:ext cx="144462" cy="203200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橢圓 17"/>
          <p:cNvSpPr/>
          <p:nvPr/>
        </p:nvSpPr>
        <p:spPr>
          <a:xfrm>
            <a:off x="611188" y="4508500"/>
            <a:ext cx="144462" cy="14446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24" name="橢圓 23"/>
          <p:cNvSpPr/>
          <p:nvPr/>
        </p:nvSpPr>
        <p:spPr>
          <a:xfrm>
            <a:off x="6300788" y="3644900"/>
            <a:ext cx="142875" cy="14446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25" name="橢圓 24"/>
          <p:cNvSpPr/>
          <p:nvPr/>
        </p:nvSpPr>
        <p:spPr>
          <a:xfrm>
            <a:off x="5853113" y="5661025"/>
            <a:ext cx="144462" cy="14446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54291" name="文字方塊 14"/>
          <p:cNvSpPr txBox="1">
            <a:spLocks noChangeArrowheads="1"/>
          </p:cNvSpPr>
          <p:nvPr/>
        </p:nvSpPr>
        <p:spPr bwMode="auto">
          <a:xfrm>
            <a:off x="549275" y="4449763"/>
            <a:ext cx="268288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100">
                <a:solidFill>
                  <a:schemeClr val="bg1"/>
                </a:solidFill>
                <a:latin typeface="Franklin Gothic Medium" pitchFamily="34" charset="0"/>
                <a:ea typeface="微軟正黑體" pitchFamily="34" charset="-120"/>
              </a:rPr>
              <a:t>1</a:t>
            </a:r>
            <a:endParaRPr kumimoji="0" lang="zh-TW" altLang="en-US" sz="1100">
              <a:solidFill>
                <a:schemeClr val="bg1"/>
              </a:solidFill>
              <a:latin typeface="Franklin Gothic Medium" pitchFamily="34" charset="0"/>
              <a:ea typeface="微軟正黑體" pitchFamily="34" charset="-120"/>
            </a:endParaRPr>
          </a:p>
        </p:txBody>
      </p:sp>
      <p:sp>
        <p:nvSpPr>
          <p:cNvPr id="54292" name="文字方塊 26"/>
          <p:cNvSpPr txBox="1">
            <a:spLocks noChangeArrowheads="1"/>
          </p:cNvSpPr>
          <p:nvPr/>
        </p:nvSpPr>
        <p:spPr bwMode="auto">
          <a:xfrm>
            <a:off x="6238875" y="3586163"/>
            <a:ext cx="2667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100">
                <a:solidFill>
                  <a:schemeClr val="bg1"/>
                </a:solidFill>
                <a:latin typeface="Franklin Gothic Medium" pitchFamily="34" charset="0"/>
                <a:ea typeface="微軟正黑體" pitchFamily="34" charset="-120"/>
              </a:rPr>
              <a:t>2</a:t>
            </a:r>
            <a:endParaRPr kumimoji="0" lang="zh-TW" altLang="en-US" sz="1100">
              <a:solidFill>
                <a:schemeClr val="bg1"/>
              </a:solidFill>
              <a:latin typeface="Franklin Gothic Medium" pitchFamily="34" charset="0"/>
              <a:ea typeface="微軟正黑體" pitchFamily="34" charset="-120"/>
            </a:endParaRPr>
          </a:p>
        </p:txBody>
      </p:sp>
      <p:sp>
        <p:nvSpPr>
          <p:cNvPr id="54293" name="文字方塊 27"/>
          <p:cNvSpPr txBox="1">
            <a:spLocks noChangeArrowheads="1"/>
          </p:cNvSpPr>
          <p:nvPr/>
        </p:nvSpPr>
        <p:spPr bwMode="auto">
          <a:xfrm>
            <a:off x="5791200" y="5602288"/>
            <a:ext cx="268288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100">
                <a:solidFill>
                  <a:schemeClr val="bg1"/>
                </a:solidFill>
                <a:latin typeface="Franklin Gothic Medium" pitchFamily="34" charset="0"/>
                <a:ea typeface="微軟正黑體" pitchFamily="34" charset="-120"/>
              </a:rPr>
              <a:t>3</a:t>
            </a:r>
            <a:endParaRPr kumimoji="0" lang="zh-TW" altLang="en-US" sz="1100">
              <a:solidFill>
                <a:schemeClr val="bg1"/>
              </a:solidFill>
              <a:latin typeface="Franklin Gothic Medium" pitchFamily="34" charset="0"/>
              <a:ea typeface="微軟正黑體" pitchFamily="34" charset="-120"/>
            </a:endParaRPr>
          </a:p>
        </p:txBody>
      </p:sp>
      <p:sp>
        <p:nvSpPr>
          <p:cNvPr id="54294" name="文字方塊 20"/>
          <p:cNvSpPr txBox="1">
            <a:spLocks noChangeArrowheads="1"/>
          </p:cNvSpPr>
          <p:nvPr/>
        </p:nvSpPr>
        <p:spPr bwMode="auto">
          <a:xfrm>
            <a:off x="944563" y="4521200"/>
            <a:ext cx="1800225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Franklin Gothic Medium" pitchFamily="34" charset="0"/>
                <a:ea typeface="微軟正黑體" pitchFamily="34" charset="-120"/>
              </a:rPr>
              <a:t>建立兩個關鍵影格，</a:t>
            </a:r>
            <a:endParaRPr kumimoji="0" lang="en-US" altLang="zh-TW" sz="1400">
              <a:latin typeface="Franklin Gothic Medium" pitchFamily="34" charset="0"/>
              <a:ea typeface="微軟正黑體" pitchFamily="34" charset="-120"/>
            </a:endParaRPr>
          </a:p>
          <a:p>
            <a:r>
              <a:rPr kumimoji="0" lang="zh-TW" altLang="en-US" sz="1400">
                <a:latin typeface="Franklin Gothic Medium" pitchFamily="34" charset="0"/>
                <a:ea typeface="微軟正黑體" pitchFamily="34" charset="-120"/>
              </a:rPr>
              <a:t>在結束的關鍵影格讓</a:t>
            </a:r>
            <a:endParaRPr kumimoji="0" lang="en-US" altLang="zh-TW" sz="1400">
              <a:latin typeface="Franklin Gothic Medium" pitchFamily="34" charset="0"/>
              <a:ea typeface="微軟正黑體" pitchFamily="34" charset="-120"/>
            </a:endParaRPr>
          </a:p>
          <a:p>
            <a:r>
              <a:rPr kumimoji="0" lang="zh-TW" altLang="en-US" sz="1400">
                <a:latin typeface="Franklin Gothic Medium" pitchFamily="34" charset="0"/>
                <a:ea typeface="微軟正黑體" pitchFamily="34" charset="-120"/>
              </a:rPr>
              <a:t>圖形改變</a:t>
            </a:r>
          </a:p>
        </p:txBody>
      </p:sp>
      <p:sp>
        <p:nvSpPr>
          <p:cNvPr id="54295" name="文字方塊 30"/>
          <p:cNvSpPr txBox="1">
            <a:spLocks noChangeArrowheads="1"/>
          </p:cNvSpPr>
          <p:nvPr/>
        </p:nvSpPr>
        <p:spPr bwMode="auto">
          <a:xfrm>
            <a:off x="6462713" y="3586163"/>
            <a:ext cx="2586037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Franklin Gothic Medium" pitchFamily="34" charset="0"/>
                <a:ea typeface="微軟正黑體" pitchFamily="34" charset="-120"/>
              </a:rPr>
              <a:t>在起終關鍵影格中間，按滑鼠</a:t>
            </a:r>
            <a:endParaRPr kumimoji="0" lang="en-US" altLang="zh-TW" sz="1400">
              <a:latin typeface="Franklin Gothic Medium" pitchFamily="34" charset="0"/>
              <a:ea typeface="微軟正黑體" pitchFamily="34" charset="-120"/>
            </a:endParaRPr>
          </a:p>
          <a:p>
            <a:r>
              <a:rPr kumimoji="0" lang="zh-TW" altLang="en-US" sz="1400">
                <a:latin typeface="Franklin Gothic Medium" pitchFamily="34" charset="0"/>
                <a:ea typeface="微軟正黑體" pitchFamily="34" charset="-120"/>
              </a:rPr>
              <a:t>右鍵出現選單，選擇</a:t>
            </a:r>
            <a:r>
              <a:rPr kumimoji="0" lang="en-US" altLang="zh-TW" sz="1400">
                <a:latin typeface="Franklin Gothic Medium" pitchFamily="34" charset="0"/>
                <a:ea typeface="微軟正黑體" pitchFamily="34" charset="-120"/>
              </a:rPr>
              <a:t>”</a:t>
            </a:r>
            <a:r>
              <a:rPr kumimoji="0" lang="zh-TW" altLang="en-US" sz="1400">
                <a:latin typeface="Franklin Gothic Medium" pitchFamily="34" charset="0"/>
                <a:ea typeface="微軟正黑體" pitchFamily="34" charset="-120"/>
              </a:rPr>
              <a:t>建立形狀</a:t>
            </a:r>
            <a:endParaRPr kumimoji="0" lang="en-US" altLang="zh-TW" sz="1400">
              <a:latin typeface="Franklin Gothic Medium" pitchFamily="34" charset="0"/>
              <a:ea typeface="微軟正黑體" pitchFamily="34" charset="-120"/>
            </a:endParaRPr>
          </a:p>
          <a:p>
            <a:r>
              <a:rPr kumimoji="0" lang="zh-TW" altLang="en-US" sz="1400">
                <a:latin typeface="Franklin Gothic Medium" pitchFamily="34" charset="0"/>
                <a:ea typeface="微軟正黑體" pitchFamily="34" charset="-120"/>
              </a:rPr>
              <a:t>補間動畫</a:t>
            </a:r>
            <a:r>
              <a:rPr kumimoji="0" lang="en-US" altLang="zh-TW" sz="1400">
                <a:latin typeface="Franklin Gothic Medium" pitchFamily="34" charset="0"/>
                <a:ea typeface="微軟正黑體" pitchFamily="34" charset="-120"/>
              </a:rPr>
              <a:t>”</a:t>
            </a:r>
          </a:p>
        </p:txBody>
      </p:sp>
      <p:sp>
        <p:nvSpPr>
          <p:cNvPr id="54296" name="文字方塊 31"/>
          <p:cNvSpPr txBox="1">
            <a:spLocks noChangeArrowheads="1"/>
          </p:cNvSpPr>
          <p:nvPr/>
        </p:nvSpPr>
        <p:spPr bwMode="auto">
          <a:xfrm>
            <a:off x="5980113" y="5805488"/>
            <a:ext cx="287655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Franklin Gothic Medium" pitchFamily="34" charset="0"/>
                <a:ea typeface="微軟正黑體" pitchFamily="34" charset="-120"/>
              </a:rPr>
              <a:t>當中間影格變成綠色且出現箭頭</a:t>
            </a:r>
            <a:endParaRPr kumimoji="0" lang="en-US" altLang="zh-TW" sz="1400">
              <a:latin typeface="Franklin Gothic Medium" pitchFamily="34" charset="0"/>
              <a:ea typeface="微軟正黑體" pitchFamily="34" charset="-120"/>
            </a:endParaRPr>
          </a:p>
          <a:p>
            <a:r>
              <a:rPr kumimoji="0" lang="zh-TW" altLang="en-US" sz="1400">
                <a:latin typeface="Franklin Gothic Medium" pitchFamily="34" charset="0"/>
                <a:ea typeface="微軟正黑體" pitchFamily="34" charset="-120"/>
              </a:rPr>
              <a:t>即為完成形變動畫，可測試影片。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3"/>
          <p:cNvPicPr>
            <a:picLocks noChangeAspect="1" noChangeArrowheads="1"/>
          </p:cNvPicPr>
          <p:nvPr/>
        </p:nvPicPr>
        <p:blipFill>
          <a:blip r:embed="rId2"/>
          <a:srcRect l="5428" t="5000" r="43356" b="73058"/>
          <a:stretch>
            <a:fillRect/>
          </a:stretch>
        </p:blipFill>
        <p:spPr bwMode="auto">
          <a:xfrm>
            <a:off x="585788" y="2195513"/>
            <a:ext cx="5057775" cy="135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48640" lvl="1" indent="-182880" fontAlgn="auto">
              <a:spcAft>
                <a:spcPts val="0"/>
              </a:spcAft>
              <a:defRPr/>
            </a:pPr>
            <a:r>
              <a:rPr lang="zh-TW" altLang="en-US" dirty="0" smtClean="0"/>
              <a:t>移動補間</a:t>
            </a:r>
            <a:r>
              <a:rPr lang="zh-TW" altLang="zh-TW" dirty="0" smtClean="0"/>
              <a:t>動畫</a:t>
            </a:r>
            <a:r>
              <a:rPr lang="en-US" altLang="zh-TW" dirty="0" smtClean="0"/>
              <a:t>:</a:t>
            </a:r>
            <a:r>
              <a:rPr lang="zh-TW" altLang="zh-TW" dirty="0"/>
              <a:t>旋轉、速度、縮</a:t>
            </a:r>
            <a:r>
              <a:rPr lang="zh-TW" altLang="zh-TW" dirty="0" smtClean="0"/>
              <a:t>放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zh-TW" altLang="en-US"/>
          </a:p>
        </p:txBody>
      </p:sp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3"/>
          <a:srcRect l="5768" t="76314" r="41965" b="4567"/>
          <a:stretch>
            <a:fillRect/>
          </a:stretch>
        </p:blipFill>
        <p:spPr bwMode="auto">
          <a:xfrm>
            <a:off x="2016125" y="5229225"/>
            <a:ext cx="6372225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1" name="Picture 2"/>
          <p:cNvPicPr>
            <a:picLocks noChangeAspect="1" noChangeArrowheads="1"/>
          </p:cNvPicPr>
          <p:nvPr/>
        </p:nvPicPr>
        <p:blipFill>
          <a:blip r:embed="rId4"/>
          <a:srcRect l="23157" t="81209" r="71487" b="10905"/>
          <a:stretch>
            <a:fillRect/>
          </a:stretch>
        </p:blipFill>
        <p:spPr bwMode="auto">
          <a:xfrm>
            <a:off x="4103688" y="4929188"/>
            <a:ext cx="65405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2" name="Picture 2"/>
          <p:cNvPicPr>
            <a:picLocks noChangeAspect="1" noChangeArrowheads="1"/>
          </p:cNvPicPr>
          <p:nvPr/>
        </p:nvPicPr>
        <p:blipFill>
          <a:blip r:embed="rId5"/>
          <a:srcRect l="26695" t="45313" r="36340" b="36969"/>
          <a:stretch>
            <a:fillRect/>
          </a:stretch>
        </p:blipFill>
        <p:spPr bwMode="auto">
          <a:xfrm>
            <a:off x="500063" y="3608388"/>
            <a:ext cx="4506912" cy="135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直線單箭頭接點 4"/>
          <p:cNvCxnSpPr/>
          <p:nvPr/>
        </p:nvCxnSpPr>
        <p:spPr>
          <a:xfrm>
            <a:off x="1116013" y="4652963"/>
            <a:ext cx="3384550" cy="0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2003425" y="2686050"/>
            <a:ext cx="79375" cy="1444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2740025" y="2674938"/>
            <a:ext cx="80963" cy="1444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cxnSp>
        <p:nvCxnSpPr>
          <p:cNvPr id="9" name="肘形接點 8"/>
          <p:cNvCxnSpPr>
            <a:stCxn id="6" idx="2"/>
          </p:cNvCxnSpPr>
          <p:nvPr/>
        </p:nvCxnSpPr>
        <p:spPr>
          <a:xfrm rot="5400000">
            <a:off x="1135857" y="2882106"/>
            <a:ext cx="958850" cy="855663"/>
          </a:xfrm>
          <a:prstGeom prst="bentConnector3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肘形接點 10"/>
          <p:cNvCxnSpPr/>
          <p:nvPr/>
        </p:nvCxnSpPr>
        <p:spPr>
          <a:xfrm rot="16200000" flipH="1">
            <a:off x="3610769" y="3039269"/>
            <a:ext cx="958850" cy="541338"/>
          </a:xfrm>
          <a:prstGeom prst="bentConnector3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308" name="Picture 4"/>
          <p:cNvPicPr>
            <a:picLocks noChangeAspect="1" noChangeArrowheads="1"/>
          </p:cNvPicPr>
          <p:nvPr/>
        </p:nvPicPr>
        <p:blipFill>
          <a:blip r:embed="rId6"/>
          <a:srcRect l="30121" t="13229" r="50816" b="43394"/>
          <a:stretch>
            <a:fillRect/>
          </a:stretch>
        </p:blipFill>
        <p:spPr bwMode="auto">
          <a:xfrm>
            <a:off x="4805363" y="2195513"/>
            <a:ext cx="1922462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矩形 12"/>
          <p:cNvSpPr/>
          <p:nvPr/>
        </p:nvSpPr>
        <p:spPr>
          <a:xfrm>
            <a:off x="4805363" y="2195513"/>
            <a:ext cx="1943100" cy="177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9" name="矩形 18"/>
          <p:cNvSpPr/>
          <p:nvPr/>
        </p:nvSpPr>
        <p:spPr>
          <a:xfrm>
            <a:off x="4129088" y="5267325"/>
            <a:ext cx="658812" cy="1158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20" name="矩形 19"/>
          <p:cNvSpPr/>
          <p:nvPr/>
        </p:nvSpPr>
        <p:spPr>
          <a:xfrm>
            <a:off x="3779838" y="2686050"/>
            <a:ext cx="80962" cy="1444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cxnSp>
        <p:nvCxnSpPr>
          <p:cNvPr id="16" name="肘形接點 15"/>
          <p:cNvCxnSpPr>
            <a:stCxn id="12" idx="0"/>
            <a:endCxn id="4100" idx="1"/>
          </p:cNvCxnSpPr>
          <p:nvPr/>
        </p:nvCxnSpPr>
        <p:spPr>
          <a:xfrm rot="16200000" flipH="1" flipV="1">
            <a:off x="757238" y="3933825"/>
            <a:ext cx="3282950" cy="765175"/>
          </a:xfrm>
          <a:prstGeom prst="bentConnector4">
            <a:avLst>
              <a:gd name="adj1" fmla="val -6964"/>
              <a:gd name="adj2" fmla="val 314467"/>
            </a:avLst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313" name="文字方塊 23"/>
          <p:cNvSpPr txBox="1">
            <a:spLocks noChangeArrowheads="1"/>
          </p:cNvSpPr>
          <p:nvPr/>
        </p:nvSpPr>
        <p:spPr bwMode="auto">
          <a:xfrm>
            <a:off x="1430338" y="3608388"/>
            <a:ext cx="2646362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200">
                <a:latin typeface="Franklin Gothic Medium" pitchFamily="34" charset="0"/>
                <a:ea typeface="微軟正黑體" pitchFamily="34" charset="-120"/>
              </a:rPr>
              <a:t>在起終的關鍵影格設定好圖形的位置</a:t>
            </a:r>
          </a:p>
        </p:txBody>
      </p:sp>
      <p:sp>
        <p:nvSpPr>
          <p:cNvPr id="55314" name="文字方塊 29"/>
          <p:cNvSpPr txBox="1">
            <a:spLocks noChangeArrowheads="1"/>
          </p:cNvSpPr>
          <p:nvPr/>
        </p:nvSpPr>
        <p:spPr bwMode="auto">
          <a:xfrm>
            <a:off x="5940425" y="2382838"/>
            <a:ext cx="26082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200">
                <a:latin typeface="Franklin Gothic Medium" pitchFamily="34" charset="0"/>
                <a:ea typeface="微軟正黑體" pitchFamily="34" charset="-120"/>
              </a:rPr>
              <a:t>在起終的關鍵影格中間按右鍵</a:t>
            </a:r>
            <a:endParaRPr kumimoji="0" lang="en-US" altLang="zh-TW" sz="1200">
              <a:latin typeface="Franklin Gothic Medium" pitchFamily="34" charset="0"/>
              <a:ea typeface="微軟正黑體" pitchFamily="34" charset="-120"/>
            </a:endParaRPr>
          </a:p>
          <a:p>
            <a:r>
              <a:rPr kumimoji="0" lang="zh-TW" altLang="en-US" sz="1200">
                <a:latin typeface="Franklin Gothic Medium" pitchFamily="34" charset="0"/>
                <a:ea typeface="微軟正黑體" pitchFamily="34" charset="-120"/>
              </a:rPr>
              <a:t>，出現選單選擇建立</a:t>
            </a:r>
            <a:r>
              <a:rPr kumimoji="0" lang="en-US" altLang="zh-TW" sz="1200">
                <a:latin typeface="Franklin Gothic Medium" pitchFamily="34" charset="0"/>
                <a:ea typeface="微軟正黑體" pitchFamily="34" charset="-120"/>
              </a:rPr>
              <a:t>“</a:t>
            </a:r>
            <a:r>
              <a:rPr kumimoji="0" lang="zh-TW" altLang="en-US" sz="1200">
                <a:latin typeface="Franklin Gothic Medium" pitchFamily="34" charset="0"/>
                <a:ea typeface="微軟正黑體" pitchFamily="34" charset="-120"/>
              </a:rPr>
              <a:t>移動補間動畫</a:t>
            </a:r>
            <a:r>
              <a:rPr kumimoji="0" lang="en-US" altLang="zh-TW" sz="1200">
                <a:latin typeface="Franklin Gothic Medium" pitchFamily="34" charset="0"/>
                <a:ea typeface="微軟正黑體" pitchFamily="34" charset="-120"/>
              </a:rPr>
              <a:t>”</a:t>
            </a:r>
            <a:endParaRPr kumimoji="0" lang="zh-TW" altLang="en-US" sz="1200">
              <a:latin typeface="Franklin Gothic Medium" pitchFamily="34" charset="0"/>
              <a:ea typeface="微軟正黑體" pitchFamily="34" charset="-120"/>
            </a:endParaRPr>
          </a:p>
        </p:txBody>
      </p:sp>
      <p:sp>
        <p:nvSpPr>
          <p:cNvPr id="55315" name="文字方塊 30"/>
          <p:cNvSpPr txBox="1">
            <a:spLocks noChangeArrowheads="1"/>
          </p:cNvSpPr>
          <p:nvPr/>
        </p:nvSpPr>
        <p:spPr bwMode="auto">
          <a:xfrm>
            <a:off x="-9525" y="5953125"/>
            <a:ext cx="244157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100">
                <a:latin typeface="Franklin Gothic Medium" pitchFamily="34" charset="0"/>
                <a:ea typeface="微軟正黑體" pitchFamily="34" charset="-120"/>
              </a:rPr>
              <a:t>在起終的關鍵影格中間按左鍵</a:t>
            </a:r>
            <a:endParaRPr kumimoji="0" lang="en-US" altLang="zh-TW" sz="1100">
              <a:latin typeface="Franklin Gothic Medium" pitchFamily="34" charset="0"/>
              <a:ea typeface="微軟正黑體" pitchFamily="34" charset="-120"/>
            </a:endParaRPr>
          </a:p>
          <a:p>
            <a:r>
              <a:rPr kumimoji="0" lang="zh-TW" altLang="en-US" sz="1100">
                <a:latin typeface="Franklin Gothic Medium" pitchFamily="34" charset="0"/>
                <a:ea typeface="微軟正黑體" pitchFamily="34" charset="-120"/>
              </a:rPr>
              <a:t>，屬性欄位出現補間動畫選項，選擇</a:t>
            </a:r>
            <a:endParaRPr kumimoji="0" lang="en-US" altLang="zh-TW" sz="1100">
              <a:latin typeface="Franklin Gothic Medium" pitchFamily="34" charset="0"/>
              <a:ea typeface="微軟正黑體" pitchFamily="34" charset="-120"/>
            </a:endParaRPr>
          </a:p>
          <a:p>
            <a:r>
              <a:rPr kumimoji="0" lang="zh-TW" altLang="en-US" sz="1100">
                <a:latin typeface="Franklin Gothic Medium" pitchFamily="34" charset="0"/>
                <a:ea typeface="微軟正黑體" pitchFamily="34" charset="-120"/>
              </a:rPr>
              <a:t>移動。可以再次編輯物件的旋轉、速</a:t>
            </a:r>
            <a:endParaRPr kumimoji="0" lang="en-US" altLang="zh-TW" sz="1100">
              <a:latin typeface="Franklin Gothic Medium" pitchFamily="34" charset="0"/>
              <a:ea typeface="微軟正黑體" pitchFamily="34" charset="-120"/>
            </a:endParaRPr>
          </a:p>
          <a:p>
            <a:r>
              <a:rPr kumimoji="0" lang="zh-TW" altLang="en-US" sz="1100">
                <a:latin typeface="Franklin Gothic Medium" pitchFamily="34" charset="0"/>
                <a:ea typeface="微軟正黑體" pitchFamily="34" charset="-120"/>
              </a:rPr>
              <a:t>度、縮放、加減速等動態選項</a:t>
            </a:r>
          </a:p>
        </p:txBody>
      </p:sp>
      <p:sp>
        <p:nvSpPr>
          <p:cNvPr id="28" name="橢圓 27"/>
          <p:cNvSpPr/>
          <p:nvPr/>
        </p:nvSpPr>
        <p:spPr>
          <a:xfrm>
            <a:off x="1350963" y="3684588"/>
            <a:ext cx="144462" cy="14446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36" name="橢圓 35"/>
          <p:cNvSpPr/>
          <p:nvPr/>
        </p:nvSpPr>
        <p:spPr>
          <a:xfrm>
            <a:off x="5867400" y="2435225"/>
            <a:ext cx="144463" cy="14446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37" name="橢圓 36"/>
          <p:cNvSpPr/>
          <p:nvPr/>
        </p:nvSpPr>
        <p:spPr>
          <a:xfrm>
            <a:off x="469900" y="5732463"/>
            <a:ext cx="144463" cy="14446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55319" name="文字方塊 28"/>
          <p:cNvSpPr txBox="1">
            <a:spLocks noChangeArrowheads="1"/>
          </p:cNvSpPr>
          <p:nvPr/>
        </p:nvSpPr>
        <p:spPr bwMode="auto">
          <a:xfrm>
            <a:off x="1289050" y="3617913"/>
            <a:ext cx="268288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100">
                <a:solidFill>
                  <a:schemeClr val="bg1"/>
                </a:solidFill>
                <a:latin typeface="Franklin Gothic Medium" pitchFamily="34" charset="0"/>
                <a:ea typeface="微軟正黑體" pitchFamily="34" charset="-120"/>
              </a:rPr>
              <a:t>1</a:t>
            </a:r>
            <a:endParaRPr kumimoji="0" lang="zh-TW" altLang="en-US" sz="1100">
              <a:solidFill>
                <a:schemeClr val="bg1"/>
              </a:solidFill>
              <a:latin typeface="Franklin Gothic Medium" pitchFamily="34" charset="0"/>
              <a:ea typeface="微軟正黑體" pitchFamily="34" charset="-120"/>
            </a:endParaRPr>
          </a:p>
        </p:txBody>
      </p:sp>
      <p:sp>
        <p:nvSpPr>
          <p:cNvPr id="55320" name="文字方塊 39"/>
          <p:cNvSpPr txBox="1">
            <a:spLocks noChangeArrowheads="1"/>
          </p:cNvSpPr>
          <p:nvPr/>
        </p:nvSpPr>
        <p:spPr bwMode="auto">
          <a:xfrm>
            <a:off x="5805488" y="2376488"/>
            <a:ext cx="268287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100">
                <a:solidFill>
                  <a:schemeClr val="bg1"/>
                </a:solidFill>
                <a:latin typeface="Franklin Gothic Medium" pitchFamily="34" charset="0"/>
                <a:ea typeface="微軟正黑體" pitchFamily="34" charset="-120"/>
              </a:rPr>
              <a:t>2</a:t>
            </a:r>
            <a:endParaRPr kumimoji="0" lang="zh-TW" altLang="en-US" sz="1100">
              <a:solidFill>
                <a:schemeClr val="bg1"/>
              </a:solidFill>
              <a:latin typeface="Franklin Gothic Medium" pitchFamily="34" charset="0"/>
              <a:ea typeface="微軟正黑體" pitchFamily="34" charset="-120"/>
            </a:endParaRPr>
          </a:p>
        </p:txBody>
      </p:sp>
      <p:sp>
        <p:nvSpPr>
          <p:cNvPr id="42" name="橢圓 41"/>
          <p:cNvSpPr/>
          <p:nvPr/>
        </p:nvSpPr>
        <p:spPr>
          <a:xfrm>
            <a:off x="5907088" y="2989263"/>
            <a:ext cx="144462" cy="14446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55322" name="文字方塊 40"/>
          <p:cNvSpPr txBox="1">
            <a:spLocks noChangeArrowheads="1"/>
          </p:cNvSpPr>
          <p:nvPr/>
        </p:nvSpPr>
        <p:spPr bwMode="auto">
          <a:xfrm>
            <a:off x="5980113" y="3192463"/>
            <a:ext cx="269716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Franklin Gothic Medium" pitchFamily="34" charset="0"/>
                <a:ea typeface="微軟正黑體" pitchFamily="34" charset="-120"/>
              </a:rPr>
              <a:t>當中間影格變成紫色且出現箭頭</a:t>
            </a:r>
            <a:endParaRPr kumimoji="0" lang="en-US" altLang="zh-TW" sz="1400">
              <a:latin typeface="Franklin Gothic Medium" pitchFamily="34" charset="0"/>
              <a:ea typeface="微軟正黑體" pitchFamily="34" charset="-120"/>
            </a:endParaRPr>
          </a:p>
          <a:p>
            <a:r>
              <a:rPr kumimoji="0" lang="zh-TW" altLang="en-US" sz="1400">
                <a:latin typeface="Franklin Gothic Medium" pitchFamily="34" charset="0"/>
                <a:ea typeface="微軟正黑體" pitchFamily="34" charset="-120"/>
              </a:rPr>
              <a:t>即為完成移動動畫。</a:t>
            </a:r>
          </a:p>
        </p:txBody>
      </p:sp>
      <p:sp>
        <p:nvSpPr>
          <p:cNvPr id="55323" name="文字方塊 38"/>
          <p:cNvSpPr txBox="1">
            <a:spLocks noChangeArrowheads="1"/>
          </p:cNvSpPr>
          <p:nvPr/>
        </p:nvSpPr>
        <p:spPr bwMode="auto">
          <a:xfrm>
            <a:off x="5845175" y="2930525"/>
            <a:ext cx="2682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100">
                <a:solidFill>
                  <a:schemeClr val="bg1"/>
                </a:solidFill>
                <a:latin typeface="Franklin Gothic Medium" pitchFamily="34" charset="0"/>
                <a:ea typeface="微軟正黑體" pitchFamily="34" charset="-120"/>
              </a:rPr>
              <a:t>3</a:t>
            </a:r>
            <a:endParaRPr kumimoji="0" lang="zh-TW" altLang="en-US" sz="1100">
              <a:solidFill>
                <a:schemeClr val="bg1"/>
              </a:solidFill>
              <a:latin typeface="Franklin Gothic Medium" pitchFamily="34" charset="0"/>
              <a:ea typeface="微軟正黑體" pitchFamily="34" charset="-120"/>
            </a:endParaRPr>
          </a:p>
        </p:txBody>
      </p:sp>
      <p:sp>
        <p:nvSpPr>
          <p:cNvPr id="55324" name="文字方塊 42"/>
          <p:cNvSpPr txBox="1">
            <a:spLocks noChangeArrowheads="1"/>
          </p:cNvSpPr>
          <p:nvPr/>
        </p:nvSpPr>
        <p:spPr bwMode="auto">
          <a:xfrm>
            <a:off x="407988" y="5673725"/>
            <a:ext cx="268287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1100">
                <a:solidFill>
                  <a:schemeClr val="bg1"/>
                </a:solidFill>
                <a:latin typeface="Franklin Gothic Medium" pitchFamily="34" charset="0"/>
                <a:ea typeface="微軟正黑體" pitchFamily="34" charset="-120"/>
              </a:rPr>
              <a:t>4</a:t>
            </a:r>
            <a:endParaRPr kumimoji="0" lang="zh-TW" altLang="en-US" sz="1100">
              <a:solidFill>
                <a:schemeClr val="bg1"/>
              </a:solidFill>
              <a:latin typeface="Franklin Gothic Medium" pitchFamily="34" charset="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4320" fontAlgn="auto">
              <a:spcAft>
                <a:spcPts val="0"/>
              </a:spcAft>
              <a:defRPr/>
            </a:pPr>
            <a:r>
              <a:rPr lang="zh-TW" altLang="en-US" dirty="0" smtClean="0"/>
              <a:t>除錯</a:t>
            </a: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zh-TW" altLang="en-US" dirty="0"/>
          </a:p>
        </p:txBody>
      </p:sp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2"/>
          <a:srcRect l="5785" t="6685" r="58749" b="73601"/>
          <a:stretch>
            <a:fillRect/>
          </a:stretch>
        </p:blipFill>
        <p:spPr bwMode="auto">
          <a:xfrm>
            <a:off x="395288" y="2417763"/>
            <a:ext cx="4541837" cy="157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3"/>
          <p:cNvPicPr>
            <a:picLocks noChangeAspect="1" noChangeArrowheads="1"/>
          </p:cNvPicPr>
          <p:nvPr/>
        </p:nvPicPr>
        <p:blipFill>
          <a:blip r:embed="rId3"/>
          <a:srcRect l="5643" t="5000" r="57179" b="73570"/>
          <a:stretch>
            <a:fillRect/>
          </a:stretch>
        </p:blipFill>
        <p:spPr bwMode="auto">
          <a:xfrm>
            <a:off x="371475" y="4017963"/>
            <a:ext cx="453390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字方塊 3"/>
          <p:cNvSpPr txBox="1"/>
          <p:nvPr/>
        </p:nvSpPr>
        <p:spPr>
          <a:xfrm>
            <a:off x="5292725" y="2708275"/>
            <a:ext cx="3184525" cy="12017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dirty="0">
                <a:latin typeface="+mn-lt"/>
                <a:ea typeface="+mn-ea"/>
              </a:rPr>
              <a:t>當建立補間動畫失敗時，如圖</a:t>
            </a:r>
            <a:endParaRPr kumimoji="0" lang="en-US" altLang="zh-TW" dirty="0"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dirty="0">
                <a:latin typeface="+mn-lt"/>
                <a:ea typeface="+mn-ea"/>
              </a:rPr>
              <a:t>會出現虛線，此時請檢查步驟</a:t>
            </a:r>
            <a:endParaRPr kumimoji="0" lang="en-US" altLang="zh-TW" dirty="0"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dirty="0">
                <a:latin typeface="+mn-lt"/>
                <a:ea typeface="+mn-ea"/>
              </a:rPr>
              <a:t>是否執行錯誤或有</a:t>
            </a:r>
            <a:r>
              <a:rPr kumimoji="0" lang="zh-TW" altLang="en-US" dirty="0">
                <a:latin typeface="+mn-lt"/>
                <a:ea typeface="+mn-ea"/>
              </a:rPr>
              <a:t>遺失</a:t>
            </a:r>
            <a:r>
              <a:rPr kumimoji="0" lang="zh-TW" altLang="en-US" dirty="0">
                <a:latin typeface="+mn-lt"/>
                <a:ea typeface="+mn-ea"/>
              </a:rPr>
              <a:t>關鍵</a:t>
            </a:r>
            <a:r>
              <a:rPr kumimoji="0" lang="zh-TW" altLang="en-US" dirty="0">
                <a:latin typeface="+mn-lt"/>
                <a:ea typeface="+mn-ea"/>
              </a:rPr>
              <a:t>影</a:t>
            </a:r>
            <a:endParaRPr kumimoji="0" lang="en-US" altLang="zh-TW" dirty="0"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dirty="0">
                <a:latin typeface="+mn-lt"/>
                <a:ea typeface="+mn-ea"/>
              </a:rPr>
              <a:t>格的情形發生。</a:t>
            </a:r>
            <a:endParaRPr kumimoji="0" lang="zh-TW" altLang="en-US" dirty="0">
              <a:latin typeface="+mn-lt"/>
              <a:ea typeface="+mn-ea"/>
            </a:endParaRPr>
          </a:p>
        </p:txBody>
      </p:sp>
      <p:sp>
        <p:nvSpPr>
          <p:cNvPr id="5" name="五角星形 4"/>
          <p:cNvSpPr/>
          <p:nvPr/>
        </p:nvSpPr>
        <p:spPr>
          <a:xfrm rot="1288301">
            <a:off x="5292725" y="2420938"/>
            <a:ext cx="287338" cy="287337"/>
          </a:xfrm>
          <a:prstGeom prst="star5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4320" fontAlgn="auto">
              <a:spcAft>
                <a:spcPts val="0"/>
              </a:spcAft>
              <a:defRPr/>
            </a:pPr>
            <a:r>
              <a:rPr lang="zh-TW" altLang="en-US" dirty="0" smtClean="0"/>
              <a:t>測試動畫</a:t>
            </a:r>
            <a:r>
              <a:rPr lang="en-US" altLang="zh-TW" dirty="0" smtClean="0"/>
              <a:t>:</a:t>
            </a:r>
            <a:r>
              <a:rPr lang="zh-TW" altLang="en-US" dirty="0" smtClean="0"/>
              <a:t>檢視動畫的最終匯出成果</a:t>
            </a:r>
            <a:endParaRPr lang="zh-TW" altLang="en-US" dirty="0"/>
          </a:p>
          <a:p>
            <a:pPr marL="274320" fontAlgn="auto">
              <a:spcAft>
                <a:spcPts val="0"/>
              </a:spcAft>
              <a:defRPr/>
            </a:pP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zh-TW" altLang="en-US"/>
          </a:p>
        </p:txBody>
      </p:sp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2"/>
          <a:srcRect l="8160" r="66422" b="45125"/>
          <a:stretch>
            <a:fillRect/>
          </a:stretch>
        </p:blipFill>
        <p:spPr bwMode="auto">
          <a:xfrm>
            <a:off x="827088" y="2224088"/>
            <a:ext cx="3098800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2"/>
          <p:cNvPicPr>
            <a:picLocks noChangeAspect="1" noChangeArrowheads="1"/>
          </p:cNvPicPr>
          <p:nvPr/>
        </p:nvPicPr>
        <p:blipFill>
          <a:blip r:embed="rId3"/>
          <a:srcRect l="21249" t="13600" r="20876" b="17999"/>
          <a:stretch>
            <a:fillRect/>
          </a:stretch>
        </p:blipFill>
        <p:spPr bwMode="auto">
          <a:xfrm>
            <a:off x="4140200" y="2636838"/>
            <a:ext cx="4311650" cy="318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9" name="文字方塊 3"/>
          <p:cNvSpPr txBox="1">
            <a:spLocks noChangeArrowheads="1"/>
          </p:cNvSpPr>
          <p:nvPr/>
        </p:nvSpPr>
        <p:spPr bwMode="auto">
          <a:xfrm>
            <a:off x="5334000" y="5821363"/>
            <a:ext cx="20970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>
                <a:latin typeface="Franklin Gothic Medium" pitchFamily="34" charset="0"/>
                <a:ea typeface="微軟正黑體" pitchFamily="34" charset="-120"/>
              </a:rPr>
              <a:t>快捷鍵</a:t>
            </a:r>
            <a:r>
              <a:rPr kumimoji="0" lang="en-US" altLang="zh-TW">
                <a:latin typeface="Franklin Gothic Medium" pitchFamily="34" charset="0"/>
                <a:ea typeface="微軟正黑體" pitchFamily="34" charset="-120"/>
              </a:rPr>
              <a:t>: Ctrl + Enter</a:t>
            </a:r>
            <a:endParaRPr kumimoji="0" lang="zh-TW" altLang="en-US">
              <a:latin typeface="Franklin Gothic Medium" pitchFamily="34" charset="0"/>
              <a:ea typeface="微軟正黑體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419475" y="2443163"/>
            <a:ext cx="506413" cy="1936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827088" y="3860800"/>
            <a:ext cx="3098800" cy="1936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5" name="向右箭號 4"/>
          <p:cNvSpPr/>
          <p:nvPr/>
        </p:nvSpPr>
        <p:spPr>
          <a:xfrm>
            <a:off x="3492500" y="4941888"/>
            <a:ext cx="935038" cy="28733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4320" fontAlgn="auto">
              <a:spcAft>
                <a:spcPts val="0"/>
              </a:spcAft>
              <a:defRPr/>
            </a:pPr>
            <a:r>
              <a:rPr lang="zh-TW" altLang="en-US" dirty="0" smtClean="0"/>
              <a:t>發佈設定</a:t>
            </a:r>
            <a:endParaRPr lang="en-US" altLang="zh-TW" dirty="0" smtClean="0"/>
          </a:p>
          <a:p>
            <a:pPr marL="548640" lvl="1" indent="-182880" fontAlgn="auto">
              <a:spcAft>
                <a:spcPts val="0"/>
              </a:spcAft>
              <a:defRPr/>
            </a:pPr>
            <a:r>
              <a:rPr lang="zh-TW" altLang="en-US" dirty="0" smtClean="0"/>
              <a:t>匯出檔案格式：</a:t>
            </a:r>
            <a:r>
              <a:rPr lang="en-US" altLang="zh-TW" dirty="0" smtClean="0"/>
              <a:t>SWF</a:t>
            </a:r>
            <a:endParaRPr lang="zh-TW" altLang="en-US" dirty="0" smtClean="0"/>
          </a:p>
          <a:p>
            <a:pPr marL="548640" lvl="1" indent="-182880" fontAlgn="auto">
              <a:spcAft>
                <a:spcPts val="0"/>
              </a:spcAft>
              <a:defRPr/>
            </a:pPr>
            <a:r>
              <a:rPr lang="zh-TW" altLang="en-US" dirty="0" smtClean="0"/>
              <a:t>編輯檔</a:t>
            </a:r>
            <a:r>
              <a:rPr lang="en-US" altLang="zh-TW" dirty="0" smtClean="0"/>
              <a:t>:FLA</a:t>
            </a:r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zh-TW" altLang="en-US"/>
          </a:p>
        </p:txBody>
      </p:sp>
      <p:pic>
        <p:nvPicPr>
          <p:cNvPr id="58371" name="Picture 2"/>
          <p:cNvPicPr>
            <a:picLocks noChangeAspect="1" noChangeArrowheads="1"/>
          </p:cNvPicPr>
          <p:nvPr/>
        </p:nvPicPr>
        <p:blipFill>
          <a:blip r:embed="rId2"/>
          <a:srcRect r="77628" b="21190"/>
          <a:stretch>
            <a:fillRect/>
          </a:stretch>
        </p:blipFill>
        <p:spPr bwMode="auto">
          <a:xfrm>
            <a:off x="2339975" y="2613025"/>
            <a:ext cx="2286000" cy="503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2"/>
          <p:cNvPicPr>
            <a:picLocks noChangeAspect="1" noChangeArrowheads="1"/>
          </p:cNvPicPr>
          <p:nvPr/>
        </p:nvPicPr>
        <p:blipFill>
          <a:blip r:embed="rId2"/>
          <a:srcRect l="22372" t="48450" r="57072" b="45209"/>
          <a:stretch>
            <a:fillRect/>
          </a:stretch>
        </p:blipFill>
        <p:spPr bwMode="auto">
          <a:xfrm>
            <a:off x="4625975" y="5876925"/>
            <a:ext cx="2100263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2"/>
          <p:cNvPicPr>
            <a:picLocks noChangeAspect="1" noChangeArrowheads="1"/>
          </p:cNvPicPr>
          <p:nvPr/>
        </p:nvPicPr>
        <p:blipFill>
          <a:blip r:embed="rId3"/>
          <a:srcRect l="27806" t="23006" r="27063" b="7941"/>
          <a:stretch>
            <a:fillRect/>
          </a:stretch>
        </p:blipFill>
        <p:spPr bwMode="auto">
          <a:xfrm>
            <a:off x="5076825" y="1916113"/>
            <a:ext cx="3746500" cy="358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2317750" y="2781300"/>
            <a:ext cx="506413" cy="1936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2317750" y="5681663"/>
            <a:ext cx="2308225" cy="1952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4625975" y="6080125"/>
            <a:ext cx="2100263" cy="2016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6369050" y="4248150"/>
            <a:ext cx="1658938" cy="12525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5676900" y="2133600"/>
            <a:ext cx="1774825" cy="1920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8061325" y="4054475"/>
            <a:ext cx="506413" cy="1920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58380" name="文字方塊 12"/>
          <p:cNvSpPr txBox="1">
            <a:spLocks noChangeArrowheads="1"/>
          </p:cNvSpPr>
          <p:nvPr/>
        </p:nvSpPr>
        <p:spPr bwMode="auto">
          <a:xfrm>
            <a:off x="219075" y="3141663"/>
            <a:ext cx="23002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>
                <a:latin typeface="Franklin Gothic Medium" pitchFamily="34" charset="0"/>
                <a:ea typeface="微軟正黑體" pitchFamily="34" charset="-120"/>
              </a:rPr>
              <a:t>檔案</a:t>
            </a:r>
            <a:r>
              <a:rPr kumimoji="0" lang="en-US" altLang="zh-TW">
                <a:latin typeface="Franklin Gothic Medium" pitchFamily="34" charset="0"/>
                <a:ea typeface="微軟正黑體" pitchFamily="34" charset="-120"/>
              </a:rPr>
              <a:t>&gt;</a:t>
            </a:r>
            <a:r>
              <a:rPr kumimoji="0" lang="zh-TW" altLang="en-US">
                <a:latin typeface="Franklin Gothic Medium" pitchFamily="34" charset="0"/>
                <a:ea typeface="微軟正黑體" pitchFamily="34" charset="-120"/>
              </a:rPr>
              <a:t>匯出</a:t>
            </a:r>
            <a:r>
              <a:rPr kumimoji="0" lang="en-US" altLang="zh-TW">
                <a:latin typeface="Franklin Gothic Medium" pitchFamily="34" charset="0"/>
                <a:ea typeface="微軟正黑體" pitchFamily="34" charset="-120"/>
              </a:rPr>
              <a:t>&gt;</a:t>
            </a:r>
            <a:r>
              <a:rPr kumimoji="0" lang="zh-TW" altLang="en-US">
                <a:latin typeface="Franklin Gothic Medium" pitchFamily="34" charset="0"/>
                <a:ea typeface="微軟正黑體" pitchFamily="34" charset="-120"/>
              </a:rPr>
              <a:t>匯出影片</a:t>
            </a:r>
          </a:p>
        </p:txBody>
      </p:sp>
      <p:sp>
        <p:nvSpPr>
          <p:cNvPr id="58381" name="文字方塊 13"/>
          <p:cNvSpPr txBox="1">
            <a:spLocks noChangeArrowheads="1"/>
          </p:cNvSpPr>
          <p:nvPr/>
        </p:nvSpPr>
        <p:spPr bwMode="auto">
          <a:xfrm>
            <a:off x="6867525" y="2374900"/>
            <a:ext cx="15700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>
                <a:latin typeface="Franklin Gothic Medium" pitchFamily="34" charset="0"/>
                <a:ea typeface="微軟正黑體" pitchFamily="34" charset="-120"/>
              </a:rPr>
              <a:t>選擇匯出位置</a:t>
            </a:r>
          </a:p>
        </p:txBody>
      </p:sp>
      <p:sp>
        <p:nvSpPr>
          <p:cNvPr id="4" name="向右箭號 3"/>
          <p:cNvSpPr/>
          <p:nvPr/>
        </p:nvSpPr>
        <p:spPr>
          <a:xfrm>
            <a:off x="4625975" y="3141663"/>
            <a:ext cx="738188" cy="3683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58383" name="文字方塊 15"/>
          <p:cNvSpPr txBox="1">
            <a:spLocks noChangeArrowheads="1"/>
          </p:cNvSpPr>
          <p:nvPr/>
        </p:nvSpPr>
        <p:spPr bwMode="auto">
          <a:xfrm>
            <a:off x="7205663" y="5410200"/>
            <a:ext cx="18002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>
                <a:latin typeface="Franklin Gothic Medium" pitchFamily="34" charset="0"/>
                <a:ea typeface="微軟正黑體" pitchFamily="34" charset="-120"/>
              </a:rPr>
              <a:t>選擇匯出檔案類</a:t>
            </a:r>
            <a:endParaRPr kumimoji="0" lang="en-US" altLang="zh-TW">
              <a:latin typeface="Franklin Gothic Medium" pitchFamily="34" charset="0"/>
              <a:ea typeface="微軟正黑體" pitchFamily="34" charset="-120"/>
            </a:endParaRPr>
          </a:p>
          <a:p>
            <a:r>
              <a:rPr kumimoji="0" lang="zh-TW" altLang="en-US">
                <a:latin typeface="Franklin Gothic Medium" pitchFamily="34" charset="0"/>
                <a:ea typeface="微軟正黑體" pitchFamily="34" charset="-120"/>
              </a:rPr>
              <a:t>型</a:t>
            </a:r>
            <a:r>
              <a:rPr kumimoji="0" lang="en-US" altLang="zh-TW">
                <a:latin typeface="Franklin Gothic Medium" pitchFamily="34" charset="0"/>
                <a:ea typeface="微軟正黑體" pitchFamily="34" charset="-120"/>
              </a:rPr>
              <a:t>&gt;</a:t>
            </a:r>
            <a:r>
              <a:rPr kumimoji="0" lang="zh-TW" altLang="en-US">
                <a:latin typeface="Franklin Gothic Medium" pitchFamily="34" charset="0"/>
                <a:ea typeface="微軟正黑體" pitchFamily="34" charset="-120"/>
              </a:rPr>
              <a:t>存檔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zh-TW" altLang="en-US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/>
          <a:srcRect l="34869" t="11789" r="34079" b="14526"/>
          <a:stretch>
            <a:fillRect/>
          </a:stretch>
        </p:blipFill>
        <p:spPr bwMode="auto">
          <a:xfrm>
            <a:off x="755650" y="2016125"/>
            <a:ext cx="3074988" cy="456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/>
          <a:srcRect l="34737" t="34264" r="34605" b="37947"/>
          <a:stretch>
            <a:fillRect/>
          </a:stretch>
        </p:blipFill>
        <p:spPr bwMode="auto">
          <a:xfrm>
            <a:off x="4572000" y="2170113"/>
            <a:ext cx="3738563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6" name="文字方塊 3"/>
          <p:cNvSpPr txBox="1">
            <a:spLocks noChangeArrowheads="1"/>
          </p:cNvSpPr>
          <p:nvPr/>
        </p:nvSpPr>
        <p:spPr bwMode="auto">
          <a:xfrm>
            <a:off x="755650" y="1693863"/>
            <a:ext cx="22494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zh-TW" altLang="en-US">
                <a:latin typeface="Franklin Gothic Medium" pitchFamily="34" charset="0"/>
                <a:ea typeface="微軟正黑體" pitchFamily="34" charset="-120"/>
              </a:rPr>
              <a:t>匯出檔案格式：</a:t>
            </a:r>
            <a:r>
              <a:rPr kumimoji="0" lang="en-US" altLang="zh-TW">
                <a:latin typeface="Franklin Gothic Medium" pitchFamily="34" charset="0"/>
                <a:ea typeface="微軟正黑體" pitchFamily="34" charset="-120"/>
              </a:rPr>
              <a:t>SWF</a:t>
            </a:r>
            <a:endParaRPr kumimoji="0" lang="zh-TW" altLang="en-US">
              <a:latin typeface="Franklin Gothic Medium" pitchFamily="34" charset="0"/>
              <a:ea typeface="微軟正黑體" pitchFamily="34" charset="-120"/>
            </a:endParaRPr>
          </a:p>
          <a:p>
            <a:endParaRPr kumimoji="0" lang="zh-TW" altLang="en-US">
              <a:latin typeface="Franklin Gothic Medium" pitchFamily="34" charset="0"/>
              <a:ea typeface="微軟正黑體" pitchFamily="34" charset="-120"/>
            </a:endParaRPr>
          </a:p>
        </p:txBody>
      </p:sp>
      <p:sp>
        <p:nvSpPr>
          <p:cNvPr id="59397" name="文字方塊 6"/>
          <p:cNvSpPr txBox="1">
            <a:spLocks noChangeArrowheads="1"/>
          </p:cNvSpPr>
          <p:nvPr/>
        </p:nvSpPr>
        <p:spPr bwMode="auto">
          <a:xfrm>
            <a:off x="4572000" y="1846263"/>
            <a:ext cx="21177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lvl="1"/>
            <a:r>
              <a:rPr kumimoji="0" lang="zh-TW" altLang="en-US">
                <a:latin typeface="Franklin Gothic Medium" pitchFamily="34" charset="0"/>
                <a:ea typeface="微軟正黑體" pitchFamily="34" charset="-120"/>
              </a:rPr>
              <a:t>匯出檔案格式：</a:t>
            </a:r>
            <a:r>
              <a:rPr kumimoji="0" lang="en-US" altLang="zh-TW">
                <a:latin typeface="Franklin Gothic Medium" pitchFamily="34" charset="0"/>
                <a:ea typeface="微軟正黑體" pitchFamily="34" charset="-120"/>
              </a:rPr>
              <a:t>AVI</a:t>
            </a:r>
            <a:endParaRPr kumimoji="0" lang="zh-TW" altLang="en-US">
              <a:latin typeface="Franklin Gothic Medium" pitchFamily="34" charset="0"/>
              <a:ea typeface="微軟正黑體" pitchFamily="34" charset="-120"/>
            </a:endParaRPr>
          </a:p>
          <a:p>
            <a:endParaRPr kumimoji="0" lang="zh-TW" altLang="en-US">
              <a:latin typeface="Franklin Gothic Medium" pitchFamily="34" charset="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</p:nvPr>
        </p:nvGraphicFramePr>
        <p:xfrm>
          <a:off x="1908175" y="2636838"/>
          <a:ext cx="5310188" cy="29257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54935"/>
                <a:gridCol w="2654935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Ctrl + N</a:t>
                      </a: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開新檔案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Ctrl + O</a:t>
                      </a: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開啟舊檔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Ctrl + Shift + O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將檔案以元件庫形式開啟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Ctrl + W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關閉檔案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Ctrl + S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存檔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Ctrl + Shift + S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另存新檔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Ctrl + R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匯入音效檔或點陣圖檔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Ctrl + Alt + Shift + S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 </a:t>
                      </a:r>
                      <a:r>
                        <a:rPr lang="zh-TW" sz="1600" kern="100">
                          <a:effectLst/>
                        </a:rPr>
                        <a:t>匯出影片或單張影像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Ctrl + Shift + F12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輸出影片設定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Shift + F12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輸出影片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Ctrl + P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 </a:t>
                      </a:r>
                      <a:r>
                        <a:rPr lang="zh-TW" sz="1600" kern="100">
                          <a:effectLst/>
                        </a:rPr>
                        <a:t>列印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Ctrl + Q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離開</a:t>
                      </a:r>
                      <a:r>
                        <a:rPr lang="en-US" sz="1600" kern="100" dirty="0">
                          <a:effectLst/>
                        </a:rPr>
                        <a:t>Flash</a:t>
                      </a: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dirty="0" smtClean="0"/>
              <a:t>快捷鍵一覽</a:t>
            </a:r>
            <a:endParaRPr lang="zh-TW" altLang="en-US" dirty="0"/>
          </a:p>
        </p:txBody>
      </p:sp>
      <p:sp>
        <p:nvSpPr>
          <p:cNvPr id="60459" name="Rectangle 1"/>
          <p:cNvSpPr>
            <a:spLocks noChangeArrowheads="1"/>
          </p:cNvSpPr>
          <p:nvPr/>
        </p:nvSpPr>
        <p:spPr bwMode="auto">
          <a:xfrm>
            <a:off x="179388" y="1728788"/>
            <a:ext cx="19796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zh-TW" sz="2000">
                <a:latin typeface="Calibri" pitchFamily="34" charset="0"/>
                <a:cs typeface="Calibri" pitchFamily="34" charset="0"/>
              </a:rPr>
              <a:t>檔案的存取指令</a:t>
            </a:r>
            <a:endParaRPr lang="zh-TW" sz="2000"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</p:nvPr>
        </p:nvGraphicFramePr>
        <p:xfrm>
          <a:off x="1908175" y="2276475"/>
          <a:ext cx="5310188" cy="3657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54935"/>
                <a:gridCol w="2654935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Ctrl + Z</a:t>
                      </a: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復原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Ctrl + Y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重做</a:t>
                      </a: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Ctrl + X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剪下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Ctrl + C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複製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Ctrl + V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貼上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Ctrl + Shift + V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貼在原位置上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Ctrl + D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再製一個圖形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Ctrl + A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全部選取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Ctrl + Shift + A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取消全部的選取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Ctrl + Alt + X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剪下影格內容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Ctrl + Alt + C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複製影格內容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Ctrl + Alt + V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貼上影格內容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Alt+ Backspace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清除影格內容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Ctrl + Alt + A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選擇所有影格內容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Ctrl + E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編輯</a:t>
                      </a: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61492" name="Rectangle 1"/>
          <p:cNvSpPr>
            <a:spLocks noChangeArrowheads="1"/>
          </p:cNvSpPr>
          <p:nvPr/>
        </p:nvSpPr>
        <p:spPr bwMode="auto">
          <a:xfrm>
            <a:off x="179388" y="1728788"/>
            <a:ext cx="12112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zh-TW" sz="2000">
                <a:latin typeface="Calibri" pitchFamily="34" charset="0"/>
                <a:cs typeface="Calibri" pitchFamily="34" charset="0"/>
              </a:rPr>
              <a:t>編輯指令</a:t>
            </a:r>
            <a:endParaRPr lang="zh-TW" sz="2000"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</p:nvPr>
        </p:nvGraphicFramePr>
        <p:xfrm>
          <a:off x="1763713" y="2420938"/>
          <a:ext cx="5310187" cy="26828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54935"/>
                <a:gridCol w="2654935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Home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回到第一個影格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Page Up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到前一個影格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Page Down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到後一個影格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End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到最後一個影格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Ctrl + 1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用</a:t>
                      </a:r>
                      <a:r>
                        <a:rPr lang="en-US" sz="1600" kern="100">
                          <a:effectLst/>
                        </a:rPr>
                        <a:t>100%</a:t>
                      </a:r>
                      <a:r>
                        <a:rPr lang="zh-TW" sz="1600" kern="100">
                          <a:effectLst/>
                        </a:rPr>
                        <a:t>的比例顯示畫面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Ctrl + Alt + T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顯示</a:t>
                      </a:r>
                      <a:r>
                        <a:rPr lang="en-US" sz="1600" kern="100">
                          <a:effectLst/>
                        </a:rPr>
                        <a:t>/</a:t>
                      </a:r>
                      <a:r>
                        <a:rPr lang="zh-TW" sz="1600" kern="100">
                          <a:effectLst/>
                        </a:rPr>
                        <a:t>隱藏時間軸面板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Ctrl + Shift + W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將工作區域放到最大範圍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Ctrl + Shift + /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吸附</a:t>
                      </a:r>
                      <a:r>
                        <a:rPr lang="en-US" sz="1600" kern="100">
                          <a:effectLst/>
                        </a:rPr>
                        <a:t>(</a:t>
                      </a:r>
                      <a:r>
                        <a:rPr lang="zh-TW" sz="1600" kern="100">
                          <a:effectLst/>
                        </a:rPr>
                        <a:t>貼齊</a:t>
                      </a:r>
                      <a:r>
                        <a:rPr lang="en-US" sz="1600" kern="100">
                          <a:effectLst/>
                        </a:rPr>
                        <a:t>)</a:t>
                      </a:r>
                      <a:r>
                        <a:rPr lang="zh-TW" sz="1600" kern="100">
                          <a:effectLst/>
                        </a:rPr>
                        <a:t>至物件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Ctrl + Alt + H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顯示漸變控制提示點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Ctrl + H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顯示</a:t>
                      </a:r>
                      <a:r>
                        <a:rPr lang="en-US" sz="1600" kern="100">
                          <a:effectLst/>
                        </a:rPr>
                        <a:t>/</a:t>
                      </a:r>
                      <a:r>
                        <a:rPr lang="zh-TW" sz="1600" kern="100">
                          <a:effectLst/>
                        </a:rPr>
                        <a:t>隱藏邊界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F4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顯示</a:t>
                      </a:r>
                      <a:r>
                        <a:rPr lang="en-US" sz="1600" kern="100" dirty="0">
                          <a:effectLst/>
                        </a:rPr>
                        <a:t>/</a:t>
                      </a:r>
                      <a:r>
                        <a:rPr lang="zh-TW" sz="1600" kern="100" dirty="0">
                          <a:effectLst/>
                        </a:rPr>
                        <a:t>隱藏畫面上的面板</a:t>
                      </a: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62504" name="Rectangle 1"/>
          <p:cNvSpPr>
            <a:spLocks noChangeArrowheads="1"/>
          </p:cNvSpPr>
          <p:nvPr/>
        </p:nvSpPr>
        <p:spPr bwMode="auto">
          <a:xfrm>
            <a:off x="179388" y="1657350"/>
            <a:ext cx="12112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zh-TW" sz="2000">
                <a:latin typeface="Calibri" pitchFamily="34" charset="0"/>
                <a:cs typeface="Calibri" pitchFamily="34" charset="0"/>
              </a:rPr>
              <a:t>檢視指令</a:t>
            </a:r>
            <a:endParaRPr lang="zh-TW" sz="2000"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4320" fontAlgn="auto"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zh-TW" altLang="en-US"/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/>
          <a:srcRect l="18553" t="26949" r="30396" b="23369"/>
          <a:stretch>
            <a:fillRect/>
          </a:stretch>
        </p:blipFill>
        <p:spPr bwMode="auto">
          <a:xfrm>
            <a:off x="750888" y="1628775"/>
            <a:ext cx="7458075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750888" y="2887663"/>
            <a:ext cx="2525712" cy="29892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3276600" y="2887663"/>
            <a:ext cx="2411413" cy="29892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5688013" y="2895600"/>
            <a:ext cx="2525712" cy="29892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內容版面配置區 5"/>
          <p:cNvGraphicFramePr>
            <a:graphicFrameLocks noGrp="1"/>
          </p:cNvGraphicFramePr>
          <p:nvPr>
            <p:ph idx="1"/>
          </p:nvPr>
        </p:nvGraphicFramePr>
        <p:xfrm>
          <a:off x="1835150" y="2349500"/>
          <a:ext cx="5310188" cy="34131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54935"/>
                <a:gridCol w="2654935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F8</a:t>
                      </a: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將選取的物件轉換成元件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Ctrl + F8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新增元件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F5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插入影格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Shift + F5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移除影格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F6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插入關鍵影格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F7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插入空白影格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Shift + F6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清除關鍵影格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Enter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播放目前場景的影片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Ctrl + Alt + R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回到第一影格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Ctrl + Enter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測試影片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Ctrl + Shift + Enter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影片除錯模式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Ctrl + Alt + Enter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測試場景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Ctrl + Alt + B</a:t>
                      </a: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在場景中直接測試按鈕元件功能</a:t>
                      </a: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63534" name="Rectangle 2"/>
          <p:cNvSpPr>
            <a:spLocks noChangeArrowheads="1"/>
          </p:cNvSpPr>
          <p:nvPr/>
        </p:nvSpPr>
        <p:spPr bwMode="auto">
          <a:xfrm>
            <a:off x="179388" y="1728788"/>
            <a:ext cx="12112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zh-TW" sz="2000">
                <a:latin typeface="Calibri" pitchFamily="34" charset="0"/>
                <a:cs typeface="Calibri" pitchFamily="34" charset="0"/>
              </a:rPr>
              <a:t>插入指令</a:t>
            </a:r>
            <a:endParaRPr lang="zh-TW" sz="2000"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</p:nvPr>
        </p:nvGraphicFramePr>
        <p:xfrm>
          <a:off x="2051050" y="1657350"/>
          <a:ext cx="5310188" cy="4876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54935"/>
                <a:gridCol w="2654935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Ctrl + U </a:t>
                      </a: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開啟偏好設定視窗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Ctrl + J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開啟文件屬性設定視窗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Ctrl + F2 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顯示</a:t>
                      </a:r>
                      <a:r>
                        <a:rPr lang="en-US" sz="1600" kern="100">
                          <a:effectLst/>
                        </a:rPr>
                        <a:t>/</a:t>
                      </a:r>
                      <a:r>
                        <a:rPr lang="zh-TW" sz="1600" kern="100">
                          <a:effectLst/>
                        </a:rPr>
                        <a:t>隱藏工具面板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Ctrl + Alt + T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顯示</a:t>
                      </a:r>
                      <a:r>
                        <a:rPr lang="en-US" sz="1600" kern="100">
                          <a:effectLst/>
                        </a:rPr>
                        <a:t>/</a:t>
                      </a:r>
                      <a:r>
                        <a:rPr lang="zh-TW" sz="1600" kern="100">
                          <a:effectLst/>
                        </a:rPr>
                        <a:t>隱藏時間軸面板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Ctrl + F3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顯示</a:t>
                      </a:r>
                      <a:r>
                        <a:rPr lang="en-US" sz="1600" kern="100">
                          <a:effectLst/>
                        </a:rPr>
                        <a:t>/</a:t>
                      </a:r>
                      <a:r>
                        <a:rPr lang="zh-TW" sz="1600" kern="100">
                          <a:effectLst/>
                        </a:rPr>
                        <a:t>隱藏屬性面板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Ctrl + K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顯示</a:t>
                      </a:r>
                      <a:r>
                        <a:rPr lang="en-US" sz="1600" kern="100">
                          <a:effectLst/>
                        </a:rPr>
                        <a:t>/</a:t>
                      </a:r>
                      <a:r>
                        <a:rPr lang="zh-TW" sz="1600" kern="100">
                          <a:effectLst/>
                        </a:rPr>
                        <a:t>隱藏混色器面板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Shift + F9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顯示</a:t>
                      </a:r>
                      <a:r>
                        <a:rPr lang="en-US" sz="1600" kern="100">
                          <a:effectLst/>
                        </a:rPr>
                        <a:t>/</a:t>
                      </a:r>
                      <a:r>
                        <a:rPr lang="zh-TW" sz="1600" kern="100">
                          <a:effectLst/>
                        </a:rPr>
                        <a:t>隱藏混色器面板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Ctrl+ F9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顯示</a:t>
                      </a:r>
                      <a:r>
                        <a:rPr lang="en-US" sz="1600" kern="100">
                          <a:effectLst/>
                        </a:rPr>
                        <a:t>/</a:t>
                      </a:r>
                      <a:r>
                        <a:rPr lang="zh-TW" sz="1600" kern="100">
                          <a:effectLst/>
                        </a:rPr>
                        <a:t>隱藏顏色色票面板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Ctrl + I 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顯示</a:t>
                      </a:r>
                      <a:r>
                        <a:rPr lang="en-US" sz="1600" kern="100">
                          <a:effectLst/>
                        </a:rPr>
                        <a:t>/</a:t>
                      </a:r>
                      <a:r>
                        <a:rPr lang="zh-TW" sz="1600" kern="100">
                          <a:effectLst/>
                        </a:rPr>
                        <a:t>隱藏資訊面板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Shift + F2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顯示</a:t>
                      </a:r>
                      <a:r>
                        <a:rPr lang="en-US" sz="1600" kern="100">
                          <a:effectLst/>
                        </a:rPr>
                        <a:t>/</a:t>
                      </a:r>
                      <a:r>
                        <a:rPr lang="zh-TW" sz="1600" kern="100">
                          <a:effectLst/>
                        </a:rPr>
                        <a:t>隱藏場景面板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Ctrl + T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顯示</a:t>
                      </a:r>
                      <a:r>
                        <a:rPr lang="en-US" sz="1600" kern="100">
                          <a:effectLst/>
                        </a:rPr>
                        <a:t>/</a:t>
                      </a:r>
                      <a:r>
                        <a:rPr lang="zh-TW" sz="1600" kern="100">
                          <a:effectLst/>
                        </a:rPr>
                        <a:t>隱藏變形面板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F9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顯示</a:t>
                      </a:r>
                      <a:r>
                        <a:rPr lang="en-US" sz="1600" kern="100">
                          <a:effectLst/>
                        </a:rPr>
                        <a:t>/</a:t>
                      </a:r>
                      <a:r>
                        <a:rPr lang="zh-TW" sz="1600" kern="100">
                          <a:effectLst/>
                        </a:rPr>
                        <a:t>隱藏</a:t>
                      </a:r>
                      <a:r>
                        <a:rPr lang="en-US" sz="1600" kern="100">
                          <a:effectLst/>
                        </a:rPr>
                        <a:t>Actions</a:t>
                      </a:r>
                      <a:r>
                        <a:rPr lang="zh-TW" sz="1600" kern="100">
                          <a:effectLst/>
                        </a:rPr>
                        <a:t>面板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Shift + F4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顯示</a:t>
                      </a:r>
                      <a:r>
                        <a:rPr lang="en-US" sz="1600" kern="100">
                          <a:effectLst/>
                        </a:rPr>
                        <a:t>/</a:t>
                      </a:r>
                      <a:r>
                        <a:rPr lang="zh-TW" sz="1600" kern="100">
                          <a:effectLst/>
                        </a:rPr>
                        <a:t>隱藏除錯面板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Alt + F3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顯示</a:t>
                      </a:r>
                      <a:r>
                        <a:rPr lang="en-US" sz="1600" kern="100">
                          <a:effectLst/>
                        </a:rPr>
                        <a:t>/</a:t>
                      </a:r>
                      <a:r>
                        <a:rPr lang="zh-TW" sz="1600" kern="100">
                          <a:effectLst/>
                        </a:rPr>
                        <a:t>隱藏影片結構檢視器面板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Shift + F1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顯示</a:t>
                      </a:r>
                      <a:r>
                        <a:rPr lang="en-US" sz="1600" kern="100">
                          <a:effectLst/>
                        </a:rPr>
                        <a:t>/</a:t>
                      </a:r>
                      <a:r>
                        <a:rPr lang="zh-TW" sz="1600" kern="100">
                          <a:effectLst/>
                        </a:rPr>
                        <a:t>隱藏</a:t>
                      </a:r>
                      <a:r>
                        <a:rPr lang="en-US" sz="1600" kern="100">
                          <a:effectLst/>
                        </a:rPr>
                        <a:t>Actions</a:t>
                      </a:r>
                      <a:r>
                        <a:rPr lang="zh-TW" sz="1600" kern="100">
                          <a:effectLst/>
                        </a:rPr>
                        <a:t>參考資訊面板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Ctrl + F7 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顯示</a:t>
                      </a:r>
                      <a:r>
                        <a:rPr lang="en-US" sz="1600" kern="100">
                          <a:effectLst/>
                        </a:rPr>
                        <a:t>/</a:t>
                      </a:r>
                      <a:r>
                        <a:rPr lang="zh-TW" sz="1600" kern="100">
                          <a:effectLst/>
                        </a:rPr>
                        <a:t>隱藏組件面板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Alt + F7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顯示</a:t>
                      </a:r>
                      <a:r>
                        <a:rPr lang="en-US" sz="1600" kern="100">
                          <a:effectLst/>
                        </a:rPr>
                        <a:t>/</a:t>
                      </a:r>
                      <a:r>
                        <a:rPr lang="zh-TW" sz="1600" kern="100">
                          <a:effectLst/>
                        </a:rPr>
                        <a:t>隱藏組件參數面板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Alt + F1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顯示</a:t>
                      </a:r>
                      <a:r>
                        <a:rPr lang="en-US" sz="1600" kern="100" dirty="0">
                          <a:effectLst/>
                        </a:rPr>
                        <a:t>/</a:t>
                      </a:r>
                      <a:r>
                        <a:rPr lang="zh-TW" sz="1600" kern="100" dirty="0">
                          <a:effectLst/>
                        </a:rPr>
                        <a:t>隱藏</a:t>
                      </a:r>
                      <a:r>
                        <a:rPr lang="en-US" sz="1600" kern="100" dirty="0">
                          <a:effectLst/>
                        </a:rPr>
                        <a:t>Flash</a:t>
                      </a:r>
                      <a:r>
                        <a:rPr lang="zh-TW" sz="1600" kern="100" dirty="0">
                          <a:effectLst/>
                        </a:rPr>
                        <a:t>解答面板</a:t>
                      </a: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64573" name="Rectangle 1"/>
          <p:cNvSpPr>
            <a:spLocks noChangeArrowheads="1"/>
          </p:cNvSpPr>
          <p:nvPr/>
        </p:nvSpPr>
        <p:spPr bwMode="auto">
          <a:xfrm>
            <a:off x="179388" y="1657350"/>
            <a:ext cx="17240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zh-TW" sz="2000">
                <a:latin typeface="Calibri" pitchFamily="34" charset="0"/>
                <a:cs typeface="Calibri" pitchFamily="34" charset="0"/>
              </a:rPr>
              <a:t>啟動面板指令</a:t>
            </a:r>
            <a:endParaRPr lang="zh-TW" sz="2000"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</p:nvPr>
        </p:nvGraphicFramePr>
        <p:xfrm>
          <a:off x="1930400" y="3100388"/>
          <a:ext cx="5308600" cy="21939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54935"/>
                <a:gridCol w="2654935"/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F1 </a:t>
                      </a: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線上說明視窗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Ctrl + B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分散到圖層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Ctrl + Shift +D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打散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Ctrl + G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群組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Ctrl + Shift +G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取消群組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Ctrl + Shift + </a:t>
                      </a:r>
                      <a:r>
                        <a:rPr lang="zh-TW" sz="1600" kern="100">
                          <a:effectLst/>
                        </a:rPr>
                        <a:t>上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將物件移到最前面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Ctrl + </a:t>
                      </a:r>
                      <a:r>
                        <a:rPr lang="zh-TW" sz="1600" kern="100">
                          <a:effectLst/>
                        </a:rPr>
                        <a:t>上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將物件向前移動一層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Ctrl + </a:t>
                      </a:r>
                      <a:r>
                        <a:rPr lang="zh-TW" sz="1600" kern="100">
                          <a:effectLst/>
                        </a:rPr>
                        <a:t>下</a:t>
                      </a:r>
                      <a:r>
                        <a:rPr lang="en-US" sz="1600" kern="100">
                          <a:effectLst/>
                        </a:rPr>
                        <a:t> 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>
                          <a:effectLst/>
                        </a:rPr>
                        <a:t>將物件向後移動一層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Ctrl + Shift +</a:t>
                      </a:r>
                      <a:r>
                        <a:rPr lang="zh-TW" sz="1600" kern="100">
                          <a:effectLst/>
                        </a:rPr>
                        <a:t>下</a:t>
                      </a:r>
                      <a:endParaRPr lang="zh-TW" sz="16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effectLst/>
                        </a:rPr>
                        <a:t>將物件移動到最後面</a:t>
                      </a:r>
                      <a:endParaRPr lang="zh-TW" sz="16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65570" name="Rectangle 1"/>
          <p:cNvSpPr>
            <a:spLocks noChangeArrowheads="1"/>
          </p:cNvSpPr>
          <p:nvPr/>
        </p:nvSpPr>
        <p:spPr bwMode="auto">
          <a:xfrm>
            <a:off x="107950" y="1657350"/>
            <a:ext cx="17224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zh-TW" sz="2000">
                <a:latin typeface="Calibri" pitchFamily="34" charset="0"/>
                <a:cs typeface="Calibri" pitchFamily="34" charset="0"/>
              </a:rPr>
              <a:t>其它重要指令</a:t>
            </a:r>
            <a:endParaRPr lang="zh-TW" sz="2000"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1000" y="1628775"/>
            <a:ext cx="8407400" cy="4406900"/>
          </a:xfrm>
        </p:spPr>
        <p:txBody>
          <a:bodyPr/>
          <a:lstStyle/>
          <a:p>
            <a:pPr marL="274320" fontAlgn="auto">
              <a:spcAft>
                <a:spcPts val="0"/>
              </a:spcAft>
              <a:defRPr/>
            </a:pPr>
            <a:r>
              <a:rPr lang="zh-TW" altLang="en-US" dirty="0" smtClean="0"/>
              <a:t>操作介面</a:t>
            </a:r>
            <a:endParaRPr lang="en-US" altLang="zh-TW" dirty="0" smtClean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zh-TW" altLang="en-US"/>
          </a:p>
        </p:txBody>
      </p:sp>
      <p:pic>
        <p:nvPicPr>
          <p:cNvPr id="18435" name="圖片 3"/>
          <p:cNvPicPr>
            <a:picLocks noChangeAspect="1" noChangeArrowheads="1"/>
          </p:cNvPicPr>
          <p:nvPr/>
        </p:nvPicPr>
        <p:blipFill>
          <a:blip r:embed="rId2"/>
          <a:srcRect b="4816"/>
          <a:stretch>
            <a:fillRect/>
          </a:stretch>
        </p:blipFill>
        <p:spPr bwMode="auto">
          <a:xfrm>
            <a:off x="755650" y="1989138"/>
            <a:ext cx="7705725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755650" y="2133600"/>
            <a:ext cx="7705725" cy="1428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755650" y="2276475"/>
            <a:ext cx="406400" cy="261461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1162050" y="2282825"/>
            <a:ext cx="5930900" cy="13985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1162050" y="3681413"/>
            <a:ext cx="5930900" cy="19796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7092950" y="2276475"/>
            <a:ext cx="1368425" cy="30241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1162050" y="5661025"/>
            <a:ext cx="5930900" cy="9096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8442" name="文字方塊 10"/>
          <p:cNvSpPr txBox="1">
            <a:spLocks noChangeArrowheads="1"/>
          </p:cNvSpPr>
          <p:nvPr/>
        </p:nvSpPr>
        <p:spPr bwMode="auto">
          <a:xfrm>
            <a:off x="4127500" y="2755900"/>
            <a:ext cx="1262063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Franklin Gothic Medium" pitchFamily="34" charset="0"/>
                <a:ea typeface="微軟正黑體" pitchFamily="34" charset="-120"/>
              </a:rPr>
              <a:t>圖層與時間軸</a:t>
            </a:r>
          </a:p>
        </p:txBody>
      </p:sp>
      <p:sp>
        <p:nvSpPr>
          <p:cNvPr id="18443" name="文字方塊 12"/>
          <p:cNvSpPr txBox="1">
            <a:spLocks noChangeArrowheads="1"/>
          </p:cNvSpPr>
          <p:nvPr/>
        </p:nvSpPr>
        <p:spPr bwMode="auto">
          <a:xfrm>
            <a:off x="4608513" y="1719263"/>
            <a:ext cx="903287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Franklin Gothic Medium" pitchFamily="34" charset="0"/>
                <a:ea typeface="微軟正黑體" pitchFamily="34" charset="-120"/>
              </a:rPr>
              <a:t>功能表列</a:t>
            </a:r>
          </a:p>
        </p:txBody>
      </p:sp>
      <p:sp>
        <p:nvSpPr>
          <p:cNvPr id="18444" name="文字方塊 13"/>
          <p:cNvSpPr txBox="1">
            <a:spLocks noChangeArrowheads="1"/>
          </p:cNvSpPr>
          <p:nvPr/>
        </p:nvSpPr>
        <p:spPr bwMode="auto">
          <a:xfrm>
            <a:off x="4910138" y="4737100"/>
            <a:ext cx="11890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Franklin Gothic Medium" pitchFamily="34" charset="0"/>
                <a:ea typeface="微軟正黑體" pitchFamily="34" charset="-120"/>
              </a:rPr>
              <a:t>工作區</a:t>
            </a:r>
            <a:r>
              <a:rPr kumimoji="0" lang="en-US" altLang="zh-TW" sz="1400">
                <a:latin typeface="Franklin Gothic Medium" pitchFamily="34" charset="0"/>
                <a:ea typeface="微軟正黑體" pitchFamily="34" charset="-120"/>
              </a:rPr>
              <a:t>(</a:t>
            </a:r>
            <a:r>
              <a:rPr kumimoji="0" lang="zh-TW" altLang="en-US" sz="1400">
                <a:latin typeface="Franklin Gothic Medium" pitchFamily="34" charset="0"/>
                <a:ea typeface="微軟正黑體" pitchFamily="34" charset="-120"/>
              </a:rPr>
              <a:t>舞台</a:t>
            </a:r>
            <a:r>
              <a:rPr kumimoji="0" lang="en-US" altLang="zh-TW" sz="1400">
                <a:latin typeface="Franklin Gothic Medium" pitchFamily="34" charset="0"/>
                <a:ea typeface="微軟正黑體" pitchFamily="34" charset="-120"/>
              </a:rPr>
              <a:t>)</a:t>
            </a:r>
            <a:endParaRPr kumimoji="0" lang="zh-TW" altLang="en-US" sz="1400">
              <a:latin typeface="Franklin Gothic Medium" pitchFamily="34" charset="0"/>
              <a:ea typeface="微軟正黑體" pitchFamily="34" charset="-120"/>
            </a:endParaRPr>
          </a:p>
        </p:txBody>
      </p:sp>
      <p:sp>
        <p:nvSpPr>
          <p:cNvPr id="18445" name="文字方塊 14"/>
          <p:cNvSpPr txBox="1">
            <a:spLocks noChangeArrowheads="1"/>
          </p:cNvSpPr>
          <p:nvPr/>
        </p:nvSpPr>
        <p:spPr bwMode="auto">
          <a:xfrm>
            <a:off x="439738" y="5137150"/>
            <a:ext cx="722312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Franklin Gothic Medium" pitchFamily="34" charset="0"/>
                <a:ea typeface="微軟正黑體" pitchFamily="34" charset="-120"/>
              </a:rPr>
              <a:t>工具箱</a:t>
            </a:r>
          </a:p>
        </p:txBody>
      </p:sp>
      <p:sp>
        <p:nvSpPr>
          <p:cNvPr id="18446" name="文字方塊 15"/>
          <p:cNvSpPr txBox="1">
            <a:spLocks noChangeArrowheads="1"/>
          </p:cNvSpPr>
          <p:nvPr/>
        </p:nvSpPr>
        <p:spPr bwMode="auto">
          <a:xfrm>
            <a:off x="7145338" y="5335588"/>
            <a:ext cx="1484312" cy="6778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Franklin Gothic Medium" pitchFamily="34" charset="0"/>
                <a:ea typeface="微軟正黑體" pitchFamily="34" charset="-120"/>
              </a:rPr>
              <a:t>浮動功能視窗列</a:t>
            </a:r>
            <a:r>
              <a:rPr kumimoji="0" lang="en-US" altLang="zh-TW" sz="1400">
                <a:latin typeface="Franklin Gothic Medium" pitchFamily="34" charset="0"/>
                <a:ea typeface="微軟正黑體" pitchFamily="34" charset="-120"/>
              </a:rPr>
              <a:t>:</a:t>
            </a:r>
          </a:p>
          <a:p>
            <a:r>
              <a:rPr kumimoji="0" lang="zh-TW" altLang="en-US" sz="1200">
                <a:latin typeface="Franklin Gothic Medium" pitchFamily="34" charset="0"/>
                <a:ea typeface="微軟正黑體" pitchFamily="34" charset="-120"/>
              </a:rPr>
              <a:t>可以移動、收合</a:t>
            </a:r>
            <a:endParaRPr kumimoji="0" lang="en-US" altLang="zh-TW" sz="1200">
              <a:latin typeface="Franklin Gothic Medium" pitchFamily="34" charset="0"/>
              <a:ea typeface="微軟正黑體" pitchFamily="34" charset="-120"/>
            </a:endParaRPr>
          </a:p>
          <a:p>
            <a:r>
              <a:rPr kumimoji="0" lang="zh-TW" altLang="en-US" sz="1200">
                <a:latin typeface="Franklin Gothic Medium" pitchFamily="34" charset="0"/>
                <a:ea typeface="微軟正黑體" pitchFamily="34" charset="-120"/>
              </a:rPr>
              <a:t>製作自己的工作區</a:t>
            </a:r>
          </a:p>
        </p:txBody>
      </p:sp>
      <p:sp>
        <p:nvSpPr>
          <p:cNvPr id="18447" name="文字方塊 16"/>
          <p:cNvSpPr txBox="1">
            <a:spLocks noChangeArrowheads="1"/>
          </p:cNvSpPr>
          <p:nvPr/>
        </p:nvSpPr>
        <p:spPr bwMode="auto">
          <a:xfrm>
            <a:off x="5183188" y="5859463"/>
            <a:ext cx="1722437" cy="6778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sz="1400">
                <a:latin typeface="Franklin Gothic Medium" pitchFamily="34" charset="0"/>
                <a:ea typeface="微軟正黑體" pitchFamily="34" charset="-120"/>
              </a:rPr>
              <a:t>屬性面板</a:t>
            </a:r>
            <a:r>
              <a:rPr kumimoji="0" lang="en-US" altLang="zh-TW" sz="1400">
                <a:latin typeface="Franklin Gothic Medium" pitchFamily="34" charset="0"/>
                <a:ea typeface="微軟正黑體" pitchFamily="34" charset="-120"/>
              </a:rPr>
              <a:t>:</a:t>
            </a:r>
          </a:p>
          <a:p>
            <a:r>
              <a:rPr kumimoji="0" lang="zh-TW" altLang="en-US" sz="1200">
                <a:latin typeface="Franklin Gothic Medium" pitchFamily="34" charset="0"/>
                <a:ea typeface="微軟正黑體" pitchFamily="34" charset="-120"/>
              </a:rPr>
              <a:t>當前編輯的物件的各項</a:t>
            </a:r>
            <a:endParaRPr kumimoji="0" lang="en-US" altLang="zh-TW" sz="1200">
              <a:latin typeface="Franklin Gothic Medium" pitchFamily="34" charset="0"/>
              <a:ea typeface="微軟正黑體" pitchFamily="34" charset="-120"/>
            </a:endParaRPr>
          </a:p>
          <a:p>
            <a:r>
              <a:rPr kumimoji="0" lang="zh-TW" altLang="en-US" sz="1200">
                <a:latin typeface="Franklin Gothic Medium" pitchFamily="34" charset="0"/>
                <a:ea typeface="微軟正黑體" pitchFamily="34" charset="-120"/>
              </a:rPr>
              <a:t>屬性都可以在此作調整</a:t>
            </a:r>
          </a:p>
        </p:txBody>
      </p:sp>
      <p:cxnSp>
        <p:nvCxnSpPr>
          <p:cNvPr id="18" name="肘形接點 17"/>
          <p:cNvCxnSpPr>
            <a:endCxn id="18443" idx="1"/>
          </p:cNvCxnSpPr>
          <p:nvPr/>
        </p:nvCxnSpPr>
        <p:spPr>
          <a:xfrm flipV="1">
            <a:off x="3779838" y="1873250"/>
            <a:ext cx="828675" cy="260350"/>
          </a:xfrm>
          <a:prstGeom prst="bentConnector3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肘形接點 19"/>
          <p:cNvCxnSpPr>
            <a:endCxn id="18445" idx="1"/>
          </p:cNvCxnSpPr>
          <p:nvPr/>
        </p:nvCxnSpPr>
        <p:spPr>
          <a:xfrm rot="5400000">
            <a:off x="92075" y="4627563"/>
            <a:ext cx="1011238" cy="315912"/>
          </a:xfrm>
          <a:prstGeom prst="bentConnector4">
            <a:avLst>
              <a:gd name="adj1" fmla="val 42396"/>
              <a:gd name="adj2" fmla="val 172363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肘形接點 22"/>
          <p:cNvCxnSpPr>
            <a:endCxn id="18446" idx="3"/>
          </p:cNvCxnSpPr>
          <p:nvPr/>
        </p:nvCxnSpPr>
        <p:spPr>
          <a:xfrm rot="16200000" flipH="1">
            <a:off x="8100219" y="5145881"/>
            <a:ext cx="890588" cy="168275"/>
          </a:xfrm>
          <a:prstGeom prst="bentConnector4">
            <a:avLst>
              <a:gd name="adj1" fmla="val 30969"/>
              <a:gd name="adj2" fmla="val 23558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4320" fontAlgn="auto">
              <a:spcAft>
                <a:spcPts val="0"/>
              </a:spcAft>
              <a:defRPr/>
            </a:pPr>
            <a:r>
              <a:rPr lang="en-US" altLang="zh-TW" dirty="0" smtClean="0"/>
              <a:t>Flash</a:t>
            </a:r>
            <a:r>
              <a:rPr lang="zh-TW" altLang="en-US" dirty="0"/>
              <a:t>概念</a:t>
            </a:r>
            <a:endParaRPr lang="zh-TW" altLang="zh-TW" dirty="0"/>
          </a:p>
          <a:p>
            <a:pPr marL="274320" fontAlgn="auto">
              <a:spcAft>
                <a:spcPts val="0"/>
              </a:spcAft>
              <a:defRPr/>
            </a:pP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zh-TW" altLang="en-US"/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1979613" y="2205038"/>
          <a:ext cx="6096000" cy="43894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工作區 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舞台</a:t>
                      </a:r>
                      <a:endParaRPr lang="en-US" altLang="zh-TW" dirty="0" smtClean="0"/>
                    </a:p>
                    <a:p>
                      <a:endParaRPr lang="zh-TW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影格 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人物的各個分解動作</a:t>
                      </a:r>
                      <a:endParaRPr lang="en-US" altLang="zh-TW" dirty="0" smtClean="0"/>
                    </a:p>
                    <a:p>
                      <a:endParaRPr lang="zh-TW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時間軸</a:t>
                      </a:r>
                      <a:r>
                        <a:rPr lang="en-US" altLang="zh-TW" dirty="0" smtClean="0"/>
                        <a:t>/</a:t>
                      </a:r>
                      <a:r>
                        <a:rPr lang="zh-TW" altLang="en-US" dirty="0" smtClean="0"/>
                        <a:t>圖層 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進</a:t>
                      </a:r>
                      <a:r>
                        <a:rPr lang="en-US" altLang="zh-TW" dirty="0" smtClean="0"/>
                        <a:t>/</a:t>
                      </a:r>
                      <a:r>
                        <a:rPr lang="zh-TW" altLang="en-US" dirty="0" smtClean="0"/>
                        <a:t>出場順序 </a:t>
                      </a:r>
                      <a:endParaRPr lang="en-US" altLang="zh-TW" dirty="0" smtClean="0"/>
                    </a:p>
                    <a:p>
                      <a:endParaRPr lang="zh-TW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元件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演員</a:t>
                      </a:r>
                      <a:r>
                        <a:rPr lang="en-US" altLang="zh-TW" dirty="0" smtClean="0"/>
                        <a:t>/</a:t>
                      </a:r>
                      <a:r>
                        <a:rPr lang="zh-TW" altLang="en-US" dirty="0" smtClean="0"/>
                        <a:t>角色</a:t>
                      </a:r>
                      <a:endParaRPr lang="en-US" altLang="zh-TW" dirty="0" smtClean="0"/>
                    </a:p>
                    <a:p>
                      <a:endParaRPr lang="zh-TW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元件庫 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演員休息室，儲存元件的資料庫</a:t>
                      </a:r>
                      <a:endParaRPr lang="en-US" altLang="zh-TW" dirty="0" smtClean="0"/>
                    </a:p>
                    <a:p>
                      <a:endParaRPr lang="zh-TW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場景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 smtClean="0"/>
                        <a:t>演出的地方，包括背景色、影片尺寸大小 等設定  </a:t>
                      </a:r>
                    </a:p>
                    <a:p>
                      <a:endParaRPr lang="zh-TW" alt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4320" fontAlgn="auto">
              <a:spcAft>
                <a:spcPts val="0"/>
              </a:spcAft>
              <a:defRPr/>
            </a:pPr>
            <a:r>
              <a:rPr lang="zh-TW" altLang="en-US" dirty="0" smtClean="0"/>
              <a:t>開啟</a:t>
            </a:r>
            <a:r>
              <a:rPr lang="zh-TW" altLang="en-US" dirty="0"/>
              <a:t>新</a:t>
            </a:r>
            <a:r>
              <a:rPr lang="zh-TW" altLang="en-US" dirty="0" smtClean="0"/>
              <a:t>檔</a:t>
            </a:r>
            <a:r>
              <a:rPr lang="en-US" altLang="zh-TW" dirty="0" smtClean="0"/>
              <a:t>:</a:t>
            </a:r>
            <a:r>
              <a:rPr lang="zh-TW" altLang="en-US" dirty="0" smtClean="0"/>
              <a:t>檔案</a:t>
            </a:r>
            <a:r>
              <a:rPr lang="en-US" altLang="zh-TW" dirty="0" smtClean="0"/>
              <a:t>&gt;&gt;</a:t>
            </a:r>
            <a:r>
              <a:rPr lang="zh-TW" altLang="en-US" dirty="0" smtClean="0"/>
              <a:t>新增</a:t>
            </a:r>
            <a:r>
              <a:rPr lang="en-US" altLang="zh-TW" dirty="0" smtClean="0"/>
              <a:t>&gt;&gt;</a:t>
            </a:r>
            <a:r>
              <a:rPr lang="zh-TW" altLang="en-US" dirty="0" smtClean="0"/>
              <a:t>檔案類型</a:t>
            </a:r>
            <a:r>
              <a:rPr lang="en-US" altLang="zh-TW" dirty="0" smtClean="0"/>
              <a:t>&gt;&gt;</a:t>
            </a:r>
            <a:r>
              <a:rPr lang="zh-TW" altLang="en-US" dirty="0" smtClean="0"/>
              <a:t>確定</a:t>
            </a:r>
            <a:endParaRPr lang="en-US" altLang="zh-TW" dirty="0" smtClean="0"/>
          </a:p>
          <a:p>
            <a:pPr marL="274320" fontAlgn="auto">
              <a:spcAft>
                <a:spcPts val="0"/>
              </a:spcAft>
              <a:defRPr/>
            </a:pPr>
            <a:endParaRPr lang="en-US" altLang="zh-TW" dirty="0" smtClean="0"/>
          </a:p>
          <a:p>
            <a:pPr marL="274320" fontAlgn="auto">
              <a:spcAft>
                <a:spcPts val="0"/>
              </a:spcAft>
              <a:defRPr/>
            </a:pPr>
            <a:endParaRPr lang="en-US" altLang="zh-TW" dirty="0" smtClean="0"/>
          </a:p>
          <a:p>
            <a:pPr marL="274320" fontAlgn="auto">
              <a:spcAft>
                <a:spcPts val="0"/>
              </a:spcAft>
              <a:defRPr/>
            </a:pPr>
            <a:endParaRPr lang="en-US" altLang="zh-TW" dirty="0"/>
          </a:p>
          <a:p>
            <a:pPr marL="274320" fontAlgn="auto">
              <a:spcAft>
                <a:spcPts val="0"/>
              </a:spcAft>
              <a:defRPr/>
            </a:pPr>
            <a:endParaRPr lang="en-US" altLang="zh-TW" dirty="0" smtClean="0"/>
          </a:p>
          <a:p>
            <a:pPr marL="274320" fontAlgn="auto">
              <a:spcAft>
                <a:spcPts val="0"/>
              </a:spcAft>
              <a:defRPr/>
            </a:pPr>
            <a:endParaRPr lang="en-US" altLang="zh-TW" dirty="0"/>
          </a:p>
          <a:p>
            <a:pPr marL="274320" fontAlgn="auto">
              <a:spcAft>
                <a:spcPts val="0"/>
              </a:spcAft>
              <a:defRPr/>
            </a:pPr>
            <a:endParaRPr lang="en-US" altLang="zh-TW" dirty="0" smtClean="0"/>
          </a:p>
          <a:p>
            <a:pPr marL="274320" fontAlgn="auto">
              <a:spcAft>
                <a:spcPts val="0"/>
              </a:spcAft>
              <a:defRPr/>
            </a:pPr>
            <a:endParaRPr lang="en-US" altLang="zh-TW" dirty="0"/>
          </a:p>
          <a:p>
            <a:pPr marL="274320" fontAlgn="auto">
              <a:spcAft>
                <a:spcPts val="0"/>
              </a:spcAft>
              <a:defRPr/>
            </a:pPr>
            <a:endParaRPr lang="en-US" altLang="zh-TW" dirty="0" smtClean="0"/>
          </a:p>
          <a:p>
            <a:pPr marL="274320" fontAlgn="auto">
              <a:spcAft>
                <a:spcPts val="0"/>
              </a:spcAft>
              <a:defRPr/>
            </a:pPr>
            <a:endParaRPr lang="en-US" altLang="zh-TW" dirty="0"/>
          </a:p>
          <a:p>
            <a:pPr marL="274320" fontAlgn="auto">
              <a:spcAft>
                <a:spcPts val="0"/>
              </a:spcAft>
              <a:defRPr/>
            </a:pP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zh-TW" altLang="en-US"/>
          </a:p>
        </p:txBody>
      </p:sp>
      <p:grpSp>
        <p:nvGrpSpPr>
          <p:cNvPr id="20483" name="群組 3"/>
          <p:cNvGrpSpPr>
            <a:grpSpLocks/>
          </p:cNvGrpSpPr>
          <p:nvPr/>
        </p:nvGrpSpPr>
        <p:grpSpPr bwMode="auto">
          <a:xfrm>
            <a:off x="1450975" y="2205038"/>
            <a:ext cx="6656388" cy="4248150"/>
            <a:chOff x="2267744" y="2132856"/>
            <a:chExt cx="4854388" cy="3098546"/>
          </a:xfrm>
        </p:grpSpPr>
        <p:pic>
          <p:nvPicPr>
            <p:cNvPr id="20484" name="Picture 2"/>
            <p:cNvPicPr>
              <a:picLocks noChangeAspect="1" noChangeArrowheads="1"/>
            </p:cNvPicPr>
            <p:nvPr/>
          </p:nvPicPr>
          <p:blipFill>
            <a:blip r:embed="rId2"/>
            <a:srcRect l="24155" t="21529" r="24008" b="25529"/>
            <a:stretch>
              <a:fillRect/>
            </a:stretch>
          </p:blipFill>
          <p:spPr bwMode="auto">
            <a:xfrm>
              <a:off x="2267744" y="2132856"/>
              <a:ext cx="4854388" cy="30985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矩形 4"/>
            <p:cNvSpPr/>
            <p:nvPr/>
          </p:nvSpPr>
          <p:spPr>
            <a:xfrm>
              <a:off x="2411303" y="2527700"/>
              <a:ext cx="2160336" cy="226948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5868303" y="4950031"/>
              <a:ext cx="559187" cy="18410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4320" fontAlgn="auto">
              <a:spcAft>
                <a:spcPts val="0"/>
              </a:spcAft>
              <a:defRPr/>
            </a:pPr>
            <a:r>
              <a:rPr lang="zh-TW" altLang="en-US" dirty="0"/>
              <a:t>文件</a:t>
            </a:r>
            <a:r>
              <a:rPr lang="zh-TW" altLang="en-US" dirty="0" smtClean="0"/>
              <a:t>修改</a:t>
            </a:r>
            <a:r>
              <a:rPr lang="en-US" altLang="zh-TW" dirty="0" smtClean="0"/>
              <a:t>:</a:t>
            </a:r>
            <a:r>
              <a:rPr lang="zh-TW" altLang="en-US" dirty="0" smtClean="0"/>
              <a:t>修改</a:t>
            </a:r>
            <a:r>
              <a:rPr lang="en-US" altLang="zh-TW" dirty="0" smtClean="0"/>
              <a:t>&gt;&gt;</a:t>
            </a:r>
            <a:r>
              <a:rPr lang="zh-TW" altLang="en-US" dirty="0" smtClean="0"/>
              <a:t>文件</a:t>
            </a:r>
            <a:r>
              <a:rPr lang="en-US" altLang="zh-TW" dirty="0" smtClean="0"/>
              <a:t>&gt;&gt;</a:t>
            </a:r>
            <a:r>
              <a:rPr lang="zh-TW" altLang="en-US" dirty="0" smtClean="0"/>
              <a:t>文件屬性</a:t>
            </a:r>
            <a:r>
              <a:rPr lang="en-US" altLang="zh-TW" dirty="0" smtClean="0"/>
              <a:t>&gt;&gt;</a:t>
            </a:r>
            <a:r>
              <a:rPr lang="zh-TW" altLang="en-US" dirty="0" smtClean="0"/>
              <a:t>確定</a:t>
            </a:r>
            <a:endParaRPr lang="zh-TW" altLang="en-US" dirty="0"/>
          </a:p>
          <a:p>
            <a:pPr marL="274320" fontAlgn="auto">
              <a:spcAft>
                <a:spcPts val="0"/>
              </a:spcAft>
              <a:defRPr/>
            </a:pPr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zh-TW" altLang="en-US"/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/>
          <a:srcRect l="35143" t="27882" r="35257" b="27657"/>
          <a:stretch>
            <a:fillRect/>
          </a:stretch>
        </p:blipFill>
        <p:spPr bwMode="auto">
          <a:xfrm>
            <a:off x="3360738" y="2636838"/>
            <a:ext cx="3608387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3"/>
          <a:srcRect l="2072" t="2493" r="79288" b="50742"/>
          <a:stretch>
            <a:fillRect/>
          </a:stretch>
        </p:blipFill>
        <p:spPr bwMode="auto">
          <a:xfrm>
            <a:off x="611188" y="2406650"/>
            <a:ext cx="2736850" cy="429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3924300" y="4005263"/>
            <a:ext cx="2951163" cy="254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3689350" y="4581525"/>
            <a:ext cx="1476375" cy="5032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5364163" y="5622925"/>
            <a:ext cx="696912" cy="2428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2663825" y="2406650"/>
            <a:ext cx="696913" cy="2428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611188" y="2649538"/>
            <a:ext cx="2749550" cy="2413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格線">
  <a:themeElements>
    <a:clrScheme name="格線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格線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格線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格線">
    <a:dk1>
      <a:sysClr val="windowText" lastClr="000000"/>
    </a:dk1>
    <a:lt1>
      <a:sysClr val="window" lastClr="FFFFFF"/>
    </a:lt1>
    <a:dk2>
      <a:srgbClr val="534949"/>
    </a:dk2>
    <a:lt2>
      <a:srgbClr val="CCD1B9"/>
    </a:lt2>
    <a:accent1>
      <a:srgbClr val="C66951"/>
    </a:accent1>
    <a:accent2>
      <a:srgbClr val="BF974D"/>
    </a:accent2>
    <a:accent3>
      <a:srgbClr val="928B70"/>
    </a:accent3>
    <a:accent4>
      <a:srgbClr val="87706B"/>
    </a:accent4>
    <a:accent5>
      <a:srgbClr val="94734E"/>
    </a:accent5>
    <a:accent6>
      <a:srgbClr val="6F777D"/>
    </a:accent6>
    <a:hlink>
      <a:srgbClr val="CC9900"/>
    </a:hlink>
    <a:folHlink>
      <a:srgbClr val="C0C0C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1376</TotalTime>
  <Words>3620</Words>
  <Application>Microsoft Office PowerPoint</Application>
  <PresentationFormat>On-screen Show (4:3)</PresentationFormat>
  <Paragraphs>539</Paragraphs>
  <Slides>52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簡報設計範本</vt:lpstr>
      </vt:variant>
      <vt:variant>
        <vt:i4>7</vt:i4>
      </vt:variant>
      <vt:variant>
        <vt:lpstr>投影片標題</vt:lpstr>
      </vt:variant>
      <vt:variant>
        <vt:i4>52</vt:i4>
      </vt:variant>
    </vt:vector>
  </HeadingPairs>
  <TitlesOfParts>
    <vt:vector size="69" baseType="lpstr">
      <vt:lpstr>Franklin Gothic Medium</vt:lpstr>
      <vt:lpstr>微軟正黑體</vt:lpstr>
      <vt:lpstr>新細明體</vt:lpstr>
      <vt:lpstr>Arial</vt:lpstr>
      <vt:lpstr>Wingdings 2</vt:lpstr>
      <vt:lpstr>Wingdings</vt:lpstr>
      <vt:lpstr>Calibri</vt:lpstr>
      <vt:lpstr>HG創英角ｺﾞｼｯｸUB</vt:lpstr>
      <vt:lpstr>微软雅黑</vt:lpstr>
      <vt:lpstr>Times New Roman</vt:lpstr>
      <vt:lpstr>格線</vt:lpstr>
      <vt:lpstr>格線</vt:lpstr>
      <vt:lpstr>格線</vt:lpstr>
      <vt:lpstr>格線</vt:lpstr>
      <vt:lpstr>格線</vt:lpstr>
      <vt:lpstr>格線</vt:lpstr>
      <vt:lpstr>格線</vt:lpstr>
      <vt:lpstr>FLASH</vt:lpstr>
      <vt:lpstr>投影片 2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  <vt:lpstr>投影片 18</vt:lpstr>
      <vt:lpstr>投影片 19</vt:lpstr>
      <vt:lpstr>投影片 20</vt:lpstr>
      <vt:lpstr>投影片 21</vt:lpstr>
      <vt:lpstr>投影片 22</vt:lpstr>
      <vt:lpstr>投影片 23</vt:lpstr>
      <vt:lpstr>投影片 24</vt:lpstr>
      <vt:lpstr>投影片 25</vt:lpstr>
      <vt:lpstr>投影片 26</vt:lpstr>
      <vt:lpstr>投影片 27</vt:lpstr>
      <vt:lpstr>投影片 28</vt:lpstr>
      <vt:lpstr>投影片 29</vt:lpstr>
      <vt:lpstr>投影片 30</vt:lpstr>
      <vt:lpstr>投影片 31</vt:lpstr>
      <vt:lpstr>投影片 32</vt:lpstr>
      <vt:lpstr>投影片 33</vt:lpstr>
      <vt:lpstr>投影片 34</vt:lpstr>
      <vt:lpstr>投影片 35</vt:lpstr>
      <vt:lpstr>投影片 36</vt:lpstr>
      <vt:lpstr>投影片 37</vt:lpstr>
      <vt:lpstr>投影片 38</vt:lpstr>
      <vt:lpstr>投影片 39</vt:lpstr>
      <vt:lpstr>投影片 40</vt:lpstr>
      <vt:lpstr>投影片 41</vt:lpstr>
      <vt:lpstr>投影片 42</vt:lpstr>
      <vt:lpstr>投影片 43</vt:lpstr>
      <vt:lpstr>投影片 44</vt:lpstr>
      <vt:lpstr>投影片 45</vt:lpstr>
      <vt:lpstr>投影片 46</vt:lpstr>
      <vt:lpstr>快捷鍵一覽</vt:lpstr>
      <vt:lpstr>投影片 48</vt:lpstr>
      <vt:lpstr>投影片 49</vt:lpstr>
      <vt:lpstr>投影片 50</vt:lpstr>
      <vt:lpstr>投影片 51</vt:lpstr>
      <vt:lpstr>投影片 52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93</cp:revision>
  <dcterms:created xsi:type="dcterms:W3CDTF">2012-08-12T04:20:00Z</dcterms:created>
  <dcterms:modified xsi:type="dcterms:W3CDTF">2012-08-24T15:17:06Z</dcterms:modified>
</cp:coreProperties>
</file>