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2" r:id="rId3"/>
    <p:sldId id="257" r:id="rId4"/>
    <p:sldId id="260" r:id="rId5"/>
    <p:sldId id="261" r:id="rId6"/>
    <p:sldId id="262" r:id="rId7"/>
    <p:sldId id="263" r:id="rId8"/>
    <p:sldId id="265" r:id="rId9"/>
    <p:sldId id="266" r:id="rId10"/>
    <p:sldId id="273" r:id="rId11"/>
    <p:sldId id="264" r:id="rId12"/>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9" autoAdjust="0"/>
    <p:restoredTop sz="86451" autoAdjust="0"/>
  </p:normalViewPr>
  <p:slideViewPr>
    <p:cSldViewPr>
      <p:cViewPr varScale="1">
        <p:scale>
          <a:sx n="73" d="100"/>
          <a:sy n="73" d="100"/>
        </p:scale>
        <p:origin x="-96" y="-108"/>
      </p:cViewPr>
      <p:guideLst>
        <p:guide orient="horz" pos="2160"/>
        <p:guide pos="2880"/>
      </p:guideLst>
    </p:cSldViewPr>
  </p:slideViewPr>
  <p:outlineViewPr>
    <p:cViewPr>
      <p:scale>
        <a:sx n="33" d="100"/>
        <a:sy n="33" d="100"/>
      </p:scale>
      <p:origin x="0" y="619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074" name="Rectangle 2"/>
          <p:cNvSpPr>
            <a:spLocks noGrp="1" noChangeArrowheads="1"/>
          </p:cNvSpPr>
          <p:nvPr>
            <p:ph type="ctrTitle"/>
          </p:nvPr>
        </p:nvSpPr>
        <p:spPr>
          <a:xfrm>
            <a:off x="1371600" y="1143000"/>
            <a:ext cx="7467600" cy="1470025"/>
          </a:xfrm>
        </p:spPr>
        <p:txBody>
          <a:bodyPr anchor="b"/>
          <a:lstStyle>
            <a:lvl1pPr algn="r">
              <a:defRPr/>
            </a:lvl1pPr>
          </a:lstStyle>
          <a:p>
            <a:r>
              <a:rPr lang="zh-TW" altLang="en-US" smtClean="0"/>
              <a:t>按一下以編輯母片標題樣式</a:t>
            </a:r>
            <a:endParaRPr lang="en-US" altLang="zh-TW"/>
          </a:p>
        </p:txBody>
      </p:sp>
      <p:sp>
        <p:nvSpPr>
          <p:cNvPr id="3075" name="Rectangle 3"/>
          <p:cNvSpPr>
            <a:spLocks noGrp="1" noChangeArrowheads="1"/>
          </p:cNvSpPr>
          <p:nvPr>
            <p:ph type="subTitle" idx="1"/>
          </p:nvPr>
        </p:nvSpPr>
        <p:spPr>
          <a:xfrm>
            <a:off x="2362200" y="3048000"/>
            <a:ext cx="6400800" cy="1752600"/>
          </a:xfrm>
        </p:spPr>
        <p:txBody>
          <a:bodyPr/>
          <a:lstStyle>
            <a:lvl1pPr marL="0" indent="0" algn="r">
              <a:buFontTx/>
              <a:buNone/>
              <a:defRPr/>
            </a:lvl1pPr>
          </a:lstStyle>
          <a:p>
            <a:r>
              <a:rPr lang="zh-TW" altLang="en-US" smtClean="0"/>
              <a:t>按一下以編輯母片副標題樣式</a:t>
            </a:r>
            <a:endParaRPr lang="en-US" altLang="zh-TW"/>
          </a:p>
        </p:txBody>
      </p:sp>
      <p:sp>
        <p:nvSpPr>
          <p:cNvPr id="5" name="Rectangle 8"/>
          <p:cNvSpPr>
            <a:spLocks noGrp="1" noChangeArrowheads="1"/>
          </p:cNvSpPr>
          <p:nvPr>
            <p:ph type="dt" sz="half" idx="10"/>
          </p:nvPr>
        </p:nvSpPr>
        <p:spPr/>
        <p:txBody>
          <a:bodyPr/>
          <a:lstStyle>
            <a:lvl1pPr>
              <a:defRPr/>
            </a:lvl1pPr>
          </a:lstStyle>
          <a:p>
            <a:fld id="{8037697A-2C48-4819-A5BC-75F43C75A164}" type="datetimeFigureOut">
              <a:rPr lang="en-US" smtClean="0"/>
              <a:pPr/>
              <a:t>9/9/2012</a:t>
            </a:fld>
            <a:endParaRPr lang="en-US" dirty="0" smtClean="0"/>
          </a:p>
        </p:txBody>
      </p:sp>
      <p:sp>
        <p:nvSpPr>
          <p:cNvPr id="6" name="Rectangle 9"/>
          <p:cNvSpPr>
            <a:spLocks noGrp="1" noChangeArrowheads="1"/>
          </p:cNvSpPr>
          <p:nvPr>
            <p:ph type="ftr" sz="quarter" idx="11"/>
          </p:nvPr>
        </p:nvSpPr>
        <p:spPr/>
        <p:txBody>
          <a:bodyPr/>
          <a:lstStyle>
            <a:lvl1pPr>
              <a:defRPr/>
            </a:lvl1pPr>
          </a:lstStyle>
          <a:p>
            <a:endParaRPr lang="en-US" dirty="0" smtClean="0"/>
          </a:p>
        </p:txBody>
      </p:sp>
      <p:sp>
        <p:nvSpPr>
          <p:cNvPr id="7" name="Rectangle 10"/>
          <p:cNvSpPr>
            <a:spLocks noGrp="1" noChangeArrowheads="1"/>
          </p:cNvSpPr>
          <p:nvPr>
            <p:ph type="sldNum" sz="quarter" idx="12"/>
          </p:nvPr>
        </p:nvSpPr>
        <p:spPr/>
        <p:txBody>
          <a:bodyPr/>
          <a:lstStyle>
            <a:lvl1pPr>
              <a:defRPr/>
            </a:lvl1pPr>
          </a:lstStyle>
          <a:p>
            <a:pPr algn="r"/>
            <a:fld id="{47E06F9A-4543-41A4-9BCA-BFDDC4CB11EA}" type="slidenum">
              <a:rPr lang="en-US" smtClean="0"/>
              <a:pPr algn="r"/>
              <a:t>‹#›</a:t>
            </a:fld>
            <a:endParaRPr lang="en-US" dirty="0" smtClean="0"/>
          </a:p>
        </p:txBody>
      </p:sp>
    </p:spTree>
  </p:cSld>
  <p:clrMapOvr>
    <a:masterClrMapping/>
  </p:clrMapOvr>
  <p:transition spd="med">
    <p:dissolve/>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8"/>
            <a:ext cx="18288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1371600" y="274638"/>
            <a:ext cx="53340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14478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1435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fld id="{8037697A-2C48-4819-A5BC-75F43C75A164}" type="datetimeFigureOut">
              <a:rPr lang="en-US" smtClean="0"/>
              <a:pPr/>
              <a:t>9/9/2012</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7E06F9A-4543-41A4-9BCA-BFDDC4CB11EA}" type="slidenum">
              <a:rPr lang="en-US" smtClean="0"/>
              <a:pPr/>
              <a:t>‹#›</a:t>
            </a:fld>
            <a:endParaRPr lang="en-US"/>
          </a:p>
        </p:txBody>
      </p:sp>
    </p:spTree>
  </p:cSld>
  <p:clrMapOvr>
    <a:masterClrMapping/>
  </p:clrMapOvr>
  <p:transition spd="med">
    <p:dissolve/>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1371600" y="274638"/>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altLang="zh-TW" smtClean="0"/>
          </a:p>
        </p:txBody>
      </p:sp>
      <p:sp>
        <p:nvSpPr>
          <p:cNvPr id="1028" name="Rectangle 3"/>
          <p:cNvSpPr>
            <a:spLocks noGrp="1" noChangeArrowheads="1"/>
          </p:cNvSpPr>
          <p:nvPr>
            <p:ph type="body" idx="1"/>
          </p:nvPr>
        </p:nvSpPr>
        <p:spPr bwMode="auto">
          <a:xfrm>
            <a:off x="1447800" y="1600200"/>
            <a:ext cx="7239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ltLang="zh-TW" smtClean="0"/>
          </a:p>
        </p:txBody>
      </p:sp>
      <p:sp>
        <p:nvSpPr>
          <p:cNvPr id="2" name="Rectangle 4"/>
          <p:cNvSpPr>
            <a:spLocks noGrp="1" noChangeArrowheads="1"/>
          </p:cNvSpPr>
          <p:nvPr>
            <p:ph type="dt" sz="half" idx="2"/>
          </p:nvPr>
        </p:nvSpPr>
        <p:spPr bwMode="auto">
          <a:xfrm>
            <a:off x="1447800" y="6245225"/>
            <a:ext cx="1905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2"/>
                </a:solidFill>
                <a:latin typeface="+mn-lt"/>
                <a:ea typeface="新細明體" charset="-120"/>
              </a:defRPr>
            </a:lvl1pPr>
          </a:lstStyle>
          <a:p>
            <a:pPr>
              <a:defRPr sz="1200"/>
            </a:pPr>
            <a:fld id="{8037697A-2C48-4819-A5BC-75F43C75A164}" type="datetimeFigureOut">
              <a:rPr lang="en-US" smtClean="0"/>
              <a:pPr>
                <a:defRPr sz="1200"/>
              </a:pPr>
              <a:t>9/9/2012</a:t>
            </a:fld>
            <a:endParaRPr lang="en-US" b="0">
              <a:solidFill>
                <a:schemeClr val="tx2"/>
              </a:solidFill>
            </a:endParaRPr>
          </a:p>
        </p:txBody>
      </p:sp>
      <p:sp>
        <p:nvSpPr>
          <p:cNvPr id="1029" name="Rectangle 5"/>
          <p:cNvSpPr>
            <a:spLocks noGrp="1" noChangeArrowheads="1"/>
          </p:cNvSpPr>
          <p:nvPr>
            <p:ph type="ftr" sz="quarter" idx="3"/>
          </p:nvPr>
        </p:nvSpPr>
        <p:spPr bwMode="auto">
          <a:xfrm>
            <a:off x="3505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chemeClr val="tx2"/>
                </a:solidFill>
                <a:latin typeface="+mn-lt"/>
                <a:ea typeface="新細明體" charset="-120"/>
              </a:defRPr>
            </a:lvl1pPr>
          </a:lstStyle>
          <a:p>
            <a:pPr>
              <a:defRPr sz="1200"/>
            </a:pPr>
            <a:endParaRPr lang="zh-TW" altLang="en-US" b="0">
              <a:solidFill>
                <a:schemeClr val="tx2"/>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2"/>
                </a:solidFill>
                <a:latin typeface="+mn-lt"/>
                <a:ea typeface="新細明體" charset="-120"/>
              </a:defRPr>
            </a:lvl1pPr>
          </a:lstStyle>
          <a:p>
            <a:pPr>
              <a:defRPr sz="1200"/>
            </a:pPr>
            <a:fld id="{47E06F9A-4543-41A4-9BCA-BFDDC4CB11EA}" type="slidenum">
              <a:rPr lang="en-US" smtClean="0"/>
              <a:pPr>
                <a:defRPr sz="1200"/>
              </a:pPr>
              <a:t>‹#›</a:t>
            </a:fld>
            <a:endParaRPr lang="en-US" b="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spd="med">
    <p:dissolve/>
    <p:sndAc>
      <p:stSnd>
        <p:snd r:embed="rId13" name="chimes.wav"/>
      </p:stSnd>
    </p:sndAc>
  </p:transition>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Garamond" pitchFamily="18" charset="0"/>
        </a:defRPr>
      </a:lvl2pPr>
      <a:lvl3pPr algn="l" rtl="0" eaLnBrk="1" fontAlgn="base" hangingPunct="1">
        <a:spcBef>
          <a:spcPct val="0"/>
        </a:spcBef>
        <a:spcAft>
          <a:spcPct val="0"/>
        </a:spcAft>
        <a:defRPr sz="4400">
          <a:solidFill>
            <a:schemeClr val="tx2"/>
          </a:solidFill>
          <a:latin typeface="Garamond" pitchFamily="18" charset="0"/>
        </a:defRPr>
      </a:lvl3pPr>
      <a:lvl4pPr algn="l" rtl="0" eaLnBrk="1" fontAlgn="base" hangingPunct="1">
        <a:spcBef>
          <a:spcPct val="0"/>
        </a:spcBef>
        <a:spcAft>
          <a:spcPct val="0"/>
        </a:spcAft>
        <a:defRPr sz="4400">
          <a:solidFill>
            <a:schemeClr val="tx2"/>
          </a:solidFill>
          <a:latin typeface="Garamond" pitchFamily="18" charset="0"/>
        </a:defRPr>
      </a:lvl4pPr>
      <a:lvl5pPr algn="l" rtl="0" eaLnBrk="1" fontAlgn="base" hangingPunct="1">
        <a:spcBef>
          <a:spcPct val="0"/>
        </a:spcBef>
        <a:spcAft>
          <a:spcPct val="0"/>
        </a:spcAft>
        <a:defRPr sz="4400">
          <a:solidFill>
            <a:schemeClr val="tx2"/>
          </a:solidFill>
          <a:latin typeface="Garamond" pitchFamily="18" charset="0"/>
        </a:defRPr>
      </a:lvl5pPr>
      <a:lvl6pPr marL="457200" algn="l" rtl="0" eaLnBrk="1" fontAlgn="base" hangingPunct="1">
        <a:spcBef>
          <a:spcPct val="0"/>
        </a:spcBef>
        <a:spcAft>
          <a:spcPct val="0"/>
        </a:spcAft>
        <a:defRPr sz="4400">
          <a:solidFill>
            <a:schemeClr val="tx2"/>
          </a:solidFill>
          <a:latin typeface="Garamond" pitchFamily="18" charset="0"/>
        </a:defRPr>
      </a:lvl6pPr>
      <a:lvl7pPr marL="914400" algn="l" rtl="0" eaLnBrk="1" fontAlgn="base" hangingPunct="1">
        <a:spcBef>
          <a:spcPct val="0"/>
        </a:spcBef>
        <a:spcAft>
          <a:spcPct val="0"/>
        </a:spcAft>
        <a:defRPr sz="4400">
          <a:solidFill>
            <a:schemeClr val="tx2"/>
          </a:solidFill>
          <a:latin typeface="Garamond" pitchFamily="18" charset="0"/>
        </a:defRPr>
      </a:lvl7pPr>
      <a:lvl8pPr marL="1371600" algn="l" rtl="0" eaLnBrk="1" fontAlgn="base" hangingPunct="1">
        <a:spcBef>
          <a:spcPct val="0"/>
        </a:spcBef>
        <a:spcAft>
          <a:spcPct val="0"/>
        </a:spcAft>
        <a:defRPr sz="4400">
          <a:solidFill>
            <a:schemeClr val="tx2"/>
          </a:solidFill>
          <a:latin typeface="Garamond" pitchFamily="18" charset="0"/>
        </a:defRPr>
      </a:lvl8pPr>
      <a:lvl9pPr marL="1828800" algn="l" rtl="0" eaLnBrk="1" fontAlgn="base" hangingPunct="1">
        <a:spcBef>
          <a:spcPct val="0"/>
        </a:spcBef>
        <a:spcAft>
          <a:spcPct val="0"/>
        </a:spcAft>
        <a:defRPr sz="4400">
          <a:solidFill>
            <a:schemeClr val="tx2"/>
          </a:solidFill>
          <a:latin typeface="Garamond" pitchFamily="18" charset="0"/>
        </a:defRPr>
      </a:lvl9pPr>
    </p:titleStyle>
    <p:bodyStyle>
      <a:lvl1pPr marL="342900" indent="-342900" algn="l" rtl="0" eaLnBrk="1" fontAlgn="base" hangingPunct="1">
        <a:lnSpc>
          <a:spcPct val="150000"/>
        </a:lnSpc>
        <a:spcBef>
          <a:spcPct val="20000"/>
        </a:spcBef>
        <a:spcAft>
          <a:spcPct val="0"/>
        </a:spcAft>
        <a:buChar char="•"/>
        <a:defRPr sz="3200" b="1">
          <a:solidFill>
            <a:schemeClr val="tx2"/>
          </a:solidFill>
          <a:latin typeface="+mn-lt"/>
          <a:ea typeface="+mn-ea"/>
          <a:cs typeface="+mn-cs"/>
        </a:defRPr>
      </a:lvl1pPr>
      <a:lvl2pPr marL="742950" indent="-285750" algn="l" rtl="0" eaLnBrk="1" fontAlgn="base" hangingPunct="1">
        <a:lnSpc>
          <a:spcPct val="150000"/>
        </a:lnSpc>
        <a:spcBef>
          <a:spcPct val="20000"/>
        </a:spcBef>
        <a:spcAft>
          <a:spcPct val="0"/>
        </a:spcAft>
        <a:buChar char="–"/>
        <a:defRPr sz="2800" b="1">
          <a:solidFill>
            <a:schemeClr val="tx2"/>
          </a:solidFill>
          <a:latin typeface="+mn-lt"/>
        </a:defRPr>
      </a:lvl2pPr>
      <a:lvl3pPr marL="1143000" indent="-228600" algn="l" rtl="0" eaLnBrk="1" fontAlgn="base" hangingPunct="1">
        <a:lnSpc>
          <a:spcPct val="150000"/>
        </a:lnSpc>
        <a:spcBef>
          <a:spcPct val="20000"/>
        </a:spcBef>
        <a:spcAft>
          <a:spcPct val="0"/>
        </a:spcAft>
        <a:buChar char="•"/>
        <a:defRPr sz="2400" b="1">
          <a:solidFill>
            <a:schemeClr val="tx2"/>
          </a:solidFill>
          <a:latin typeface="+mn-lt"/>
        </a:defRPr>
      </a:lvl3pPr>
      <a:lvl4pPr marL="1600200" indent="-228600" algn="l" rtl="0" eaLnBrk="1" fontAlgn="base" hangingPunct="1">
        <a:lnSpc>
          <a:spcPct val="150000"/>
        </a:lnSpc>
        <a:spcBef>
          <a:spcPct val="20000"/>
        </a:spcBef>
        <a:spcAft>
          <a:spcPct val="0"/>
        </a:spcAft>
        <a:buChar char="–"/>
        <a:defRPr sz="2000" b="1">
          <a:solidFill>
            <a:schemeClr val="tx2"/>
          </a:solidFill>
          <a:latin typeface="+mn-lt"/>
        </a:defRPr>
      </a:lvl4pPr>
      <a:lvl5pPr marL="2057400" indent="-228600" algn="l" rtl="0" eaLnBrk="1" fontAlgn="base" hangingPunct="1">
        <a:lnSpc>
          <a:spcPct val="150000"/>
        </a:lnSpc>
        <a:spcBef>
          <a:spcPct val="20000"/>
        </a:spcBef>
        <a:spcAft>
          <a:spcPct val="0"/>
        </a:spcAft>
        <a:buChar char="»"/>
        <a:defRPr sz="2000" b="1">
          <a:solidFill>
            <a:schemeClr val="tx2"/>
          </a:solidFill>
          <a:latin typeface="+mn-lt"/>
        </a:defRPr>
      </a:lvl5pPr>
      <a:lvl6pPr marL="2514600" indent="-228600" algn="l" rtl="0" eaLnBrk="1" fontAlgn="base" hangingPunct="1">
        <a:spcBef>
          <a:spcPct val="20000"/>
        </a:spcBef>
        <a:spcAft>
          <a:spcPct val="0"/>
        </a:spcAft>
        <a:buChar char="»"/>
        <a:defRPr sz="2000">
          <a:solidFill>
            <a:schemeClr val="tx2"/>
          </a:solidFill>
          <a:latin typeface="+mn-lt"/>
        </a:defRPr>
      </a:lvl6pPr>
      <a:lvl7pPr marL="2971800" indent="-228600" algn="l" rtl="0" eaLnBrk="1" fontAlgn="base" hangingPunct="1">
        <a:spcBef>
          <a:spcPct val="20000"/>
        </a:spcBef>
        <a:spcAft>
          <a:spcPct val="0"/>
        </a:spcAft>
        <a:buChar char="»"/>
        <a:defRPr sz="2000">
          <a:solidFill>
            <a:schemeClr val="tx2"/>
          </a:solidFill>
          <a:latin typeface="+mn-lt"/>
        </a:defRPr>
      </a:lvl7pPr>
      <a:lvl8pPr marL="3429000" indent="-228600" algn="l" rtl="0" eaLnBrk="1" fontAlgn="base" hangingPunct="1">
        <a:spcBef>
          <a:spcPct val="20000"/>
        </a:spcBef>
        <a:spcAft>
          <a:spcPct val="0"/>
        </a:spcAft>
        <a:buChar char="»"/>
        <a:defRPr sz="2000">
          <a:solidFill>
            <a:schemeClr val="tx2"/>
          </a:solidFill>
          <a:latin typeface="+mn-lt"/>
        </a:defRPr>
      </a:lvl8pPr>
      <a:lvl9pPr marL="3886200" indent="-228600" algn="l" rtl="0" eaLnBrk="1" fontAlgn="base" hangingPunct="1">
        <a:spcBef>
          <a:spcPct val="20000"/>
        </a:spcBef>
        <a:spcAft>
          <a:spcPct val="0"/>
        </a:spcAft>
        <a:buChar char="»"/>
        <a:defRPr sz="2000">
          <a:solidFill>
            <a:schemeClr val="tx2"/>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pPr algn="l"/>
            <a:r>
              <a:rPr lang="en-US" altLang="zh-TW" dirty="0" smtClean="0"/>
              <a:t>《</a:t>
            </a:r>
            <a:r>
              <a:rPr lang="zh-TW" altLang="en-US" dirty="0" smtClean="0"/>
              <a:t>虞美人</a:t>
            </a:r>
            <a:r>
              <a:rPr lang="en-US" altLang="zh-TW" dirty="0" smtClean="0"/>
              <a:t>》</a:t>
            </a:r>
            <a:r>
              <a:rPr lang="zh-TW" altLang="en-US" dirty="0" smtClean="0"/>
              <a:t> 蔣捷</a:t>
            </a:r>
            <a:endParaRPr lang="zh-TW" altLang="en-US" dirty="0"/>
          </a:p>
        </p:txBody>
      </p:sp>
      <p:sp>
        <p:nvSpPr>
          <p:cNvPr id="3" name="副標題 2"/>
          <p:cNvSpPr>
            <a:spLocks noGrp="1"/>
          </p:cNvSpPr>
          <p:nvPr>
            <p:ph type="subTitle" idx="1"/>
          </p:nvPr>
        </p:nvSpPr>
        <p:spPr>
          <a:xfrm>
            <a:off x="2051720" y="2924944"/>
            <a:ext cx="6400800" cy="1752600"/>
          </a:xfrm>
        </p:spPr>
        <p:txBody>
          <a:bodyPr/>
          <a:lstStyle/>
          <a:p>
            <a:r>
              <a:rPr lang="zh-TW" altLang="en-US" dirty="0" smtClean="0"/>
              <a:t>文學藝術裡的時空推移與跳躍</a:t>
            </a:r>
            <a:endParaRPr lang="zh-TW" altLang="en-US" dirty="0"/>
          </a:p>
        </p:txBody>
      </p:sp>
    </p:spTree>
  </p:cSld>
  <p:clrMapOvr>
    <a:masterClrMapping/>
  </p:clrMapOvr>
  <p:transition spd="med">
    <p:dissolve/>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116632"/>
            <a:ext cx="7315200" cy="1143000"/>
          </a:xfrm>
        </p:spPr>
        <p:txBody>
          <a:bodyPr/>
          <a:lstStyle/>
          <a:p>
            <a:r>
              <a:rPr lang="zh-TW" altLang="en-US" sz="3200" dirty="0" smtClean="0">
                <a:latin typeface="標楷體" pitchFamily="65" charset="-120"/>
                <a:ea typeface="標楷體" pitchFamily="65" charset="-120"/>
              </a:rPr>
              <a:t>   （</a:t>
            </a:r>
            <a:r>
              <a:rPr lang="zh-TW" altLang="en-US" sz="3200" dirty="0" smtClean="0">
                <a:latin typeface="標楷體" pitchFamily="65" charset="-120"/>
                <a:ea typeface="標楷體" pitchFamily="65" charset="-120"/>
              </a:rPr>
              <a:t>三）</a:t>
            </a:r>
            <a:endParaRPr lang="zh-TW" altLang="en-US" sz="3200" dirty="0"/>
          </a:p>
        </p:txBody>
      </p:sp>
      <p:sp>
        <p:nvSpPr>
          <p:cNvPr id="3" name="內容版面配置區 2"/>
          <p:cNvSpPr>
            <a:spLocks noGrp="1"/>
          </p:cNvSpPr>
          <p:nvPr>
            <p:ph sz="half" idx="1"/>
          </p:nvPr>
        </p:nvSpPr>
        <p:spPr>
          <a:xfrm>
            <a:off x="1447800" y="908720"/>
            <a:ext cx="3543300" cy="5544616"/>
          </a:xfrm>
        </p:spPr>
        <p:txBody>
          <a:bodyPr/>
          <a:lstStyle/>
          <a:p>
            <a:pPr marL="0" indent="0">
              <a:spcBef>
                <a:spcPts val="0"/>
              </a:spcBef>
              <a:buFont typeface="Arial" pitchFamily="34" charset="0"/>
              <a:buNone/>
            </a:pPr>
            <a:r>
              <a:rPr lang="zh-TW" altLang="zh-TW" sz="2400" dirty="0" smtClean="0">
                <a:latin typeface="標楷體" pitchFamily="65" charset="-120"/>
                <a:ea typeface="標楷體" pitchFamily="65" charset="-120"/>
              </a:rPr>
              <a:t>一個老年人</a:t>
            </a:r>
          </a:p>
          <a:p>
            <a:pPr marL="0" indent="0">
              <a:spcBef>
                <a:spcPts val="0"/>
              </a:spcBef>
              <a:buFont typeface="Arial" pitchFamily="34" charset="0"/>
              <a:buNone/>
            </a:pPr>
            <a:r>
              <a:rPr lang="zh-TW" altLang="zh-TW" sz="2400" dirty="0" smtClean="0">
                <a:latin typeface="標楷體" pitchFamily="65" charset="-120"/>
                <a:ea typeface="標楷體" pitchFamily="65" charset="-120"/>
              </a:rPr>
              <a:t>坐在角落裏</a:t>
            </a:r>
          </a:p>
          <a:p>
            <a:pPr marL="0" indent="0">
              <a:spcBef>
                <a:spcPts val="0"/>
              </a:spcBef>
              <a:buFont typeface="Arial" pitchFamily="34" charset="0"/>
              <a:buNone/>
            </a:pPr>
            <a:r>
              <a:rPr lang="zh-TW" altLang="zh-TW" sz="2400" dirty="0" smtClean="0">
                <a:latin typeface="標楷體" pitchFamily="65" charset="-120"/>
                <a:ea typeface="標楷體" pitchFamily="65" charset="-120"/>
              </a:rPr>
              <a:t>穿著不太合身的</a:t>
            </a:r>
          </a:p>
          <a:p>
            <a:pPr marL="0" indent="0">
              <a:spcBef>
                <a:spcPts val="0"/>
              </a:spcBef>
              <a:buFont typeface="Arial" pitchFamily="34" charset="0"/>
              <a:buNone/>
            </a:pPr>
            <a:r>
              <a:rPr lang="zh-TW" altLang="zh-TW" sz="2400" dirty="0" smtClean="0">
                <a:latin typeface="標楷體" pitchFamily="65" charset="-120"/>
                <a:ea typeface="標楷體" pitchFamily="65" charset="-120"/>
              </a:rPr>
              <a:t>　　　成衣西裝</a:t>
            </a:r>
          </a:p>
          <a:p>
            <a:pPr marL="0" indent="0">
              <a:spcBef>
                <a:spcPts val="0"/>
              </a:spcBef>
              <a:buFont typeface="Arial" pitchFamily="34" charset="0"/>
              <a:buNone/>
            </a:pPr>
            <a:r>
              <a:rPr lang="zh-TW" altLang="zh-TW" sz="2400" dirty="0" smtClean="0">
                <a:latin typeface="標楷體" pitchFamily="65" charset="-120"/>
                <a:ea typeface="標楷體" pitchFamily="65" charset="-120"/>
              </a:rPr>
              <a:t>吃完不大合胃的</a:t>
            </a:r>
          </a:p>
          <a:p>
            <a:pPr marL="0" indent="0">
              <a:spcBef>
                <a:spcPts val="0"/>
              </a:spcBef>
              <a:buFont typeface="Arial" pitchFamily="34" charset="0"/>
              <a:buNone/>
            </a:pPr>
            <a:r>
              <a:rPr lang="zh-TW" altLang="zh-TW" sz="2400" dirty="0" smtClean="0">
                <a:latin typeface="標楷體" pitchFamily="65" charset="-120"/>
                <a:ea typeface="標楷體" pitchFamily="65" charset="-120"/>
              </a:rPr>
              <a:t>　　　　　漢堡</a:t>
            </a:r>
          </a:p>
          <a:p>
            <a:pPr marL="0" indent="0">
              <a:spcBef>
                <a:spcPts val="0"/>
              </a:spcBef>
              <a:buFont typeface="Arial" pitchFamily="34" charset="0"/>
              <a:buNone/>
            </a:pPr>
            <a:r>
              <a:rPr lang="zh-TW" altLang="zh-TW" sz="2400" dirty="0" smtClean="0">
                <a:latin typeface="標楷體" pitchFamily="65" charset="-120"/>
                <a:ea typeface="標楷體" pitchFamily="65" charset="-120"/>
              </a:rPr>
              <a:t>怎麼想也想不到</a:t>
            </a:r>
          </a:p>
          <a:p>
            <a:pPr marL="0" indent="0">
              <a:spcBef>
                <a:spcPts val="0"/>
              </a:spcBef>
              <a:buFont typeface="Arial" pitchFamily="34" charset="0"/>
              <a:buNone/>
            </a:pPr>
            <a:r>
              <a:rPr lang="zh-TW" altLang="zh-TW" sz="2400" dirty="0" smtClean="0">
                <a:latin typeface="標楷體" pitchFamily="65" charset="-120"/>
                <a:ea typeface="標楷體" pitchFamily="65" charset="-120"/>
              </a:rPr>
              <a:t>漢朝的城堡那裏去</a:t>
            </a:r>
          </a:p>
          <a:p>
            <a:pPr marL="0" indent="0">
              <a:spcBef>
                <a:spcPts val="0"/>
              </a:spcBef>
              <a:buFont typeface="Arial" pitchFamily="34" charset="0"/>
              <a:buNone/>
            </a:pPr>
            <a:r>
              <a:rPr lang="zh-TW" altLang="zh-TW" sz="2400" dirty="0" smtClean="0">
                <a:latin typeface="標楷體" pitchFamily="65" charset="-120"/>
                <a:ea typeface="標楷體" pitchFamily="65" charset="-120"/>
              </a:rPr>
              <a:t>玻璃大廈該不是</a:t>
            </a:r>
          </a:p>
          <a:p>
            <a:pPr marL="0" indent="0">
              <a:spcBef>
                <a:spcPts val="0"/>
              </a:spcBef>
              <a:buFont typeface="Arial" pitchFamily="34" charset="0"/>
              <a:buNone/>
            </a:pPr>
            <a:r>
              <a:rPr lang="zh-TW" altLang="zh-TW" sz="2400" dirty="0" smtClean="0">
                <a:latin typeface="標楷體" pitchFamily="65" charset="-120"/>
                <a:ea typeface="標楷體" pitchFamily="65" charset="-120"/>
              </a:rPr>
              <a:t>那片發光的水田</a:t>
            </a:r>
          </a:p>
          <a:p>
            <a:endParaRPr lang="zh-TW" altLang="en-US" sz="2400" dirty="0"/>
          </a:p>
        </p:txBody>
      </p:sp>
      <p:sp>
        <p:nvSpPr>
          <p:cNvPr id="4" name="內容版面配置區 3"/>
          <p:cNvSpPr>
            <a:spLocks noGrp="1"/>
          </p:cNvSpPr>
          <p:nvPr>
            <p:ph sz="half" idx="2"/>
          </p:nvPr>
        </p:nvSpPr>
        <p:spPr>
          <a:xfrm>
            <a:off x="5076056" y="980728"/>
            <a:ext cx="3543300" cy="5174035"/>
          </a:xfrm>
        </p:spPr>
        <p:txBody>
          <a:bodyPr/>
          <a:lstStyle/>
          <a:p>
            <a:pPr marL="0" indent="0">
              <a:spcBef>
                <a:spcPts val="0"/>
              </a:spcBef>
              <a:buFont typeface="Arial" pitchFamily="34" charset="0"/>
              <a:buNone/>
            </a:pPr>
            <a:r>
              <a:rPr lang="zh-TW" altLang="zh-TW" sz="2400" dirty="0" smtClean="0">
                <a:latin typeface="標楷體" pitchFamily="65" charset="-120"/>
                <a:ea typeface="標楷體" pitchFamily="65" charset="-120"/>
              </a:rPr>
              <a:t>枯坐成一棵</a:t>
            </a:r>
          </a:p>
          <a:p>
            <a:pPr marL="0" indent="0">
              <a:spcBef>
                <a:spcPts val="0"/>
              </a:spcBef>
              <a:buFont typeface="Arial" pitchFamily="34" charset="0"/>
              <a:buNone/>
            </a:pPr>
            <a:r>
              <a:rPr lang="zh-TW" altLang="zh-TW" sz="2400" dirty="0" smtClean="0">
                <a:latin typeface="標楷體" pitchFamily="65" charset="-120"/>
                <a:ea typeface="標楷體" pitchFamily="65" charset="-120"/>
              </a:rPr>
              <a:t>　室內裝潢的老松</a:t>
            </a:r>
          </a:p>
          <a:p>
            <a:pPr marL="0" indent="0">
              <a:spcBef>
                <a:spcPts val="0"/>
              </a:spcBef>
              <a:buFont typeface="Arial" pitchFamily="34" charset="0"/>
              <a:buNone/>
            </a:pPr>
            <a:r>
              <a:rPr lang="zh-TW" altLang="zh-TW" sz="2400" dirty="0" smtClean="0">
                <a:latin typeface="標楷體" pitchFamily="65" charset="-120"/>
                <a:ea typeface="標楷體" pitchFamily="65" charset="-120"/>
              </a:rPr>
              <a:t>不說話還好</a:t>
            </a:r>
          </a:p>
          <a:p>
            <a:pPr marL="0" indent="0">
              <a:spcBef>
                <a:spcPts val="0"/>
              </a:spcBef>
              <a:buFont typeface="Arial" pitchFamily="34" charset="0"/>
              <a:buNone/>
            </a:pPr>
            <a:r>
              <a:rPr lang="zh-TW" altLang="zh-TW" sz="2400" dirty="0" smtClean="0">
                <a:latin typeface="標楷體" pitchFamily="65" charset="-120"/>
                <a:ea typeface="標楷體" pitchFamily="65" charset="-120"/>
              </a:rPr>
              <a:t>一自言自語</a:t>
            </a:r>
          </a:p>
          <a:p>
            <a:pPr marL="0" indent="0">
              <a:spcBef>
                <a:spcPts val="0"/>
              </a:spcBef>
              <a:buFont typeface="Arial" pitchFamily="34" charset="0"/>
              <a:buNone/>
            </a:pPr>
            <a:r>
              <a:rPr lang="zh-TW" altLang="zh-TW" sz="2400" dirty="0" smtClean="0">
                <a:latin typeface="標楷體" pitchFamily="65" charset="-120"/>
                <a:ea typeface="標楷體" pitchFamily="65" charset="-120"/>
              </a:rPr>
              <a:t>必又是同震耳的炮聲</a:t>
            </a:r>
          </a:p>
          <a:p>
            <a:pPr marL="0" indent="0">
              <a:spcBef>
                <a:spcPts val="0"/>
              </a:spcBef>
              <a:buFont typeface="Arial" pitchFamily="34" charset="0"/>
              <a:buNone/>
            </a:pPr>
            <a:r>
              <a:rPr lang="zh-TW" altLang="zh-TW" sz="2400" dirty="0" smtClean="0">
                <a:latin typeface="標楷體" pitchFamily="65" charset="-120"/>
                <a:ea typeface="標楷體" pitchFamily="65" charset="-120"/>
              </a:rPr>
              <a:t>　　　　　在說話了</a:t>
            </a:r>
          </a:p>
          <a:p>
            <a:pPr marL="0" indent="0">
              <a:spcBef>
                <a:spcPts val="0"/>
              </a:spcBef>
              <a:buFont typeface="Arial" pitchFamily="34" charset="0"/>
              <a:buNone/>
            </a:pPr>
            <a:r>
              <a:rPr lang="zh-TW" altLang="zh-TW" sz="2400" dirty="0" smtClean="0">
                <a:latin typeface="標楷體" pitchFamily="65" charset="-120"/>
                <a:ea typeface="標楷體" pitchFamily="65" charset="-120"/>
              </a:rPr>
              <a:t>說著說著</a:t>
            </a:r>
          </a:p>
          <a:p>
            <a:pPr marL="0" indent="0">
              <a:spcBef>
                <a:spcPts val="0"/>
              </a:spcBef>
              <a:buFont typeface="Arial" pitchFamily="34" charset="0"/>
              <a:buNone/>
            </a:pPr>
            <a:r>
              <a:rPr lang="zh-TW" altLang="zh-TW" sz="2400" dirty="0" smtClean="0">
                <a:latin typeface="標楷體" pitchFamily="65" charset="-120"/>
                <a:ea typeface="標楷體" pitchFamily="65" charset="-120"/>
              </a:rPr>
              <a:t>眼前的晌午</a:t>
            </a:r>
          </a:p>
          <a:p>
            <a:pPr marL="0" indent="0">
              <a:spcBef>
                <a:spcPts val="0"/>
              </a:spcBef>
              <a:buFont typeface="Arial" pitchFamily="34" charset="0"/>
              <a:buNone/>
            </a:pPr>
            <a:r>
              <a:rPr lang="zh-TW" altLang="zh-TW" sz="2400" dirty="0" smtClean="0">
                <a:latin typeface="標楷體" pitchFamily="65" charset="-120"/>
                <a:ea typeface="標楷體" pitchFamily="65" charset="-120"/>
              </a:rPr>
              <a:t>已是眼裏的昏暮</a:t>
            </a:r>
          </a:p>
        </p:txBody>
      </p:sp>
    </p:spTree>
  </p:cSld>
  <p:clrMapOvr>
    <a:masterClrMapping/>
  </p:clrMapOvr>
  <p:transition spd="med">
    <p:dissolv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403648" y="620688"/>
            <a:ext cx="7239000" cy="4525963"/>
          </a:xfrm>
        </p:spPr>
        <p:txBody>
          <a:bodyPr/>
          <a:lstStyle/>
          <a:p>
            <a:r>
              <a:rPr lang="zh-TW" altLang="en-US" sz="2800" dirty="0" smtClean="0"/>
              <a:t>比較蔣捷的</a:t>
            </a:r>
            <a:r>
              <a:rPr lang="en-US" altLang="zh-TW" sz="2800" dirty="0" smtClean="0"/>
              <a:t>《</a:t>
            </a:r>
            <a:r>
              <a:rPr lang="zh-TW" altLang="en-US" sz="2800" dirty="0" smtClean="0"/>
              <a:t>虞美人</a:t>
            </a:r>
            <a:r>
              <a:rPr lang="en-US" altLang="zh-TW" sz="2800" dirty="0" smtClean="0"/>
              <a:t>》</a:t>
            </a:r>
            <a:r>
              <a:rPr lang="zh-TW" altLang="en-US" sz="2800" dirty="0" smtClean="0"/>
              <a:t>與羅門的</a:t>
            </a:r>
            <a:r>
              <a:rPr lang="en-US" altLang="zh-TW" sz="2800" dirty="0" smtClean="0"/>
              <a:t>《</a:t>
            </a:r>
            <a:r>
              <a:rPr lang="zh-TW" altLang="en-US" sz="2800" dirty="0" smtClean="0"/>
              <a:t>麥當勞午餐時間</a:t>
            </a:r>
            <a:r>
              <a:rPr lang="en-US" altLang="zh-TW" sz="2800" dirty="0" smtClean="0"/>
              <a:t>》</a:t>
            </a:r>
          </a:p>
          <a:p>
            <a:pPr>
              <a:buNone/>
            </a:pPr>
            <a:endParaRPr lang="en-US" altLang="zh-TW" sz="2800" dirty="0" smtClean="0"/>
          </a:p>
          <a:p>
            <a:r>
              <a:rPr lang="zh-TW" altLang="en-US" sz="2800" dirty="0" smtClean="0"/>
              <a:t>提供的三個生命切面有何不同？</a:t>
            </a:r>
          </a:p>
          <a:p>
            <a:r>
              <a:rPr lang="zh-TW" altLang="en-US" sz="2800" dirty="0" smtClean="0"/>
              <a:t>這二篇作品在時空安排上的差別？</a:t>
            </a:r>
          </a:p>
          <a:p>
            <a:r>
              <a:rPr lang="zh-TW" altLang="en-US" sz="2800" dirty="0" smtClean="0"/>
              <a:t>能否由此看出二位作者不同的生命感慨：</a:t>
            </a:r>
            <a:endParaRPr lang="zh-TW" altLang="en-US" sz="2800" dirty="0"/>
          </a:p>
        </p:txBody>
      </p:sp>
      <p:pic>
        <p:nvPicPr>
          <p:cNvPr id="5" name="圖片 4" descr="PLANT-20.JPG"/>
          <p:cNvPicPr>
            <a:picLocks noChangeAspect="1"/>
          </p:cNvPicPr>
          <p:nvPr/>
        </p:nvPicPr>
        <p:blipFill>
          <a:blip r:embed="rId3" cstate="print"/>
          <a:stretch>
            <a:fillRect/>
          </a:stretch>
        </p:blipFill>
        <p:spPr>
          <a:xfrm>
            <a:off x="6732239" y="5085184"/>
            <a:ext cx="1164929" cy="1440160"/>
          </a:xfrm>
          <a:prstGeom prst="rect">
            <a:avLst/>
          </a:prstGeom>
          <a:ln>
            <a:noFill/>
          </a:ln>
          <a:effectLst>
            <a:softEdge rad="112500"/>
          </a:effectLst>
        </p:spPr>
      </p:pic>
    </p:spTree>
  </p:cSld>
  <p:clrMapOvr>
    <a:masterClrMapping/>
  </p:clrMapOvr>
  <p:transition spd="med">
    <p:dissolv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331640" y="836712"/>
            <a:ext cx="7239000" cy="5256584"/>
          </a:xfrm>
        </p:spPr>
        <p:txBody>
          <a:bodyPr/>
          <a:lstStyle/>
          <a:p>
            <a:r>
              <a:rPr lang="zh-TW" altLang="en-US" sz="2800" dirty="0" smtClean="0"/>
              <a:t>蔣捷（</a:t>
            </a:r>
            <a:r>
              <a:rPr lang="en-US" altLang="zh-TW" sz="2800" dirty="0" smtClean="0"/>
              <a:t>1245</a:t>
            </a:r>
            <a:r>
              <a:rPr lang="zh-TW" altLang="en-US" sz="2800" dirty="0" smtClean="0"/>
              <a:t>年－</a:t>
            </a:r>
            <a:r>
              <a:rPr lang="en-US" altLang="zh-TW" sz="2800" dirty="0" smtClean="0"/>
              <a:t>1301</a:t>
            </a:r>
            <a:r>
              <a:rPr lang="zh-TW" altLang="en-US" sz="2800" dirty="0" smtClean="0"/>
              <a:t>年），字勝欲，號竹山，宋末元初詞人，與周密、王沂孫和張炎一起被稱為「宋末四大家」。 著有</a:t>
            </a:r>
            <a:r>
              <a:rPr lang="en-US" altLang="zh-TW" sz="2800" dirty="0" smtClean="0"/>
              <a:t>《</a:t>
            </a:r>
            <a:r>
              <a:rPr lang="zh-TW" altLang="en-US" sz="2800" dirty="0" smtClean="0"/>
              <a:t>竹山詞</a:t>
            </a:r>
            <a:r>
              <a:rPr lang="en-US" altLang="zh-TW" sz="2800" dirty="0" smtClean="0"/>
              <a:t>》</a:t>
            </a:r>
            <a:r>
              <a:rPr lang="zh-TW" altLang="en-US" sz="2800" dirty="0" smtClean="0"/>
              <a:t>。</a:t>
            </a:r>
            <a:endParaRPr lang="en-US" altLang="zh-TW" sz="2800" dirty="0" smtClean="0"/>
          </a:p>
          <a:p>
            <a:r>
              <a:rPr lang="zh-TW" altLang="en-US" sz="2800" dirty="0" smtClean="0"/>
              <a:t>蔣捷的詞多承蘇、辛一路，內容多為懷念故國、山河之慟、風格多樣，最著名的是</a:t>
            </a:r>
            <a:r>
              <a:rPr lang="en-US" altLang="zh-TW" sz="2800" dirty="0" smtClean="0"/>
              <a:t>〈</a:t>
            </a:r>
            <a:r>
              <a:rPr lang="zh-TW" altLang="en-US" sz="2800" dirty="0" smtClean="0"/>
              <a:t>虞美人</a:t>
            </a:r>
            <a:r>
              <a:rPr lang="en-US" altLang="zh-TW" sz="2800" dirty="0" smtClean="0"/>
              <a:t>〉</a:t>
            </a:r>
            <a:r>
              <a:rPr lang="zh-TW" altLang="en-US" sz="2800" dirty="0" smtClean="0"/>
              <a:t>，將詞人一生心境轉折表露無遺。</a:t>
            </a:r>
            <a:endParaRPr lang="zh-TW" altLang="en-US" sz="2800" dirty="0"/>
          </a:p>
        </p:txBody>
      </p:sp>
    </p:spTree>
  </p:cSld>
  <p:clrMapOvr>
    <a:masterClrMapping/>
  </p:clrMapOvr>
  <p:transition spd="med">
    <p:dissolv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排標題 3"/>
          <p:cNvSpPr>
            <a:spLocks noGrp="1"/>
          </p:cNvSpPr>
          <p:nvPr>
            <p:ph type="title"/>
          </p:nvPr>
        </p:nvSpPr>
        <p:spPr/>
        <p:txBody>
          <a:bodyPr/>
          <a:lstStyle/>
          <a:p>
            <a:r>
              <a:rPr lang="en-US" altLang="zh-TW" sz="3600" dirty="0" smtClean="0"/>
              <a:t>《</a:t>
            </a:r>
            <a:r>
              <a:rPr lang="zh-TW" altLang="en-US" sz="3600" dirty="0" smtClean="0"/>
              <a:t>虞美人</a:t>
            </a:r>
            <a:r>
              <a:rPr lang="en-US" altLang="zh-TW" sz="3600" dirty="0" smtClean="0"/>
              <a:t>》</a:t>
            </a:r>
            <a:r>
              <a:rPr lang="zh-TW" altLang="en-US" sz="3600" dirty="0" smtClean="0"/>
              <a:t>蔣捷 </a:t>
            </a:r>
            <a:endParaRPr lang="zh-TW" altLang="en-US" sz="3600" dirty="0"/>
          </a:p>
        </p:txBody>
      </p:sp>
      <p:sp>
        <p:nvSpPr>
          <p:cNvPr id="5" name="直排文字版面配置區 4"/>
          <p:cNvSpPr>
            <a:spLocks noGrp="1"/>
          </p:cNvSpPr>
          <p:nvPr>
            <p:ph idx="1"/>
          </p:nvPr>
        </p:nvSpPr>
        <p:spPr>
          <a:xfrm>
            <a:off x="1331640" y="1340768"/>
            <a:ext cx="7239000" cy="4525963"/>
          </a:xfrm>
        </p:spPr>
        <p:txBody>
          <a:bodyPr>
            <a:noAutofit/>
          </a:bodyPr>
          <a:lstStyle/>
          <a:p>
            <a:pPr algn="ctr">
              <a:buNone/>
            </a:pPr>
            <a:r>
              <a:rPr lang="zh-TW" altLang="en-US" sz="2800" dirty="0" smtClean="0"/>
              <a:t>少年聽雨歌樓上，紅燭昏羅帳。</a:t>
            </a:r>
            <a:br>
              <a:rPr lang="zh-TW" altLang="en-US" sz="2800" dirty="0" smtClean="0"/>
            </a:br>
            <a:r>
              <a:rPr lang="zh-TW" altLang="en-US" sz="2800" dirty="0" smtClean="0"/>
              <a:t>壯年聽雨客舟中，江闊雲低，斷雁叫西風。</a:t>
            </a:r>
            <a:endParaRPr lang="en-US" altLang="zh-TW" sz="2800" dirty="0" smtClean="0"/>
          </a:p>
          <a:p>
            <a:pPr algn="ctr">
              <a:buNone/>
            </a:pPr>
            <a:r>
              <a:rPr lang="zh-TW" altLang="en-US" sz="2800" dirty="0" smtClean="0"/>
              <a:t>而今聽雨僧廬下，鬢已星星也。</a:t>
            </a:r>
            <a:endParaRPr lang="en-US" altLang="zh-TW" sz="2800" dirty="0" smtClean="0"/>
          </a:p>
          <a:p>
            <a:pPr algn="ctr">
              <a:buNone/>
            </a:pPr>
            <a:r>
              <a:rPr lang="zh-TW" altLang="en-US" sz="2800" dirty="0" smtClean="0"/>
              <a:t>悲歡離合總無情，一任階前，點滴到天明。</a:t>
            </a:r>
          </a:p>
          <a:p>
            <a:pPr algn="ctr">
              <a:buNone/>
            </a:pPr>
            <a:endParaRPr lang="zh-TW" altLang="en-US" sz="2800" dirty="0" smtClean="0"/>
          </a:p>
          <a:p>
            <a:pPr algn="ctr">
              <a:buNone/>
            </a:pPr>
            <a:endParaRPr lang="zh-TW" altLang="en-US" sz="2800" dirty="0" smtClean="0"/>
          </a:p>
        </p:txBody>
      </p:sp>
      <p:pic>
        <p:nvPicPr>
          <p:cNvPr id="6" name="圖片 5" descr="SCENERY-03.JPG"/>
          <p:cNvPicPr>
            <a:picLocks noChangeAspect="1"/>
          </p:cNvPicPr>
          <p:nvPr/>
        </p:nvPicPr>
        <p:blipFill>
          <a:blip r:embed="rId3" cstate="print"/>
          <a:stretch>
            <a:fillRect/>
          </a:stretch>
        </p:blipFill>
        <p:spPr>
          <a:xfrm>
            <a:off x="6012160" y="4653136"/>
            <a:ext cx="2268755" cy="1809962"/>
          </a:xfrm>
          <a:prstGeom prst="rect">
            <a:avLst/>
          </a:prstGeom>
          <a:ln>
            <a:noFill/>
          </a:ln>
          <a:effectLst>
            <a:softEdge rad="112500"/>
          </a:effectLst>
        </p:spPr>
      </p:pic>
    </p:spTree>
  </p:cSld>
  <p:clrMapOvr>
    <a:masterClrMapping/>
  </p:clrMapOvr>
  <p:transition spd="med">
    <p:dissolv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71600" y="404664"/>
            <a:ext cx="7315200" cy="1714202"/>
          </a:xfrm>
        </p:spPr>
        <p:txBody>
          <a:bodyPr/>
          <a:lstStyle/>
          <a:p>
            <a:r>
              <a:rPr lang="en-US" altLang="zh-TW" sz="3600" dirty="0" smtClean="0"/>
              <a:t>《</a:t>
            </a:r>
            <a:r>
              <a:rPr lang="zh-TW" altLang="en-US" sz="3600" dirty="0" smtClean="0"/>
              <a:t>虞美人 </a:t>
            </a:r>
            <a:r>
              <a:rPr lang="en-US" altLang="zh-TW" sz="3600" dirty="0" smtClean="0"/>
              <a:t>》</a:t>
            </a:r>
            <a:r>
              <a:rPr lang="zh-TW" altLang="en-US" sz="3600" dirty="0" smtClean="0"/>
              <a:t>的時空視角轉移的設計：</a:t>
            </a:r>
            <a:endParaRPr lang="zh-TW" altLang="en-US" sz="3600" dirty="0"/>
          </a:p>
        </p:txBody>
      </p:sp>
      <p:sp>
        <p:nvSpPr>
          <p:cNvPr id="3" name="內容版面配置區 2"/>
          <p:cNvSpPr>
            <a:spLocks noGrp="1"/>
          </p:cNvSpPr>
          <p:nvPr>
            <p:ph idx="1"/>
          </p:nvPr>
        </p:nvSpPr>
        <p:spPr>
          <a:xfrm>
            <a:off x="1331640" y="1988840"/>
            <a:ext cx="7239000" cy="3185195"/>
          </a:xfrm>
        </p:spPr>
        <p:txBody>
          <a:bodyPr/>
          <a:lstStyle/>
          <a:p>
            <a:r>
              <a:rPr lang="zh-TW" altLang="en-US" sz="2800" dirty="0" smtClean="0"/>
              <a:t>時間是線性的嗎？</a:t>
            </a:r>
          </a:p>
          <a:p>
            <a:r>
              <a:rPr lang="zh-TW" altLang="en-US" sz="2800" dirty="0" smtClean="0"/>
              <a:t>如何透過文字表達時間的概念？</a:t>
            </a:r>
          </a:p>
          <a:p>
            <a:r>
              <a:rPr lang="zh-TW" altLang="en-US" sz="2800" dirty="0" smtClean="0"/>
              <a:t>文學如何表現視角的轉換？</a:t>
            </a:r>
          </a:p>
        </p:txBody>
      </p:sp>
      <p:pic>
        <p:nvPicPr>
          <p:cNvPr id="4" name="圖片 3" descr="SCENERY-02.JPG"/>
          <p:cNvPicPr>
            <a:picLocks noChangeAspect="1"/>
          </p:cNvPicPr>
          <p:nvPr/>
        </p:nvPicPr>
        <p:blipFill>
          <a:blip r:embed="rId3" cstate="print"/>
          <a:stretch>
            <a:fillRect/>
          </a:stretch>
        </p:blipFill>
        <p:spPr>
          <a:xfrm>
            <a:off x="5940152" y="4869160"/>
            <a:ext cx="2167119" cy="1512168"/>
          </a:xfrm>
          <a:prstGeom prst="rect">
            <a:avLst/>
          </a:prstGeom>
          <a:ln>
            <a:noFill/>
          </a:ln>
          <a:effectLst>
            <a:softEdge rad="112500"/>
          </a:effectLst>
        </p:spPr>
      </p:pic>
    </p:spTree>
  </p:cSld>
  <p:clrMapOvr>
    <a:masterClrMapping/>
  </p:clrMapOvr>
  <p:transition spd="med">
    <p:dissolv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403648" y="692696"/>
            <a:ext cx="7239000" cy="4525963"/>
          </a:xfrm>
        </p:spPr>
        <p:txBody>
          <a:bodyPr/>
          <a:lstStyle/>
          <a:p>
            <a:r>
              <a:rPr lang="zh-TW" altLang="en-US" sz="2400" dirty="0" smtClean="0"/>
              <a:t>人生少年、壯年、老年三個階段如何藉由異質性甚高的場景來隱喻</a:t>
            </a:r>
            <a:r>
              <a:rPr lang="en-US" altLang="zh-TW" sz="2400" dirty="0" smtClean="0"/>
              <a:t>?</a:t>
            </a:r>
            <a:endParaRPr lang="zh-TW" altLang="en-US" sz="2400" dirty="0" smtClean="0"/>
          </a:p>
          <a:p>
            <a:r>
              <a:rPr lang="zh-TW" altLang="en-US" sz="2400" dirty="0" smtClean="0"/>
              <a:t>請問「紅燭昏羅帳」、「斷雁叫西風」、「僧廬階前點滴到天明」這些詞語可引起你怎樣的聯想？</a:t>
            </a:r>
          </a:p>
          <a:p>
            <a:endParaRPr lang="zh-TW" altLang="en-US" sz="2400" dirty="0" smtClean="0"/>
          </a:p>
          <a:p>
            <a:r>
              <a:rPr lang="zh-TW" altLang="en-US" sz="2400" dirty="0" smtClean="0"/>
              <a:t>這裡的時間快速跳接和鏡頭裡畫面的轉移又有怎樣的普遍人性的基礎？</a:t>
            </a:r>
          </a:p>
          <a:p>
            <a:endParaRPr lang="zh-TW" altLang="en-US" sz="2400" dirty="0"/>
          </a:p>
        </p:txBody>
      </p:sp>
      <p:pic>
        <p:nvPicPr>
          <p:cNvPr id="4" name="圖片 3" descr="SCENERY-01.JPG"/>
          <p:cNvPicPr>
            <a:picLocks noChangeAspect="1"/>
          </p:cNvPicPr>
          <p:nvPr/>
        </p:nvPicPr>
        <p:blipFill>
          <a:blip r:embed="rId3" cstate="print"/>
          <a:stretch>
            <a:fillRect/>
          </a:stretch>
        </p:blipFill>
        <p:spPr>
          <a:xfrm>
            <a:off x="5531976" y="4653136"/>
            <a:ext cx="2131232" cy="1742874"/>
          </a:xfrm>
          <a:prstGeom prst="rect">
            <a:avLst/>
          </a:prstGeom>
          <a:ln>
            <a:noFill/>
          </a:ln>
          <a:effectLst>
            <a:softEdge rad="112500"/>
          </a:effectLst>
        </p:spPr>
      </p:pic>
    </p:spTree>
  </p:cSld>
  <p:clrMapOvr>
    <a:masterClrMapping/>
  </p:clrMapOvr>
  <p:transition spd="med">
    <p:dissolv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331640" y="764704"/>
            <a:ext cx="7239000" cy="4525963"/>
          </a:xfrm>
        </p:spPr>
        <p:txBody>
          <a:bodyPr/>
          <a:lstStyle/>
          <a:p>
            <a:pPr>
              <a:lnSpc>
                <a:spcPts val="4000"/>
              </a:lnSpc>
            </a:pPr>
            <a:r>
              <a:rPr lang="zh-TW" altLang="zh-TW" sz="2800" dirty="0" smtClean="0">
                <a:latin typeface="標楷體" pitchFamily="65" charset="-120"/>
                <a:ea typeface="標楷體" pitchFamily="65" charset="-120"/>
              </a:rPr>
              <a:t>蔣捷的</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虞美人</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聚焦於三幕人生縮影，</a:t>
            </a:r>
            <a:endParaRPr lang="en-US" altLang="zh-TW" sz="2800" dirty="0" smtClean="0">
              <a:latin typeface="標楷體" pitchFamily="65" charset="-120"/>
              <a:ea typeface="標楷體" pitchFamily="65" charset="-120"/>
            </a:endParaRPr>
          </a:p>
          <a:p>
            <a:pPr>
              <a:lnSpc>
                <a:spcPts val="4000"/>
              </a:lnSpc>
              <a:buNone/>
            </a:pPr>
            <a:r>
              <a:rPr lang="zh-TW" altLang="zh-TW" sz="2800" dirty="0" smtClean="0">
                <a:latin typeface="標楷體" pitchFamily="65" charset="-120"/>
                <a:ea typeface="標楷體" pitchFamily="65" charset="-120"/>
              </a:rPr>
              <a:t>在</a:t>
            </a:r>
            <a:r>
              <a:rPr lang="zh-TW" altLang="en-US" sz="2800" dirty="0" smtClean="0">
                <a:latin typeface="標楷體" pitchFamily="65" charset="-120"/>
                <a:ea typeface="標楷體" pitchFamily="65" charset="-120"/>
              </a:rPr>
              <a:t>同</a:t>
            </a:r>
            <a:r>
              <a:rPr lang="zh-TW" altLang="zh-TW" sz="2800" dirty="0" smtClean="0">
                <a:latin typeface="標楷體" pitchFamily="65" charset="-120"/>
                <a:ea typeface="標楷體" pitchFamily="65" charset="-120"/>
              </a:rPr>
              <a:t>一時間</a:t>
            </a:r>
            <a:r>
              <a:rPr lang="zh-TW" altLang="en-US" sz="2800" dirty="0" smtClean="0">
                <a:latin typeface="標楷體" pitchFamily="65" charset="-120"/>
                <a:ea typeface="標楷體" pitchFamily="65" charset="-120"/>
              </a:rPr>
              <a:t>內讓三種人生場景並置，令</a:t>
            </a:r>
            <a:r>
              <a:rPr lang="zh-TW" altLang="zh-TW" sz="2800" dirty="0" smtClean="0">
                <a:latin typeface="標楷體" pitchFamily="65" charset="-120"/>
                <a:ea typeface="標楷體" pitchFamily="65" charset="-120"/>
              </a:rPr>
              <a:t>所</a:t>
            </a:r>
            <a:r>
              <a:rPr lang="zh-TW" altLang="en-US" sz="2800" dirty="0" smtClean="0">
                <a:latin typeface="標楷體" pitchFamily="65" charset="-120"/>
                <a:ea typeface="標楷體" pitchFamily="65" charset="-120"/>
              </a:rPr>
              <a:t>在</a:t>
            </a:r>
            <a:r>
              <a:rPr lang="zh-TW" altLang="zh-TW" sz="2800" dirty="0" smtClean="0">
                <a:latin typeface="標楷體" pitchFamily="65" charset="-120"/>
                <a:ea typeface="標楷體" pitchFamily="65" charset="-120"/>
              </a:rPr>
              <a:t>的空間有內外之別，讓空間的層次更豐富。</a:t>
            </a:r>
            <a:endParaRPr lang="en-US" altLang="zh-TW" sz="2800" dirty="0" smtClean="0">
              <a:latin typeface="標楷體" pitchFamily="65" charset="-120"/>
              <a:ea typeface="標楷體" pitchFamily="65" charset="-120"/>
            </a:endParaRPr>
          </a:p>
          <a:p>
            <a:pPr>
              <a:lnSpc>
                <a:spcPts val="2000"/>
              </a:lnSpc>
              <a:buNone/>
            </a:pPr>
            <a:endParaRPr lang="en-US" altLang="zh-TW" sz="2800" dirty="0" smtClean="0">
              <a:latin typeface="標楷體" pitchFamily="65" charset="-120"/>
              <a:ea typeface="標楷體" pitchFamily="65" charset="-120"/>
            </a:endParaRPr>
          </a:p>
          <a:p>
            <a:pPr>
              <a:lnSpc>
                <a:spcPts val="4000"/>
              </a:lnSpc>
            </a:pPr>
            <a:r>
              <a:rPr lang="zh-TW" altLang="zh-TW" sz="2800" dirty="0" smtClean="0">
                <a:latin typeface="標楷體" pitchFamily="65" charset="-120"/>
                <a:ea typeface="標楷體" pitchFamily="65" charset="-120"/>
              </a:rPr>
              <a:t>請以攝影鏡頭的觀點還原三場景中的內外有別的空間。</a:t>
            </a:r>
            <a:endParaRPr lang="en-US" altLang="zh-TW" sz="2800" dirty="0" smtClean="0">
              <a:latin typeface="標楷體" pitchFamily="65" charset="-120"/>
              <a:ea typeface="標楷體" pitchFamily="65" charset="-120"/>
            </a:endParaRPr>
          </a:p>
          <a:p>
            <a:pPr>
              <a:buNone/>
            </a:pPr>
            <a:endParaRPr lang="zh-TW" altLang="en-US" sz="2800" dirty="0"/>
          </a:p>
        </p:txBody>
      </p:sp>
      <p:pic>
        <p:nvPicPr>
          <p:cNvPr id="5" name="圖片 4" descr="SCENERY-10.JPG"/>
          <p:cNvPicPr>
            <a:picLocks noChangeAspect="1"/>
          </p:cNvPicPr>
          <p:nvPr/>
        </p:nvPicPr>
        <p:blipFill>
          <a:blip r:embed="rId3" cstate="print"/>
          <a:stretch>
            <a:fillRect/>
          </a:stretch>
        </p:blipFill>
        <p:spPr>
          <a:xfrm>
            <a:off x="3707904" y="4606411"/>
            <a:ext cx="1966762" cy="1367992"/>
          </a:xfrm>
          <a:prstGeom prst="rect">
            <a:avLst/>
          </a:prstGeom>
          <a:ln>
            <a:noFill/>
          </a:ln>
          <a:effectLst>
            <a:softEdge rad="112500"/>
          </a:effectLst>
        </p:spPr>
      </p:pic>
      <p:pic>
        <p:nvPicPr>
          <p:cNvPr id="6" name="圖片 5" descr="SCENERY-06.JPG"/>
          <p:cNvPicPr>
            <a:picLocks noChangeAspect="1"/>
          </p:cNvPicPr>
          <p:nvPr/>
        </p:nvPicPr>
        <p:blipFill>
          <a:blip r:embed="rId4" cstate="print"/>
          <a:stretch>
            <a:fillRect/>
          </a:stretch>
        </p:blipFill>
        <p:spPr>
          <a:xfrm>
            <a:off x="1547664" y="4606411"/>
            <a:ext cx="1793124" cy="1378713"/>
          </a:xfrm>
          <a:prstGeom prst="rect">
            <a:avLst/>
          </a:prstGeom>
          <a:ln>
            <a:noFill/>
          </a:ln>
          <a:effectLst>
            <a:softEdge rad="112500"/>
          </a:effectLst>
        </p:spPr>
      </p:pic>
      <p:pic>
        <p:nvPicPr>
          <p:cNvPr id="7" name="圖片 6" descr="SCENERY-02.JPG"/>
          <p:cNvPicPr>
            <a:picLocks noChangeAspect="1"/>
          </p:cNvPicPr>
          <p:nvPr/>
        </p:nvPicPr>
        <p:blipFill>
          <a:blip r:embed="rId5" cstate="print"/>
          <a:stretch>
            <a:fillRect/>
          </a:stretch>
        </p:blipFill>
        <p:spPr>
          <a:xfrm>
            <a:off x="6084168" y="4581128"/>
            <a:ext cx="2016224" cy="1406877"/>
          </a:xfrm>
          <a:prstGeom prst="rect">
            <a:avLst/>
          </a:prstGeom>
          <a:ln>
            <a:noFill/>
          </a:ln>
          <a:effectLst>
            <a:softEdge rad="112500"/>
          </a:effectLst>
        </p:spPr>
      </p:pic>
    </p:spTree>
  </p:cSld>
  <p:clrMapOvr>
    <a:masterClrMapping/>
  </p:clrMapOvr>
  <p:transition spd="med">
    <p:dissolv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403648" y="908720"/>
            <a:ext cx="7239000" cy="4525963"/>
          </a:xfrm>
        </p:spPr>
        <p:txBody>
          <a:bodyPr/>
          <a:lstStyle/>
          <a:p>
            <a:r>
              <a:rPr lang="en-US" altLang="zh-TW" sz="2400" dirty="0" smtClean="0"/>
              <a:t>〈</a:t>
            </a:r>
            <a:r>
              <a:rPr lang="zh-TW" altLang="en-US" sz="2400" dirty="0" smtClean="0"/>
              <a:t>虞美人</a:t>
            </a:r>
            <a:r>
              <a:rPr lang="en-US" altLang="zh-TW" sz="2400" dirty="0" smtClean="0"/>
              <a:t>〉</a:t>
            </a:r>
            <a:r>
              <a:rPr lang="zh-TW" altLang="en-US" sz="2400" dirty="0" smtClean="0"/>
              <a:t>以「悲歡離合總無情，一任階前點滴到天明」作結，</a:t>
            </a:r>
          </a:p>
          <a:p>
            <a:r>
              <a:rPr lang="zh-TW" altLang="en-US" sz="2400" dirty="0" smtClean="0"/>
              <a:t>請設身處地的想像這老人的心境，並設法詮釋「一任階前點滴到天明」的情景。</a:t>
            </a:r>
          </a:p>
          <a:p>
            <a:r>
              <a:rPr lang="zh-TW" altLang="en-US" sz="2400" dirty="0" smtClean="0"/>
              <a:t>有無當代的生活經驗可類比？</a:t>
            </a:r>
          </a:p>
          <a:p>
            <a:r>
              <a:rPr lang="zh-TW" altLang="en-US" sz="2400" dirty="0" smtClean="0"/>
              <a:t>或有無可呈現此心境的音樂可分享？</a:t>
            </a:r>
          </a:p>
          <a:p>
            <a:endParaRPr lang="zh-TW" altLang="en-US" sz="2400" dirty="0"/>
          </a:p>
        </p:txBody>
      </p:sp>
      <p:pic>
        <p:nvPicPr>
          <p:cNvPr id="5" name="圖片 4" descr="SCENERY-07.JPG"/>
          <p:cNvPicPr>
            <a:picLocks noChangeAspect="1"/>
          </p:cNvPicPr>
          <p:nvPr/>
        </p:nvPicPr>
        <p:blipFill>
          <a:blip r:embed="rId3" cstate="print"/>
          <a:stretch>
            <a:fillRect/>
          </a:stretch>
        </p:blipFill>
        <p:spPr>
          <a:xfrm>
            <a:off x="5940152" y="4653136"/>
            <a:ext cx="2091138" cy="1612500"/>
          </a:xfrm>
          <a:prstGeom prst="rect">
            <a:avLst/>
          </a:prstGeom>
          <a:ln>
            <a:noFill/>
          </a:ln>
          <a:effectLst>
            <a:softEdge rad="112500"/>
          </a:effectLst>
        </p:spPr>
      </p:pic>
    </p:spTree>
  </p:cSld>
  <p:clrMapOvr>
    <a:masterClrMapping/>
  </p:clrMapOvr>
  <p:transition spd="med">
    <p:dissolv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600" dirty="0" smtClean="0"/>
              <a:t>麥當勞午餐時間   </a:t>
            </a:r>
            <a:r>
              <a:rPr lang="en-US" altLang="zh-TW" sz="3600" dirty="0" smtClean="0"/>
              <a:t>/</a:t>
            </a:r>
            <a:r>
              <a:rPr lang="zh-TW" altLang="en-US" sz="3600" dirty="0" smtClean="0"/>
              <a:t>羅門</a:t>
            </a:r>
            <a:r>
              <a:rPr lang="en-US" altLang="zh-TW" sz="3600" dirty="0" smtClean="0"/>
              <a:t/>
            </a:r>
            <a:br>
              <a:rPr lang="en-US" altLang="zh-TW" sz="3600" dirty="0" smtClean="0"/>
            </a:br>
            <a:endParaRPr lang="zh-TW" altLang="en-US" sz="2800" dirty="0"/>
          </a:p>
        </p:txBody>
      </p:sp>
      <p:sp>
        <p:nvSpPr>
          <p:cNvPr id="3" name="內容版面配置區 2"/>
          <p:cNvSpPr>
            <a:spLocks noGrp="1"/>
          </p:cNvSpPr>
          <p:nvPr>
            <p:ph sz="half" idx="1"/>
          </p:nvPr>
        </p:nvSpPr>
        <p:spPr>
          <a:xfrm>
            <a:off x="1259632" y="1340768"/>
            <a:ext cx="3543300" cy="4853136"/>
          </a:xfrm>
        </p:spPr>
        <p:txBody>
          <a:bodyPr/>
          <a:lstStyle/>
          <a:p>
            <a:pPr>
              <a:buNone/>
            </a:pPr>
            <a:r>
              <a:rPr lang="zh-TW" altLang="en-US" sz="2000" dirty="0" smtClean="0"/>
              <a:t>       （</a:t>
            </a:r>
            <a:r>
              <a:rPr lang="zh-TW" altLang="en-US" sz="2000" dirty="0" smtClean="0"/>
              <a:t>一）</a:t>
            </a:r>
            <a:endParaRPr lang="en-US" altLang="zh-TW" sz="2000" dirty="0" smtClean="0"/>
          </a:p>
          <a:p>
            <a:pPr>
              <a:buNone/>
            </a:pPr>
            <a:r>
              <a:rPr lang="zh-TW" altLang="en-US" sz="2400" dirty="0" smtClean="0"/>
              <a:t>一群</a:t>
            </a:r>
            <a:r>
              <a:rPr lang="zh-TW" altLang="en-US" sz="2400" dirty="0" smtClean="0"/>
              <a:t>年輕人 </a:t>
            </a:r>
          </a:p>
          <a:p>
            <a:pPr>
              <a:buNone/>
            </a:pPr>
            <a:r>
              <a:rPr lang="zh-TW" altLang="en-US" sz="2400" dirty="0" smtClean="0"/>
              <a:t>　　帶著風 </a:t>
            </a:r>
          </a:p>
          <a:p>
            <a:pPr>
              <a:buNone/>
            </a:pPr>
            <a:r>
              <a:rPr lang="zh-TW" altLang="en-US" sz="2400" dirty="0" smtClean="0"/>
              <a:t>　　衝進來 </a:t>
            </a:r>
          </a:p>
          <a:p>
            <a:pPr>
              <a:buNone/>
            </a:pPr>
            <a:r>
              <a:rPr lang="zh-TW" altLang="en-US" sz="2400" dirty="0" smtClean="0"/>
              <a:t>被最亮的位置 </a:t>
            </a:r>
          </a:p>
          <a:p>
            <a:pPr>
              <a:buNone/>
            </a:pPr>
            <a:r>
              <a:rPr lang="zh-TW" altLang="en-US" sz="2400" dirty="0" smtClean="0"/>
              <a:t>　　　拉過去</a:t>
            </a:r>
          </a:p>
          <a:p>
            <a:pPr>
              <a:buNone/>
            </a:pPr>
            <a:r>
              <a:rPr lang="zh-TW" altLang="en-US" sz="2400" dirty="0" smtClean="0"/>
              <a:t>　　同整座城</a:t>
            </a:r>
          </a:p>
          <a:p>
            <a:pPr>
              <a:buNone/>
            </a:pPr>
            <a:r>
              <a:rPr lang="zh-TW" altLang="en-US" sz="2400" dirty="0" smtClean="0"/>
              <a:t>　　坐在一起</a:t>
            </a:r>
          </a:p>
          <a:p>
            <a:pPr>
              <a:buNone/>
            </a:pPr>
            <a:r>
              <a:rPr lang="zh-TW" altLang="en-US" sz="2400" dirty="0" smtClean="0"/>
              <a:t> </a:t>
            </a:r>
          </a:p>
          <a:p>
            <a:pPr>
              <a:buNone/>
            </a:pPr>
            <a:endParaRPr lang="zh-TW" altLang="en-US" sz="2400" dirty="0"/>
          </a:p>
        </p:txBody>
      </p:sp>
      <p:sp>
        <p:nvSpPr>
          <p:cNvPr id="4" name="內容版面配置區 3"/>
          <p:cNvSpPr>
            <a:spLocks noGrp="1"/>
          </p:cNvSpPr>
          <p:nvPr>
            <p:ph sz="half" idx="2"/>
          </p:nvPr>
        </p:nvSpPr>
        <p:spPr>
          <a:xfrm>
            <a:off x="5076056" y="1772816"/>
            <a:ext cx="3543300" cy="4525963"/>
          </a:xfrm>
        </p:spPr>
        <p:txBody>
          <a:bodyPr/>
          <a:lstStyle/>
          <a:p>
            <a:pPr>
              <a:buNone/>
            </a:pPr>
            <a:r>
              <a:rPr lang="zh-TW" altLang="en-US" sz="2400" dirty="0" smtClean="0"/>
              <a:t>窗內一盤餐飲</a:t>
            </a:r>
          </a:p>
          <a:p>
            <a:pPr>
              <a:buNone/>
            </a:pPr>
            <a:r>
              <a:rPr lang="zh-TW" altLang="en-US" sz="2400" dirty="0" smtClean="0"/>
              <a:t>窗外一盤街景</a:t>
            </a:r>
          </a:p>
          <a:p>
            <a:pPr>
              <a:buNone/>
            </a:pPr>
            <a:r>
              <a:rPr lang="zh-TW" altLang="en-US" sz="2400" dirty="0" smtClean="0"/>
              <a:t>手裏的刀叉</a:t>
            </a:r>
          </a:p>
          <a:p>
            <a:pPr>
              <a:buNone/>
            </a:pPr>
            <a:r>
              <a:rPr lang="zh-TW" altLang="en-US" sz="2400" dirty="0" smtClean="0"/>
              <a:t>較來往的車</a:t>
            </a:r>
          </a:p>
          <a:p>
            <a:pPr>
              <a:buNone/>
            </a:pPr>
            <a:r>
              <a:rPr lang="zh-TW" altLang="en-US" sz="2400" dirty="0" smtClean="0"/>
              <a:t>還快速地穿過</a:t>
            </a:r>
          </a:p>
          <a:p>
            <a:pPr>
              <a:buNone/>
            </a:pPr>
            <a:r>
              <a:rPr lang="zh-TW" altLang="en-US" sz="2400" dirty="0" smtClean="0"/>
              <a:t>　迷妳而帥勁的</a:t>
            </a:r>
          </a:p>
          <a:p>
            <a:pPr>
              <a:buNone/>
            </a:pPr>
            <a:r>
              <a:rPr lang="zh-TW" altLang="en-US" sz="2400" dirty="0" smtClean="0"/>
              <a:t>　　　中午</a:t>
            </a:r>
            <a:endParaRPr lang="zh-TW" altLang="en-US" sz="2400" dirty="0"/>
          </a:p>
        </p:txBody>
      </p:sp>
      <p:sp>
        <p:nvSpPr>
          <p:cNvPr id="6" name="矩形 5"/>
          <p:cNvSpPr/>
          <p:nvPr/>
        </p:nvSpPr>
        <p:spPr>
          <a:xfrm>
            <a:off x="4283968" y="980728"/>
            <a:ext cx="4339650" cy="369332"/>
          </a:xfrm>
          <a:prstGeom prst="rect">
            <a:avLst/>
          </a:prstGeom>
        </p:spPr>
        <p:txBody>
          <a:bodyPr wrap="none">
            <a:spAutoFit/>
          </a:bodyPr>
          <a:lstStyle/>
          <a:p>
            <a:r>
              <a:rPr lang="zh-TW" altLang="zh-TW" dirty="0" smtClean="0">
                <a:latin typeface="標楷體" pitchFamily="65" charset="-120"/>
                <a:ea typeface="標楷體" pitchFamily="65" charset="-120"/>
              </a:rPr>
              <a:t>選自：《羅門創作大系》，文史哲出版社</a:t>
            </a:r>
            <a:endParaRPr lang="zh-TW" altLang="en-US" dirty="0"/>
          </a:p>
        </p:txBody>
      </p:sp>
    </p:spTree>
  </p:cSld>
  <p:clrMapOvr>
    <a:masterClrMapping/>
  </p:clrMapOvr>
  <p:transition spd="med">
    <p:dissolv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971600" y="116632"/>
            <a:ext cx="7315200" cy="1143000"/>
          </a:xfrm>
        </p:spPr>
        <p:txBody>
          <a:bodyPr/>
          <a:lstStyle/>
          <a:p>
            <a:r>
              <a:rPr lang="zh-TW" altLang="en-US" sz="3200" dirty="0" smtClean="0">
                <a:latin typeface="標楷體" pitchFamily="65" charset="-120"/>
                <a:ea typeface="標楷體" pitchFamily="65" charset="-120"/>
              </a:rPr>
              <a:t>   （</a:t>
            </a:r>
            <a:r>
              <a:rPr lang="zh-TW" altLang="en-US" sz="3200" dirty="0" smtClean="0">
                <a:latin typeface="標楷體" pitchFamily="65" charset="-120"/>
                <a:ea typeface="標楷體" pitchFamily="65" charset="-120"/>
              </a:rPr>
              <a:t>二）</a:t>
            </a:r>
            <a:endParaRPr lang="zh-TW" altLang="en-US" sz="3200" dirty="0"/>
          </a:p>
        </p:txBody>
      </p:sp>
      <p:sp>
        <p:nvSpPr>
          <p:cNvPr id="5" name="內容版面配置區 4"/>
          <p:cNvSpPr>
            <a:spLocks noGrp="1"/>
          </p:cNvSpPr>
          <p:nvPr>
            <p:ph sz="half" idx="1"/>
          </p:nvPr>
        </p:nvSpPr>
        <p:spPr>
          <a:xfrm>
            <a:off x="1403648" y="836712"/>
            <a:ext cx="3543300" cy="5544616"/>
          </a:xfrm>
        </p:spPr>
        <p:txBody>
          <a:bodyPr/>
          <a:lstStyle/>
          <a:p>
            <a:pPr marL="0" indent="0">
              <a:spcBef>
                <a:spcPts val="0"/>
              </a:spcBef>
              <a:buFont typeface="Arial" pitchFamily="34" charset="0"/>
              <a:buNone/>
            </a:pPr>
            <a:r>
              <a:rPr lang="zh-TW" altLang="zh-TW" sz="2400" dirty="0" smtClean="0">
                <a:latin typeface="標楷體" pitchFamily="65" charset="-120"/>
                <a:ea typeface="標楷體" pitchFamily="65" charset="-120"/>
              </a:rPr>
              <a:t>三兩個中年人</a:t>
            </a:r>
          </a:p>
          <a:p>
            <a:pPr marL="0" indent="0">
              <a:spcBef>
                <a:spcPts val="0"/>
              </a:spcBef>
              <a:buFont typeface="Arial" pitchFamily="34" charset="0"/>
              <a:buNone/>
            </a:pPr>
            <a:r>
              <a:rPr lang="zh-TW" altLang="zh-TW" sz="2400" dirty="0" smtClean="0">
                <a:latin typeface="標楷體" pitchFamily="65" charset="-120"/>
                <a:ea typeface="標楷體" pitchFamily="65" charset="-120"/>
              </a:rPr>
              <a:t>坐在疲累裏</a:t>
            </a:r>
          </a:p>
          <a:p>
            <a:pPr marL="0" indent="0">
              <a:spcBef>
                <a:spcPts val="0"/>
              </a:spcBef>
              <a:buFont typeface="Arial" pitchFamily="34" charset="0"/>
              <a:buNone/>
            </a:pPr>
            <a:r>
              <a:rPr lang="zh-TW" altLang="zh-TW" sz="2400" dirty="0" smtClean="0">
                <a:latin typeface="標楷體" pitchFamily="65" charset="-120"/>
                <a:ea typeface="標楷體" pitchFamily="65" charset="-120"/>
              </a:rPr>
              <a:t>手裡的刀叉</a:t>
            </a:r>
          </a:p>
          <a:p>
            <a:pPr marL="0" indent="0">
              <a:spcBef>
                <a:spcPts val="0"/>
              </a:spcBef>
              <a:buFont typeface="Arial" pitchFamily="34" charset="0"/>
              <a:buNone/>
            </a:pPr>
            <a:r>
              <a:rPr lang="zh-TW" altLang="zh-TW" sz="2400" dirty="0" smtClean="0">
                <a:latin typeface="標楷體" pitchFamily="65" charset="-120"/>
                <a:ea typeface="標楷體" pitchFamily="65" charset="-120"/>
              </a:rPr>
              <a:t>慢慢張開成筷子的雙腳</a:t>
            </a:r>
          </a:p>
          <a:p>
            <a:pPr marL="0" indent="0">
              <a:spcBef>
                <a:spcPts val="0"/>
              </a:spcBef>
              <a:buFont typeface="Arial" pitchFamily="34" charset="0"/>
              <a:buNone/>
            </a:pPr>
            <a:r>
              <a:rPr lang="zh-TW" altLang="zh-TW" sz="2400" dirty="0" smtClean="0">
                <a:latin typeface="標楷體" pitchFamily="65" charset="-120"/>
                <a:ea typeface="標楷體" pitchFamily="65" charset="-120"/>
              </a:rPr>
              <a:t>走回三十年前鎮上的小館</a:t>
            </a:r>
          </a:p>
          <a:p>
            <a:pPr marL="0" indent="0">
              <a:spcBef>
                <a:spcPts val="0"/>
              </a:spcBef>
              <a:buFont typeface="Arial" pitchFamily="34" charset="0"/>
              <a:buNone/>
            </a:pPr>
            <a:r>
              <a:rPr lang="zh-TW" altLang="zh-TW" sz="2400" dirty="0" smtClean="0">
                <a:latin typeface="標楷體" pitchFamily="65" charset="-120"/>
                <a:ea typeface="標楷體" pitchFamily="65" charset="-120"/>
              </a:rPr>
              <a:t>六隻眼睛望來</a:t>
            </a:r>
          </a:p>
          <a:p>
            <a:pPr marL="0" indent="0">
              <a:spcBef>
                <a:spcPts val="0"/>
              </a:spcBef>
              <a:buFont typeface="Arial" pitchFamily="34" charset="0"/>
              <a:buNone/>
            </a:pPr>
            <a:r>
              <a:rPr lang="zh-TW" altLang="zh-TW" sz="2400" dirty="0" smtClean="0">
                <a:latin typeface="標楷體" pitchFamily="65" charset="-120"/>
                <a:ea typeface="標楷體" pitchFamily="65" charset="-120"/>
              </a:rPr>
              <a:t>六隻大頭蒼蠅</a:t>
            </a:r>
          </a:p>
          <a:p>
            <a:pPr marL="0" indent="0">
              <a:spcBef>
                <a:spcPts val="0"/>
              </a:spcBef>
              <a:buFont typeface="Arial" pitchFamily="34" charset="0"/>
              <a:buNone/>
            </a:pPr>
            <a:r>
              <a:rPr lang="zh-TW" altLang="zh-TW" sz="2400" dirty="0" smtClean="0">
                <a:latin typeface="標楷體" pitchFamily="65" charset="-120"/>
                <a:ea typeface="標楷體" pitchFamily="65" charset="-120"/>
              </a:rPr>
              <a:t>　　　在出神</a:t>
            </a:r>
          </a:p>
          <a:p>
            <a:pPr marL="0" indent="0">
              <a:spcBef>
                <a:spcPts val="0"/>
              </a:spcBef>
              <a:buFont typeface="Arial" pitchFamily="34" charset="0"/>
              <a:buNone/>
            </a:pPr>
            <a:r>
              <a:rPr lang="zh-TW" altLang="zh-TW" sz="2400" dirty="0" smtClean="0">
                <a:latin typeface="標楷體" pitchFamily="65" charset="-120"/>
                <a:ea typeface="標楷體" pitchFamily="65" charset="-120"/>
              </a:rPr>
              <a:t>整張桌面忽然暗成</a:t>
            </a:r>
          </a:p>
          <a:p>
            <a:pPr marL="0" indent="0">
              <a:spcBef>
                <a:spcPts val="0"/>
              </a:spcBef>
              <a:buFont typeface="Arial" pitchFamily="34" charset="0"/>
              <a:buNone/>
            </a:pPr>
            <a:r>
              <a:rPr lang="zh-TW" altLang="zh-TW" sz="2400" dirty="0" smtClean="0">
                <a:latin typeface="標楷體" pitchFamily="65" charset="-120"/>
                <a:ea typeface="標楷體" pitchFamily="65" charset="-120"/>
              </a:rPr>
              <a:t>　　　　一幅記憶</a:t>
            </a:r>
          </a:p>
        </p:txBody>
      </p:sp>
      <p:sp>
        <p:nvSpPr>
          <p:cNvPr id="6" name="內容版面配置區 5"/>
          <p:cNvSpPr>
            <a:spLocks noGrp="1"/>
          </p:cNvSpPr>
          <p:nvPr>
            <p:ph sz="half" idx="2"/>
          </p:nvPr>
        </p:nvSpPr>
        <p:spPr>
          <a:xfrm>
            <a:off x="5143500" y="764704"/>
            <a:ext cx="3543300" cy="6021288"/>
          </a:xfrm>
        </p:spPr>
        <p:txBody>
          <a:bodyPr/>
          <a:lstStyle/>
          <a:p>
            <a:pPr marL="0" indent="0">
              <a:spcBef>
                <a:spcPts val="0"/>
              </a:spcBef>
              <a:buFont typeface="Arial" pitchFamily="34" charset="0"/>
              <a:buNone/>
            </a:pPr>
            <a:r>
              <a:rPr lang="zh-TW" altLang="zh-TW" sz="2400" dirty="0" smtClean="0">
                <a:latin typeface="標楷體" pitchFamily="65" charset="-120"/>
                <a:ea typeface="標楷體" pitchFamily="65" charset="-120"/>
              </a:rPr>
              <a:t>那瓶紅露酒</a:t>
            </a:r>
          </a:p>
          <a:p>
            <a:pPr marL="0" indent="0">
              <a:spcBef>
                <a:spcPts val="0"/>
              </a:spcBef>
              <a:buFont typeface="Arial" pitchFamily="34" charset="0"/>
              <a:buNone/>
            </a:pPr>
            <a:r>
              <a:rPr lang="zh-TW" altLang="zh-TW" sz="2400" dirty="0" smtClean="0">
                <a:latin typeface="標楷體" pitchFamily="65" charset="-120"/>
                <a:ea typeface="標楷體" pitchFamily="65" charset="-120"/>
              </a:rPr>
              <a:t>　又不知酒言酒語</a:t>
            </a:r>
          </a:p>
          <a:p>
            <a:pPr marL="0" indent="0">
              <a:spcBef>
                <a:spcPts val="0"/>
              </a:spcBef>
              <a:buFont typeface="Arial" pitchFamily="34" charset="0"/>
              <a:buNone/>
            </a:pPr>
            <a:r>
              <a:rPr lang="zh-TW" altLang="zh-TW" sz="2400" dirty="0" smtClean="0">
                <a:latin typeface="標楷體" pitchFamily="65" charset="-120"/>
                <a:ea typeface="標楷體" pitchFamily="65" charset="-120"/>
              </a:rPr>
              <a:t>　　把中午說到</a:t>
            </a:r>
          </a:p>
          <a:p>
            <a:pPr marL="0" indent="0">
              <a:spcBef>
                <a:spcPts val="0"/>
              </a:spcBef>
              <a:buFont typeface="Arial" pitchFamily="34" charset="0"/>
              <a:buNone/>
            </a:pPr>
            <a:r>
              <a:rPr lang="zh-TW" altLang="zh-TW" sz="2400" dirty="0" smtClean="0">
                <a:latin typeface="標楷體" pitchFamily="65" charset="-120"/>
                <a:ea typeface="標楷體" pitchFamily="65" charset="-120"/>
              </a:rPr>
              <a:t>　那裏去了</a:t>
            </a:r>
          </a:p>
          <a:p>
            <a:pPr marL="0" indent="0">
              <a:spcBef>
                <a:spcPts val="0"/>
              </a:spcBef>
              <a:buFont typeface="Arial" pitchFamily="34" charset="0"/>
              <a:buNone/>
            </a:pPr>
            <a:r>
              <a:rPr lang="zh-TW" altLang="zh-TW" sz="2400" dirty="0" smtClean="0">
                <a:latin typeface="標楷體" pitchFamily="65" charset="-120"/>
                <a:ea typeface="標楷體" pitchFamily="65" charset="-120"/>
              </a:rPr>
              <a:t>當一陣陣年輕人</a:t>
            </a:r>
          </a:p>
          <a:p>
            <a:pPr marL="0" indent="0">
              <a:spcBef>
                <a:spcPts val="0"/>
              </a:spcBef>
              <a:buFont typeface="Arial" pitchFamily="34" charset="0"/>
              <a:buNone/>
            </a:pPr>
            <a:r>
              <a:rPr lang="zh-TW" altLang="zh-TW" sz="2400" dirty="0" smtClean="0">
                <a:latin typeface="標楷體" pitchFamily="65" charset="-120"/>
                <a:ea typeface="標楷體" pitchFamily="65" charset="-120"/>
              </a:rPr>
              <a:t>　　來去的強風</a:t>
            </a:r>
          </a:p>
          <a:p>
            <a:pPr marL="0" indent="0">
              <a:spcBef>
                <a:spcPts val="0"/>
              </a:spcBef>
              <a:buFont typeface="Arial" pitchFamily="34" charset="0"/>
              <a:buNone/>
            </a:pPr>
            <a:r>
              <a:rPr lang="zh-TW" altLang="zh-TW" sz="2400" dirty="0" smtClean="0">
                <a:latin typeface="標楷體" pitchFamily="65" charset="-120"/>
                <a:ea typeface="標楷體" pitchFamily="65" charset="-120"/>
              </a:rPr>
              <a:t>　　從自動門裏</a:t>
            </a:r>
          </a:p>
          <a:p>
            <a:pPr marL="0" indent="0">
              <a:spcBef>
                <a:spcPts val="0"/>
              </a:spcBef>
              <a:buFont typeface="Arial" pitchFamily="34" charset="0"/>
              <a:buNone/>
            </a:pPr>
            <a:r>
              <a:rPr lang="zh-TW" altLang="zh-TW" sz="2400" dirty="0" smtClean="0">
                <a:latin typeface="標楷體" pitchFamily="65" charset="-120"/>
                <a:ea typeface="標楷體" pitchFamily="65" charset="-120"/>
              </a:rPr>
              <a:t>　　　吹進吹出</a:t>
            </a:r>
          </a:p>
          <a:p>
            <a:pPr marL="0" indent="0">
              <a:spcBef>
                <a:spcPts val="0"/>
              </a:spcBef>
              <a:buFont typeface="Arial" pitchFamily="34" charset="0"/>
              <a:buNone/>
            </a:pPr>
            <a:r>
              <a:rPr lang="zh-TW" altLang="zh-TW" sz="2400" dirty="0" smtClean="0">
                <a:latin typeface="標楷體" pitchFamily="65" charset="-120"/>
                <a:ea typeface="標楷體" pitchFamily="65" charset="-120"/>
              </a:rPr>
              <a:t>你可聽見寒林裏</a:t>
            </a:r>
          </a:p>
          <a:p>
            <a:pPr marL="0" indent="0">
              <a:spcBef>
                <a:spcPts val="0"/>
              </a:spcBef>
              <a:buFont typeface="Arial" pitchFamily="34" charset="0"/>
              <a:buNone/>
            </a:pPr>
            <a:r>
              <a:rPr lang="zh-TW" altLang="zh-TW" sz="2400" dirty="0" smtClean="0">
                <a:latin typeface="標楷體" pitchFamily="65" charset="-120"/>
                <a:ea typeface="標楷體" pitchFamily="65" charset="-120"/>
              </a:rPr>
              <a:t>　　飄零的葉音</a:t>
            </a:r>
          </a:p>
          <a:p>
            <a:endParaRPr lang="zh-TW" altLang="en-US" sz="2400" dirty="0"/>
          </a:p>
        </p:txBody>
      </p:sp>
    </p:spTree>
  </p:cSld>
  <p:clrMapOvr>
    <a:masterClrMapping/>
  </p:clrMapOvr>
  <p:transition spd="med">
    <p:dissolve/>
    <p:sndAc>
      <p:stSnd>
        <p:snd r:embed="rId2" name="chimes.wav"/>
      </p:stSnd>
    </p:sndAc>
  </p:transition>
</p:sld>
</file>

<file path=ppt/theme/theme1.xml><?xml version="1.0" encoding="utf-8"?>
<a:theme xmlns:a="http://schemas.openxmlformats.org/drawingml/2006/main" name="PressedLeaves_TP10069048">
  <a:themeElements>
    <a:clrScheme name="Default Design 13">
      <a:dk1>
        <a:srgbClr val="000000"/>
      </a:dk1>
      <a:lt1>
        <a:srgbClr val="F1ECD8"/>
      </a:lt1>
      <a:dk2>
        <a:srgbClr val="4F261E"/>
      </a:dk2>
      <a:lt2>
        <a:srgbClr val="777777"/>
      </a:lt2>
      <a:accent1>
        <a:srgbClr val="909082"/>
      </a:accent1>
      <a:accent2>
        <a:srgbClr val="809EA8"/>
      </a:accent2>
      <a:accent3>
        <a:srgbClr val="F7F4E9"/>
      </a:accent3>
      <a:accent4>
        <a:srgbClr val="000000"/>
      </a:accent4>
      <a:accent5>
        <a:srgbClr val="C6C6C1"/>
      </a:accent5>
      <a:accent6>
        <a:srgbClr val="738F98"/>
      </a:accent6>
      <a:hlink>
        <a:srgbClr val="FFCC66"/>
      </a:hlink>
      <a:folHlink>
        <a:srgbClr val="E9DCB9"/>
      </a:folHlink>
    </a:clrScheme>
    <a:fontScheme name="沉穩">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1ECD8"/>
        </a:lt1>
        <a:dk2>
          <a:srgbClr val="4F261E"/>
        </a:dk2>
        <a:lt2>
          <a:srgbClr val="777777"/>
        </a:lt2>
        <a:accent1>
          <a:srgbClr val="909082"/>
        </a:accent1>
        <a:accent2>
          <a:srgbClr val="809EA8"/>
        </a:accent2>
        <a:accent3>
          <a:srgbClr val="F7F4E9"/>
        </a:accent3>
        <a:accent4>
          <a:srgbClr val="000000"/>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乾燥葉片設計範本</Template>
  <TotalTime>105</TotalTime>
  <Words>500</Words>
  <Application>Microsoft Office PowerPoint</Application>
  <PresentationFormat>如螢幕大小 (4:3)</PresentationFormat>
  <Paragraphs>88</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PressedLeaves_TP10069048</vt:lpstr>
      <vt:lpstr>《虞美人》 蔣捷</vt:lpstr>
      <vt:lpstr>投影片 2</vt:lpstr>
      <vt:lpstr>《虞美人》蔣捷 </vt:lpstr>
      <vt:lpstr>《虞美人 》的時空視角轉移的設計：</vt:lpstr>
      <vt:lpstr>投影片 5</vt:lpstr>
      <vt:lpstr>投影片 6</vt:lpstr>
      <vt:lpstr>投影片 7</vt:lpstr>
      <vt:lpstr>麥當勞午餐時間   /羅門 </vt:lpstr>
      <vt:lpstr>   （二）</vt:lpstr>
      <vt:lpstr>   （三）</vt:lpstr>
      <vt:lpstr>投影片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〈虞美人 ‧ 少年聽雨〉 蔣捷</dc:title>
  <dc:creator>User</dc:creator>
  <cp:lastModifiedBy>User</cp:lastModifiedBy>
  <cp:revision>23</cp:revision>
  <dcterms:created xsi:type="dcterms:W3CDTF">2012-09-05T14:11:07Z</dcterms:created>
  <dcterms:modified xsi:type="dcterms:W3CDTF">2012-09-09T15:28:08Z</dcterms:modified>
</cp:coreProperties>
</file>