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77" r:id="rId7"/>
    <p:sldId id="279" r:id="rId8"/>
    <p:sldId id="278" r:id="rId9"/>
    <p:sldId id="261" r:id="rId10"/>
    <p:sldId id="276" r:id="rId11"/>
    <p:sldId id="271" r:id="rId12"/>
    <p:sldId id="273" r:id="rId13"/>
    <p:sldId id="274" r:id="rId14"/>
    <p:sldId id="275" r:id="rId15"/>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33" autoAdjust="0"/>
    <p:restoredTop sz="94660"/>
  </p:normalViewPr>
  <p:slideViewPr>
    <p:cSldViewPr>
      <p:cViewPr varScale="1">
        <p:scale>
          <a:sx n="106" d="100"/>
          <a:sy n="106" d="100"/>
        </p:scale>
        <p:origin x="-114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8" name="標題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zh-TW" altLang="en-US" smtClean="0"/>
              <a:t>按一下以編輯母片標題樣式</a:t>
            </a:r>
            <a:endParaRPr kumimoji="0" lang="en-US"/>
          </a:p>
        </p:txBody>
      </p:sp>
      <p:sp>
        <p:nvSpPr>
          <p:cNvPr id="28" name="日期版面配置區 27"/>
          <p:cNvSpPr>
            <a:spLocks noGrp="1"/>
          </p:cNvSpPr>
          <p:nvPr>
            <p:ph type="dt" sz="half" idx="10"/>
          </p:nvPr>
        </p:nvSpPr>
        <p:spPr/>
        <p:txBody>
          <a:bodyPr/>
          <a:lstStyle/>
          <a:p>
            <a:fld id="{9B2585CF-FD4A-4D24-BF1E-DEF99E598D53}" type="datetimeFigureOut">
              <a:rPr lang="zh-TW" altLang="en-US" smtClean="0"/>
              <a:pPr/>
              <a:t>2014/1/1</a:t>
            </a:fld>
            <a:endParaRPr lang="zh-TW" altLang="en-US"/>
          </a:p>
        </p:txBody>
      </p:sp>
      <p:sp>
        <p:nvSpPr>
          <p:cNvPr id="17" name="頁尾版面配置區 16"/>
          <p:cNvSpPr>
            <a:spLocks noGrp="1"/>
          </p:cNvSpPr>
          <p:nvPr>
            <p:ph type="ftr" sz="quarter" idx="11"/>
          </p:nvPr>
        </p:nvSpPr>
        <p:spPr/>
        <p:txBody>
          <a:bodyPr/>
          <a:lstStyle/>
          <a:p>
            <a:endParaRPr lang="zh-TW" altLang="en-US"/>
          </a:p>
        </p:txBody>
      </p:sp>
      <p:sp>
        <p:nvSpPr>
          <p:cNvPr id="29" name="投影片編號版面配置區 28"/>
          <p:cNvSpPr>
            <a:spLocks noGrp="1"/>
          </p:cNvSpPr>
          <p:nvPr>
            <p:ph type="sldNum" sz="quarter" idx="12"/>
          </p:nvPr>
        </p:nvSpPr>
        <p:spPr/>
        <p:txBody>
          <a:bodyPr/>
          <a:lstStyle/>
          <a:p>
            <a:fld id="{651C41FC-CFE3-4A99-A4D7-262AA57C8787}" type="slidenum">
              <a:rPr lang="zh-TW" altLang="en-US" smtClean="0"/>
              <a:pPr/>
              <a:t>‹#›</a:t>
            </a:fld>
            <a:endParaRPr lang="zh-TW" altLang="en-US"/>
          </a:p>
        </p:txBody>
      </p:sp>
      <p:sp>
        <p:nvSpPr>
          <p:cNvPr id="9" name="副標題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B2585CF-FD4A-4D24-BF1E-DEF99E598D53}" type="datetimeFigureOut">
              <a:rPr lang="zh-TW" altLang="en-US" smtClean="0"/>
              <a:pPr/>
              <a:t>2014/1/1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51C41FC-CFE3-4A99-A4D7-262AA57C8787}"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B2585CF-FD4A-4D24-BF1E-DEF99E598D53}" type="datetimeFigureOut">
              <a:rPr lang="zh-TW" altLang="en-US" smtClean="0"/>
              <a:pPr/>
              <a:t>2014/1/1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51C41FC-CFE3-4A99-A4D7-262AA57C8787}"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B2585CF-FD4A-4D24-BF1E-DEF99E598D53}" type="datetimeFigureOut">
              <a:rPr lang="zh-TW" altLang="en-US" smtClean="0"/>
              <a:pPr/>
              <a:t>2014/1/1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51C41FC-CFE3-4A99-A4D7-262AA57C8787}"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3">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9B2585CF-FD4A-4D24-BF1E-DEF99E598D53}" type="datetimeFigureOut">
              <a:rPr lang="zh-TW" altLang="en-US" smtClean="0"/>
              <a:pPr/>
              <a:t>2014/1/1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a:xfrm>
            <a:off x="7924800" y="6416675"/>
            <a:ext cx="762000" cy="365125"/>
          </a:xfrm>
        </p:spPr>
        <p:txBody>
          <a:bodyPr/>
          <a:lstStyle/>
          <a:p>
            <a:fld id="{651C41FC-CFE3-4A99-A4D7-262AA57C8787}"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9B2585CF-FD4A-4D24-BF1E-DEF99E598D53}" type="datetimeFigureOut">
              <a:rPr lang="zh-TW" altLang="en-US" smtClean="0"/>
              <a:pPr/>
              <a:t>2014/1/1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51C41FC-CFE3-4A99-A4D7-262AA57C8787}"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8229600" cy="1143000"/>
          </a:xfrm>
        </p:spPr>
        <p:txBody>
          <a:bodyPr anchor="ctr"/>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9B2585CF-FD4A-4D24-BF1E-DEF99E598D53}" type="datetimeFigureOut">
              <a:rPr lang="zh-TW" altLang="en-US" smtClean="0"/>
              <a:pPr/>
              <a:t>2014/1/1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651C41FC-CFE3-4A99-A4D7-262AA57C8787}"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9B2585CF-FD4A-4D24-BF1E-DEF99E598D53}" type="datetimeFigureOut">
              <a:rPr lang="zh-TW" altLang="en-US" smtClean="0"/>
              <a:pPr/>
              <a:t>2014/1/1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651C41FC-CFE3-4A99-A4D7-262AA57C8787}"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9B2585CF-FD4A-4D24-BF1E-DEF99E598D53}" type="datetimeFigureOut">
              <a:rPr lang="zh-TW" altLang="en-US" smtClean="0"/>
              <a:pPr/>
              <a:t>2014/1/1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651C41FC-CFE3-4A99-A4D7-262AA57C8787}"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9B2585CF-FD4A-4D24-BF1E-DEF99E598D53}" type="datetimeFigureOut">
              <a:rPr lang="zh-TW" altLang="en-US" smtClean="0"/>
              <a:pPr/>
              <a:t>2014/1/1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51C41FC-CFE3-4A99-A4D7-262AA57C8787}"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zh-TW" altLang="en-US" smtClean="0">
                <a:solidFill>
                  <a:schemeClr val="lt1"/>
                </a:solidFill>
                <a:latin typeface="+mn-lt"/>
                <a:ea typeface="+mn-ea"/>
                <a:cs typeface="+mn-cs"/>
              </a:rPr>
              <a:t>按一下圖示以新增圖片</a:t>
            </a:r>
            <a:endParaRPr kumimoji="0" lang="en-US" dirty="0">
              <a:solidFill>
                <a:schemeClr val="lt1"/>
              </a:solidFill>
              <a:latin typeface="+mn-lt"/>
              <a:ea typeface="+mn-ea"/>
              <a:cs typeface="+mn-cs"/>
            </a:endParaRPr>
          </a:p>
        </p:txBody>
      </p:sp>
      <p:sp>
        <p:nvSpPr>
          <p:cNvPr id="4" name="文字版面配置區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9B2585CF-FD4A-4D24-BF1E-DEF99E598D53}" type="datetimeFigureOut">
              <a:rPr lang="zh-TW" altLang="en-US" smtClean="0"/>
              <a:pPr/>
              <a:t>2014/1/1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51C41FC-CFE3-4A99-A4D7-262AA57C8787}"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標題版面配置區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B2585CF-FD4A-4D24-BF1E-DEF99E598D53}" type="datetimeFigureOut">
              <a:rPr lang="zh-TW" altLang="en-US" smtClean="0"/>
              <a:pPr/>
              <a:t>2014/1/1</a:t>
            </a:fld>
            <a:endParaRPr lang="zh-TW" altLang="en-US"/>
          </a:p>
        </p:txBody>
      </p:sp>
      <p:sp>
        <p:nvSpPr>
          <p:cNvPr id="3" name="頁尾版面配置區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zh-TW" altLang="en-US"/>
          </a:p>
        </p:txBody>
      </p:sp>
      <p:sp>
        <p:nvSpPr>
          <p:cNvPr id="23" name="投影片編號版面配置區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51C41FC-CFE3-4A99-A4D7-262AA57C8787}" type="slidenum">
              <a:rPr lang="zh-TW" altLang="en-US" smtClean="0"/>
              <a:pPr/>
              <a:t>‹#›</a:t>
            </a:fld>
            <a:endParaRPr lang="zh-TW" altLang="en-US"/>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baike.baidu.com/view/10124208.htm" TargetMode="External"/><Relationship Id="rId2" Type="http://schemas.openxmlformats.org/officeDocument/2006/relationships/hyperlink" Target="http://news.gamme.com.tw/27940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en-US" altLang="zh-TW" sz="4400" dirty="0" smtClean="0"/>
              <a:t/>
            </a:r>
            <a:br>
              <a:rPr lang="en-US" altLang="zh-TW" sz="4400" dirty="0" smtClean="0"/>
            </a:br>
            <a:r>
              <a:rPr lang="en-US" altLang="zh-TW" sz="4400" dirty="0" smtClean="0"/>
              <a:t/>
            </a:r>
            <a:br>
              <a:rPr lang="en-US" altLang="zh-TW" sz="4400" dirty="0" smtClean="0"/>
            </a:br>
            <a:r>
              <a:rPr lang="en-US" altLang="zh-TW" sz="4400" dirty="0" smtClean="0"/>
              <a:t/>
            </a:r>
            <a:br>
              <a:rPr lang="en-US" altLang="zh-TW" sz="4400" dirty="0" smtClean="0"/>
            </a:br>
            <a:r>
              <a:rPr lang="zh-TW" altLang="en-US" sz="4400" dirty="0" smtClean="0">
                <a:latin typeface="標楷體" pitchFamily="65" charset="-120"/>
                <a:ea typeface="標楷體" pitchFamily="65" charset="-120"/>
              </a:rPr>
              <a:t>科技玻璃</a:t>
            </a:r>
            <a:br>
              <a:rPr lang="zh-TW" altLang="en-US" sz="4400" dirty="0" smtClean="0">
                <a:latin typeface="標楷體" pitchFamily="65" charset="-120"/>
                <a:ea typeface="標楷體" pitchFamily="65" charset="-120"/>
              </a:rPr>
            </a:br>
            <a:endParaRPr lang="zh-TW" altLang="en-US" dirty="0">
              <a:latin typeface="標楷體" pitchFamily="65" charset="-120"/>
              <a:ea typeface="標楷體" pitchFamily="65" charset="-120"/>
            </a:endParaRPr>
          </a:p>
        </p:txBody>
      </p:sp>
      <p:sp>
        <p:nvSpPr>
          <p:cNvPr id="3" name="副標題 2"/>
          <p:cNvSpPr>
            <a:spLocks noGrp="1"/>
          </p:cNvSpPr>
          <p:nvPr>
            <p:ph type="subTitle" idx="1"/>
          </p:nvPr>
        </p:nvSpPr>
        <p:spPr>
          <a:xfrm>
            <a:off x="1371600" y="2819400"/>
            <a:ext cx="6400800" cy="3252806"/>
          </a:xfrm>
        </p:spPr>
        <p:txBody>
          <a:bodyPr>
            <a:normAutofit lnSpcReduction="10000"/>
          </a:bodyPr>
          <a:lstStyle/>
          <a:p>
            <a:endParaRPr lang="en-US" altLang="zh-TW" dirty="0" smtClean="0"/>
          </a:p>
          <a:p>
            <a:endParaRPr lang="en-US" altLang="zh-TW" dirty="0" smtClean="0"/>
          </a:p>
          <a:p>
            <a:endParaRPr lang="en-US" altLang="zh-TW" dirty="0" smtClean="0">
              <a:latin typeface="+mn-ea"/>
            </a:endParaRPr>
          </a:p>
          <a:p>
            <a:endParaRPr lang="en-US" altLang="zh-TW" dirty="0" smtClean="0">
              <a:latin typeface="+mn-ea"/>
            </a:endParaRPr>
          </a:p>
          <a:p>
            <a:r>
              <a:rPr lang="zh-TW" altLang="en-US" sz="2000" dirty="0" smtClean="0">
                <a:latin typeface="標楷體" pitchFamily="65" charset="-120"/>
                <a:ea typeface="標楷體" pitchFamily="65" charset="-120"/>
              </a:rPr>
              <a:t>第七組</a:t>
            </a:r>
            <a:endParaRPr lang="en-US" altLang="zh-TW" sz="2000"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組員</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尤四海、吳俊磊、何耀文</a:t>
            </a: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zh-TW" altLang="en-US" dirty="0" smtClean="0">
                <a:latin typeface="標楷體" pitchFamily="65" charset="-120"/>
                <a:ea typeface="標楷體" pitchFamily="65" charset="-120"/>
              </a:rPr>
              <a:t>它的原理是將電腦的主機、軟體、顯示器等壓縮極小化，將它放進玻璃的內部，以利隨身攜帶，隨時想使用就可以使用，一片科技薄玻璃的重量跟一台筆電的重量相比，我想怎麼比都是科技玻璃完</a:t>
            </a:r>
            <a:r>
              <a:rPr lang="zh-TW" altLang="en-US" dirty="0" smtClean="0">
                <a:latin typeface="標楷體" pitchFamily="65" charset="-120"/>
                <a:ea typeface="標楷體" pitchFamily="65" charset="-120"/>
              </a:rPr>
              <a:t>勝。</a:t>
            </a:r>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pPr>
              <a:buNone/>
            </a:pPr>
            <a:r>
              <a:rPr lang="zh-TW" altLang="en-US" sz="1000" dirty="0" smtClean="0">
                <a:latin typeface="標楷體" pitchFamily="65" charset="-120"/>
                <a:ea typeface="標楷體" pitchFamily="65" charset="-120"/>
              </a:rPr>
              <a:t>　　　　　　　　　　　　　　　　　　　　　　　　　　　　　　　　　　　　　　　　</a:t>
            </a:r>
            <a:endParaRPr lang="en-US" altLang="zh-TW" sz="1000" dirty="0" smtClean="0">
              <a:latin typeface="標楷體" pitchFamily="65" charset="-120"/>
              <a:ea typeface="標楷體" pitchFamily="65" charset="-120"/>
            </a:endParaRPr>
          </a:p>
          <a:p>
            <a:pPr>
              <a:buNone/>
            </a:pPr>
            <a:r>
              <a:rPr lang="zh-TW" altLang="en-US" sz="1000" dirty="0" smtClean="0">
                <a:latin typeface="標楷體" pitchFamily="65" charset="-120"/>
                <a:ea typeface="標楷體" pitchFamily="65" charset="-120"/>
              </a:rPr>
              <a:t>　</a:t>
            </a:r>
            <a:r>
              <a:rPr lang="zh-TW" altLang="en-US" sz="1000" dirty="0" smtClean="0">
                <a:latin typeface="標楷體" pitchFamily="65" charset="-120"/>
                <a:ea typeface="標楷體" pitchFamily="65" charset="-120"/>
              </a:rPr>
              <a:t>　　　　　　　　　　　　　　　　　　　　　　　　　　　　　　　　　　　　　　</a:t>
            </a:r>
            <a:endParaRPr lang="en-US" altLang="zh-TW" sz="1000" dirty="0" smtClean="0">
              <a:latin typeface="標楷體" pitchFamily="65" charset="-120"/>
              <a:ea typeface="標楷體" pitchFamily="65" charset="-120"/>
            </a:endParaRPr>
          </a:p>
          <a:p>
            <a:pPr>
              <a:buNone/>
            </a:pPr>
            <a:r>
              <a:rPr lang="zh-TW" altLang="en-US" sz="1000" dirty="0" smtClean="0">
                <a:latin typeface="標楷體" pitchFamily="65" charset="-120"/>
                <a:ea typeface="標楷體" pitchFamily="65" charset="-120"/>
              </a:rPr>
              <a:t>　</a:t>
            </a:r>
            <a:r>
              <a:rPr lang="zh-TW" altLang="en-US" sz="1000" dirty="0" smtClean="0">
                <a:latin typeface="標楷體" pitchFamily="65" charset="-120"/>
                <a:ea typeface="標楷體" pitchFamily="65" charset="-120"/>
              </a:rPr>
              <a:t>　　　　　　　　　　　　　　　　　　　　　　　　　　　　　　　　　　　　　　　　</a:t>
            </a:r>
            <a:r>
              <a:rPr lang="en-US" altLang="zh-TW" sz="1000" dirty="0" smtClean="0">
                <a:latin typeface="標楷體" pitchFamily="65" charset="-120"/>
                <a:ea typeface="標楷體" pitchFamily="65" charset="-120"/>
              </a:rPr>
              <a:t>(</a:t>
            </a:r>
            <a:r>
              <a:rPr lang="zh-TW" altLang="en-US" sz="1000" dirty="0" smtClean="0">
                <a:latin typeface="標楷體" pitchFamily="65" charset="-120"/>
                <a:ea typeface="標楷體" pitchFamily="65" charset="-120"/>
              </a:rPr>
              <a:t>圖片擷取至透明手機相關網址</a:t>
            </a:r>
            <a:r>
              <a:rPr lang="en-US" altLang="zh-TW" sz="1000" dirty="0" smtClean="0">
                <a:latin typeface="標楷體" pitchFamily="65" charset="-120"/>
                <a:ea typeface="標楷體" pitchFamily="65" charset="-120"/>
              </a:rPr>
              <a:t>)</a:t>
            </a:r>
            <a:endParaRPr lang="zh-TW" altLang="en-US" sz="1000" dirty="0" smtClean="0">
              <a:latin typeface="標楷體" pitchFamily="65" charset="-120"/>
              <a:ea typeface="標楷體" pitchFamily="65" charset="-120"/>
            </a:endParaRPr>
          </a:p>
          <a:p>
            <a:endParaRPr lang="zh-TW" altLang="en-US" dirty="0"/>
          </a:p>
        </p:txBody>
      </p:sp>
      <p:pic>
        <p:nvPicPr>
          <p:cNvPr id="5" name="Picture 2" descr="D:\GMC\Desk\5882b2b7d0a20cf48def65ac74094b36adaf2edda3cca17a.jpg"/>
          <p:cNvPicPr>
            <a:picLocks noChangeAspect="1" noChangeArrowheads="1"/>
          </p:cNvPicPr>
          <p:nvPr/>
        </p:nvPicPr>
        <p:blipFill>
          <a:blip r:embed="rId2"/>
          <a:srcRect/>
          <a:stretch>
            <a:fillRect/>
          </a:stretch>
        </p:blipFill>
        <p:spPr bwMode="auto">
          <a:xfrm>
            <a:off x="2643174" y="3643314"/>
            <a:ext cx="3071834" cy="233658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實作進度規劃</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lstStyle/>
          <a:p>
            <a:r>
              <a:rPr lang="zh-TW" altLang="en-US" dirty="0" smtClean="0">
                <a:latin typeface="標楷體" pitchFamily="65" charset="-120"/>
                <a:ea typeface="標楷體" pitchFamily="65" charset="-120"/>
              </a:rPr>
              <a:t>以目前的大廠來講，玻璃的生產方面可以委託世界大廠，康寧來進行外包的工作，至於程式設計的可至中國大陸聘請人才，來進行研發，中國大陸的人事成本相較於台灣低很多，所以選擇將硬體與軟體設計大廠設計在中國大陸的特別行政工業區，置於玻璃的話由康寧的出口工廠直接空運至中國大陸再進行加工。</a:t>
            </a:r>
          </a:p>
          <a:p>
            <a:endParaRPr lang="zh-TW"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人事成本</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lstStyle/>
          <a:p>
            <a:r>
              <a:rPr lang="zh-TW" altLang="en-US" dirty="0" smtClean="0">
                <a:latin typeface="標楷體" pitchFamily="65" charset="-120"/>
                <a:ea typeface="標楷體" pitchFamily="65" charset="-120"/>
              </a:rPr>
              <a:t>我們在聘請人員的方面會從工作經驗</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程式能力</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，學歷高低，以及是否有不良紀錄等來給予相對應薪資，因為這工作需要相當的工作量，所以會給予很高的薪資。</a:t>
            </a:r>
          </a:p>
          <a:p>
            <a:endParaRPr lang="zh-TW"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D:\GMC\Desk\11111.JPG"/>
          <p:cNvPicPr>
            <a:picLocks noChangeAspect="1" noChangeArrowheads="1"/>
          </p:cNvPicPr>
          <p:nvPr/>
        </p:nvPicPr>
        <p:blipFill>
          <a:blip r:embed="rId2"/>
          <a:srcRect/>
          <a:stretch>
            <a:fillRect/>
          </a:stretch>
        </p:blipFill>
        <p:spPr bwMode="auto">
          <a:xfrm>
            <a:off x="1142976" y="4143380"/>
            <a:ext cx="3067050" cy="1990725"/>
          </a:xfrm>
          <a:prstGeom prst="rect">
            <a:avLst/>
          </a:prstGeom>
          <a:noFill/>
        </p:spPr>
      </p:pic>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預期的成果</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a:bodyPr>
          <a:lstStyle/>
          <a:p>
            <a:r>
              <a:rPr lang="zh-TW" altLang="en-US" sz="2400" dirty="0" smtClean="0">
                <a:latin typeface="標楷體" pitchFamily="65" charset="-120"/>
                <a:ea typeface="標楷體" pitchFamily="65" charset="-120"/>
              </a:rPr>
              <a:t>預期的成果就是日後，我們可能都會將電腦、電視、電話等的功能通通實現在科技玻璃上面，讓人的一生都與玻璃脫離不了關係，在講求環保的年代，電能的產生大多都是對環境有害的，而科技玻璃主要的能量來源是太陽能，或許也會獲得節能環保綠色標章，成為新一代的世界霸主。</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a:t>
            </a:r>
            <a:r>
              <a:rPr lang="en-US" altLang="zh-TW" sz="2400" dirty="0" smtClean="0">
                <a:latin typeface="標楷體" pitchFamily="65" charset="-120"/>
                <a:ea typeface="標楷體" pitchFamily="65" charset="-120"/>
              </a:rPr>
              <a:t>                      </a:t>
            </a:r>
            <a:r>
              <a:rPr lang="en-US" altLang="zh-TW" sz="1000" dirty="0" smtClean="0">
                <a:latin typeface="標楷體" pitchFamily="65" charset="-120"/>
                <a:ea typeface="標楷體" pitchFamily="65" charset="-120"/>
              </a:rPr>
              <a:t>(</a:t>
            </a:r>
            <a:r>
              <a:rPr lang="zh-TW" altLang="en-US" sz="1000" dirty="0" smtClean="0">
                <a:latin typeface="標楷體" pitchFamily="65" charset="-120"/>
                <a:ea typeface="標楷體" pitchFamily="65" charset="-120"/>
              </a:rPr>
              <a:t>圖片擷取至透明手機與合成</a:t>
            </a:r>
            <a:r>
              <a:rPr lang="en-US" altLang="zh-TW" sz="1000" dirty="0" smtClean="0">
                <a:latin typeface="標楷體" pitchFamily="65" charset="-120"/>
                <a:ea typeface="標楷體" pitchFamily="65" charset="-120"/>
              </a:rPr>
              <a:t>)</a:t>
            </a:r>
            <a:endParaRPr lang="zh-TW" altLang="en-US" sz="1000" dirty="0" smtClean="0">
              <a:latin typeface="標楷體" pitchFamily="65" charset="-120"/>
              <a:ea typeface="標楷體" pitchFamily="65" charset="-120"/>
            </a:endParaRPr>
          </a:p>
          <a:p>
            <a:endParaRPr lang="zh-TW" altLang="en-US" dirty="0"/>
          </a:p>
        </p:txBody>
      </p:sp>
      <p:pic>
        <p:nvPicPr>
          <p:cNvPr id="3074" name="Picture 2" descr="D:\GMC\Desk\image070_1.jpg"/>
          <p:cNvPicPr>
            <a:picLocks noChangeAspect="1" noChangeArrowheads="1"/>
          </p:cNvPicPr>
          <p:nvPr/>
        </p:nvPicPr>
        <p:blipFill>
          <a:blip r:embed="rId3"/>
          <a:srcRect/>
          <a:stretch>
            <a:fillRect/>
          </a:stretch>
        </p:blipFill>
        <p:spPr bwMode="auto">
          <a:xfrm>
            <a:off x="2643174" y="4143380"/>
            <a:ext cx="428628" cy="53054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參考文獻</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lstStyle/>
          <a:p>
            <a:r>
              <a:rPr lang="zh-TW" altLang="en-US" sz="2000" dirty="0" smtClean="0">
                <a:latin typeface="標楷體" pitchFamily="65" charset="-120"/>
                <a:ea typeface="標楷體" pitchFamily="65" charset="-120"/>
              </a:rPr>
              <a:t>超透明的「玻璃」手機和平板　好想它能實現歐！</a:t>
            </a:r>
            <a:br>
              <a:rPr lang="zh-TW" altLang="en-US" sz="2000" dirty="0" smtClean="0">
                <a:latin typeface="標楷體" pitchFamily="65" charset="-120"/>
                <a:ea typeface="標楷體" pitchFamily="65" charset="-120"/>
              </a:rPr>
            </a:br>
            <a:r>
              <a:rPr lang="zh-TW" altLang="en-US" sz="2000" dirty="0" smtClean="0">
                <a:latin typeface="標楷體" pitchFamily="65" charset="-120"/>
                <a:ea typeface="標楷體" pitchFamily="65" charset="-120"/>
              </a:rPr>
              <a:t>網址</a:t>
            </a:r>
            <a:r>
              <a:rPr lang="en-US" altLang="zh-TW" sz="2000" dirty="0" smtClean="0">
                <a:latin typeface="標楷體" pitchFamily="65" charset="-120"/>
                <a:ea typeface="標楷體" pitchFamily="65" charset="-120"/>
              </a:rPr>
              <a:t>:</a:t>
            </a:r>
            <a:r>
              <a:rPr lang="en-US" sz="2000" dirty="0" smtClean="0">
                <a:latin typeface="標楷體" pitchFamily="65" charset="-120"/>
                <a:ea typeface="標楷體" pitchFamily="65" charset="-120"/>
                <a:hlinkClick r:id="rId2"/>
              </a:rPr>
              <a:t>http://news.gamme.com.tw/279404</a:t>
            </a:r>
            <a:endParaRPr lang="en-US" sz="2000" dirty="0" smtClean="0">
              <a:latin typeface="標楷體" pitchFamily="65" charset="-120"/>
              <a:ea typeface="標楷體" pitchFamily="65" charset="-120"/>
            </a:endParaRPr>
          </a:p>
          <a:p>
            <a:r>
              <a:rPr lang="zh-TW" altLang="en-US" sz="2000" dirty="0" smtClean="0">
                <a:latin typeface="標楷體" pitchFamily="65" charset="-120"/>
                <a:ea typeface="標楷體" pitchFamily="65" charset="-120"/>
              </a:rPr>
              <a:t>透明手機</a:t>
            </a:r>
            <a:endParaRPr lang="en-US" sz="2000" dirty="0" smtClean="0">
              <a:latin typeface="標楷體" pitchFamily="65" charset="-120"/>
              <a:ea typeface="標楷體" pitchFamily="65" charset="-120"/>
            </a:endParaRPr>
          </a:p>
          <a:p>
            <a:pPr>
              <a:buNone/>
            </a:pPr>
            <a:r>
              <a:rPr lang="zh-TW" altLang="en-US" sz="2000" dirty="0" smtClean="0">
                <a:latin typeface="標楷體" pitchFamily="65" charset="-120"/>
                <a:ea typeface="標楷體" pitchFamily="65" charset="-120"/>
              </a:rPr>
              <a:t>    網址：</a:t>
            </a:r>
            <a:r>
              <a:rPr lang="en-US" sz="2000" dirty="0" smtClean="0">
                <a:latin typeface="標楷體" pitchFamily="65" charset="-120"/>
                <a:ea typeface="標楷體" pitchFamily="65" charset="-120"/>
                <a:hlinkClick r:id="rId3"/>
              </a:rPr>
              <a:t>http://baike.baidu.com/view/10124208.htm</a:t>
            </a:r>
            <a:endParaRPr lang="en-US" altLang="zh-TW" sz="2000"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latin typeface="標楷體" pitchFamily="65" charset="-120"/>
                <a:ea typeface="標楷體" pitchFamily="65" charset="-120"/>
              </a:rPr>
              <a:t>摘要、大綱</a:t>
            </a:r>
            <a:endParaRPr lang="zh-TW" altLang="en-US" sz="3600" dirty="0">
              <a:latin typeface="標楷體" pitchFamily="65" charset="-120"/>
              <a:ea typeface="標楷體" pitchFamily="65" charset="-120"/>
            </a:endParaRPr>
          </a:p>
        </p:txBody>
      </p:sp>
      <p:sp>
        <p:nvSpPr>
          <p:cNvPr id="3" name="內容版面配置區 2"/>
          <p:cNvSpPr>
            <a:spLocks noGrp="1"/>
          </p:cNvSpPr>
          <p:nvPr>
            <p:ph idx="1"/>
          </p:nvPr>
        </p:nvSpPr>
        <p:spPr/>
        <p:txBody>
          <a:bodyPr/>
          <a:lstStyle/>
          <a:p>
            <a:r>
              <a:rPr lang="zh-TW" altLang="en-US" sz="2400" dirty="0" smtClean="0">
                <a:latin typeface="標楷體" pitchFamily="65" charset="-120"/>
                <a:ea typeface="標楷體" pitchFamily="65" charset="-120"/>
              </a:rPr>
              <a:t>現在科技人手一隻智慧型手機，手機的功能更是無奇不有，但是終究擺脫不了它的體積大小，無論再怎麼輕巧，它還是有一定的重量，也占有一定的空間，於是我們就想把手機上的功能全部都移植到一片薄薄的科技玻璃上面，使的使用者攜帶方便，也比手機更為輕巧。</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pPr>
              <a:buNone/>
            </a:pPr>
            <a:r>
              <a:rPr lang="en-US" altLang="zh-TW" sz="2400" dirty="0" smtClean="0">
                <a:latin typeface="標楷體" pitchFamily="65" charset="-120"/>
                <a:ea typeface="標楷體" pitchFamily="65" charset="-120"/>
              </a:rPr>
              <a:t>                            </a:t>
            </a:r>
            <a:r>
              <a:rPr lang="en-US" altLang="zh-TW" sz="1000" dirty="0" smtClean="0">
                <a:latin typeface="標楷體" pitchFamily="65" charset="-120"/>
                <a:ea typeface="標楷體" pitchFamily="65" charset="-120"/>
              </a:rPr>
              <a:t>(</a:t>
            </a:r>
            <a:r>
              <a:rPr lang="zh-TW" altLang="en-US" sz="1000" dirty="0" smtClean="0">
                <a:latin typeface="標楷體" pitchFamily="65" charset="-120"/>
                <a:ea typeface="標楷體" pitchFamily="65" charset="-120"/>
              </a:rPr>
              <a:t>圖片擷取至透明手機相關網址</a:t>
            </a:r>
            <a:r>
              <a:rPr lang="en-US" altLang="zh-TW" sz="1000" dirty="0" smtClean="0">
                <a:latin typeface="標楷體" pitchFamily="65" charset="-120"/>
                <a:ea typeface="標楷體" pitchFamily="65" charset="-120"/>
              </a:rPr>
              <a:t>)</a:t>
            </a:r>
            <a:endParaRPr lang="zh-TW" altLang="en-US" sz="1000" dirty="0" smtClean="0">
              <a:latin typeface="標楷體" pitchFamily="65" charset="-120"/>
              <a:ea typeface="標楷體" pitchFamily="65" charset="-120"/>
            </a:endParaRPr>
          </a:p>
          <a:p>
            <a:endParaRPr lang="zh-TW" altLang="en-US" dirty="0"/>
          </a:p>
        </p:txBody>
      </p:sp>
      <p:pic>
        <p:nvPicPr>
          <p:cNvPr id="6" name="Picture 2" descr="D:\GMC\Desk\qZuZo6abkaWVp6Y.jpg"/>
          <p:cNvPicPr>
            <a:picLocks noChangeAspect="1" noChangeArrowheads="1"/>
          </p:cNvPicPr>
          <p:nvPr/>
        </p:nvPicPr>
        <p:blipFill>
          <a:blip r:embed="rId2"/>
          <a:srcRect/>
          <a:stretch>
            <a:fillRect/>
          </a:stretch>
        </p:blipFill>
        <p:spPr bwMode="auto">
          <a:xfrm>
            <a:off x="1142976" y="4000504"/>
            <a:ext cx="3712243" cy="209370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組員分工</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lstStyle/>
          <a:p>
            <a:r>
              <a:rPr lang="zh-TW" altLang="en-US" sz="2800" dirty="0" smtClean="0">
                <a:latin typeface="標楷體" pitchFamily="65" charset="-120"/>
                <a:ea typeface="標楷體" pitchFamily="65" charset="-120"/>
              </a:rPr>
              <a:t>口頭報告：尤四海</a:t>
            </a:r>
            <a:endParaRPr lang="en-US" altLang="zh-TW" sz="2800" dirty="0" smtClean="0">
              <a:latin typeface="標楷體" pitchFamily="65" charset="-120"/>
              <a:ea typeface="標楷體" pitchFamily="65" charset="-120"/>
            </a:endParaRPr>
          </a:p>
          <a:p>
            <a:endParaRPr lang="en-US" altLang="zh-TW" sz="2800" dirty="0" smtClean="0">
              <a:latin typeface="標楷體" pitchFamily="65" charset="-120"/>
              <a:ea typeface="標楷體" pitchFamily="65" charset="-120"/>
            </a:endParaRPr>
          </a:p>
          <a:p>
            <a:r>
              <a:rPr lang="en-US" altLang="zh-TW" sz="2800" dirty="0" smtClean="0">
                <a:latin typeface="標楷體" pitchFamily="65" charset="-120"/>
                <a:ea typeface="標楷體" pitchFamily="65" charset="-120"/>
              </a:rPr>
              <a:t>WORD</a:t>
            </a:r>
            <a:r>
              <a:rPr lang="zh-TW" altLang="en-US" sz="2800" dirty="0" smtClean="0">
                <a:latin typeface="標楷體" pitchFamily="65" charset="-120"/>
                <a:ea typeface="標楷體" pitchFamily="65" charset="-120"/>
              </a:rPr>
              <a:t>製作：何耀文</a:t>
            </a:r>
            <a:endParaRPr lang="en-US" altLang="zh-TW" sz="2800" dirty="0" smtClean="0">
              <a:latin typeface="標楷體" pitchFamily="65" charset="-120"/>
              <a:ea typeface="標楷體" pitchFamily="65" charset="-120"/>
            </a:endParaRPr>
          </a:p>
          <a:p>
            <a:endParaRPr lang="en-US" altLang="zh-TW" sz="2800" dirty="0" smtClean="0">
              <a:latin typeface="標楷體" pitchFamily="65" charset="-120"/>
              <a:ea typeface="標楷體" pitchFamily="65" charset="-120"/>
            </a:endParaRPr>
          </a:p>
          <a:p>
            <a:r>
              <a:rPr lang="en-US" altLang="zh-TW" sz="2800" dirty="0" smtClean="0">
                <a:latin typeface="標楷體" pitchFamily="65" charset="-120"/>
                <a:ea typeface="標楷體" pitchFamily="65" charset="-120"/>
              </a:rPr>
              <a:t>PPT</a:t>
            </a:r>
            <a:r>
              <a:rPr lang="zh-TW" altLang="en-US" sz="2800" dirty="0" smtClean="0">
                <a:latin typeface="標楷體" pitchFamily="65" charset="-120"/>
                <a:ea typeface="標楷體" pitchFamily="65" charset="-120"/>
              </a:rPr>
              <a:t>製作 </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 吳俊磊</a:t>
            </a:r>
            <a:endParaRPr lang="en-US" altLang="zh-TW" sz="2800" dirty="0" smtClean="0">
              <a:latin typeface="標楷體" pitchFamily="65" charset="-120"/>
              <a:ea typeface="標楷體" pitchFamily="65" charset="-120"/>
            </a:endParaRPr>
          </a:p>
          <a:p>
            <a:endParaRPr lang="en-US" altLang="zh-TW" dirty="0" smtClean="0"/>
          </a:p>
          <a:p>
            <a:endParaRPr lang="en-US" altLang="zh-TW" sz="2800" dirty="0" smtClean="0">
              <a:latin typeface="+mn-ea"/>
            </a:endParaRPr>
          </a:p>
          <a:p>
            <a:endParaRPr lang="zh-TW" altLang="en-US" sz="2800" dirty="0" smtClean="0"/>
          </a:p>
          <a:p>
            <a:endParaRPr lang="en-US" altLang="zh-TW" sz="2800" dirty="0" smtClean="0">
              <a:latin typeface="+mn-ea"/>
            </a:endParaRPr>
          </a:p>
          <a:p>
            <a:endParaRPr lang="zh-TW"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3200" dirty="0" smtClean="0">
                <a:latin typeface="標楷體" pitchFamily="65" charset="-120"/>
                <a:ea typeface="標楷體" pitchFamily="65" charset="-120"/>
              </a:rPr>
              <a:t>動機目的</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lstStyle/>
          <a:p>
            <a:r>
              <a:rPr lang="zh-TW" altLang="en-US" sz="2400" dirty="0" smtClean="0">
                <a:latin typeface="標楷體" pitchFamily="65" charset="-120"/>
                <a:ea typeface="標楷體" pitchFamily="65" charset="-120"/>
              </a:rPr>
              <a:t>現有的科技技術之中，可以將一些</a:t>
            </a:r>
            <a:r>
              <a:rPr lang="en-US" sz="2400" dirty="0" smtClean="0">
                <a:latin typeface="標楷體" pitchFamily="65" charset="-120"/>
                <a:ea typeface="標楷體" pitchFamily="65" charset="-120"/>
              </a:rPr>
              <a:t>APP</a:t>
            </a:r>
            <a:r>
              <a:rPr lang="zh-TW" altLang="en-US" sz="2400" dirty="0" smtClean="0">
                <a:latin typeface="標楷體" pitchFamily="65" charset="-120"/>
                <a:ea typeface="標楷體" pitchFamily="65" charset="-120"/>
              </a:rPr>
              <a:t>，電腦科技等圖片，影片，移植到玻璃上面，唯獨這片高科技的玻璃缺點有下列四點要改進</a:t>
            </a:r>
            <a:r>
              <a:rPr lang="en-US" altLang="zh-TW" sz="2400" dirty="0" smtClean="0">
                <a:latin typeface="標楷體" pitchFamily="65" charset="-120"/>
                <a:ea typeface="標楷體" pitchFamily="65" charset="-120"/>
              </a:rPr>
              <a:t>:</a:t>
            </a:r>
          </a:p>
          <a:p>
            <a:pPr>
              <a:buNone/>
            </a:pPr>
            <a:r>
              <a:rPr lang="zh-TW" altLang="en-US" dirty="0" smtClean="0">
                <a:latin typeface="標楷體" pitchFamily="65" charset="-120"/>
                <a:ea typeface="標楷體" pitchFamily="65" charset="-120"/>
              </a:rPr>
              <a:t>   </a:t>
            </a:r>
            <a:r>
              <a:rPr lang="en-US" dirty="0" smtClean="0">
                <a:latin typeface="標楷體" pitchFamily="65" charset="-120"/>
                <a:ea typeface="標楷體" pitchFamily="65" charset="-120"/>
              </a:rPr>
              <a:t>1.</a:t>
            </a:r>
            <a:r>
              <a:rPr lang="zh-TW" altLang="en-US" dirty="0" smtClean="0">
                <a:latin typeface="標楷體" pitchFamily="65" charset="-120"/>
                <a:ea typeface="標楷體" pitchFamily="65" charset="-120"/>
              </a:rPr>
              <a:t>製造過程繁瑣，且價錢昂貴。</a:t>
            </a:r>
            <a:endParaRPr lang="en-US" altLang="zh-TW"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所以我們要盡量壓低成本，以機械代替人力。</a:t>
            </a:r>
            <a:endParaRPr lang="en-US" altLang="zh-TW"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a:t>
            </a:r>
            <a:r>
              <a:rPr lang="en-US" dirty="0" smtClean="0">
                <a:latin typeface="標楷體" pitchFamily="65" charset="-120"/>
                <a:ea typeface="標楷體" pitchFamily="65" charset="-120"/>
              </a:rPr>
              <a:t>2. </a:t>
            </a:r>
            <a:r>
              <a:rPr lang="zh-TW" altLang="en-US" dirty="0" smtClean="0">
                <a:latin typeface="標楷體" pitchFamily="65" charset="-120"/>
                <a:ea typeface="標楷體" pitchFamily="65" charset="-120"/>
              </a:rPr>
              <a:t>從技術觀點來審視玻璃基板的基本特性，不難發現製造適用於</a:t>
            </a:r>
            <a:r>
              <a:rPr lang="en-US" dirty="0" smtClean="0">
                <a:latin typeface="標楷體" pitchFamily="65" charset="-120"/>
                <a:ea typeface="標楷體" pitchFamily="65" charset="-120"/>
              </a:rPr>
              <a:t>TFT</a:t>
            </a:r>
            <a:r>
              <a:rPr lang="zh-TW" altLang="en-US" dirty="0" smtClean="0">
                <a:latin typeface="標楷體" pitchFamily="65" charset="-120"/>
                <a:ea typeface="標楷體" pitchFamily="65" charset="-120"/>
              </a:rPr>
              <a:t>－</a:t>
            </a:r>
            <a:r>
              <a:rPr lang="en-US" dirty="0" smtClean="0">
                <a:latin typeface="標楷體" pitchFamily="65" charset="-120"/>
                <a:ea typeface="標楷體" pitchFamily="65" charset="-120"/>
              </a:rPr>
              <a:t>LCD</a:t>
            </a:r>
            <a:r>
              <a:rPr lang="zh-TW" altLang="en-US" dirty="0" smtClean="0">
                <a:latin typeface="標楷體" pitchFamily="65" charset="-120"/>
                <a:ea typeface="標楷體" pitchFamily="65" charset="-120"/>
              </a:rPr>
              <a:t>玻璃基板的門檻相當高，其中包括玻璃本身的材料特性，如材質、品質、耐化學性和熱特性。</a:t>
            </a:r>
          </a:p>
          <a:p>
            <a:pPr>
              <a:buNone/>
            </a:pPr>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a:bodyPr>
          <a:lstStyle/>
          <a:p>
            <a:pPr>
              <a:buNone/>
            </a:pPr>
            <a:r>
              <a:rPr lang="zh-TW" altLang="en-US" dirty="0" smtClean="0"/>
              <a:t>   </a:t>
            </a:r>
            <a:r>
              <a:rPr lang="en-US"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成型後玻璃的光學品質極為重要，當其中含有石頭、脈理或氣泡時，就表示有瑕疵，這些物質會影響玻璃的光學品質。做為</a:t>
            </a:r>
            <a:r>
              <a:rPr lang="en-US" dirty="0" smtClean="0">
                <a:latin typeface="標楷體" pitchFamily="65" charset="-120"/>
                <a:ea typeface="標楷體" pitchFamily="65" charset="-120"/>
              </a:rPr>
              <a:t>LCD</a:t>
            </a:r>
            <a:r>
              <a:rPr lang="zh-TW" altLang="en-US" dirty="0" smtClean="0">
                <a:latin typeface="標楷體" pitchFamily="65" charset="-120"/>
                <a:ea typeface="標楷體" pitchFamily="65" charset="-120"/>
              </a:rPr>
              <a:t>玻璃基板及光學玻璃的材料，是不允許有這些雜質存在的。</a:t>
            </a:r>
            <a:endParaRPr lang="en-US" altLang="zh-TW" dirty="0" smtClean="0">
              <a:latin typeface="標楷體" pitchFamily="65" charset="-120"/>
              <a:ea typeface="標楷體" pitchFamily="65" charset="-120"/>
            </a:endParaRPr>
          </a:p>
          <a:p>
            <a:pPr>
              <a:buNone/>
            </a:pPr>
            <a:endParaRPr lang="en-US" altLang="zh-TW" dirty="0" smtClean="0">
              <a:latin typeface="標楷體" pitchFamily="65" charset="-120"/>
              <a:ea typeface="標楷體" pitchFamily="65" charset="-120"/>
            </a:endParaRPr>
          </a:p>
          <a:p>
            <a:pPr>
              <a:buNone/>
            </a:pPr>
            <a:endParaRPr lang="zh-TW" altLang="en-US"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a:t>
            </a:r>
            <a:r>
              <a:rPr lang="en-US" dirty="0" smtClean="0">
                <a:latin typeface="標楷體" pitchFamily="65" charset="-120"/>
                <a:ea typeface="標楷體" pitchFamily="65" charset="-120"/>
              </a:rPr>
              <a:t>4.</a:t>
            </a:r>
            <a:r>
              <a:rPr lang="zh-TW" altLang="en-US" dirty="0" smtClean="0">
                <a:latin typeface="標楷體" pitchFamily="65" charset="-120"/>
                <a:ea typeface="標楷體" pitchFamily="65" charset="-120"/>
              </a:rPr>
              <a:t>高科技玻璃目前的語音品質沒有比智慧型手機還要優秀，這也是需要改進的。</a:t>
            </a:r>
          </a:p>
          <a:p>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00034" y="214290"/>
            <a:ext cx="8229600" cy="1143000"/>
          </a:xfrm>
        </p:spPr>
        <p:txBody>
          <a:bodyPr/>
          <a:lstStyle/>
          <a:p>
            <a:r>
              <a:rPr lang="zh-TW" altLang="en-US" sz="3600" dirty="0" smtClean="0">
                <a:latin typeface="標楷體" pitchFamily="65" charset="-120"/>
                <a:ea typeface="標楷體" pitchFamily="65" charset="-120"/>
              </a:rPr>
              <a:t>系統技術</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457200" y="1600200"/>
            <a:ext cx="8229600" cy="5043510"/>
          </a:xfrm>
        </p:spPr>
        <p:txBody>
          <a:bodyPr>
            <a:normAutofit/>
          </a:bodyPr>
          <a:lstStyle/>
          <a:p>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機身技術</a:t>
            </a:r>
          </a:p>
          <a:p>
            <a:pPr>
              <a:buNone/>
            </a:pPr>
            <a:r>
              <a:rPr lang="en-US" altLang="zh-CN"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機身設計的一大關鍵</a:t>
            </a:r>
            <a:r>
              <a:rPr lang="zh-CN" altLang="en-US" sz="2800" dirty="0" smtClean="0">
                <a:latin typeface="標楷體" pitchFamily="65" charset="-120"/>
                <a:ea typeface="標楷體" pitchFamily="65" charset="-120"/>
              </a:rPr>
              <a:t>部分是可替</a:t>
            </a:r>
            <a:r>
              <a:rPr lang="zh-TW" altLang="en-US" sz="2800" dirty="0" smtClean="0">
                <a:latin typeface="標楷體" pitchFamily="65" charset="-120"/>
                <a:ea typeface="標楷體" pitchFamily="65" charset="-120"/>
              </a:rPr>
              <a:t>換玻璃</a:t>
            </a:r>
            <a:r>
              <a:rPr lang="zh-CN" altLang="en-US" sz="2800" dirty="0" smtClean="0">
                <a:latin typeface="標楷體" pitchFamily="65" charset="-120"/>
                <a:ea typeface="標楷體" pitchFamily="65" charset="-120"/>
              </a:rPr>
              <a:t>的使用，利用</a:t>
            </a:r>
            <a:r>
              <a:rPr lang="zh-TW" altLang="en-US" sz="2800" dirty="0" smtClean="0">
                <a:latin typeface="標楷體" pitchFamily="65" charset="-120"/>
                <a:ea typeface="標楷體" pitchFamily="65" charset="-120"/>
              </a:rPr>
              <a:t>導電技術</a:t>
            </a:r>
            <a:r>
              <a:rPr lang="zh-CN" altLang="en-US" sz="2800" dirty="0" smtClean="0">
                <a:latin typeface="標楷體" pitchFamily="65" charset="-120"/>
                <a:ea typeface="標楷體" pitchFamily="65" charset="-120"/>
              </a:rPr>
              <a:t>，在看不到</a:t>
            </a:r>
            <a:r>
              <a:rPr lang="zh-TW" altLang="en-US" sz="2800" dirty="0" smtClean="0">
                <a:latin typeface="標楷體" pitchFamily="65" charset="-120"/>
                <a:ea typeface="標楷體" pitchFamily="65" charset="-120"/>
              </a:rPr>
              <a:t>線路的環境下</a:t>
            </a:r>
            <a:r>
              <a:rPr lang="zh-CN" alt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讓</a:t>
            </a:r>
            <a:r>
              <a:rPr lang="en-US" altLang="zh-TW" sz="2800" dirty="0" smtClean="0">
                <a:latin typeface="標楷體" pitchFamily="65" charset="-120"/>
                <a:ea typeface="標楷體" pitchFamily="65" charset="-120"/>
              </a:rPr>
              <a:t>LED</a:t>
            </a:r>
            <a:r>
              <a:rPr lang="zh-TW" altLang="en-US" sz="2800" dirty="0" smtClean="0">
                <a:latin typeface="標楷體" pitchFamily="65" charset="-120"/>
                <a:ea typeface="標楷體" pitchFamily="65" charset="-120"/>
              </a:rPr>
              <a:t>發光</a:t>
            </a:r>
            <a:r>
              <a:rPr lang="zh-CN" alt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這種</a:t>
            </a:r>
            <a:r>
              <a:rPr lang="zh-CN" altLang="en-US" sz="2800" dirty="0" smtClean="0">
                <a:latin typeface="標楷體" pitchFamily="65" charset="-120"/>
                <a:ea typeface="標楷體" pitchFamily="65" charset="-120"/>
              </a:rPr>
              <a:t>玻璃内含液晶分子，</a:t>
            </a:r>
            <a:r>
              <a:rPr lang="zh-TW" altLang="en-US" sz="2800" dirty="0" smtClean="0">
                <a:latin typeface="標楷體" pitchFamily="65" charset="-120"/>
                <a:ea typeface="標楷體" pitchFamily="65" charset="-120"/>
              </a:rPr>
              <a:t>對於</a:t>
            </a:r>
            <a:r>
              <a:rPr lang="zh-CN" altLang="en-US" sz="2800" dirty="0" smtClean="0">
                <a:latin typeface="標楷體" pitchFamily="65" charset="-120"/>
                <a:ea typeface="標楷體" pitchFamily="65" charset="-120"/>
              </a:rPr>
              <a:t>内容的</a:t>
            </a:r>
            <a:r>
              <a:rPr lang="zh-TW" altLang="en-US" sz="2800" dirty="0" smtClean="0">
                <a:latin typeface="標楷體" pitchFamily="65" charset="-120"/>
                <a:ea typeface="標楷體" pitchFamily="65" charset="-120"/>
              </a:rPr>
              <a:t>顯示則</a:t>
            </a:r>
            <a:r>
              <a:rPr lang="zh-CN" altLang="en-US" sz="2800" dirty="0" smtClean="0">
                <a:latin typeface="標楷體" pitchFamily="65" charset="-120"/>
                <a:ea typeface="標楷體" pitchFamily="65" charset="-120"/>
              </a:rPr>
              <a:t>是通</a:t>
            </a:r>
            <a:r>
              <a:rPr lang="zh-TW" altLang="en-US" sz="2800" dirty="0" smtClean="0">
                <a:latin typeface="標楷體" pitchFamily="65" charset="-120"/>
                <a:ea typeface="標楷體" pitchFamily="65" charset="-120"/>
              </a:rPr>
              <a:t>過電流對</a:t>
            </a:r>
            <a:r>
              <a:rPr lang="zh-CN" altLang="en-US" sz="2800" dirty="0" smtClean="0">
                <a:latin typeface="標楷體" pitchFamily="65" charset="-120"/>
                <a:ea typeface="標楷體" pitchFamily="65" charset="-120"/>
              </a:rPr>
              <a:t>分子的刺激来</a:t>
            </a:r>
            <a:r>
              <a:rPr lang="zh-TW" altLang="en-US" sz="2800" dirty="0" smtClean="0">
                <a:latin typeface="標楷體" pitchFamily="65" charset="-120"/>
                <a:ea typeface="標楷體" pitchFamily="65" charset="-120"/>
              </a:rPr>
              <a:t>實現</a:t>
            </a:r>
            <a:r>
              <a:rPr lang="zh-CN" altLang="en-US" sz="2800" dirty="0" smtClean="0">
                <a:latin typeface="標楷體" pitchFamily="65" charset="-120"/>
                <a:ea typeface="標楷體" pitchFamily="65" charset="-120"/>
              </a:rPr>
              <a:t>。</a:t>
            </a:r>
            <a:endParaRPr lang="en-US" altLang="zh-CN" sz="2800" dirty="0" smtClean="0">
              <a:latin typeface="標楷體" pitchFamily="65" charset="-120"/>
              <a:ea typeface="標楷體" pitchFamily="65" charset="-120"/>
            </a:endParaRPr>
          </a:p>
          <a:p>
            <a:pPr>
              <a:buNone/>
            </a:pPr>
            <a:endParaRPr lang="en-US" altLang="zh-TW" sz="1000" dirty="0" smtClean="0">
              <a:latin typeface="標楷體" pitchFamily="65" charset="-120"/>
              <a:ea typeface="標楷體" pitchFamily="65" charset="-120"/>
            </a:endParaRPr>
          </a:p>
          <a:p>
            <a:pPr>
              <a:buNone/>
            </a:pPr>
            <a:endParaRPr lang="en-US" altLang="zh-TW" sz="1000" dirty="0" smtClean="0">
              <a:latin typeface="標楷體" pitchFamily="65" charset="-120"/>
              <a:ea typeface="標楷體" pitchFamily="65" charset="-120"/>
            </a:endParaRPr>
          </a:p>
          <a:p>
            <a:pPr>
              <a:buNone/>
            </a:pPr>
            <a:endParaRPr lang="en-US" altLang="zh-TW" sz="1000" dirty="0" smtClean="0">
              <a:latin typeface="標楷體" pitchFamily="65" charset="-120"/>
              <a:ea typeface="標楷體" pitchFamily="65" charset="-120"/>
            </a:endParaRPr>
          </a:p>
          <a:p>
            <a:pPr>
              <a:buNone/>
            </a:pPr>
            <a:endParaRPr lang="en-US" altLang="zh-TW" sz="1000" dirty="0" smtClean="0">
              <a:latin typeface="標楷體" pitchFamily="65" charset="-120"/>
              <a:ea typeface="標楷體" pitchFamily="65" charset="-120"/>
            </a:endParaRPr>
          </a:p>
          <a:p>
            <a:pPr>
              <a:buNone/>
            </a:pPr>
            <a:endParaRPr lang="en-US" altLang="zh-TW" sz="1000" dirty="0" smtClean="0">
              <a:latin typeface="標楷體" pitchFamily="65" charset="-120"/>
              <a:ea typeface="標楷體" pitchFamily="65" charset="-120"/>
            </a:endParaRPr>
          </a:p>
          <a:p>
            <a:pPr>
              <a:buNone/>
            </a:pPr>
            <a:endParaRPr lang="en-US" altLang="zh-TW" sz="1000" dirty="0" smtClean="0">
              <a:latin typeface="標楷體" pitchFamily="65" charset="-120"/>
              <a:ea typeface="標楷體" pitchFamily="65" charset="-120"/>
            </a:endParaRPr>
          </a:p>
          <a:p>
            <a:pPr>
              <a:buNone/>
            </a:pPr>
            <a:r>
              <a:rPr lang="en-US" altLang="zh-TW" sz="1000" dirty="0" smtClean="0">
                <a:latin typeface="標楷體" pitchFamily="65" charset="-120"/>
                <a:ea typeface="標楷體" pitchFamily="65" charset="-120"/>
              </a:rPr>
              <a:t>                                           </a:t>
            </a:r>
          </a:p>
          <a:p>
            <a:pPr>
              <a:buNone/>
            </a:pPr>
            <a:r>
              <a:rPr lang="en-US" altLang="zh-TW" sz="1000" dirty="0" smtClean="0">
                <a:latin typeface="標楷體" pitchFamily="65" charset="-120"/>
                <a:ea typeface="標楷體" pitchFamily="65" charset="-120"/>
              </a:rPr>
              <a:t>                                             </a:t>
            </a:r>
          </a:p>
          <a:p>
            <a:pPr>
              <a:buNone/>
            </a:pPr>
            <a:endParaRPr lang="en-US" altLang="zh-TW" sz="1000" dirty="0" smtClean="0">
              <a:latin typeface="標楷體" pitchFamily="65" charset="-120"/>
              <a:ea typeface="標楷體" pitchFamily="65" charset="-120"/>
            </a:endParaRPr>
          </a:p>
          <a:p>
            <a:pPr>
              <a:buNone/>
            </a:pPr>
            <a:endParaRPr lang="en-US" altLang="zh-TW" sz="1000" dirty="0" smtClean="0">
              <a:latin typeface="標楷體" pitchFamily="65" charset="-120"/>
              <a:ea typeface="標楷體" pitchFamily="65" charset="-120"/>
            </a:endParaRPr>
          </a:p>
          <a:p>
            <a:pPr>
              <a:buNone/>
            </a:pPr>
            <a:r>
              <a:rPr lang="en-US" altLang="zh-TW" sz="1000" dirty="0" smtClean="0">
                <a:latin typeface="標楷體" pitchFamily="65" charset="-120"/>
                <a:ea typeface="標楷體" pitchFamily="65" charset="-120"/>
              </a:rPr>
              <a:t>                                           </a:t>
            </a:r>
          </a:p>
          <a:p>
            <a:pPr>
              <a:buNone/>
            </a:pPr>
            <a:r>
              <a:rPr lang="en-US" altLang="zh-TW" sz="1000" dirty="0" smtClean="0">
                <a:latin typeface="標楷體" pitchFamily="65" charset="-120"/>
                <a:ea typeface="標楷體" pitchFamily="65" charset="-120"/>
              </a:rPr>
              <a:t>                                                (</a:t>
            </a:r>
            <a:r>
              <a:rPr lang="zh-TW" altLang="en-US" sz="1000" dirty="0" smtClean="0">
                <a:latin typeface="標楷體" pitchFamily="65" charset="-120"/>
                <a:ea typeface="標楷體" pitchFamily="65" charset="-120"/>
              </a:rPr>
              <a:t>圖片擷取至透明手機相關網址</a:t>
            </a:r>
            <a:r>
              <a:rPr lang="en-US" altLang="zh-TW" sz="1000" dirty="0" smtClean="0">
                <a:latin typeface="標楷體" pitchFamily="65" charset="-120"/>
                <a:ea typeface="標楷體" pitchFamily="65" charset="-120"/>
              </a:rPr>
              <a:t>)</a:t>
            </a:r>
          </a:p>
          <a:p>
            <a:pPr>
              <a:buNone/>
            </a:pPr>
            <a:r>
              <a:rPr lang="en-US" altLang="zh-CN" sz="2800" dirty="0" smtClean="0">
                <a:latin typeface="標楷體" pitchFamily="65" charset="-120"/>
                <a:ea typeface="標楷體" pitchFamily="65" charset="-120"/>
              </a:rPr>
              <a:t>	</a:t>
            </a:r>
            <a:endParaRPr lang="zh-CN" altLang="en-US" sz="2800" dirty="0" smtClean="0">
              <a:latin typeface="標楷體" pitchFamily="65" charset="-120"/>
              <a:ea typeface="標楷體" pitchFamily="65" charset="-120"/>
            </a:endParaRPr>
          </a:p>
          <a:p>
            <a:pPr>
              <a:buNone/>
            </a:pPr>
            <a:endParaRPr lang="en-US" altLang="zh-CN" sz="2800" dirty="0" smtClean="0">
              <a:latin typeface="標楷體" pitchFamily="65" charset="-120"/>
              <a:ea typeface="標楷體" pitchFamily="65" charset="-120"/>
            </a:endParaRPr>
          </a:p>
        </p:txBody>
      </p:sp>
      <p:pic>
        <p:nvPicPr>
          <p:cNvPr id="2050" name="Picture 2" descr="D:\GMC\Desk\d058ccbf6c81800a0bd22e7bb33533fa838ba61ea8d367b3.jpg"/>
          <p:cNvPicPr>
            <a:picLocks noChangeAspect="1" noChangeArrowheads="1"/>
          </p:cNvPicPr>
          <p:nvPr/>
        </p:nvPicPr>
        <p:blipFill>
          <a:blip r:embed="rId2"/>
          <a:srcRect/>
          <a:stretch>
            <a:fillRect/>
          </a:stretch>
        </p:blipFill>
        <p:spPr bwMode="auto">
          <a:xfrm>
            <a:off x="5572132" y="3929066"/>
            <a:ext cx="2643206" cy="2251283"/>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57200" y="1600200"/>
            <a:ext cx="8229600" cy="4829196"/>
          </a:xfrm>
        </p:spPr>
        <p:txBody>
          <a:bodyPr/>
          <a:lstStyle/>
          <a:p>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雙面觸控</a:t>
            </a:r>
            <a:endParaRPr lang="en-US" altLang="zh-TW"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a:t>
            </a:r>
            <a:r>
              <a:rPr lang="zh-CN" altLang="en-US" dirty="0" smtClean="0">
                <a:latin typeface="標楷體" pitchFamily="65" charset="-120"/>
                <a:ea typeface="標楷體" pitchFamily="65" charset="-120"/>
              </a:rPr>
              <a:t>手</a:t>
            </a:r>
            <a:r>
              <a:rPr lang="zh-TW" altLang="en-US" dirty="0" smtClean="0">
                <a:latin typeface="標楷體" pitchFamily="65" charset="-120"/>
                <a:ea typeface="標楷體" pitchFamily="65" charset="-120"/>
              </a:rPr>
              <a:t>機</a:t>
            </a:r>
            <a:r>
              <a:rPr lang="zh-CN" altLang="en-US" dirty="0" smtClean="0">
                <a:latin typeface="標楷體" pitchFamily="65" charset="-120"/>
                <a:ea typeface="標楷體" pitchFamily="65" charset="-120"/>
              </a:rPr>
              <a:t>透明屏幕，用户在手</a:t>
            </a:r>
            <a:r>
              <a:rPr lang="zh-TW" altLang="en-US" dirty="0" smtClean="0">
                <a:latin typeface="標楷體" pitchFamily="65" charset="-120"/>
                <a:ea typeface="標楷體" pitchFamily="65" charset="-120"/>
              </a:rPr>
              <a:t>機</a:t>
            </a:r>
            <a:r>
              <a:rPr lang="zh-CN" altLang="en-US" dirty="0" smtClean="0">
                <a:latin typeface="標楷體" pitchFamily="65" charset="-120"/>
                <a:ea typeface="標楷體" pitchFamily="65" charset="-120"/>
              </a:rPr>
              <a:t>的正面和背面都可以用指尖控制，做到在背面</a:t>
            </a:r>
            <a:r>
              <a:rPr lang="zh-TW" altLang="en-US" dirty="0" smtClean="0">
                <a:latin typeface="標楷體" pitchFamily="65" charset="-120"/>
                <a:ea typeface="標楷體" pitchFamily="65" charset="-120"/>
              </a:rPr>
              <a:t>觸</a:t>
            </a:r>
            <a:r>
              <a:rPr lang="zh-CN" altLang="en-US" dirty="0" smtClean="0">
                <a:latin typeface="標楷體" pitchFamily="65" charset="-120"/>
                <a:ea typeface="標楷體" pitchFamily="65" charset="-120"/>
              </a:rPr>
              <a:t>控解</a:t>
            </a:r>
            <a:r>
              <a:rPr lang="zh-TW" altLang="en-US" dirty="0" smtClean="0">
                <a:latin typeface="標楷體" pitchFamily="65" charset="-120"/>
                <a:ea typeface="標楷體" pitchFamily="65" charset="-120"/>
              </a:rPr>
              <a:t>鎖</a:t>
            </a:r>
            <a:r>
              <a:rPr lang="zh-CN" altLang="en-US" dirty="0" smtClean="0">
                <a:latin typeface="標楷體" pitchFamily="65" charset="-120"/>
                <a:ea typeface="標楷體" pitchFamily="65" charset="-120"/>
              </a:rPr>
              <a:t>、</a:t>
            </a:r>
            <a:r>
              <a:rPr lang="zh-TW" altLang="en-US" dirty="0" smtClean="0">
                <a:latin typeface="標楷體" pitchFamily="65" charset="-120"/>
                <a:ea typeface="標楷體" pitchFamily="65" charset="-120"/>
              </a:rPr>
              <a:t>選擇</a:t>
            </a:r>
            <a:r>
              <a:rPr lang="zh-CN" altLang="en-US" dirty="0" smtClean="0">
                <a:latin typeface="標楷體" pitchFamily="65" charset="-120"/>
                <a:ea typeface="標楷體" pitchFamily="65" charset="-120"/>
              </a:rPr>
              <a:t>程式、以拖曳</a:t>
            </a:r>
            <a:r>
              <a:rPr lang="zh-TW" altLang="en-US" dirty="0" smtClean="0">
                <a:latin typeface="標楷體" pitchFamily="65" charset="-120"/>
                <a:ea typeface="標楷體" pitchFamily="65" charset="-120"/>
              </a:rPr>
              <a:t>動</a:t>
            </a:r>
            <a:r>
              <a:rPr lang="zh-CN" altLang="en-US" dirty="0" smtClean="0">
                <a:latin typeface="標楷體" pitchFamily="65" charset="-120"/>
                <a:ea typeface="標楷體" pitchFamily="65" charset="-120"/>
              </a:rPr>
              <a:t>作截取</a:t>
            </a:r>
            <a:r>
              <a:rPr lang="zh-TW" altLang="en-US" dirty="0" smtClean="0">
                <a:latin typeface="標楷體" pitchFamily="65" charset="-120"/>
                <a:ea typeface="標楷體" pitchFamily="65" charset="-120"/>
              </a:rPr>
              <a:t>畫</a:t>
            </a:r>
            <a:r>
              <a:rPr lang="zh-CN" altLang="en-US" dirty="0" smtClean="0">
                <a:latin typeface="標楷體" pitchFamily="65" charset="-120"/>
                <a:ea typeface="標楷體" pitchFamily="65" charset="-120"/>
              </a:rPr>
              <a:t>面等等。</a:t>
            </a:r>
            <a:endParaRPr lang="en-US" altLang="zh-CN" dirty="0" smtClean="0">
              <a:latin typeface="標楷體" pitchFamily="65" charset="-120"/>
              <a:ea typeface="標楷體" pitchFamily="65" charset="-120"/>
            </a:endParaRPr>
          </a:p>
          <a:p>
            <a:pPr>
              <a:buNone/>
            </a:pPr>
            <a:endParaRPr lang="en-US" altLang="zh-CN" dirty="0" smtClean="0">
              <a:latin typeface="標楷體" pitchFamily="65" charset="-120"/>
              <a:ea typeface="標楷體" pitchFamily="65" charset="-120"/>
            </a:endParaRPr>
          </a:p>
          <a:p>
            <a:pPr>
              <a:buNone/>
            </a:pPr>
            <a:endParaRPr lang="en-US" altLang="zh-CN" dirty="0" smtClean="0">
              <a:latin typeface="標楷體" pitchFamily="65" charset="-120"/>
              <a:ea typeface="標楷體" pitchFamily="65" charset="-120"/>
            </a:endParaRPr>
          </a:p>
          <a:p>
            <a:pPr>
              <a:buNone/>
            </a:pPr>
            <a:endParaRPr lang="en-US" altLang="zh-CN" dirty="0" smtClean="0">
              <a:latin typeface="標楷體" pitchFamily="65" charset="-120"/>
              <a:ea typeface="標楷體" pitchFamily="65" charset="-120"/>
            </a:endParaRPr>
          </a:p>
          <a:p>
            <a:pPr>
              <a:buNone/>
            </a:pPr>
            <a:r>
              <a:rPr lang="en-US" altLang="zh-TW" sz="1000" dirty="0" smtClean="0">
                <a:latin typeface="標楷體" pitchFamily="65" charset="-120"/>
                <a:ea typeface="標楷體" pitchFamily="65" charset="-120"/>
              </a:rPr>
              <a:t>                        </a:t>
            </a:r>
          </a:p>
          <a:p>
            <a:pPr>
              <a:buNone/>
            </a:pPr>
            <a:endParaRPr lang="en-US" altLang="zh-TW" sz="1000" dirty="0" smtClean="0">
              <a:latin typeface="標楷體" pitchFamily="65" charset="-120"/>
              <a:ea typeface="標楷體" pitchFamily="65" charset="-120"/>
            </a:endParaRPr>
          </a:p>
          <a:p>
            <a:pPr>
              <a:buNone/>
            </a:pPr>
            <a:endParaRPr lang="en-US" altLang="zh-TW" sz="1000" dirty="0" smtClean="0">
              <a:latin typeface="標楷體" pitchFamily="65" charset="-120"/>
              <a:ea typeface="標楷體" pitchFamily="65" charset="-120"/>
            </a:endParaRPr>
          </a:p>
          <a:p>
            <a:pPr>
              <a:buNone/>
            </a:pPr>
            <a:endParaRPr lang="en-US" altLang="zh-TW" sz="1000" dirty="0" smtClean="0">
              <a:latin typeface="標楷體" pitchFamily="65" charset="-120"/>
              <a:ea typeface="標楷體" pitchFamily="65" charset="-120"/>
            </a:endParaRPr>
          </a:p>
          <a:p>
            <a:pPr>
              <a:buNone/>
            </a:pPr>
            <a:r>
              <a:rPr lang="en-US" altLang="zh-TW" sz="1000" dirty="0" smtClean="0">
                <a:latin typeface="標楷體" pitchFamily="65" charset="-120"/>
                <a:ea typeface="標楷體" pitchFamily="65" charset="-120"/>
              </a:rPr>
              <a:t>                                            </a:t>
            </a:r>
          </a:p>
          <a:p>
            <a:pPr>
              <a:buNone/>
            </a:pPr>
            <a:r>
              <a:rPr lang="en-US" altLang="zh-TW" sz="1000" dirty="0" smtClean="0">
                <a:latin typeface="標楷體" pitchFamily="65" charset="-120"/>
                <a:ea typeface="標楷體" pitchFamily="65" charset="-120"/>
              </a:rPr>
              <a:t>                                             (</a:t>
            </a:r>
            <a:r>
              <a:rPr lang="zh-TW" altLang="en-US" sz="1000" dirty="0" smtClean="0">
                <a:latin typeface="標楷體" pitchFamily="65" charset="-120"/>
                <a:ea typeface="標楷體" pitchFamily="65" charset="-120"/>
              </a:rPr>
              <a:t>圖片擷取至透明手機相關網址</a:t>
            </a:r>
            <a:r>
              <a:rPr lang="en-US" altLang="zh-TW" sz="1000" dirty="0" smtClean="0">
                <a:latin typeface="標楷體" pitchFamily="65" charset="-120"/>
                <a:ea typeface="標楷體" pitchFamily="65" charset="-120"/>
              </a:rPr>
              <a:t>)</a:t>
            </a:r>
            <a:endParaRPr lang="en-US" altLang="zh-CN" sz="1000" dirty="0" smtClean="0">
              <a:latin typeface="標楷體" pitchFamily="65" charset="-120"/>
              <a:ea typeface="標楷體" pitchFamily="65" charset="-120"/>
            </a:endParaRPr>
          </a:p>
          <a:p>
            <a:pPr>
              <a:buNone/>
            </a:pPr>
            <a:endParaRPr lang="zh-CN" altLang="en-US" dirty="0" smtClean="0">
              <a:latin typeface="標楷體" pitchFamily="65" charset="-120"/>
              <a:ea typeface="標楷體" pitchFamily="65" charset="-120"/>
            </a:endParaRPr>
          </a:p>
          <a:p>
            <a:endParaRPr lang="zh-TW" altLang="en-US" dirty="0"/>
          </a:p>
        </p:txBody>
      </p:sp>
      <p:pic>
        <p:nvPicPr>
          <p:cNvPr id="1026" name="Picture 2" descr="D:\GMC\Desk\d1a20cf431adcbef90b7cd75aeaf2edda2cc7cd98c10bffe.jpg"/>
          <p:cNvPicPr>
            <a:picLocks noChangeAspect="1" noChangeArrowheads="1"/>
          </p:cNvPicPr>
          <p:nvPr/>
        </p:nvPicPr>
        <p:blipFill>
          <a:blip r:embed="rId2"/>
          <a:srcRect/>
          <a:stretch>
            <a:fillRect/>
          </a:stretch>
        </p:blipFill>
        <p:spPr bwMode="auto">
          <a:xfrm>
            <a:off x="5357818" y="3143248"/>
            <a:ext cx="2571768" cy="324042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lnSpcReduction="10000"/>
          </a:bodyPr>
          <a:lstStyle/>
          <a:p>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觸控操作</a:t>
            </a:r>
          </a:p>
          <a:p>
            <a:pPr>
              <a:buNone/>
            </a:pPr>
            <a:r>
              <a:rPr lang="zh-TW" altLang="en-US" dirty="0" smtClean="0">
                <a:latin typeface="標楷體" pitchFamily="65" charset="-120"/>
                <a:ea typeface="標楷體" pitchFamily="65" charset="-120"/>
              </a:rPr>
              <a:t>   </a:t>
            </a:r>
            <a:r>
              <a:rPr lang="zh-CN" altLang="en-US" dirty="0" smtClean="0">
                <a:latin typeface="標楷體" pitchFamily="65" charset="-120"/>
                <a:ea typeface="標楷體" pitchFamily="65" charset="-120"/>
              </a:rPr>
              <a:t>手</a:t>
            </a:r>
            <a:r>
              <a:rPr lang="zh-TW" altLang="en-US" dirty="0" smtClean="0">
                <a:latin typeface="標楷體" pitchFamily="65" charset="-120"/>
                <a:ea typeface="標楷體" pitchFamily="65" charset="-120"/>
              </a:rPr>
              <a:t>機</a:t>
            </a:r>
            <a:r>
              <a:rPr lang="zh-CN" altLang="en-US" dirty="0" smtClean="0">
                <a:latin typeface="標楷體" pitchFamily="65" charset="-120"/>
                <a:ea typeface="標楷體" pitchFamily="65" charset="-120"/>
              </a:rPr>
              <a:t>透明屏幕的</a:t>
            </a:r>
            <a:r>
              <a:rPr lang="zh-TW" altLang="en-US" dirty="0" smtClean="0">
                <a:latin typeface="標楷體" pitchFamily="65" charset="-120"/>
                <a:ea typeface="標楷體" pitchFamily="65" charset="-120"/>
              </a:rPr>
              <a:t>實</a:t>
            </a:r>
            <a:r>
              <a:rPr lang="zh-CN" altLang="en-US" dirty="0" smtClean="0">
                <a:latin typeface="標楷體" pitchFamily="65" charset="-120"/>
                <a:ea typeface="標楷體" pitchFamily="65" charset="-120"/>
              </a:rPr>
              <a:t>用</a:t>
            </a:r>
            <a:r>
              <a:rPr lang="zh-TW" altLang="en-US" dirty="0" smtClean="0">
                <a:latin typeface="標楷體" pitchFamily="65" charset="-120"/>
                <a:ea typeface="標楷體" pitchFamily="65" charset="-120"/>
              </a:rPr>
              <a:t>觸</a:t>
            </a:r>
            <a:r>
              <a:rPr lang="zh-CN" altLang="en-US" dirty="0" smtClean="0">
                <a:latin typeface="標楷體" pitchFamily="65" charset="-120"/>
                <a:ea typeface="標楷體" pitchFamily="65" charset="-120"/>
              </a:rPr>
              <a:t>控操作，能</a:t>
            </a:r>
            <a:r>
              <a:rPr lang="zh-TW" altLang="en-US" dirty="0" smtClean="0">
                <a:latin typeface="標楷體" pitchFamily="65" charset="-120"/>
                <a:ea typeface="標楷體" pitchFamily="65" charset="-120"/>
              </a:rPr>
              <a:t>夠</a:t>
            </a:r>
            <a:r>
              <a:rPr lang="zh-CN" altLang="en-US" dirty="0" smtClean="0">
                <a:latin typeface="標楷體" pitchFamily="65" charset="-120"/>
                <a:ea typeface="標楷體" pitchFamily="65" charset="-120"/>
              </a:rPr>
              <a:t>在不影</a:t>
            </a:r>
            <a:r>
              <a:rPr lang="zh-TW" altLang="en-US" dirty="0" smtClean="0">
                <a:latin typeface="標楷體" pitchFamily="65" charset="-120"/>
                <a:ea typeface="標楷體" pitchFamily="65" charset="-120"/>
              </a:rPr>
              <a:t>響</a:t>
            </a:r>
            <a:r>
              <a:rPr lang="zh-CN" altLang="en-US" dirty="0" smtClean="0">
                <a:latin typeface="標楷體" pitchFamily="65" charset="-120"/>
                <a:ea typeface="標楷體" pitchFamily="65" charset="-120"/>
              </a:rPr>
              <a:t>用户</a:t>
            </a:r>
            <a:r>
              <a:rPr lang="zh-TW" altLang="en-US" dirty="0" smtClean="0">
                <a:latin typeface="標楷體" pitchFamily="65" charset="-120"/>
                <a:ea typeface="標楷體" pitchFamily="65" charset="-120"/>
              </a:rPr>
              <a:t>視線</a:t>
            </a:r>
            <a:r>
              <a:rPr lang="zh-CN" altLang="en-US" dirty="0" smtClean="0">
                <a:latin typeface="標楷體" pitchFamily="65" charset="-120"/>
                <a:ea typeface="標楷體" pitchFamily="65" charset="-120"/>
              </a:rPr>
              <a:t>的情况下打</a:t>
            </a:r>
            <a:r>
              <a:rPr lang="zh-TW" altLang="en-US" dirty="0" smtClean="0">
                <a:latin typeface="標楷體" pitchFamily="65" charset="-120"/>
                <a:ea typeface="標楷體" pitchFamily="65" charset="-120"/>
              </a:rPr>
              <a:t>開應</a:t>
            </a:r>
            <a:r>
              <a:rPr lang="zh-CN" altLang="en-US" dirty="0" smtClean="0">
                <a:latin typeface="標楷體" pitchFamily="65" charset="-120"/>
                <a:ea typeface="標楷體" pitchFamily="65" charset="-120"/>
              </a:rPr>
              <a:t>用或者是控制</a:t>
            </a:r>
            <a:r>
              <a:rPr lang="zh-TW" altLang="en-US" dirty="0" smtClean="0">
                <a:latin typeface="標楷體" pitchFamily="65" charset="-120"/>
                <a:ea typeface="標楷體" pitchFamily="65" charset="-120"/>
              </a:rPr>
              <a:t>視頻</a:t>
            </a:r>
            <a:r>
              <a:rPr lang="zh-CN" altLang="en-US" dirty="0" smtClean="0">
                <a:latin typeface="標楷體" pitchFamily="65" charset="-120"/>
                <a:ea typeface="標楷體" pitchFamily="65" charset="-120"/>
              </a:rPr>
              <a:t>播放。在其他的案例中</a:t>
            </a:r>
            <a:r>
              <a:rPr lang="zh-TW" altLang="en-US" dirty="0" smtClean="0">
                <a:latin typeface="標楷體" pitchFamily="65" charset="-120"/>
                <a:ea typeface="標楷體" pitchFamily="65" charset="-120"/>
              </a:rPr>
              <a:t>還</a:t>
            </a:r>
            <a:r>
              <a:rPr lang="zh-CN" altLang="en-US" dirty="0" smtClean="0">
                <a:latin typeface="標楷體" pitchFamily="65" charset="-120"/>
                <a:ea typeface="標楷體" pitchFamily="65" charset="-120"/>
              </a:rPr>
              <a:t>包括</a:t>
            </a:r>
            <a:r>
              <a:rPr lang="zh-TW" altLang="en-US" dirty="0" smtClean="0">
                <a:latin typeface="標楷體" pitchFamily="65" charset="-120"/>
                <a:ea typeface="標楷體" pitchFamily="65" charset="-120"/>
              </a:rPr>
              <a:t>將</a:t>
            </a:r>
            <a:r>
              <a:rPr lang="zh-CN" altLang="en-US" dirty="0" smtClean="0">
                <a:latin typeface="標楷體" pitchFamily="65" charset="-120"/>
                <a:ea typeface="標楷體" pitchFamily="65" charset="-120"/>
              </a:rPr>
              <a:t>屏幕</a:t>
            </a:r>
            <a:r>
              <a:rPr lang="zh-TW" altLang="en-US" dirty="0" smtClean="0">
                <a:latin typeface="標楷體" pitchFamily="65" charset="-120"/>
                <a:ea typeface="標楷體" pitchFamily="65" charset="-120"/>
              </a:rPr>
              <a:t>設計</a:t>
            </a:r>
            <a:r>
              <a:rPr lang="zh-CN" altLang="en-US" dirty="0" smtClean="0">
                <a:latin typeface="標楷體" pitchFamily="65" charset="-120"/>
                <a:ea typeface="標楷體" pitchFamily="65" charset="-120"/>
              </a:rPr>
              <a:t>成</a:t>
            </a:r>
            <a:r>
              <a:rPr lang="zh-TW" altLang="en-US" dirty="0" smtClean="0">
                <a:latin typeface="標楷體" pitchFamily="65" charset="-120"/>
                <a:ea typeface="標楷體" pitchFamily="65" charset="-120"/>
              </a:rPr>
              <a:t>為</a:t>
            </a:r>
            <a:r>
              <a:rPr lang="zh-CN" altLang="en-US" dirty="0" smtClean="0">
                <a:latin typeface="標楷體" pitchFamily="65" charset="-120"/>
                <a:ea typeface="標楷體" pitchFamily="65" charset="-120"/>
              </a:rPr>
              <a:t>多</a:t>
            </a:r>
            <a:r>
              <a:rPr lang="zh-TW" altLang="en-US" dirty="0" smtClean="0">
                <a:latin typeface="標楷體" pitchFamily="65" charset="-120"/>
                <a:ea typeface="標楷體" pitchFamily="65" charset="-120"/>
              </a:rPr>
              <a:t>層結構</a:t>
            </a:r>
            <a:r>
              <a:rPr lang="zh-CN" altLang="en-US" dirty="0" smtClean="0">
                <a:latin typeface="標楷體" pitchFamily="65" charset="-120"/>
                <a:ea typeface="標楷體" pitchFamily="65" charset="-120"/>
              </a:rPr>
              <a:t>，然</a:t>
            </a:r>
            <a:r>
              <a:rPr lang="zh-TW" altLang="en-US" dirty="0" smtClean="0">
                <a:latin typeface="標楷體" pitchFamily="65" charset="-120"/>
                <a:ea typeface="標楷體" pitchFamily="65" charset="-120"/>
              </a:rPr>
              <a:t>後對</a:t>
            </a:r>
            <a:r>
              <a:rPr lang="zh-CN" altLang="en-US" dirty="0" smtClean="0">
                <a:latin typeface="標楷體" pitchFamily="65" charset="-120"/>
                <a:ea typeface="標楷體" pitchFamily="65" charset="-120"/>
              </a:rPr>
              <a:t>物</a:t>
            </a:r>
            <a:r>
              <a:rPr lang="zh-TW" altLang="en-US" dirty="0" smtClean="0">
                <a:latin typeface="標楷體" pitchFamily="65" charset="-120"/>
                <a:ea typeface="標楷體" pitchFamily="65" charset="-120"/>
              </a:rPr>
              <a:t>體進</a:t>
            </a:r>
            <a:r>
              <a:rPr lang="zh-CN" altLang="en-US" dirty="0" smtClean="0">
                <a:latin typeface="標楷體" pitchFamily="65" charset="-120"/>
                <a:ea typeface="標楷體" pitchFamily="65" charset="-120"/>
              </a:rPr>
              <a:t>行移</a:t>
            </a:r>
            <a:r>
              <a:rPr lang="zh-TW" altLang="en-US" dirty="0" smtClean="0">
                <a:latin typeface="標楷體" pitchFamily="65" charset="-120"/>
                <a:ea typeface="標楷體" pitchFamily="65" charset="-120"/>
              </a:rPr>
              <a:t>動</a:t>
            </a:r>
            <a:r>
              <a:rPr lang="zh-CN" altLang="en-US" dirty="0" smtClean="0">
                <a:latin typeface="標楷體" pitchFamily="65" charset="-120"/>
                <a:ea typeface="標楷體" pitchFamily="65" charset="-120"/>
              </a:rPr>
              <a:t>放置在某</a:t>
            </a:r>
            <a:r>
              <a:rPr lang="zh-TW" altLang="en-US" dirty="0" smtClean="0">
                <a:latin typeface="標楷體" pitchFamily="65" charset="-120"/>
                <a:ea typeface="標楷體" pitchFamily="65" charset="-120"/>
              </a:rPr>
              <a:t>層</a:t>
            </a:r>
            <a:r>
              <a:rPr lang="zh-CN" altLang="en-US" dirty="0" smtClean="0">
                <a:latin typeface="標楷體" pitchFamily="65" charset="-120"/>
                <a:ea typeface="標楷體" pitchFamily="65" charset="-120"/>
              </a:rPr>
              <a:t>中。</a:t>
            </a:r>
            <a:endParaRPr lang="en-US" altLang="zh-CN" dirty="0" smtClean="0">
              <a:latin typeface="標楷體" pitchFamily="65" charset="-120"/>
              <a:ea typeface="標楷體" pitchFamily="65" charset="-120"/>
            </a:endParaRPr>
          </a:p>
          <a:p>
            <a:pPr>
              <a:buNone/>
            </a:pPr>
            <a:endParaRPr lang="en-US" altLang="zh-TW" dirty="0" smtClean="0"/>
          </a:p>
          <a:p>
            <a:pPr>
              <a:buNone/>
            </a:pPr>
            <a:endParaRPr lang="en-US" altLang="zh-TW" dirty="0" smtClean="0"/>
          </a:p>
          <a:p>
            <a:pPr>
              <a:buNone/>
            </a:pPr>
            <a:endParaRPr lang="en-US" altLang="zh-TW" dirty="0" smtClean="0"/>
          </a:p>
          <a:p>
            <a:pPr>
              <a:buNone/>
            </a:pPr>
            <a:endParaRPr lang="en-US" altLang="zh-TW" dirty="0" smtClean="0"/>
          </a:p>
          <a:p>
            <a:pPr>
              <a:buNone/>
            </a:pPr>
            <a:r>
              <a:rPr lang="zh-TW" altLang="en-US" sz="2800" dirty="0" smtClean="0"/>
              <a:t>                                                </a:t>
            </a:r>
            <a:r>
              <a:rPr lang="en-US" altLang="zh-TW" sz="1000" dirty="0" smtClean="0">
                <a:latin typeface="標楷體" pitchFamily="65" charset="-120"/>
                <a:ea typeface="標楷體" pitchFamily="65" charset="-120"/>
              </a:rPr>
              <a:t>(</a:t>
            </a:r>
            <a:r>
              <a:rPr lang="zh-TW" altLang="en-US" sz="1000" dirty="0" smtClean="0">
                <a:latin typeface="標楷體" pitchFamily="65" charset="-120"/>
                <a:ea typeface="標楷體" pitchFamily="65" charset="-120"/>
              </a:rPr>
              <a:t>圖片擷取至透明手機相關網址</a:t>
            </a:r>
            <a:r>
              <a:rPr lang="en-US" altLang="zh-TW" sz="1000" dirty="0" smtClean="0">
                <a:latin typeface="標楷體" pitchFamily="65" charset="-120"/>
                <a:ea typeface="標楷體" pitchFamily="65" charset="-120"/>
              </a:rPr>
              <a:t>)</a:t>
            </a:r>
            <a:endParaRPr lang="zh-TW" altLang="en-US" sz="1000" dirty="0">
              <a:latin typeface="標楷體" pitchFamily="65" charset="-120"/>
              <a:ea typeface="標楷體" pitchFamily="65" charset="-120"/>
            </a:endParaRPr>
          </a:p>
        </p:txBody>
      </p:sp>
      <p:pic>
        <p:nvPicPr>
          <p:cNvPr id="6" name="Picture 2" descr="D:\GMC\Desk\0df3d7ca7bcb0a4644dc384a6963f6246a600c3386448ffb.jpg"/>
          <p:cNvPicPr>
            <a:picLocks noChangeAspect="1" noChangeArrowheads="1"/>
          </p:cNvPicPr>
          <p:nvPr/>
        </p:nvPicPr>
        <p:blipFill>
          <a:blip r:embed="rId2"/>
          <a:srcRect/>
          <a:stretch>
            <a:fillRect/>
          </a:stretch>
        </p:blipFill>
        <p:spPr bwMode="auto">
          <a:xfrm>
            <a:off x="1214414" y="3929066"/>
            <a:ext cx="3658324" cy="2056381"/>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3200" dirty="0" smtClean="0">
                <a:latin typeface="標楷體" pitchFamily="65" charset="-120"/>
                <a:ea typeface="標楷體" pitchFamily="65" charset="-120"/>
              </a:rPr>
              <a:t>使用方法及原理</a:t>
            </a:r>
            <a:endParaRPr lang="zh-TW" altLang="en-US" sz="3200"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a:bodyPr>
          <a:lstStyle/>
          <a:p>
            <a:r>
              <a:rPr lang="zh-TW" altLang="en-US" dirty="0" smtClean="0">
                <a:latin typeface="標楷體" pitchFamily="65" charset="-120"/>
                <a:ea typeface="標楷體" pitchFamily="65" charset="-120"/>
              </a:rPr>
              <a:t>一般的智慧型手機的功能，高科技玻璃也有，這片玻璃就像是一台小型的觸控式電腦，日後我們的電腦生活或許不會再出現滑鼠或鍵盤這種實體的東西了，要傳送資料也只要輕輕的手指一滑就立馬將資料傳送到需求者的手上，且攜帶方便，低耗能，能量來源也是太陽能，是很環保的一項產品。</a:t>
            </a:r>
          </a:p>
          <a:p>
            <a:pPr>
              <a:buNone/>
            </a:pPr>
            <a:endParaRPr lang="zh-TW" altLang="en-US" dirty="0" smtClean="0"/>
          </a:p>
          <a:p>
            <a:endParaRPr lang="zh-TW"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鋒芒">
  <a:themeElements>
    <a:clrScheme name="鋒芒">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鋒芒">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鋒芒">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201</TotalTime>
  <Words>843</Words>
  <Application>Microsoft Office PowerPoint</Application>
  <PresentationFormat>如螢幕大小 (4:3)</PresentationFormat>
  <Paragraphs>92</Paragraphs>
  <Slides>14</Slides>
  <Notes>0</Notes>
  <HiddenSlides>0</HiddenSlides>
  <MMClips>0</MMClips>
  <ScaleCrop>false</ScaleCrop>
  <HeadingPairs>
    <vt:vector size="4" baseType="variant">
      <vt:variant>
        <vt:lpstr>佈景主題</vt:lpstr>
      </vt:variant>
      <vt:variant>
        <vt:i4>1</vt:i4>
      </vt:variant>
      <vt:variant>
        <vt:lpstr>投影片標題</vt:lpstr>
      </vt:variant>
      <vt:variant>
        <vt:i4>14</vt:i4>
      </vt:variant>
    </vt:vector>
  </HeadingPairs>
  <TitlesOfParts>
    <vt:vector size="15" baseType="lpstr">
      <vt:lpstr>鋒芒</vt:lpstr>
      <vt:lpstr>   科技玻璃 </vt:lpstr>
      <vt:lpstr>摘要、大綱</vt:lpstr>
      <vt:lpstr>組員分工</vt:lpstr>
      <vt:lpstr>動機目的</vt:lpstr>
      <vt:lpstr>投影片 5</vt:lpstr>
      <vt:lpstr>系統技術</vt:lpstr>
      <vt:lpstr>投影片 7</vt:lpstr>
      <vt:lpstr>投影片 8</vt:lpstr>
      <vt:lpstr>使用方法及原理</vt:lpstr>
      <vt:lpstr>投影片 10</vt:lpstr>
      <vt:lpstr>實作進度規劃</vt:lpstr>
      <vt:lpstr>人事成本</vt:lpstr>
      <vt:lpstr>預期的成果</vt:lpstr>
      <vt:lpstr>參考文獻</vt:lpstr>
    </vt:vector>
  </TitlesOfParts>
  <Company>Test Computer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第七組 </dc:title>
  <dc:creator>abc</dc:creator>
  <cp:lastModifiedBy>abc</cp:lastModifiedBy>
  <cp:revision>25</cp:revision>
  <dcterms:created xsi:type="dcterms:W3CDTF">2013-11-08T14:13:17Z</dcterms:created>
  <dcterms:modified xsi:type="dcterms:W3CDTF">2014-01-01T04:54:04Z</dcterms:modified>
</cp:coreProperties>
</file>