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  <a:lvl2pPr>
              <a:defRPr>
                <a:solidFill>
                  <a:srgbClr val="7030A0"/>
                </a:solidFill>
              </a:defRPr>
            </a:lvl2pPr>
          </a:lstStyle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marL="360000"/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第六單元   四月</a:t>
            </a:r>
            <a:r>
              <a:rPr lang="zh-TW" altLang="en-US" sz="4000" dirty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望</a:t>
            </a: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雨</a:t>
            </a:r>
            <a:r>
              <a:rPr lang="en-US" altLang="zh-TW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dirty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4000" dirty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     </a:t>
            </a:r>
            <a:r>
              <a:rPr lang="en-US" altLang="zh-TW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~</a:t>
            </a: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台灣</a:t>
            </a:r>
            <a:r>
              <a:rPr lang="zh-TW" altLang="en-US" sz="4000" dirty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音樂劇首部</a:t>
            </a: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曲</a:t>
            </a:r>
            <a:endParaRPr lang="zh-TW" altLang="en-US" sz="4000" dirty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47664" y="5373216"/>
            <a:ext cx="7704856" cy="1371600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一個夢想、希望、破滅與重生的故事 </a:t>
            </a:r>
          </a:p>
        </p:txBody>
      </p:sp>
    </p:spTree>
    <p:extLst>
      <p:ext uri="{BB962C8B-B14F-4D97-AF65-F5344CB8AC3E}">
        <p14:creationId xmlns:p14="http://schemas.microsoft.com/office/powerpoint/2010/main" val="296532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1143000"/>
          </a:xfrm>
        </p:spPr>
        <p:txBody>
          <a:bodyPr/>
          <a:lstStyle/>
          <a:p>
            <a:r>
              <a:rPr lang="zh-TW" altLang="en-US" dirty="0" smtClean="0"/>
              <a:t>                                                           望</a:t>
            </a:r>
            <a:r>
              <a:rPr lang="zh-TW" altLang="en-US" dirty="0"/>
              <a:t>春風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763688" y="1484784"/>
            <a:ext cx="5811416" cy="4873752"/>
          </a:xfrm>
        </p:spPr>
        <p:txBody>
          <a:bodyPr>
            <a:normAutofit/>
          </a:bodyPr>
          <a:lstStyle/>
          <a:p>
            <a:pPr indent="-360000">
              <a:lnSpc>
                <a:spcPct val="150000"/>
              </a:lnSpc>
              <a:spcAft>
                <a:spcPts val="600"/>
              </a:spcAft>
            </a:pPr>
            <a:r>
              <a:rPr lang="zh-TW" altLang="en-US" dirty="0"/>
              <a:t>獨夜無伴守燈下 清風對面吹</a:t>
            </a:r>
            <a:br>
              <a:rPr lang="zh-TW" altLang="en-US" dirty="0"/>
            </a:br>
            <a:r>
              <a:rPr lang="zh-TW" altLang="en-US" dirty="0"/>
              <a:t>十七八歲未出嫁 遇著少年家</a:t>
            </a:r>
            <a:br>
              <a:rPr lang="zh-TW" altLang="en-US" dirty="0"/>
            </a:br>
            <a:r>
              <a:rPr lang="zh-TW" altLang="en-US" dirty="0"/>
              <a:t>果然標緻面肉白 誰家人子弟</a:t>
            </a:r>
            <a:br>
              <a:rPr lang="zh-TW" altLang="en-US" dirty="0"/>
            </a:br>
            <a:r>
              <a:rPr lang="zh-TW" altLang="en-US" dirty="0"/>
              <a:t>想要問伊驚歹勢 心內彈</a:t>
            </a:r>
            <a:r>
              <a:rPr lang="zh-TW" altLang="en-US" dirty="0" smtClean="0"/>
              <a:t>琵琶</a:t>
            </a:r>
            <a:endParaRPr lang="en-US" altLang="zh-TW" dirty="0" smtClean="0"/>
          </a:p>
          <a:p>
            <a:pPr indent="-360000">
              <a:lnSpc>
                <a:spcPct val="150000"/>
              </a:lnSpc>
              <a:spcAft>
                <a:spcPts val="600"/>
              </a:spcAft>
            </a:pPr>
            <a:r>
              <a:rPr lang="zh-TW" altLang="en-US" dirty="0" smtClean="0"/>
              <a:t>想要</a:t>
            </a:r>
            <a:r>
              <a:rPr lang="zh-TW" altLang="en-US" dirty="0"/>
              <a:t>郎君作尪婿 意愛在心裡</a:t>
            </a:r>
            <a:br>
              <a:rPr lang="zh-TW" altLang="en-US" dirty="0"/>
            </a:br>
            <a:r>
              <a:rPr lang="zh-TW" altLang="en-US" dirty="0"/>
              <a:t>等待何時君來採 青春花當開</a:t>
            </a:r>
            <a:br>
              <a:rPr lang="zh-TW" altLang="en-US" dirty="0"/>
            </a:br>
            <a:r>
              <a:rPr lang="zh-TW" altLang="en-US" dirty="0"/>
              <a:t>聽見外面有人來 開門甲看覓</a:t>
            </a:r>
            <a:br>
              <a:rPr lang="zh-TW" altLang="en-US" dirty="0"/>
            </a:br>
            <a:r>
              <a:rPr lang="zh-TW" altLang="en-US" dirty="0"/>
              <a:t>月娘笑阮憨大呆 乎風騙不知 </a:t>
            </a:r>
            <a:r>
              <a:rPr lang="zh-TW" altLang="en-US" dirty="0" smtClean="0"/>
              <a:t>             </a:t>
            </a:r>
            <a:endParaRPr lang="zh-TW" altLang="en-US" dirty="0"/>
          </a:p>
          <a:p>
            <a:pPr indent="-360000">
              <a:lnSpc>
                <a:spcPct val="150000"/>
              </a:lnSpc>
              <a:spcAft>
                <a:spcPts val="600"/>
              </a:spcAft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64383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778098"/>
          </a:xfrm>
        </p:spPr>
        <p:txBody>
          <a:bodyPr/>
          <a:lstStyle/>
          <a:p>
            <a:r>
              <a:rPr lang="zh-TW" altLang="en-US" dirty="0" smtClean="0"/>
              <a:t>                                                                  雨</a:t>
            </a:r>
            <a:r>
              <a:rPr lang="zh-TW" altLang="en-US" dirty="0"/>
              <a:t>夜花 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331640" y="1124744"/>
            <a:ext cx="6593160" cy="5349208"/>
          </a:xfrm>
        </p:spPr>
        <p:txBody>
          <a:bodyPr>
            <a:normAutofit/>
          </a:bodyPr>
          <a:lstStyle/>
          <a:p>
            <a:endParaRPr lang="zh-TW" altLang="en-US" dirty="0"/>
          </a:p>
          <a:p>
            <a:r>
              <a:rPr lang="zh-TW" altLang="en-US" dirty="0" smtClean="0"/>
              <a:t>雨</a:t>
            </a:r>
            <a:r>
              <a:rPr lang="zh-TW" altLang="en-US" dirty="0"/>
              <a:t>夜花、雨夜花、受風雨吹落地，</a:t>
            </a:r>
            <a:br>
              <a:rPr lang="zh-TW" altLang="en-US" dirty="0"/>
            </a:br>
            <a:r>
              <a:rPr lang="zh-TW" altLang="en-US" dirty="0"/>
              <a:t>無人看見，暝日怨嗟，花謝落土不再回。 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花落土、花落土、有啥人當看顧，</a:t>
            </a:r>
            <a:br>
              <a:rPr lang="zh-TW" altLang="en-US" dirty="0"/>
            </a:br>
            <a:r>
              <a:rPr lang="zh-TW" altLang="en-US" dirty="0"/>
              <a:t>無情風雨，誤阮前途，花蕊凋落欲如何。 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雨無情、雨無情、無想阮的前程，</a:t>
            </a:r>
            <a:br>
              <a:rPr lang="zh-TW" altLang="en-US" dirty="0"/>
            </a:br>
            <a:r>
              <a:rPr lang="zh-TW" altLang="en-US" dirty="0"/>
              <a:t>並無看護，軟弱心性，予阮前途失光明。 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雨水滴、雨水滴、引阮入受難池，</a:t>
            </a:r>
            <a:br>
              <a:rPr lang="zh-TW" altLang="en-US" dirty="0"/>
            </a:br>
            <a:r>
              <a:rPr lang="zh-TW" altLang="en-US" dirty="0"/>
              <a:t>怎樣予阮，離葉離枝，永遠無人當看見。 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373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8"/>
            <a:ext cx="6553386" cy="5517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3323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zh-TW" altLang="en-US" dirty="0" smtClean="0"/>
              <a:t>劇情簡介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7467600" cy="5760640"/>
          </a:xfrm>
        </p:spPr>
        <p:txBody>
          <a:bodyPr/>
          <a:lstStyle/>
          <a:p>
            <a:pPr indent="360000">
              <a:spcAft>
                <a:spcPts val="600"/>
              </a:spcAft>
            </a:pPr>
            <a:r>
              <a:rPr lang="zh-TW" altLang="en-US" dirty="0"/>
              <a:t>本劇固然描寫人物的悲歡離合，但也反映大時代加諸人民的不幸與災難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indent="360000">
              <a:spcAft>
                <a:spcPts val="600"/>
              </a:spcAft>
            </a:pPr>
            <a:r>
              <a:rPr lang="en-US" altLang="zh-TW" dirty="0" smtClean="0"/>
              <a:t>《</a:t>
            </a:r>
            <a:r>
              <a:rPr lang="zh-TW" altLang="en-US" dirty="0"/>
              <a:t>四月望雨</a:t>
            </a:r>
            <a:r>
              <a:rPr lang="en-US" altLang="zh-TW" dirty="0"/>
              <a:t>》</a:t>
            </a:r>
            <a:r>
              <a:rPr lang="zh-TW" altLang="en-US" dirty="0"/>
              <a:t>所發掘的，是一段歷史塵封、埋藏在</a:t>
            </a:r>
            <a:r>
              <a:rPr lang="en-US" altLang="zh-TW" dirty="0"/>
              <a:t>《</a:t>
            </a:r>
            <a:r>
              <a:rPr lang="zh-TW" altLang="en-US" dirty="0"/>
              <a:t>四季紅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月夜愁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望春風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雨夜花</a:t>
            </a:r>
            <a:r>
              <a:rPr lang="en-US" altLang="zh-TW" dirty="0"/>
              <a:t>》</a:t>
            </a:r>
            <a:r>
              <a:rPr lang="zh-TW" altLang="en-US" dirty="0"/>
              <a:t>背後的愛與血淚記憶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indent="360000">
              <a:spcAft>
                <a:spcPts val="600"/>
              </a:spcAft>
            </a:pPr>
            <a:r>
              <a:rPr lang="zh-TW" altLang="en-US" dirty="0" smtClean="0"/>
              <a:t>台灣</a:t>
            </a:r>
            <a:r>
              <a:rPr lang="zh-TW" altLang="en-US" dirty="0"/>
              <a:t>近代歌謠之父鄧雨賢出身「一門三秀才」家世，卻醉心創作音樂，跨越深植血脈的漢家傳統、繁華摩登的「跳舞時代」、悲慘戰亂的「皇民時代」，最後凋零於終戰前夕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indent="360000">
              <a:spcAft>
                <a:spcPts val="600"/>
              </a:spcAft>
            </a:pPr>
            <a:r>
              <a:rPr lang="zh-TW" altLang="en-US" dirty="0" smtClean="0"/>
              <a:t>它</a:t>
            </a:r>
            <a:r>
              <a:rPr lang="zh-TW" altLang="en-US" dirty="0"/>
              <a:t>是鄧雨賢用三十九年短暫生命，譜寫出的「夢想、希望、破滅與重生」傳奇故事。 </a:t>
            </a:r>
          </a:p>
        </p:txBody>
      </p:sp>
    </p:spTree>
    <p:extLst>
      <p:ext uri="{BB962C8B-B14F-4D97-AF65-F5344CB8AC3E}">
        <p14:creationId xmlns:p14="http://schemas.microsoft.com/office/powerpoint/2010/main" val="426238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四月望雨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            ~</a:t>
            </a:r>
            <a:r>
              <a:rPr lang="zh-TW" altLang="en-US" dirty="0" smtClean="0"/>
              <a:t>台灣民謠之父鄧雨賢的音樂劇</a:t>
            </a:r>
            <a:r>
              <a:rPr lang="en-US" altLang="zh-TW" dirty="0" smtClean="0"/>
              <a:t>~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整齣戲架構在鄧雨賢先生對音樂創作的執著，夾雜著鄧雨賢先生與當時紅歌星純純的情愫，以及隨著時空政局的變化，老百姓們對時代巨變的無奈。</a:t>
            </a:r>
          </a:p>
          <a:p>
            <a:endParaRPr lang="zh-TW" altLang="en-US" dirty="0"/>
          </a:p>
          <a:p>
            <a:r>
              <a:rPr lang="zh-TW" altLang="en-US" dirty="0"/>
              <a:t>鄧雨賢先生從日本學音樂回台，憂心當時人們太崇拜西洋文化，不正視自己的文化。他更認為藝術是要融入生活，而不該是</a:t>
            </a:r>
            <a:r>
              <a:rPr lang="zh-TW" altLang="en-US" dirty="0" smtClean="0"/>
              <a:t>曲高和寡</a:t>
            </a:r>
            <a:r>
              <a:rPr lang="zh-TW" altLang="en-US" dirty="0"/>
              <a:t>的，所以致力在台語歌的創作。</a:t>
            </a:r>
          </a:p>
          <a:p>
            <a:r>
              <a:rPr lang="zh-TW" altLang="en-US" dirty="0"/>
              <a:t>當他好不容易成功地讓台語唱片受到歡迎，沒多久卻因盧溝橋事變爆發戰爭。瞬間，大家原本對未來充滿光明的希望整個破滅，大家都不知道未來該怎麼辦</a:t>
            </a:r>
            <a:r>
              <a:rPr lang="en-US" altLang="zh-TW" dirty="0"/>
              <a:t>...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7105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有關鄧雨賢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鄧雨賢先生留給我們很棒的</a:t>
            </a:r>
            <a:r>
              <a:rPr lang="zh-TW" altLang="en-US" dirty="0" smtClean="0"/>
              <a:t>音樂</a:t>
            </a:r>
            <a:endParaRPr lang="zh-TW" altLang="en-US" dirty="0"/>
          </a:p>
          <a:p>
            <a:r>
              <a:rPr lang="zh-TW" altLang="en-US" dirty="0"/>
              <a:t>四季紅、月夜愁、望春風、雨夜花，傳</a:t>
            </a:r>
            <a:r>
              <a:rPr lang="zh-TW" altLang="en-US" dirty="0" smtClean="0"/>
              <a:t>唱二十</a:t>
            </a:r>
            <a:r>
              <a:rPr lang="zh-TW" altLang="en-US" dirty="0"/>
              <a:t>世紀初的男女</a:t>
            </a:r>
            <a:r>
              <a:rPr lang="zh-TW" altLang="en-US" dirty="0" smtClean="0"/>
              <a:t>情懷，流傳</a:t>
            </a:r>
            <a:r>
              <a:rPr lang="zh-TW" altLang="en-US" dirty="0"/>
              <a:t>了一甲子還是那樣歷久彌新。</a:t>
            </a:r>
          </a:p>
        </p:txBody>
      </p:sp>
    </p:spTree>
    <p:extLst>
      <p:ext uri="{BB962C8B-B14F-4D97-AF65-F5344CB8AC3E}">
        <p14:creationId xmlns:p14="http://schemas.microsoft.com/office/powerpoint/2010/main" val="15362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有關</a:t>
            </a:r>
            <a:r>
              <a:rPr lang="zh-TW" altLang="en-US" dirty="0" smtClean="0"/>
              <a:t>鄧雨賢：生平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生</a:t>
            </a:r>
            <a:r>
              <a:rPr lang="zh-TW" altLang="en-US" dirty="0"/>
              <a:t>於</a:t>
            </a:r>
            <a:r>
              <a:rPr lang="en-US" altLang="zh-TW" dirty="0"/>
              <a:t>1906</a:t>
            </a:r>
            <a:r>
              <a:rPr lang="zh-TW" altLang="en-US" dirty="0"/>
              <a:t>年，是桃園龍潭</a:t>
            </a:r>
            <a:r>
              <a:rPr lang="zh-TW" altLang="en-US" dirty="0" smtClean="0"/>
              <a:t>客家人，</a:t>
            </a:r>
            <a:r>
              <a:rPr lang="zh-TW" altLang="en-US" dirty="0"/>
              <a:t>畢業於「臺北師範學校」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，遠赴日本東京歌謠學院研習。返台後在因緣際會下，投入流行歌擅</a:t>
            </a:r>
            <a:r>
              <a:rPr lang="zh-TW" altLang="en-US" dirty="0" smtClean="0"/>
              <a:t>，</a:t>
            </a:r>
            <a:r>
              <a:rPr lang="en-US" altLang="zh-TW" dirty="0" smtClean="0"/>
              <a:t>1933</a:t>
            </a:r>
            <a:r>
              <a:rPr lang="zh-TW" altLang="en-US" dirty="0" smtClean="0"/>
              <a:t>年成為</a:t>
            </a:r>
            <a:r>
              <a:rPr lang="zh-TW" altLang="en-US" dirty="0"/>
              <a:t>「古倫美亞唱片公司」的專屬作曲家。短短數年間，他留下了</a:t>
            </a:r>
            <a:r>
              <a:rPr lang="en-US" altLang="zh-TW" dirty="0"/>
              <a:t>《</a:t>
            </a:r>
            <a:r>
              <a:rPr lang="zh-TW" altLang="en-US" dirty="0"/>
              <a:t>望春風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雨夜花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四季紅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月夜愁</a:t>
            </a:r>
            <a:r>
              <a:rPr lang="en-US" altLang="zh-TW" dirty="0"/>
              <a:t>》</a:t>
            </a:r>
            <a:r>
              <a:rPr lang="zh-TW" altLang="en-US" dirty="0"/>
              <a:t>等超過五十首</a:t>
            </a:r>
            <a:r>
              <a:rPr lang="zh-TW" altLang="en-US" dirty="0" smtClean="0"/>
              <a:t>作品</a:t>
            </a:r>
            <a:endParaRPr lang="en-US" altLang="zh-TW" dirty="0" smtClean="0"/>
          </a:p>
          <a:p>
            <a:r>
              <a:rPr lang="en-US" altLang="zh-TW" dirty="0" smtClean="0"/>
              <a:t>1937</a:t>
            </a:r>
            <a:r>
              <a:rPr lang="zh-TW" altLang="en-US" dirty="0"/>
              <a:t>年，日人推行「皇民化運動</a:t>
            </a:r>
            <a:r>
              <a:rPr lang="zh-TW" altLang="en-US" dirty="0" smtClean="0"/>
              <a:t>」、</a:t>
            </a:r>
            <a:r>
              <a:rPr lang="zh-TW" altLang="en-US" dirty="0"/>
              <a:t>台語歌謠、客家歌謠也一律遭到禁止。鄧雨賢不願違背心意去創作「響應時局」的宣傳歌曲，</a:t>
            </a:r>
            <a:r>
              <a:rPr lang="zh-TW" altLang="en-US" dirty="0" smtClean="0"/>
              <a:t>他離開</a:t>
            </a:r>
            <a:r>
              <a:rPr lang="zh-TW" altLang="en-US" dirty="0"/>
              <a:t>臺北音樂界，到新竹芎林鄉重拾教鞭。 </a:t>
            </a:r>
          </a:p>
          <a:p>
            <a:r>
              <a:rPr lang="en-US" altLang="zh-TW" dirty="0" smtClean="0"/>
              <a:t>1944</a:t>
            </a:r>
            <a:r>
              <a:rPr lang="zh-TW" altLang="en-US" dirty="0"/>
              <a:t>年這位「臺語歌曲的奇葩」，就這樣齎志以歿。。 </a:t>
            </a:r>
          </a:p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489" y="-243408"/>
            <a:ext cx="1421135" cy="19075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145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有關鄧雨賢</a:t>
            </a:r>
            <a:r>
              <a:rPr lang="zh-TW" altLang="en-US" dirty="0" smtClean="0"/>
              <a:t>：歌謠欣賞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195736" y="1600200"/>
            <a:ext cx="5729064" cy="4873752"/>
          </a:xfrm>
        </p:spPr>
        <p:txBody>
          <a:bodyPr/>
          <a:lstStyle/>
          <a:p>
            <a:r>
              <a:rPr lang="zh-TW" altLang="en-US" dirty="0"/>
              <a:t>四季</a:t>
            </a:r>
            <a:r>
              <a:rPr lang="zh-TW" altLang="en-US" dirty="0" smtClean="0"/>
              <a:t>紅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/>
              <a:t>月夜</a:t>
            </a:r>
            <a:r>
              <a:rPr lang="zh-TW" altLang="en-US" dirty="0" smtClean="0"/>
              <a:t>愁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望春風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/>
              <a:t>雨夜</a:t>
            </a:r>
            <a:r>
              <a:rPr lang="zh-TW" altLang="en-US" dirty="0" smtClean="0"/>
              <a:t>花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2021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-99392"/>
            <a:ext cx="7467600" cy="706090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                                                                四季</a:t>
            </a:r>
            <a:r>
              <a:rPr lang="zh-TW" altLang="en-US" dirty="0"/>
              <a:t>紅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67544" y="44624"/>
            <a:ext cx="7467600" cy="5637240"/>
          </a:xfrm>
        </p:spPr>
        <p:txBody>
          <a:bodyPr>
            <a:noAutofit/>
          </a:bodyPr>
          <a:lstStyle/>
          <a:p>
            <a:endParaRPr lang="zh-TW" altLang="en-US" sz="1600" dirty="0"/>
          </a:p>
          <a:p>
            <a:r>
              <a:rPr lang="zh-TW" altLang="en-US" sz="1600" b="1" dirty="0"/>
              <a:t>春天花，吐清香，雙人心頭齊震動，</a:t>
            </a:r>
          </a:p>
          <a:p>
            <a:r>
              <a:rPr lang="zh-TW" altLang="en-US" sz="1600" b="1" dirty="0"/>
              <a:t>　（男）有話想欲對你講，不知通抑不通。 </a:t>
            </a:r>
          </a:p>
          <a:p>
            <a:r>
              <a:rPr lang="zh-TW" altLang="en-US" sz="1600" b="1" dirty="0"/>
              <a:t>　（女）叨一項，（男）敢也有別項， </a:t>
            </a:r>
          </a:p>
          <a:p>
            <a:r>
              <a:rPr lang="zh-TW" altLang="en-US" sz="1600" b="1" dirty="0"/>
              <a:t>　（女）肉脗笑，目睭降， </a:t>
            </a:r>
          </a:p>
          <a:p>
            <a:r>
              <a:rPr lang="zh-TW" altLang="en-US" sz="1600" b="1" dirty="0"/>
              <a:t>　（合）你我戀花朱朱紅。</a:t>
            </a:r>
          </a:p>
          <a:p>
            <a:r>
              <a:rPr lang="zh-TW" altLang="en-US" sz="1600" b="1" dirty="0"/>
              <a:t>夏天風，正輕鬆，雙人坐船塊遊江， </a:t>
            </a:r>
          </a:p>
          <a:p>
            <a:r>
              <a:rPr lang="zh-TW" altLang="en-US" sz="1600" b="1" dirty="0"/>
              <a:t>　（男）有話想欲對你講，不知通抑不通。 </a:t>
            </a:r>
          </a:p>
          <a:p>
            <a:r>
              <a:rPr lang="zh-TW" altLang="en-US" sz="1600" b="1" dirty="0"/>
              <a:t>　（女）叨一項，（男）敢也有別項， </a:t>
            </a:r>
          </a:p>
          <a:p>
            <a:r>
              <a:rPr lang="zh-TW" altLang="en-US" sz="1600" b="1" dirty="0"/>
              <a:t>　（女）肉脗笑，目睭降 </a:t>
            </a:r>
          </a:p>
          <a:p>
            <a:r>
              <a:rPr lang="zh-TW" altLang="en-US" sz="1600" b="1" dirty="0"/>
              <a:t>　（合）你我戀花朱朱紅。</a:t>
            </a:r>
          </a:p>
          <a:p>
            <a:r>
              <a:rPr lang="zh-TW" altLang="en-US" sz="1600" b="1" dirty="0"/>
              <a:t>秋天月，照紗窗，雙人相好有所望， </a:t>
            </a:r>
          </a:p>
          <a:p>
            <a:r>
              <a:rPr lang="zh-TW" altLang="en-US" sz="1600" b="1" dirty="0"/>
              <a:t>　（男）有話想欲對你講，不知通抑不通。 </a:t>
            </a:r>
          </a:p>
          <a:p>
            <a:r>
              <a:rPr lang="zh-TW" altLang="en-US" sz="1600" b="1" dirty="0"/>
              <a:t>　（女）叨一項，（男）敢也有別項， </a:t>
            </a:r>
          </a:p>
          <a:p>
            <a:r>
              <a:rPr lang="zh-TW" altLang="en-US" sz="1600" b="1" dirty="0"/>
              <a:t>　（女）肉脗笑，目睭降 </a:t>
            </a:r>
          </a:p>
          <a:p>
            <a:r>
              <a:rPr lang="zh-TW" altLang="en-US" sz="1600" b="1" dirty="0"/>
              <a:t>　（合）嘴唇胭脂朱朱紅。</a:t>
            </a:r>
          </a:p>
          <a:p>
            <a:r>
              <a:rPr lang="zh-TW" altLang="en-US" sz="1600" b="1" dirty="0"/>
              <a:t>冬天風，真難當，雙人相好不驚凍， </a:t>
            </a:r>
          </a:p>
          <a:p>
            <a:r>
              <a:rPr lang="zh-TW" altLang="en-US" sz="1600" b="1" dirty="0"/>
              <a:t>　（男）有話想欲對你講，不知通抑不通。 </a:t>
            </a:r>
          </a:p>
          <a:p>
            <a:r>
              <a:rPr lang="zh-TW" altLang="en-US" sz="1600" b="1" dirty="0"/>
              <a:t>　（女）叨一項，（男）敢也有別項， </a:t>
            </a:r>
          </a:p>
          <a:p>
            <a:r>
              <a:rPr lang="zh-TW" altLang="en-US" sz="1600" b="1" dirty="0"/>
              <a:t>　（女）肉脗笑，目睭降 </a:t>
            </a:r>
          </a:p>
          <a:p>
            <a:r>
              <a:rPr lang="zh-TW" altLang="en-US" sz="1600" b="1" dirty="0"/>
              <a:t>　（合）愛情熱度朱朱紅。</a:t>
            </a:r>
          </a:p>
          <a:p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616180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                                                                月夜</a:t>
            </a:r>
            <a:r>
              <a:rPr lang="zh-TW" altLang="en-US" dirty="0"/>
              <a:t>愁</a:t>
            </a:r>
            <a:br>
              <a:rPr lang="zh-TW" altLang="en-US" dirty="0"/>
            </a:br>
            <a:r>
              <a:rPr lang="zh-TW" altLang="en-US" dirty="0"/>
              <a:t>      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339752" y="1124744"/>
            <a:ext cx="5667400" cy="5688632"/>
          </a:xfrm>
        </p:spPr>
        <p:txBody>
          <a:bodyPr>
            <a:normAutofit/>
          </a:bodyPr>
          <a:lstStyle/>
          <a:p>
            <a:pPr marL="252000" indent="360000">
              <a:spcBef>
                <a:spcPts val="1200"/>
              </a:spcBef>
              <a:spcAft>
                <a:spcPts val="1200"/>
              </a:spcAft>
            </a:pP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月色照在三線路， </a:t>
            </a:r>
            <a:br>
              <a:rPr lang="zh-TW" altLang="en-US" dirty="0"/>
            </a:br>
            <a:r>
              <a:rPr lang="zh-TW" altLang="en-US" dirty="0"/>
              <a:t>風吹微微，等待的人哪未來 </a:t>
            </a:r>
            <a:br>
              <a:rPr lang="zh-TW" altLang="en-US" dirty="0"/>
            </a:br>
            <a:r>
              <a:rPr lang="zh-TW" altLang="en-US" dirty="0"/>
              <a:t>心內真可疑，想昧出彼個人</a:t>
            </a:r>
            <a:br>
              <a:rPr lang="zh-TW" altLang="en-US" dirty="0"/>
            </a:br>
            <a:r>
              <a:rPr lang="zh-TW" altLang="en-US" dirty="0"/>
              <a:t>啊</a:t>
            </a:r>
            <a:r>
              <a:rPr lang="en-US" altLang="zh-TW" dirty="0"/>
              <a:t>〜</a:t>
            </a:r>
            <a:r>
              <a:rPr lang="zh-TW" altLang="en-US" dirty="0"/>
              <a:t>怨嘆月暝 </a:t>
            </a:r>
            <a:br>
              <a:rPr lang="zh-TW" altLang="en-US" dirty="0"/>
            </a:br>
            <a:r>
              <a:rPr lang="zh-TW" altLang="en-US" dirty="0"/>
              <a:t>敢是註定無緣份，</a:t>
            </a:r>
            <a:br>
              <a:rPr lang="zh-TW" altLang="en-US" dirty="0"/>
            </a:br>
            <a:r>
              <a:rPr lang="zh-TW" altLang="en-US" dirty="0"/>
              <a:t>所愛的伊，因和乎阮放昧離 </a:t>
            </a:r>
            <a:br>
              <a:rPr lang="zh-TW" altLang="en-US" dirty="0"/>
            </a:br>
            <a:r>
              <a:rPr lang="zh-TW" altLang="en-US" dirty="0"/>
              <a:t>夢中來相見，斷腸詩唱昧止</a:t>
            </a:r>
            <a:br>
              <a:rPr lang="zh-TW" altLang="en-US" dirty="0"/>
            </a:br>
            <a:r>
              <a:rPr lang="zh-TW" altLang="en-US" dirty="0"/>
              <a:t>啊</a:t>
            </a:r>
            <a:r>
              <a:rPr lang="en-US" altLang="zh-TW" dirty="0"/>
              <a:t>〜 </a:t>
            </a:r>
            <a:r>
              <a:rPr lang="zh-TW" altLang="en-US" dirty="0"/>
              <a:t>憂愁月暝 </a:t>
            </a:r>
          </a:p>
          <a:p>
            <a:pPr marL="252000" indent="360000">
              <a:spcBef>
                <a:spcPts val="1200"/>
              </a:spcBef>
              <a:spcAft>
                <a:spcPts val="1200"/>
              </a:spcAft>
            </a:pPr>
            <a:r>
              <a:rPr lang="zh-TW" altLang="en-US" dirty="0"/>
              <a:t>更深無伴獨相思</a:t>
            </a:r>
            <a:br>
              <a:rPr lang="zh-TW" altLang="en-US" dirty="0"/>
            </a:br>
            <a:r>
              <a:rPr lang="zh-TW" altLang="en-US" dirty="0"/>
              <a:t>秋蟬哀啼，月光所照的樹影</a:t>
            </a:r>
            <a:br>
              <a:rPr lang="zh-TW" altLang="en-US" dirty="0"/>
            </a:br>
            <a:r>
              <a:rPr lang="zh-TW" altLang="en-US" dirty="0"/>
              <a:t>加添阮傷悲 ，心頭酸目屎滴 </a:t>
            </a:r>
            <a:br>
              <a:rPr lang="zh-TW" altLang="en-US" dirty="0"/>
            </a:br>
            <a:r>
              <a:rPr lang="zh-TW" altLang="en-US" dirty="0"/>
              <a:t>啊</a:t>
            </a:r>
            <a:r>
              <a:rPr lang="en-US" altLang="zh-TW" dirty="0"/>
              <a:t>〜 </a:t>
            </a:r>
            <a:r>
              <a:rPr lang="zh-TW" altLang="en-US" dirty="0"/>
              <a:t>無聊月暝</a:t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3017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169</TotalTime>
  <Words>543</Words>
  <Application>Microsoft Office PowerPoint</Application>
  <PresentationFormat>如螢幕大小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壁窗</vt:lpstr>
      <vt:lpstr>第六單元   四月望雨       ~台灣音樂劇首部曲</vt:lpstr>
      <vt:lpstr>PowerPoint 簡報</vt:lpstr>
      <vt:lpstr>劇情簡介</vt:lpstr>
      <vt:lpstr>                           四月望雨             ~台灣民謠之父鄧雨賢的音樂劇~</vt:lpstr>
      <vt:lpstr>有關鄧雨賢</vt:lpstr>
      <vt:lpstr>有關鄧雨賢：生平</vt:lpstr>
      <vt:lpstr>有關鄧雨賢：歌謠欣賞</vt:lpstr>
      <vt:lpstr>                                                                四季紅</vt:lpstr>
      <vt:lpstr>                                                                月夜愁       </vt:lpstr>
      <vt:lpstr>                                                           望春風 </vt:lpstr>
      <vt:lpstr>                                                                  雨夜花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藝術的故事 </dc:title>
  <dc:creator>ussr</dc:creator>
  <cp:lastModifiedBy>ussr</cp:lastModifiedBy>
  <cp:revision>48</cp:revision>
  <dcterms:created xsi:type="dcterms:W3CDTF">2012-08-30T12:54:45Z</dcterms:created>
  <dcterms:modified xsi:type="dcterms:W3CDTF">2012-08-31T02:51:34Z</dcterms:modified>
</cp:coreProperties>
</file>