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99A57F-E5C3-4E5A-AE9A-A0013BB7FBC3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8325CD-4F5D-4FC9-B38D-B275211B56EF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7030A0"/>
                </a:solidFill>
              </a:rPr>
              <a:t>以適當的科技與風險評估的角度來看核能系統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200400" y="2362200"/>
            <a:ext cx="6400800" cy="3429000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班級：車輛三甲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學</a:t>
            </a:r>
            <a:r>
              <a:rPr lang="zh-CN" altLang="en-US" dirty="0" smtClean="0">
                <a:solidFill>
                  <a:srgbClr val="FF0000"/>
                </a:solidFill>
              </a:rPr>
              <a:t>號：</a:t>
            </a:r>
            <a:r>
              <a:rPr lang="en-US" altLang="zh-CN" dirty="0" smtClean="0">
                <a:solidFill>
                  <a:srgbClr val="FF0000"/>
                </a:solidFill>
              </a:rPr>
              <a:t>49915121</a:t>
            </a:r>
          </a:p>
          <a:p>
            <a:r>
              <a:rPr lang="zh-CN" altLang="en-US" dirty="0" smtClean="0">
                <a:solidFill>
                  <a:srgbClr val="FF0000"/>
                </a:solidFill>
              </a:rPr>
              <a:t>姓名：曾嘉輝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指導</a:t>
            </a:r>
            <a:r>
              <a:rPr lang="zh-CN" altLang="en-US" dirty="0" smtClean="0">
                <a:solidFill>
                  <a:srgbClr val="FF0000"/>
                </a:solidFill>
              </a:rPr>
              <a:t>老師：林聰益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圖片 3" descr="1339057372-39845005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2438400"/>
            <a:ext cx="49784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核廢料的管理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dirty="0" smtClean="0"/>
              <a:t>     一般來說</a:t>
            </a:r>
            <a:r>
              <a:rPr lang="zh-TW" altLang="en-US" dirty="0"/>
              <a:t>，物質的放射性會</a:t>
            </a:r>
            <a:r>
              <a:rPr lang="zh-TW" altLang="en-US" dirty="0" smtClean="0"/>
              <a:t>隨</a:t>
            </a:r>
            <a:r>
              <a:rPr lang="zh-CN" altLang="en-US" dirty="0" smtClean="0"/>
              <a:t>時間</a:t>
            </a:r>
            <a:r>
              <a:rPr lang="zh-TW" altLang="en-US" dirty="0" smtClean="0"/>
              <a:t>的</a:t>
            </a:r>
            <a:r>
              <a:rPr lang="zh-TW" altLang="en-US" dirty="0"/>
              <a:t>推移而減弱，所以原則上所有放射性廢料都可以與外界隔絕一段時間，達到使其組分不再能引起危害的目的</a:t>
            </a:r>
            <a:r>
              <a:rPr lang="zh-TW" altLang="en-US" dirty="0" smtClean="0"/>
              <a:t>。</a:t>
            </a:r>
            <a:r>
              <a:rPr lang="zh-CN" altLang="en-US" dirty="0" smtClean="0"/>
              <a:t>醫用放射性物質</a:t>
            </a:r>
            <a:r>
              <a:rPr lang="zh-TW" altLang="en-US" dirty="0" smtClean="0"/>
              <a:t>或</a:t>
            </a:r>
            <a:r>
              <a:rPr lang="zh-CN" altLang="en-US" dirty="0" smtClean="0"/>
              <a:t>工業放射性物質</a:t>
            </a:r>
            <a:r>
              <a:rPr lang="zh-TW" altLang="en-US" dirty="0" smtClean="0"/>
              <a:t>的</a:t>
            </a:r>
            <a:r>
              <a:rPr lang="zh-CN" altLang="en-US" dirty="0" smtClean="0"/>
              <a:t>封存時間</a:t>
            </a:r>
            <a:r>
              <a:rPr lang="zh-TW" altLang="en-US" dirty="0" smtClean="0"/>
              <a:t>一般</a:t>
            </a:r>
            <a:r>
              <a:rPr lang="zh-TW" altLang="en-US" dirty="0"/>
              <a:t>為幾小時至</a:t>
            </a:r>
            <a:r>
              <a:rPr lang="zh-TW" altLang="en-US" dirty="0" smtClean="0"/>
              <a:t>幾</a:t>
            </a:r>
            <a:r>
              <a:rPr lang="zh-CN" altLang="en-US" dirty="0" smtClean="0"/>
              <a:t>年</a:t>
            </a:r>
            <a:r>
              <a:rPr lang="zh-TW" altLang="en-US" dirty="0" smtClean="0"/>
              <a:t>，</a:t>
            </a:r>
            <a:r>
              <a:rPr lang="zh-TW" altLang="en-US" dirty="0"/>
              <a:t>而高級廢料則需要封藏上千年。如今，處置這幾類放射性廢料的主要途徑有：</a:t>
            </a:r>
          </a:p>
          <a:p>
            <a:r>
              <a:rPr lang="zh-CN" altLang="en-US" dirty="0" smtClean="0"/>
              <a:t>隔離</a:t>
            </a:r>
            <a:r>
              <a:rPr lang="zh-TW" altLang="en-US" dirty="0" smtClean="0"/>
              <a:t>或</a:t>
            </a:r>
            <a:r>
              <a:rPr lang="zh-CN" altLang="en-US" dirty="0" smtClean="0"/>
              <a:t>儲存</a:t>
            </a:r>
            <a:r>
              <a:rPr lang="zh-TW" altLang="en-US" dirty="0" smtClean="0"/>
              <a:t>短</a:t>
            </a:r>
            <a:r>
              <a:rPr lang="zh-TW" altLang="en-US" dirty="0"/>
              <a:t>壽命的廢料；</a:t>
            </a:r>
          </a:p>
          <a:p>
            <a:r>
              <a:rPr lang="zh-CN" altLang="en-US" dirty="0" smtClean="0"/>
              <a:t>近地面處理</a:t>
            </a:r>
            <a:r>
              <a:rPr lang="zh-TW" altLang="en-US" dirty="0" smtClean="0"/>
              <a:t>低級</a:t>
            </a:r>
            <a:r>
              <a:rPr lang="zh-TW" altLang="en-US" dirty="0"/>
              <a:t>廢料和一部分中級廢料；</a:t>
            </a:r>
          </a:p>
          <a:p>
            <a:r>
              <a:rPr lang="zh-TW" altLang="en-US" dirty="0"/>
              <a:t>地下深入保護性掩埋</a:t>
            </a:r>
            <a:r>
              <a:rPr lang="zh-TW" altLang="en-US" dirty="0" smtClean="0"/>
              <a:t>（</a:t>
            </a:r>
            <a:r>
              <a:rPr lang="zh-CN" altLang="en-US" dirty="0" smtClean="0"/>
              <a:t>深地質處理</a:t>
            </a:r>
            <a:r>
              <a:rPr lang="zh-TW" altLang="en-US" dirty="0" smtClean="0"/>
              <a:t>）</a:t>
            </a:r>
            <a:r>
              <a:rPr lang="zh-TW" altLang="en-US" dirty="0"/>
              <a:t>長壽命的高級廢料</a:t>
            </a:r>
            <a:r>
              <a:rPr lang="zh-TW" altLang="en-US" dirty="0" smtClean="0"/>
              <a:t>。</a:t>
            </a:r>
          </a:p>
          <a:p>
            <a:pPr>
              <a:buNone/>
            </a:pPr>
            <a:r>
              <a:rPr lang="zh-TW" altLang="en-US" dirty="0" smtClean="0"/>
              <a:t>     作為</a:t>
            </a:r>
            <a:r>
              <a:rPr lang="zh-CN" altLang="en-US" dirty="0" smtClean="0"/>
              <a:t>聯合國國際原子能機構</a:t>
            </a:r>
            <a:r>
              <a:rPr lang="en-US" altLang="zh-TW" dirty="0" smtClean="0"/>
              <a:t>(IAEA)</a:t>
            </a:r>
            <a:r>
              <a:rPr lang="zh-TW" altLang="en-US" dirty="0" smtClean="0"/>
              <a:t>的</a:t>
            </a:r>
            <a:r>
              <a:rPr lang="zh-CN" altLang="en-US" dirty="0" smtClean="0"/>
              <a:t>乏燃料管理安全和放射性廢料管理安全聯合公約</a:t>
            </a:r>
            <a:r>
              <a:rPr lang="zh-TW" altLang="en-US" dirty="0" smtClean="0"/>
              <a:t>章程的一部分，簽署協議的大部分</a:t>
            </a:r>
            <a:r>
              <a:rPr lang="zh-CN" altLang="en-US" dirty="0" smtClean="0"/>
              <a:t>已開發國家</a:t>
            </a:r>
            <a:r>
              <a:rPr lang="zh-TW" altLang="en-US" dirty="0" smtClean="0"/>
              <a:t>放射性核廢料的</a:t>
            </a:r>
            <a:r>
              <a:rPr lang="zh-CN" altLang="en-US" dirty="0" smtClean="0"/>
              <a:t>存量</a:t>
            </a:r>
            <a:r>
              <a:rPr lang="zh-TW" altLang="en-US" dirty="0" smtClean="0"/>
              <a:t>及處理辦法的概要會定期地公布並被進行評審。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nuclear-was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295400"/>
            <a:ext cx="7696200" cy="520776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514600" y="457200"/>
            <a:ext cx="4648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 smtClean="0">
                <a:solidFill>
                  <a:srgbClr val="7030A0"/>
                </a:solidFill>
              </a:rPr>
              <a:t>核廢料的處理方式</a:t>
            </a:r>
            <a:endParaRPr lang="zh-TW" altLang="en-US" sz="35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mtClean="0"/>
              <a:t>   核能發電其實可以帶來許許多多的便利，在我完成這份報告后我瞭解到了其實核能並非不好的能源，許多的角度上是人類的處理方式造成核能其實是不好的資源，但是這一些錯誤又是無法避免的，所以我們還是盡可能的不要去使用到核能，但是事實上其他的能源對環境還是有所影響的，所以我們唯一的方法還是主動的去節省能源，才能對我們的下一代還有我們的地球環境去盡一份心力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核能簡介</a:t>
            </a:r>
            <a:endParaRPr lang="en-US" altLang="zh-CN" dirty="0" smtClean="0"/>
          </a:p>
          <a:p>
            <a:r>
              <a:rPr lang="zh-CN" altLang="en-US" dirty="0" smtClean="0"/>
              <a:t>核能發電原理</a:t>
            </a:r>
            <a:endParaRPr lang="en-US" altLang="zh-CN" dirty="0" smtClean="0"/>
          </a:p>
          <a:p>
            <a:r>
              <a:rPr lang="zh-CN" altLang="en-US" dirty="0" smtClean="0"/>
              <a:t>核能的優缺點</a:t>
            </a:r>
            <a:endParaRPr lang="en-US" altLang="zh-CN" dirty="0" smtClean="0"/>
          </a:p>
          <a:p>
            <a:r>
              <a:rPr lang="zh-CN" altLang="en-US" dirty="0" smtClean="0"/>
              <a:t>核能的經濟效益</a:t>
            </a:r>
            <a:endParaRPr lang="en-US" altLang="zh-CN" dirty="0" smtClean="0"/>
          </a:p>
          <a:p>
            <a:r>
              <a:rPr lang="zh-CN" altLang="en-US" dirty="0" smtClean="0"/>
              <a:t>核能對環境的影響</a:t>
            </a:r>
            <a:endParaRPr lang="en-US" altLang="zh-CN" dirty="0" smtClean="0"/>
          </a:p>
          <a:p>
            <a:r>
              <a:rPr lang="zh-CN" altLang="en-US" dirty="0" smtClean="0"/>
              <a:t>核廢料的管理</a:t>
            </a:r>
            <a:endParaRPr lang="en-US" altLang="zh-CN" dirty="0" smtClean="0"/>
          </a:p>
          <a:p>
            <a:r>
              <a:rPr lang="zh-CN" altLang="en-US" dirty="0" smtClean="0"/>
              <a:t>結論</a:t>
            </a:r>
            <a:endParaRPr lang="en-US" altLang="zh-CN" dirty="0" smtClean="0"/>
          </a:p>
        </p:txBody>
      </p:sp>
      <p:pic>
        <p:nvPicPr>
          <p:cNvPr id="4" name="圖片 3" descr="013000002219651221470714434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676400"/>
            <a:ext cx="4343400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核能</a:t>
            </a:r>
            <a:r>
              <a:rPr lang="zh-TW" altLang="en-US" dirty="0" smtClean="0"/>
              <a:t>（</a:t>
            </a:r>
            <a:r>
              <a:rPr lang="zh-CN" altLang="en-US" dirty="0" smtClean="0"/>
              <a:t>英語</a:t>
            </a:r>
            <a:r>
              <a:rPr lang="zh-TW" altLang="en-US" dirty="0" smtClean="0"/>
              <a:t>：</a:t>
            </a:r>
            <a:r>
              <a:rPr lang="en-US" altLang="zh-TW" b="1" dirty="0"/>
              <a:t>Nuclear energy</a:t>
            </a:r>
            <a:r>
              <a:rPr lang="zh-TW" altLang="en-US" dirty="0"/>
              <a:t>），又稱</a:t>
            </a:r>
            <a:r>
              <a:rPr lang="zh-TW" altLang="en-US" b="1" dirty="0"/>
              <a:t>原子能</a:t>
            </a:r>
            <a:r>
              <a:rPr lang="zh-TW" altLang="en-US" dirty="0"/>
              <a:t>，是由組成原子核的粒子之間發生的反應釋放出的能量。 原子能比化學反應中釋放的熱能要大將近</a:t>
            </a:r>
            <a:r>
              <a:rPr lang="en-US" altLang="zh-TW" dirty="0"/>
              <a:t>5</a:t>
            </a:r>
            <a:r>
              <a:rPr lang="zh-TW" altLang="en-US" dirty="0"/>
              <a:t>千萬倍：鈾核裂變的這種原子能釋放形式約為</a:t>
            </a:r>
            <a:r>
              <a:rPr lang="en-US" altLang="zh-TW" dirty="0"/>
              <a:t>200</a:t>
            </a:r>
            <a:r>
              <a:rPr lang="zh-TW" altLang="en-US" dirty="0"/>
              <a:t>，</a:t>
            </a:r>
            <a:r>
              <a:rPr lang="en-US" altLang="zh-TW" dirty="0"/>
              <a:t>000</a:t>
            </a:r>
            <a:r>
              <a:rPr lang="zh-TW" altLang="en-US" dirty="0"/>
              <a:t>，</a:t>
            </a:r>
            <a:r>
              <a:rPr lang="en-US" altLang="zh-TW" dirty="0"/>
              <a:t>000</a:t>
            </a:r>
            <a:r>
              <a:rPr lang="zh-TW" altLang="en-US" dirty="0"/>
              <a:t>電子伏特（一種能量單位），而碳的燃燒這種化學反應能量僅放出</a:t>
            </a:r>
            <a:r>
              <a:rPr lang="en-US" altLang="zh-TW" dirty="0"/>
              <a:t>4</a:t>
            </a:r>
            <a:r>
              <a:rPr lang="zh-TW" altLang="en-US" dirty="0"/>
              <a:t>．</a:t>
            </a:r>
            <a:r>
              <a:rPr lang="en-US" altLang="zh-TW" dirty="0"/>
              <a:t>1</a:t>
            </a:r>
            <a:r>
              <a:rPr lang="zh-TW" altLang="en-US" dirty="0" smtClean="0"/>
              <a:t>電子伏特。</a:t>
            </a:r>
            <a:endParaRPr lang="zh-TW" altLang="en-US" dirty="0"/>
          </a:p>
          <a:p>
            <a:r>
              <a:rPr lang="en-US" altLang="zh-TW" dirty="0"/>
              <a:t>1905</a:t>
            </a:r>
            <a:r>
              <a:rPr lang="zh-TW" altLang="en-US" dirty="0"/>
              <a:t>年</a:t>
            </a:r>
            <a:r>
              <a:rPr lang="zh-TW" altLang="en-US" dirty="0" smtClean="0"/>
              <a:t>，</a:t>
            </a:r>
            <a:r>
              <a:rPr lang="zh-CN" altLang="en-US" dirty="0" smtClean="0"/>
              <a:t>阿爾伯特。愛因斯坦</a:t>
            </a:r>
            <a:r>
              <a:rPr lang="zh-TW" altLang="en-US" dirty="0" smtClean="0"/>
              <a:t>提出</a:t>
            </a:r>
            <a:r>
              <a:rPr lang="zh-TW" altLang="en-US" dirty="0"/>
              <a:t>狹義相對論，之後作為推論，又提出質能</a:t>
            </a:r>
            <a:r>
              <a:rPr lang="zh-TW" altLang="en-US" dirty="0" smtClean="0"/>
              <a:t>方程</a:t>
            </a:r>
            <a:r>
              <a:rPr lang="en-US" altLang="zh-TW" dirty="0" smtClean="0"/>
              <a:t>E=mc²</a:t>
            </a:r>
            <a:r>
              <a:rPr lang="zh-TW" altLang="en-US" dirty="0" smtClean="0"/>
              <a:t>，（</a:t>
            </a:r>
            <a:r>
              <a:rPr lang="zh-TW" altLang="en-US" dirty="0"/>
              <a:t>其中</a:t>
            </a:r>
            <a:r>
              <a:rPr lang="en-US" altLang="zh-TW" dirty="0"/>
              <a:t>E=</a:t>
            </a:r>
            <a:r>
              <a:rPr lang="zh-TW" altLang="en-US" dirty="0"/>
              <a:t>能量，</a:t>
            </a:r>
            <a:r>
              <a:rPr lang="en-US" altLang="zh-TW" dirty="0"/>
              <a:t>m=</a:t>
            </a:r>
            <a:r>
              <a:rPr lang="zh-TW" altLang="en-US" dirty="0"/>
              <a:t>質量，</a:t>
            </a:r>
            <a:r>
              <a:rPr lang="en-US" altLang="zh-TW" dirty="0" smtClean="0"/>
              <a:t>c=</a:t>
            </a:r>
            <a:r>
              <a:rPr lang="zh-CN" altLang="en-US" dirty="0" smtClean="0"/>
              <a:t>光速</a:t>
            </a:r>
            <a:r>
              <a:rPr lang="zh-TW" altLang="en-US" dirty="0" smtClean="0"/>
              <a:t>常量</a:t>
            </a:r>
            <a:r>
              <a:rPr lang="zh-TW" altLang="en-US" dirty="0"/>
              <a:t>）。自此核能得到科學的解釋和開發利用。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核能的原理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TW" altLang="en-US" dirty="0" smtClean="0"/>
              <a:t>      原子核</a:t>
            </a:r>
            <a:r>
              <a:rPr lang="zh-TW" altLang="en-US" dirty="0"/>
              <a:t>由中子和質子構成。每個中子和質子都有自己的質量。但一個原子核的質量不完全等於每個中子和質子的質量和。 　 比如氦原子的質量</a:t>
            </a:r>
            <a:r>
              <a:rPr lang="en-US" altLang="zh-TW" dirty="0"/>
              <a:t>M()</a:t>
            </a:r>
            <a:r>
              <a:rPr lang="zh-TW" altLang="en-US" dirty="0"/>
              <a:t>＝</a:t>
            </a:r>
            <a:r>
              <a:rPr lang="en-US" altLang="zh-TW" dirty="0"/>
              <a:t>4.002603</a:t>
            </a:r>
            <a:r>
              <a:rPr lang="zh-TW" altLang="en-US" dirty="0"/>
              <a:t>原子質量單位（</a:t>
            </a:r>
            <a:r>
              <a:rPr lang="en-US" altLang="zh-TW" dirty="0"/>
              <a:t>u</a:t>
            </a:r>
            <a:r>
              <a:rPr lang="zh-TW" altLang="en-US" dirty="0"/>
              <a:t>）</a:t>
            </a:r>
            <a:r>
              <a:rPr lang="en-US" altLang="zh-TW" dirty="0"/>
              <a:t>,</a:t>
            </a:r>
            <a:r>
              <a:rPr lang="zh-TW" altLang="en-US" dirty="0"/>
              <a:t>氫原子的質量</a:t>
            </a:r>
            <a:r>
              <a:rPr lang="en-US" altLang="zh-TW" dirty="0"/>
              <a:t>M()</a:t>
            </a:r>
            <a:r>
              <a:rPr lang="zh-TW" altLang="en-US" dirty="0"/>
              <a:t>＝</a:t>
            </a:r>
            <a:r>
              <a:rPr lang="en-US" altLang="zh-TW" dirty="0"/>
              <a:t>1.007825u,</a:t>
            </a:r>
            <a:r>
              <a:rPr lang="zh-TW" altLang="en-US" dirty="0"/>
              <a:t>中子的質量</a:t>
            </a:r>
            <a:r>
              <a:rPr lang="en-US" altLang="zh-TW" dirty="0"/>
              <a:t>M(n</a:t>
            </a:r>
            <a:r>
              <a:rPr lang="zh-TW" altLang="en-US" dirty="0"/>
              <a:t>）＝</a:t>
            </a:r>
            <a:r>
              <a:rPr lang="en-US" altLang="zh-TW" dirty="0"/>
              <a:t>1.008665u</a:t>
            </a:r>
          </a:p>
          <a:p>
            <a:pPr>
              <a:buNone/>
            </a:pPr>
            <a:r>
              <a:rPr lang="zh-TW" altLang="en-US" dirty="0"/>
              <a:t>　　氦核（）的質量與組成它的</a:t>
            </a:r>
            <a:r>
              <a:rPr lang="en-US" altLang="zh-TW" dirty="0"/>
              <a:t>2</a:t>
            </a:r>
            <a:r>
              <a:rPr lang="zh-TW" altLang="en-US" dirty="0"/>
              <a:t>質子（即</a:t>
            </a:r>
            <a:r>
              <a:rPr lang="en-US" altLang="zh-TW" dirty="0"/>
              <a:t>2</a:t>
            </a:r>
            <a:r>
              <a:rPr lang="zh-TW" altLang="en-US" dirty="0"/>
              <a:t>個氫原子）與</a:t>
            </a:r>
            <a:r>
              <a:rPr lang="en-US" altLang="zh-TW" dirty="0"/>
              <a:t>2</a:t>
            </a:r>
            <a:r>
              <a:rPr lang="zh-TW" altLang="en-US" dirty="0"/>
              <a:t>個中子質量和不同：</a:t>
            </a:r>
          </a:p>
          <a:p>
            <a:pPr>
              <a:buNone/>
            </a:pPr>
            <a:r>
              <a:rPr lang="zh-TW" altLang="en-US" dirty="0"/>
              <a:t>　　</a:t>
            </a:r>
            <a:r>
              <a:rPr lang="en-US" altLang="zh-TW" dirty="0"/>
              <a:t>2×M()</a:t>
            </a:r>
            <a:r>
              <a:rPr lang="zh-TW" altLang="en-US" dirty="0"/>
              <a:t>＋</a:t>
            </a:r>
            <a:r>
              <a:rPr lang="en-US" altLang="zh-TW" dirty="0"/>
              <a:t>2×M(n)</a:t>
            </a:r>
            <a:r>
              <a:rPr lang="zh-TW" altLang="en-US" dirty="0"/>
              <a:t>＝</a:t>
            </a:r>
            <a:r>
              <a:rPr lang="en-US" altLang="zh-TW" dirty="0"/>
              <a:t>2×1.007825u</a:t>
            </a:r>
            <a:r>
              <a:rPr lang="zh-TW" altLang="en-US" dirty="0"/>
              <a:t>＋</a:t>
            </a:r>
            <a:r>
              <a:rPr lang="en-US" altLang="zh-TW" dirty="0"/>
              <a:t>2×1.008665u</a:t>
            </a:r>
            <a:r>
              <a:rPr lang="zh-TW" altLang="en-US" dirty="0"/>
              <a:t>＝</a:t>
            </a:r>
            <a:r>
              <a:rPr lang="en-US" altLang="zh-TW" dirty="0"/>
              <a:t>4.032980u</a:t>
            </a:r>
          </a:p>
          <a:p>
            <a:pPr>
              <a:buNone/>
            </a:pPr>
            <a:r>
              <a:rPr lang="zh-TW" altLang="en-US" dirty="0"/>
              <a:t>　　</a:t>
            </a:r>
            <a:r>
              <a:rPr lang="en-US" altLang="zh-TW" dirty="0"/>
              <a:t>M</a:t>
            </a:r>
            <a:r>
              <a:rPr lang="zh-TW" altLang="en-US" dirty="0"/>
              <a:t>（）</a:t>
            </a:r>
            <a:r>
              <a:rPr lang="en-US" altLang="zh-TW" dirty="0"/>
              <a:t>= 4.002603u</a:t>
            </a:r>
          </a:p>
          <a:p>
            <a:pPr>
              <a:buNone/>
            </a:pPr>
            <a:r>
              <a:rPr lang="zh-TW" altLang="en-US" dirty="0"/>
              <a:t>　　其差值為：</a:t>
            </a:r>
          </a:p>
          <a:p>
            <a:pPr>
              <a:buNone/>
            </a:pPr>
            <a:r>
              <a:rPr lang="zh-TW" altLang="en-US" dirty="0"/>
              <a:t>　　△</a:t>
            </a:r>
            <a:r>
              <a:rPr lang="en-US" altLang="zh-TW" dirty="0"/>
              <a:t>M</a:t>
            </a:r>
            <a:r>
              <a:rPr lang="zh-TW" altLang="en-US" dirty="0"/>
              <a:t>＝</a:t>
            </a:r>
            <a:r>
              <a:rPr lang="en-US" altLang="zh-TW" dirty="0"/>
              <a:t>4.032980u</a:t>
            </a:r>
            <a:r>
              <a:rPr lang="zh-TW" altLang="en-US" dirty="0"/>
              <a:t>－</a:t>
            </a:r>
            <a:r>
              <a:rPr lang="en-US" altLang="zh-TW" dirty="0"/>
              <a:t>4.002603u</a:t>
            </a:r>
            <a:r>
              <a:rPr lang="zh-TW" altLang="en-US" dirty="0"/>
              <a:t>＝</a:t>
            </a:r>
            <a:r>
              <a:rPr lang="en-US" altLang="zh-TW" dirty="0"/>
              <a:t>0.030377u</a:t>
            </a:r>
          </a:p>
          <a:p>
            <a:pPr>
              <a:buNone/>
            </a:pPr>
            <a:r>
              <a:rPr lang="zh-TW" altLang="en-US" dirty="0" smtClean="0"/>
              <a:t>      當</a:t>
            </a:r>
            <a:r>
              <a:rPr lang="zh-TW" altLang="en-US" dirty="0"/>
              <a:t>二個中子和二個質子組成一個氦核時，要損失△</a:t>
            </a:r>
            <a:r>
              <a:rPr lang="en-US" altLang="zh-TW" dirty="0"/>
              <a:t>M</a:t>
            </a:r>
            <a:r>
              <a:rPr lang="zh-TW" altLang="en-US" dirty="0"/>
              <a:t>＝</a:t>
            </a:r>
            <a:r>
              <a:rPr lang="en-US" altLang="zh-TW" dirty="0"/>
              <a:t>0.030377u</a:t>
            </a:r>
            <a:r>
              <a:rPr lang="zh-TW" altLang="en-US" dirty="0"/>
              <a:t>的質量。通過愛因斯坦的質能方程，可以算出由兩個中子和兩個質子形成一個氦核釋放的能量是 </a:t>
            </a:r>
            <a:r>
              <a:rPr lang="en-US" altLang="zh-TW" dirty="0"/>
              <a:t>ΔE</a:t>
            </a:r>
            <a:r>
              <a:rPr lang="zh-TW" altLang="en-US" dirty="0"/>
              <a:t>＝</a:t>
            </a:r>
            <a:r>
              <a:rPr lang="en-US" altLang="zh-TW" dirty="0"/>
              <a:t>ΔM  </a:t>
            </a:r>
            <a:r>
              <a:rPr lang="zh-TW" altLang="en-US" dirty="0"/>
              <a:t>＝</a:t>
            </a:r>
            <a:r>
              <a:rPr lang="en-US" altLang="zh-TW" dirty="0"/>
              <a:t>28.30</a:t>
            </a:r>
            <a:r>
              <a:rPr lang="zh-TW" altLang="en-US" dirty="0"/>
              <a:t>兆電子伏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核能的原理</a:t>
            </a:r>
            <a:endParaRPr lang="zh-TW" altLang="en-US" dirty="0"/>
          </a:p>
        </p:txBody>
      </p:sp>
      <p:pic>
        <p:nvPicPr>
          <p:cNvPr id="4" name="圖片 3" descr="1300231928893_00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077200" cy="420223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核能的優點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以</a:t>
            </a:r>
            <a:r>
              <a:rPr lang="zh-TW" altLang="en-US" dirty="0"/>
              <a:t>少量的核子燃料即可產生大量的能量，而 其輸送（搬運）及儲存均容易。低濃縮鈾</a:t>
            </a:r>
            <a:r>
              <a:rPr lang="en-US" altLang="zh-TW" dirty="0"/>
              <a:t>1</a:t>
            </a:r>
            <a:r>
              <a:rPr lang="zh-TW" altLang="en-US" dirty="0"/>
              <a:t>噸具 有相當於約</a:t>
            </a:r>
            <a:r>
              <a:rPr lang="en-US" altLang="zh-TW" dirty="0"/>
              <a:t>5</a:t>
            </a:r>
            <a:r>
              <a:rPr lang="zh-TW" altLang="en-US" dirty="0"/>
              <a:t>萬噸的重油之能量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核子燃料</a:t>
            </a:r>
            <a:r>
              <a:rPr lang="zh-TW" altLang="en-US" dirty="0"/>
              <a:t>以資源而言，可望能供應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zh-TW" altLang="en-US" dirty="0"/>
              <a:t>環境保全上為有利，而乾淨的能量供給源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將來</a:t>
            </a:r>
            <a:r>
              <a:rPr lang="zh-TW" altLang="en-US" dirty="0"/>
              <a:t>開發高束增殖爐及核融合爐後，即成為 豐富的能源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利用</a:t>
            </a:r>
            <a:r>
              <a:rPr lang="zh-TW" altLang="en-US" dirty="0"/>
              <a:t>中子撞擊天然鈾原子核引起連鎖反應發 生大量核能轉換熱量加熱水推動原動機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核能</a:t>
            </a:r>
            <a:r>
              <a:rPr lang="zh-TW" altLang="en-US" dirty="0"/>
              <a:t>變成熱能之裝置稱為反應爐。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核能的缺點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同</a:t>
            </a:r>
            <a:r>
              <a:rPr lang="zh-TW" altLang="en-US" dirty="0"/>
              <a:t>容量發電廠之建設成本高於汽力、水力電廠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單位</a:t>
            </a:r>
            <a:r>
              <a:rPr lang="zh-TW" altLang="en-US" dirty="0"/>
              <a:t>輸出蒸氣消耗量為汽力電廠之</a:t>
            </a:r>
            <a:r>
              <a:rPr lang="en-US" altLang="zh-TW" dirty="0"/>
              <a:t>1.6</a:t>
            </a:r>
            <a:r>
              <a:rPr lang="zh-TW" altLang="en-US" dirty="0"/>
              <a:t>～</a:t>
            </a:r>
            <a:r>
              <a:rPr lang="en-US" altLang="zh-TW" dirty="0"/>
              <a:t>1.8</a:t>
            </a:r>
            <a:r>
              <a:rPr lang="zh-TW" altLang="en-US" dirty="0"/>
              <a:t>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用</a:t>
            </a:r>
            <a:r>
              <a:rPr lang="zh-TW" altLang="en-US" dirty="0"/>
              <a:t>直接循環式反應爐時爐內發生之蒸氣直接導入 汽輪機，操作時須注意帶有輻射線</a:t>
            </a:r>
            <a:r>
              <a:rPr lang="zh-TW" altLang="en-US" dirty="0" smtClean="0"/>
              <a:t>蒸氣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核能發電雖然有多重的安全設置，但是因為核能本身的發生性物質原本就具有很大的危險和傷害性質，所以對人類來說，在還沒有掌控以前都不建議使用。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核能的經濟效益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81000" y="3200400"/>
          <a:ext cx="7924800" cy="348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發電方式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發電量比例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發電成本（元</a:t>
                      </a:r>
                      <a:r>
                        <a:rPr lang="en-US" altLang="zh-CN" dirty="0" smtClean="0"/>
                        <a:t>/</a:t>
                      </a:r>
                      <a:r>
                        <a:rPr lang="zh-CN" altLang="en-US" dirty="0" smtClean="0"/>
                        <a:t>度電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為何能倍率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核能發電（含廢料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22.9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0.67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1.00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燃煤發電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46.4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0.87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1.28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燃油發電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17.9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1.95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2.91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天然氣發電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9.0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2.75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4.10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水力發電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3.8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2.24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3.34</a:t>
                      </a:r>
                      <a:endParaRPr lang="zh-TW" altLang="en-US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全體平均成本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*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1.28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1.91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62000" y="1219200"/>
            <a:ext cx="7391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核能發電是最經濟的能源，無論是營運的內部成本，或是代表環境負擔的外部成本。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從內部成本（</a:t>
            </a:r>
            <a:r>
              <a:rPr lang="en-US" altLang="zh-TW" dirty="0"/>
              <a:t>Internal Cost</a:t>
            </a:r>
            <a:r>
              <a:rPr lang="zh-TW" altLang="en-US" dirty="0"/>
              <a:t>）來看，核能發電的確是最經濟的能源，所有核能使用國家都贊同。去年我國各種主要發電方式成本如表</a:t>
            </a:r>
            <a:r>
              <a:rPr lang="en-US" altLang="zh-TW" dirty="0"/>
              <a:t>1</a:t>
            </a:r>
            <a:r>
              <a:rPr lang="zh-TW" altLang="en-US" dirty="0"/>
              <a:t>。根據資料，台電核能部門發電量佔</a:t>
            </a:r>
            <a:r>
              <a:rPr lang="en-US" altLang="zh-TW" dirty="0"/>
              <a:t>23%</a:t>
            </a:r>
            <a:r>
              <a:rPr lang="zh-TW" altLang="en-US" dirty="0"/>
              <a:t>，卻替該公司淨賺</a:t>
            </a:r>
            <a:r>
              <a:rPr lang="en-US" altLang="zh-TW" dirty="0"/>
              <a:t>232</a:t>
            </a:r>
            <a:r>
              <a:rPr lang="zh-TW" altLang="en-US" dirty="0"/>
              <a:t>億元，佔該公司當年稅後盈餘的</a:t>
            </a:r>
            <a:r>
              <a:rPr lang="en-US" altLang="zh-TW" dirty="0"/>
              <a:t>94%</a:t>
            </a:r>
            <a:r>
              <a:rPr lang="zh-TW" altLang="en-US" dirty="0"/>
              <a:t>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核能對環境的影響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dirty="0" smtClean="0"/>
              <a:t>     由於</a:t>
            </a:r>
            <a:r>
              <a:rPr lang="zh-TW" altLang="en-US" dirty="0"/>
              <a:t>核能發電的熱效率較火力發電為低，故核能發電的熱污染確實較火力發電為嚴重。提高發電機組的熱效率，需增加相當多的設備。設備的裝置費用，可以由因熱效率提高而節省下的燃料費中獲得補償。核能發電的燃料成本較低，故提高核能電廠熱效率所需的設備增購費用，可能無法由節省下來的燃料費中賺回來，故不值得投資。核能電廠熱效率的提高，將使電廠的設計變得非常複雜，複雜的系統必定較易故障。核能電廠的建廠投資成本非常大，任何設備發生故障，均會使電廠無法發電，將會對電力公司帶來較大的財務損失。因此從技術層面來說，核電廠的熱效率絕對可以提高，但從經濟層面考量，則不值得如此做。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429</TotalTime>
  <Words>967</Words>
  <Application>Microsoft Office PowerPoint</Application>
  <PresentationFormat>如螢幕大小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流線</vt:lpstr>
      <vt:lpstr>以適當的科技與風險評估的角度來看核能系統</vt:lpstr>
      <vt:lpstr>目錄</vt:lpstr>
      <vt:lpstr>核能簡介</vt:lpstr>
      <vt:lpstr>核能的原理</vt:lpstr>
      <vt:lpstr>核能的原理</vt:lpstr>
      <vt:lpstr>核能的優點</vt:lpstr>
      <vt:lpstr>核能的缺點</vt:lpstr>
      <vt:lpstr>核能的經濟效益</vt:lpstr>
      <vt:lpstr>核能對環境的影響</vt:lpstr>
      <vt:lpstr>核廢料的管理</vt:lpstr>
      <vt:lpstr>投影片 11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以適當的科技與風險評估的角度來看核能系統</dc:title>
  <dc:creator>Kafai</dc:creator>
  <cp:lastModifiedBy>Kafai</cp:lastModifiedBy>
  <cp:revision>43</cp:revision>
  <dcterms:created xsi:type="dcterms:W3CDTF">2012-12-23T06:20:31Z</dcterms:created>
  <dcterms:modified xsi:type="dcterms:W3CDTF">2012-12-23T13:29:48Z</dcterms:modified>
</cp:coreProperties>
</file>