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21" r:id="rId1"/>
  </p:sldMasterIdLst>
  <p:notesMasterIdLst>
    <p:notesMasterId r:id="rId11"/>
  </p:notesMasterIdLst>
  <p:sldIdLst>
    <p:sldId id="256" r:id="rId2"/>
    <p:sldId id="257" r:id="rId3"/>
    <p:sldId id="258" r:id="rId4"/>
    <p:sldId id="259" r:id="rId5"/>
    <p:sldId id="261" r:id="rId6"/>
    <p:sldId id="260" r:id="rId7"/>
    <p:sldId id="262" r:id="rId8"/>
    <p:sldId id="263" r:id="rId9"/>
    <p:sldId id="264" r:id="rId10"/>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9" d="100"/>
          <a:sy n="109" d="100"/>
        </p:scale>
        <p:origin x="-1140" y="-7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94CFB1D-FD4B-46F9-8769-90F93C1D7D5C}" type="datetimeFigureOut">
              <a:rPr lang="zh-TW" altLang="en-US" smtClean="0"/>
              <a:t>2012/12/9</a:t>
            </a:fld>
            <a:endParaRPr lang="zh-TW" altLang="en-US"/>
          </a:p>
        </p:txBody>
      </p:sp>
      <p:sp>
        <p:nvSpPr>
          <p:cNvPr id="4" name="投影片圖像版面配置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6" name="頁尾版面配置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E245B1D-5E3B-42D8-B629-9EDEE7F2D7C0}" type="slidenum">
              <a:rPr lang="zh-TW" altLang="en-US" smtClean="0"/>
              <a:t>‹#›</a:t>
            </a:fld>
            <a:endParaRPr lang="zh-TW"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1981200"/>
            <a:ext cx="7772400" cy="1876428"/>
          </a:xfrm>
        </p:spPr>
        <p:txBody>
          <a:bodyPr anchor="b">
            <a:sp3d contourW="8890">
              <a:contourClr>
                <a:schemeClr val="accent3">
                  <a:shade val="55000"/>
                </a:schemeClr>
              </a:contourClr>
            </a:sp3d>
          </a:bodyPr>
          <a:lstStyle>
            <a:lvl1pPr algn="ctr">
              <a:defRPr sz="4400" dirty="0">
                <a:ln w="15875" cmpd="sng">
                  <a:solidFill>
                    <a:srgbClr val="FFFFFF"/>
                  </a:solidFill>
                  <a:prstDash val="solid"/>
                </a:ln>
                <a:solidFill>
                  <a:srgbClr val="FFFFFF"/>
                </a:solidFill>
                <a:effectLst>
                  <a:outerShdw blurRad="31750" dir="3600000" algn="tl" rotWithShape="0">
                    <a:srgbClr val="000000">
                      <a:alpha val="60000"/>
                    </a:srgbClr>
                  </a:outerShdw>
                </a:effectLst>
              </a:defRPr>
            </a:lvl1pPr>
          </a:lstStyle>
          <a:p>
            <a:r>
              <a:rPr kumimoji="0" lang="zh-TW" altLang="en-US" smtClean="0"/>
              <a:t>按一下以編輯母片標題樣式</a:t>
            </a:r>
            <a:endParaRPr kumimoji="0" lang="en-US"/>
          </a:p>
        </p:txBody>
      </p:sp>
      <p:sp>
        <p:nvSpPr>
          <p:cNvPr id="3" name="副標題 2"/>
          <p:cNvSpPr>
            <a:spLocks noGrp="1"/>
          </p:cNvSpPr>
          <p:nvPr>
            <p:ph type="subTitle" idx="1"/>
          </p:nvPr>
        </p:nvSpPr>
        <p:spPr>
          <a:xfrm>
            <a:off x="1371600" y="3857628"/>
            <a:ext cx="6400800" cy="1753200"/>
          </a:xfrm>
        </p:spPr>
        <p:txBody>
          <a:bodyPr/>
          <a:lstStyle>
            <a:lvl1pPr marL="0" indent="0" algn="ctr">
              <a:buNone/>
              <a:defRPr sz="24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0" lang="zh-TW" altLang="en-US" smtClean="0"/>
              <a:t>按一下以編輯母片副標題樣式</a:t>
            </a:r>
            <a:endParaRPr kumimoji="0" lang="en-US"/>
          </a:p>
        </p:txBody>
      </p:sp>
      <p:sp>
        <p:nvSpPr>
          <p:cNvPr id="4" name="日期版面配置區 3"/>
          <p:cNvSpPr>
            <a:spLocks noGrp="1"/>
          </p:cNvSpPr>
          <p:nvPr>
            <p:ph type="dt" sz="half" idx="10"/>
          </p:nvPr>
        </p:nvSpPr>
        <p:spPr/>
        <p:txBody>
          <a:bodyPr/>
          <a:lstStyle/>
          <a:p>
            <a:fld id="{82A0F1F9-077D-4298-91EC-DF503076FE92}" type="datetimeFigureOut">
              <a:rPr lang="zh-TW" altLang="en-US" smtClean="0"/>
              <a:t>2012/12/9</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6AE9BBE8-BDEC-448D-8F52-BE9B984E59EF}" type="slidenum">
              <a:rPr lang="zh-TW" altLang="en-US" smtClean="0"/>
              <a:t>‹#›</a:t>
            </a:fld>
            <a:endParaRPr lang="zh-TW"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p:txBody>
          <a:bodyPr vert="eaVer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p>
            <a:fld id="{82A0F1F9-077D-4298-91EC-DF503076FE92}" type="datetimeFigureOut">
              <a:rPr lang="zh-TW" altLang="en-US" smtClean="0"/>
              <a:t>2012/12/9</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6AE9BBE8-BDEC-448D-8F52-BE9B984E59EF}" type="slidenum">
              <a:rPr lang="zh-TW" altLang="en-US" smtClean="0"/>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7286644" y="274640"/>
            <a:ext cx="1400156" cy="5851525"/>
          </a:xfrm>
        </p:spPr>
        <p:txBody>
          <a:bodyPr vert="eaVert"/>
          <a:lstStyle>
            <a:lvl1pPr>
              <a:defRPr lang="zh-CN" altLang="en-US" dirty="0">
                <a:ln w="15875" cmpd="sng">
                  <a:solidFill>
                    <a:srgbClr val="FFFFFF"/>
                  </a:solidFill>
                  <a:prstDash val="solid"/>
                </a:ln>
                <a:solidFill>
                  <a:srgbClr val="FFFFFF"/>
                </a:solidFill>
                <a:effectLst>
                  <a:outerShdw blurRad="31750" dir="3600000" algn="tl" rotWithShape="0">
                    <a:srgbClr val="000000">
                      <a:alpha val="60000"/>
                    </a:srgbClr>
                  </a:outerShdw>
                </a:effectLst>
              </a:defRPr>
            </a:lvl1pPr>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a:xfrm>
            <a:off x="457200" y="274640"/>
            <a:ext cx="6829444" cy="5851525"/>
          </a:xfrm>
        </p:spPr>
        <p:txBody>
          <a:bodyPr vert="eaVer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p>
            <a:fld id="{82A0F1F9-077D-4298-91EC-DF503076FE92}" type="datetimeFigureOut">
              <a:rPr lang="zh-TW" altLang="en-US" smtClean="0"/>
              <a:t>2012/12/9</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6AE9BBE8-BDEC-448D-8F52-BE9B984E59EF}" type="slidenum">
              <a:rPr lang="zh-TW" altLang="en-US" smtClean="0"/>
              <a:t>‹#›</a:t>
            </a:fld>
            <a:endParaRPr lang="zh-TW"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物件">
    <p:spTree>
      <p:nvGrpSpPr>
        <p:cNvPr id="1" name=""/>
        <p:cNvGrpSpPr/>
        <p:nvPr/>
      </p:nvGrpSpPr>
      <p:grpSpPr>
        <a:xfrm>
          <a:off x="0" y="0"/>
          <a:ext cx="0" cy="0"/>
          <a:chOff x="0" y="0"/>
          <a:chExt cx="0" cy="0"/>
        </a:xfrm>
      </p:grpSpPr>
      <p:sp>
        <p:nvSpPr>
          <p:cNvPr id="2" name="內容版面配置區 1"/>
          <p:cNvSpPr>
            <a:spLocks noGrp="1"/>
          </p:cNvSpPr>
          <p:nvPr>
            <p:ph/>
          </p:nvPr>
        </p:nvSpPr>
        <p:spPr>
          <a:xfrm>
            <a:off x="1150938" y="617538"/>
            <a:ext cx="7804150" cy="5514975"/>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3" name="日期版面配置區 2"/>
          <p:cNvSpPr>
            <a:spLocks noGrp="1"/>
          </p:cNvSpPr>
          <p:nvPr>
            <p:ph type="dt" sz="half" idx="10"/>
          </p:nvPr>
        </p:nvSpPr>
        <p:spPr>
          <a:xfrm>
            <a:off x="914400" y="6324600"/>
            <a:ext cx="1905000" cy="457200"/>
          </a:xfrm>
        </p:spPr>
        <p:txBody>
          <a:bodyPr/>
          <a:lstStyle>
            <a:lvl1pPr>
              <a:defRPr/>
            </a:lvl1pPr>
          </a:lstStyle>
          <a:p>
            <a:endParaRPr lang="en-US" altLang="zh-TW"/>
          </a:p>
        </p:txBody>
      </p:sp>
      <p:sp>
        <p:nvSpPr>
          <p:cNvPr id="4" name="頁尾版面配置區 3"/>
          <p:cNvSpPr>
            <a:spLocks noGrp="1"/>
          </p:cNvSpPr>
          <p:nvPr>
            <p:ph type="ftr" sz="quarter" idx="11"/>
          </p:nvPr>
        </p:nvSpPr>
        <p:spPr>
          <a:xfrm>
            <a:off x="3352800" y="6324600"/>
            <a:ext cx="2895600" cy="457200"/>
          </a:xfrm>
        </p:spPr>
        <p:txBody>
          <a:bodyPr/>
          <a:lstStyle>
            <a:lvl1pPr>
              <a:defRPr/>
            </a:lvl1pPr>
          </a:lstStyle>
          <a:p>
            <a:endParaRPr lang="en-US" altLang="zh-TW"/>
          </a:p>
        </p:txBody>
      </p:sp>
      <p:sp>
        <p:nvSpPr>
          <p:cNvPr id="5" name="投影片編號版面配置區 4"/>
          <p:cNvSpPr>
            <a:spLocks noGrp="1"/>
          </p:cNvSpPr>
          <p:nvPr>
            <p:ph type="sldNum" sz="quarter" idx="12"/>
          </p:nvPr>
        </p:nvSpPr>
        <p:spPr>
          <a:xfrm>
            <a:off x="6781800" y="6324600"/>
            <a:ext cx="1905000" cy="457200"/>
          </a:xfrm>
        </p:spPr>
        <p:txBody>
          <a:bodyPr/>
          <a:lstStyle>
            <a:lvl1pPr>
              <a:defRPr/>
            </a:lvl1pPr>
          </a:lstStyle>
          <a:p>
            <a:fld id="{B8FC5EF8-E3AE-4643-A6AC-DCFFD7F6117A}" type="slidenum">
              <a:rPr lang="zh-TW" altLang="en-US"/>
              <a:pPr/>
              <a:t>‹#›</a:t>
            </a:fld>
            <a:endParaRPr lang="en-US" altLang="zh-TW"/>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3" name="內容版面配置區 2"/>
          <p:cNvSpPr>
            <a:spLocks noGrp="1"/>
          </p:cNvSpPr>
          <p:nvPr>
            <p:ph idx="1"/>
          </p:nvPr>
        </p:nvSpPr>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p>
            <a:fld id="{82A0F1F9-077D-4298-91EC-DF503076FE92}" type="datetimeFigureOut">
              <a:rPr lang="zh-TW" altLang="en-US" smtClean="0"/>
              <a:t>2012/12/9</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6AE9BBE8-BDEC-448D-8F52-BE9B984E59EF}" type="slidenum">
              <a:rPr lang="zh-TW" altLang="en-US" smtClean="0"/>
              <a:t>‹#›</a:t>
            </a:fld>
            <a:endParaRPr lang="zh-TW"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bg>
      <p:bgRef idx="1003">
        <a:schemeClr val="bg2"/>
      </p:bgRef>
    </p:bg>
    <p:spTree>
      <p:nvGrpSpPr>
        <p:cNvPr id="1" name=""/>
        <p:cNvGrpSpPr/>
        <p:nvPr/>
      </p:nvGrpSpPr>
      <p:grpSpPr>
        <a:xfrm>
          <a:off x="0" y="0"/>
          <a:ext cx="0" cy="0"/>
          <a:chOff x="0" y="0"/>
          <a:chExt cx="0" cy="0"/>
        </a:xfrm>
      </p:grpSpPr>
      <p:sp>
        <p:nvSpPr>
          <p:cNvPr id="2" name="標題 1"/>
          <p:cNvSpPr>
            <a:spLocks noGrp="1"/>
          </p:cNvSpPr>
          <p:nvPr>
            <p:ph type="title"/>
          </p:nvPr>
        </p:nvSpPr>
        <p:spPr>
          <a:xfrm>
            <a:off x="685800" y="3854150"/>
            <a:ext cx="7772400" cy="1860850"/>
          </a:xfrm>
        </p:spPr>
        <p:txBody>
          <a:bodyPr anchor="t"/>
          <a:lstStyle>
            <a:lvl1pPr algn="l">
              <a:defRPr sz="4400" b="1" cap="all"/>
            </a:lvl1pPr>
          </a:lstStyle>
          <a:p>
            <a:r>
              <a:rPr kumimoji="0" lang="zh-TW" altLang="en-US" smtClean="0"/>
              <a:t>按一下以編輯母片標題樣式</a:t>
            </a:r>
            <a:endParaRPr kumimoji="0" lang="en-US"/>
          </a:p>
        </p:txBody>
      </p:sp>
      <p:sp>
        <p:nvSpPr>
          <p:cNvPr id="3" name="文字版面配置區 2"/>
          <p:cNvSpPr>
            <a:spLocks noGrp="1"/>
          </p:cNvSpPr>
          <p:nvPr>
            <p:ph type="body" idx="1"/>
          </p:nvPr>
        </p:nvSpPr>
        <p:spPr>
          <a:xfrm>
            <a:off x="685800" y="2356428"/>
            <a:ext cx="7772400" cy="1501200"/>
          </a:xfrm>
        </p:spPr>
        <p:txBody>
          <a:bodyPr anchor="b"/>
          <a:lstStyle>
            <a:lvl1pPr marL="0" indent="0" algn="l">
              <a:buNone/>
              <a:defRPr sz="2000">
                <a:solidFill>
                  <a:schemeClr val="tx2"/>
                </a:solidFill>
              </a:defRPr>
            </a:lvl1pPr>
            <a:lvl2pPr marL="457200" indent="0" algn="l">
              <a:buNone/>
              <a:defRPr sz="1800">
                <a:solidFill>
                  <a:schemeClr val="tx2"/>
                </a:solidFill>
              </a:defRPr>
            </a:lvl2pPr>
            <a:lvl3pPr marL="914400" indent="0" algn="l">
              <a:buNone/>
              <a:defRPr sz="1600">
                <a:solidFill>
                  <a:schemeClr val="tx2"/>
                </a:solidFill>
              </a:defRPr>
            </a:lvl3pPr>
            <a:lvl4pPr marL="1371600" indent="0" algn="l">
              <a:buNone/>
              <a:defRPr sz="1400">
                <a:solidFill>
                  <a:schemeClr val="tx2"/>
                </a:solidFill>
              </a:defRPr>
            </a:lvl4pPr>
            <a:lvl5pPr marL="1828800" indent="0" algn="l">
              <a:buNone/>
              <a:defRPr sz="1400">
                <a:solidFill>
                  <a:schemeClr val="tx2"/>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p>
            <a:fld id="{82A0F1F9-077D-4298-91EC-DF503076FE92}" type="datetimeFigureOut">
              <a:rPr lang="zh-TW" altLang="en-US" smtClean="0"/>
              <a:t>2012/12/9</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6AE9BBE8-BDEC-448D-8F52-BE9B984E59EF}" type="slidenum">
              <a:rPr lang="zh-TW" altLang="en-US" smtClean="0"/>
              <a:t>‹#›</a:t>
            </a:fld>
            <a:endParaRPr lang="zh-TW"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3" name="內容版面配置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內容版面配置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5" name="日期版面配置區 4"/>
          <p:cNvSpPr>
            <a:spLocks noGrp="1"/>
          </p:cNvSpPr>
          <p:nvPr>
            <p:ph type="dt" sz="half" idx="10"/>
          </p:nvPr>
        </p:nvSpPr>
        <p:spPr/>
        <p:txBody>
          <a:bodyPr/>
          <a:lstStyle/>
          <a:p>
            <a:fld id="{82A0F1F9-077D-4298-91EC-DF503076FE92}" type="datetimeFigureOut">
              <a:rPr lang="zh-TW" altLang="en-US" smtClean="0"/>
              <a:t>2012/12/9</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6AE9BBE8-BDEC-448D-8F52-BE9B984E59EF}" type="slidenum">
              <a:rPr lang="zh-TW" altLang="en-US" smtClean="0"/>
              <a:t>‹#›</a:t>
            </a:fld>
            <a:endParaRPr lang="zh-TW"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kumimoji="0" lang="zh-TW" altLang="en-US" smtClean="0"/>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kumimoji="0"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7" name="日期版面配置區 6"/>
          <p:cNvSpPr>
            <a:spLocks noGrp="1"/>
          </p:cNvSpPr>
          <p:nvPr>
            <p:ph type="dt" sz="half" idx="10"/>
          </p:nvPr>
        </p:nvSpPr>
        <p:spPr/>
        <p:txBody>
          <a:bodyPr/>
          <a:lstStyle/>
          <a:p>
            <a:fld id="{82A0F1F9-077D-4298-91EC-DF503076FE92}" type="datetimeFigureOut">
              <a:rPr lang="zh-TW" altLang="en-US" smtClean="0"/>
              <a:t>2012/12/9</a:t>
            </a:fld>
            <a:endParaRPr lang="zh-TW" altLang="en-US"/>
          </a:p>
        </p:txBody>
      </p:sp>
      <p:sp>
        <p:nvSpPr>
          <p:cNvPr id="8" name="頁尾版面配置區 7"/>
          <p:cNvSpPr>
            <a:spLocks noGrp="1"/>
          </p:cNvSpPr>
          <p:nvPr>
            <p:ph type="ftr" sz="quarter" idx="11"/>
          </p:nvPr>
        </p:nvSpPr>
        <p:spPr/>
        <p:txBody>
          <a:bodyPr/>
          <a:lstStyle/>
          <a:p>
            <a:endParaRPr lang="zh-TW" altLang="en-US"/>
          </a:p>
        </p:txBody>
      </p:sp>
      <p:sp>
        <p:nvSpPr>
          <p:cNvPr id="9" name="投影片編號版面配置區 8"/>
          <p:cNvSpPr>
            <a:spLocks noGrp="1"/>
          </p:cNvSpPr>
          <p:nvPr>
            <p:ph type="sldNum" sz="quarter" idx="12"/>
          </p:nvPr>
        </p:nvSpPr>
        <p:spPr/>
        <p:txBody>
          <a:bodyPr/>
          <a:lstStyle/>
          <a:p>
            <a:fld id="{6AE9BBE8-BDEC-448D-8F52-BE9B984E59EF}" type="slidenum">
              <a:rPr lang="zh-TW" altLang="en-US" smtClean="0"/>
              <a:t>‹#›</a:t>
            </a:fld>
            <a:endParaRPr lang="zh-TW" altLang="en-US"/>
          </a:p>
        </p:txBody>
      </p:sp>
      <p:sp>
        <p:nvSpPr>
          <p:cNvPr id="2" name="標題 1"/>
          <p:cNvSpPr>
            <a:spLocks noGrp="1"/>
          </p:cNvSpPr>
          <p:nvPr>
            <p:ph type="title"/>
          </p:nvPr>
        </p:nvSpPr>
        <p:spPr/>
        <p:txBody>
          <a:bodyPr/>
          <a:lstStyle>
            <a:lvl1pPr>
              <a:defRPr/>
            </a:lvl1pPr>
          </a:lstStyle>
          <a:p>
            <a:r>
              <a:rPr kumimoji="0" lang="zh-TW" altLang="en-US" smtClean="0"/>
              <a:t>按一下以編輯母片標題樣式</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3" name="日期版面配置區 2"/>
          <p:cNvSpPr>
            <a:spLocks noGrp="1"/>
          </p:cNvSpPr>
          <p:nvPr>
            <p:ph type="dt" sz="half" idx="10"/>
          </p:nvPr>
        </p:nvSpPr>
        <p:spPr/>
        <p:txBody>
          <a:bodyPr/>
          <a:lstStyle/>
          <a:p>
            <a:fld id="{82A0F1F9-077D-4298-91EC-DF503076FE92}" type="datetimeFigureOut">
              <a:rPr lang="zh-TW" altLang="en-US" smtClean="0"/>
              <a:t>2012/12/9</a:t>
            </a:fld>
            <a:endParaRPr lang="zh-TW" altLang="en-US"/>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p>
            <a:fld id="{6AE9BBE8-BDEC-448D-8F52-BE9B984E59EF}" type="slidenum">
              <a:rPr lang="zh-TW" altLang="en-US" smtClean="0"/>
              <a:t>‹#›</a:t>
            </a:fld>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fld id="{82A0F1F9-077D-4298-91EC-DF503076FE92}" type="datetimeFigureOut">
              <a:rPr lang="zh-TW" altLang="en-US" smtClean="0"/>
              <a:t>2012/12/9</a:t>
            </a:fld>
            <a:endParaRPr lang="zh-TW" altLang="en-US"/>
          </a:p>
        </p:txBody>
      </p:sp>
      <p:sp>
        <p:nvSpPr>
          <p:cNvPr id="3" name="頁尾版面配置區 2"/>
          <p:cNvSpPr>
            <a:spLocks noGrp="1"/>
          </p:cNvSpPr>
          <p:nvPr>
            <p:ph type="ftr" sz="quarter" idx="11"/>
          </p:nvPr>
        </p:nvSpPr>
        <p:spPr/>
        <p:txBody>
          <a:bodyPr/>
          <a:lstStyle/>
          <a:p>
            <a:endParaRPr lang="zh-TW" altLang="en-US"/>
          </a:p>
        </p:txBody>
      </p:sp>
      <p:sp>
        <p:nvSpPr>
          <p:cNvPr id="4" name="投影片編號版面配置區 3"/>
          <p:cNvSpPr>
            <a:spLocks noGrp="1"/>
          </p:cNvSpPr>
          <p:nvPr>
            <p:ph type="sldNum" sz="quarter" idx="12"/>
          </p:nvPr>
        </p:nvSpPr>
        <p:spPr/>
        <p:txBody>
          <a:bodyPr/>
          <a:lstStyle/>
          <a:p>
            <a:fld id="{6AE9BBE8-BDEC-448D-8F52-BE9B984E59EF}" type="slidenum">
              <a:rPr lang="zh-TW" altLang="en-US" smtClean="0"/>
              <a:t>‹#›</a:t>
            </a:fld>
            <a:endParaRPr lang="zh-TW"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326258" y="381000"/>
            <a:ext cx="2667000" cy="1833554"/>
          </a:xfrm>
        </p:spPr>
        <p:txBody>
          <a:bodyPr anchor="ctr">
            <a:scene3d>
              <a:camera prst="orthographicFront"/>
              <a:lightRig rig="soft" dir="tl">
                <a:rot lat="0" lon="0" rev="0"/>
              </a:lightRig>
            </a:scene3d>
            <a:sp3d contourW="8890">
              <a:contourClr>
                <a:schemeClr val="accent3">
                  <a:shade val="55000"/>
                </a:schemeClr>
              </a:contourClr>
            </a:sp3d>
          </a:bodyPr>
          <a:lstStyle>
            <a:lvl1pPr algn="l">
              <a:defRPr sz="3200" b="1" kern="1200" cap="all" spc="50">
                <a:ln w="15875">
                  <a:noFill/>
                </a:ln>
                <a:solidFill>
                  <a:schemeClr val="tx2"/>
                </a:solidFill>
                <a:effectLst/>
                <a:latin typeface="+mj-lt"/>
                <a:ea typeface="+mj-ea"/>
                <a:cs typeface="+mj-cs"/>
              </a:defRPr>
            </a:lvl1pPr>
          </a:lstStyle>
          <a:p>
            <a:r>
              <a:rPr kumimoji="0" lang="zh-TW" altLang="en-US" smtClean="0"/>
              <a:t>按一下以編輯母片標題樣式</a:t>
            </a:r>
            <a:endParaRPr kumimoji="0" lang="en-US"/>
          </a:p>
        </p:txBody>
      </p:sp>
      <p:sp>
        <p:nvSpPr>
          <p:cNvPr id="3" name="內容版面配置區 2"/>
          <p:cNvSpPr>
            <a:spLocks noGrp="1"/>
          </p:cNvSpPr>
          <p:nvPr>
            <p:ph idx="1"/>
          </p:nvPr>
        </p:nvSpPr>
        <p:spPr>
          <a:xfrm>
            <a:off x="3352800" y="380999"/>
            <a:ext cx="5410200" cy="574516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文字版面配置區 3"/>
          <p:cNvSpPr>
            <a:spLocks noGrp="1"/>
          </p:cNvSpPr>
          <p:nvPr>
            <p:ph type="body" sz="half" idx="2"/>
          </p:nvPr>
        </p:nvSpPr>
        <p:spPr>
          <a:xfrm>
            <a:off x="326258" y="2214554"/>
            <a:ext cx="2667000" cy="391218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5" name="日期版面配置區 4"/>
          <p:cNvSpPr>
            <a:spLocks noGrp="1"/>
          </p:cNvSpPr>
          <p:nvPr>
            <p:ph type="dt" sz="half" idx="10"/>
          </p:nvPr>
        </p:nvSpPr>
        <p:spPr/>
        <p:txBody>
          <a:bodyPr/>
          <a:lstStyle/>
          <a:p>
            <a:fld id="{82A0F1F9-077D-4298-91EC-DF503076FE92}" type="datetimeFigureOut">
              <a:rPr lang="zh-TW" altLang="en-US" smtClean="0"/>
              <a:t>2012/12/9</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6AE9BBE8-BDEC-448D-8F52-BE9B984E59EF}" type="slidenum">
              <a:rPr lang="zh-TW" altLang="en-US" smtClean="0"/>
              <a:t>‹#›</a:t>
            </a:fld>
            <a:endParaRPr lang="zh-TW"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grpSp>
        <p:nvGrpSpPr>
          <p:cNvPr id="8" name="群組 7"/>
          <p:cNvGrpSpPr/>
          <p:nvPr/>
        </p:nvGrpSpPr>
        <p:grpSpPr>
          <a:xfrm>
            <a:off x="1580474" y="553734"/>
            <a:ext cx="7349244" cy="4741531"/>
            <a:chOff x="428596" y="553734"/>
            <a:chExt cx="7349244" cy="4741531"/>
          </a:xfrm>
        </p:grpSpPr>
        <p:sp>
          <p:nvSpPr>
            <p:cNvPr id="16" name="矩形 15"/>
            <p:cNvSpPr/>
            <p:nvPr userDrawn="1"/>
          </p:nvSpPr>
          <p:spPr>
            <a:xfrm rot="21480000">
              <a:off x="428596" y="580356"/>
              <a:ext cx="7340359" cy="4714909"/>
            </a:xfrm>
            <a:prstGeom prst="rect">
              <a:avLst/>
            </a:prstGeom>
            <a:ln w="1270" cap="flat" cmpd="sng" algn="ctr">
              <a:noFill/>
              <a:prstDash val="solid"/>
              <a:miter lim="800000"/>
            </a:ln>
            <a:effectLst>
              <a:outerShdw blurRad="54991" dist="17780" dir="5400000" algn="tl" rotWithShape="0">
                <a:srgbClr val="000000">
                  <a:alpha val="66000"/>
                </a:srgbClr>
              </a:outerShdw>
            </a:effectLst>
          </p:spPr>
          <p:style>
            <a:lnRef idx="2">
              <a:schemeClr val="accent1"/>
            </a:lnRef>
            <a:fillRef idx="1">
              <a:schemeClr val="lt1"/>
            </a:fillRef>
            <a:effectRef idx="0">
              <a:schemeClr val="accent1"/>
            </a:effectRef>
            <a:fontRef idx="minor">
              <a:schemeClr val="dk1"/>
            </a:fontRef>
          </p:style>
          <p:txBody>
            <a:bodyPr rtlCol="0" anchor="ctr"/>
            <a:lstStyle/>
            <a:p>
              <a:pPr algn="ctr" eaLnBrk="1" latinLnBrk="0" hangingPunct="1"/>
              <a:endParaRPr kumimoji="0" lang="zh-CN" altLang="en-US"/>
            </a:p>
          </p:txBody>
        </p:sp>
        <p:sp>
          <p:nvSpPr>
            <p:cNvPr id="17" name="矩形 16"/>
            <p:cNvSpPr/>
            <p:nvPr userDrawn="1"/>
          </p:nvSpPr>
          <p:spPr>
            <a:xfrm rot="21540000">
              <a:off x="437473" y="571479"/>
              <a:ext cx="7340359" cy="4714909"/>
            </a:xfrm>
            <a:prstGeom prst="rect">
              <a:avLst/>
            </a:prstGeom>
            <a:ln w="1270" cap="flat" cmpd="sng" algn="ctr">
              <a:noFill/>
              <a:prstDash val="solid"/>
              <a:miter lim="800000"/>
            </a:ln>
            <a:effectLst>
              <a:outerShdw blurRad="54991" dist="17780" dir="5400000" algn="tl" rotWithShape="0">
                <a:srgbClr val="000000">
                  <a:alpha val="66000"/>
                </a:srgbClr>
              </a:outerShdw>
            </a:effectLst>
          </p:spPr>
          <p:style>
            <a:lnRef idx="2">
              <a:schemeClr val="accent1"/>
            </a:lnRef>
            <a:fillRef idx="1">
              <a:schemeClr val="lt1"/>
            </a:fillRef>
            <a:effectRef idx="0">
              <a:schemeClr val="accent1"/>
            </a:effectRef>
            <a:fontRef idx="minor">
              <a:schemeClr val="dk1"/>
            </a:fontRef>
          </p:style>
          <p:txBody>
            <a:bodyPr rtlCol="0" anchor="ctr"/>
            <a:lstStyle/>
            <a:p>
              <a:pPr algn="ctr" eaLnBrk="1" latinLnBrk="0" hangingPunct="1"/>
              <a:endParaRPr kumimoji="0" lang="zh-CN" altLang="en-US"/>
            </a:p>
          </p:txBody>
        </p:sp>
        <p:sp>
          <p:nvSpPr>
            <p:cNvPr id="18" name="矩形 17"/>
            <p:cNvSpPr/>
            <p:nvPr userDrawn="1"/>
          </p:nvSpPr>
          <p:spPr>
            <a:xfrm>
              <a:off x="437481" y="553734"/>
              <a:ext cx="7340359" cy="4714909"/>
            </a:xfrm>
            <a:prstGeom prst="rect">
              <a:avLst/>
            </a:prstGeom>
            <a:ln w="1270" cap="flat" cmpd="sng" algn="ctr">
              <a:noFill/>
              <a:prstDash val="solid"/>
              <a:miter lim="800000"/>
            </a:ln>
            <a:effectLst>
              <a:outerShdw blurRad="54991" dist="17780" dir="5400000" algn="tl" rotWithShape="0">
                <a:srgbClr val="000000">
                  <a:alpha val="66000"/>
                </a:srgbClr>
              </a:outerShdw>
            </a:effectLst>
          </p:spPr>
          <p:style>
            <a:lnRef idx="2">
              <a:schemeClr val="accent1"/>
            </a:lnRef>
            <a:fillRef idx="1">
              <a:schemeClr val="lt1"/>
            </a:fillRef>
            <a:effectRef idx="0">
              <a:schemeClr val="accent1"/>
            </a:effectRef>
            <a:fontRef idx="minor">
              <a:schemeClr val="dk1"/>
            </a:fontRef>
          </p:style>
          <p:txBody>
            <a:bodyPr rtlCol="0" anchor="ctr"/>
            <a:lstStyle/>
            <a:p>
              <a:pPr algn="ctr" eaLnBrk="1" latinLnBrk="0" hangingPunct="1"/>
              <a:endParaRPr kumimoji="0" lang="zh-CN" altLang="en-US"/>
            </a:p>
          </p:txBody>
        </p:sp>
      </p:grpSp>
      <p:sp>
        <p:nvSpPr>
          <p:cNvPr id="3" name="圖片版面配置區 2"/>
          <p:cNvSpPr>
            <a:spLocks noGrp="1"/>
          </p:cNvSpPr>
          <p:nvPr>
            <p:ph type="pic" idx="1"/>
          </p:nvPr>
        </p:nvSpPr>
        <p:spPr>
          <a:xfrm>
            <a:off x="1651912" y="612776"/>
            <a:ext cx="7215238" cy="4602175"/>
          </a:xfrm>
          <a:solidFill>
            <a:schemeClr val="bg2">
              <a:tint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0" lang="zh-TW" altLang="en-US" smtClean="0"/>
              <a:t>按一下圖示以新增圖片</a:t>
            </a:r>
            <a:endParaRPr kumimoji="0" lang="en-US"/>
          </a:p>
        </p:txBody>
      </p:sp>
      <p:sp useBgFill="1">
        <p:nvSpPr>
          <p:cNvPr id="2" name="標題 1"/>
          <p:cNvSpPr>
            <a:spLocks noGrp="1"/>
          </p:cNvSpPr>
          <p:nvPr>
            <p:ph type="title"/>
          </p:nvPr>
        </p:nvSpPr>
        <p:spPr>
          <a:xfrm>
            <a:off x="0" y="595295"/>
            <a:ext cx="1357290" cy="5691227"/>
          </a:xfrm>
          <a:noFill/>
        </p:spPr>
        <p:txBody>
          <a:bodyPr vert="eaVert" anchor="ctr">
            <a:noAutofit/>
          </a:bodyPr>
          <a:lstStyle>
            <a:lvl1pPr algn="l">
              <a:defRPr lang="zh-CN" altLang="en-US" sz="3200" dirty="0">
                <a:ln w="15875" cmpd="sng">
                  <a:solidFill>
                    <a:srgbClr val="FFFFFF"/>
                  </a:solidFill>
                  <a:prstDash val="solid"/>
                </a:ln>
                <a:solidFill>
                  <a:srgbClr val="FFFFFF"/>
                </a:solidFill>
                <a:effectLst>
                  <a:outerShdw blurRad="31750" dir="3600000" algn="tl" rotWithShape="0">
                    <a:srgbClr val="000000">
                      <a:alpha val="60000"/>
                    </a:srgbClr>
                  </a:outerShdw>
                </a:effectLst>
                <a:latin typeface="+mj-lt"/>
              </a:defRPr>
            </a:lvl1pPr>
          </a:lstStyle>
          <a:p>
            <a:r>
              <a:rPr kumimoji="0" lang="zh-TW" altLang="en-US" smtClean="0"/>
              <a:t>按一下以編輯母片標題樣式</a:t>
            </a:r>
            <a:endParaRPr kumimoji="0" lang="en-US"/>
          </a:p>
        </p:txBody>
      </p:sp>
      <p:sp>
        <p:nvSpPr>
          <p:cNvPr id="4" name="文字版面配置區 3"/>
          <p:cNvSpPr>
            <a:spLocks noGrp="1"/>
          </p:cNvSpPr>
          <p:nvPr>
            <p:ph type="body" sz="half" idx="2"/>
          </p:nvPr>
        </p:nvSpPr>
        <p:spPr>
          <a:xfrm>
            <a:off x="1714480" y="5481658"/>
            <a:ext cx="7215238" cy="804862"/>
          </a:xfrm>
        </p:spPr>
        <p:txBody>
          <a:bodyPr anchor="ctr"/>
          <a:lstStyle>
            <a:lvl1pPr marL="0" indent="0" algn="ctr">
              <a:buNone/>
              <a:defRPr sz="1400"/>
            </a:lvl1pPr>
            <a:lvl2pPr marL="457200" indent="0" algn="ctr">
              <a:buNone/>
              <a:defRPr sz="1200"/>
            </a:lvl2pPr>
            <a:lvl3pPr marL="914400" indent="0" algn="ctr">
              <a:buNone/>
              <a:defRPr sz="1000"/>
            </a:lvl3pPr>
            <a:lvl4pPr marL="1371600" indent="0" algn="ctr">
              <a:buNone/>
              <a:defRPr sz="900"/>
            </a:lvl4pPr>
            <a:lvl5pPr marL="1828800" indent="0" algn="ctr">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5" name="日期版面配置區 4"/>
          <p:cNvSpPr>
            <a:spLocks noGrp="1"/>
          </p:cNvSpPr>
          <p:nvPr>
            <p:ph type="dt" sz="half" idx="10"/>
          </p:nvPr>
        </p:nvSpPr>
        <p:spPr/>
        <p:txBody>
          <a:bodyPr/>
          <a:lstStyle/>
          <a:p>
            <a:fld id="{82A0F1F9-077D-4298-91EC-DF503076FE92}" type="datetimeFigureOut">
              <a:rPr lang="zh-TW" altLang="en-US" smtClean="0"/>
              <a:t>2012/12/9</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6AE9BBE8-BDEC-448D-8F52-BE9B984E59EF}" type="slidenum">
              <a:rPr lang="zh-TW" altLang="en-US" smtClean="0"/>
              <a:t>‹#›</a:t>
            </a:fld>
            <a:endParaRPr lang="zh-TW"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標題版面配置區 1"/>
          <p:cNvSpPr>
            <a:spLocks noGrp="1"/>
          </p:cNvSpPr>
          <p:nvPr>
            <p:ph type="title"/>
          </p:nvPr>
        </p:nvSpPr>
        <p:spPr>
          <a:xfrm>
            <a:off x="457200" y="274638"/>
            <a:ext cx="8229600" cy="1143000"/>
          </a:xfrm>
          <a:prstGeom prst="rect">
            <a:avLst/>
          </a:prstGeom>
        </p:spPr>
        <p:txBody>
          <a:bodyPr vert="horz" rtlCol="0" anchor="ctr">
            <a:noAutofit/>
            <a:scene3d>
              <a:camera prst="orthographicFront"/>
              <a:lightRig rig="soft" dir="tl">
                <a:rot lat="0" lon="0" rev="0"/>
              </a:lightRig>
            </a:scene3d>
            <a:sp3d contourW="8890">
              <a:contourClr>
                <a:schemeClr val="accent3">
                  <a:shade val="55000"/>
                </a:schemeClr>
              </a:contourClr>
            </a:sp3d>
          </a:bodyPr>
          <a:lstStyle/>
          <a:p>
            <a:r>
              <a:rPr kumimoji="0" lang="zh-TW" altLang="en-US" smtClean="0"/>
              <a:t>按一下以編輯母片標題樣式</a:t>
            </a:r>
            <a:endParaRPr kumimoji="0" lang="en-US"/>
          </a:p>
        </p:txBody>
      </p:sp>
      <p:sp>
        <p:nvSpPr>
          <p:cNvPr id="3" name="文字版面配置區 2"/>
          <p:cNvSpPr>
            <a:spLocks noGrp="1"/>
          </p:cNvSpPr>
          <p:nvPr>
            <p:ph type="body" idx="1"/>
          </p:nvPr>
        </p:nvSpPr>
        <p:spPr>
          <a:xfrm>
            <a:off x="457200" y="1600200"/>
            <a:ext cx="8229600" cy="4724400"/>
          </a:xfrm>
          <a:prstGeom prst="rect">
            <a:avLst/>
          </a:prstGeom>
        </p:spPr>
        <p:txBody>
          <a:bodyPr vert="horz" rtlCol="0">
            <a:normAutofit/>
          </a:bodyPr>
          <a:lstStyle/>
          <a:p>
            <a:pPr lvl="0" eaLnBrk="1" latinLnBrk="0" hangingPunct="1"/>
            <a:r>
              <a:rPr kumimoji="0" lang="zh-TW" altLang="en-US" smtClean="0"/>
              <a:t>按一下以編輯母片文字樣式</a:t>
            </a:r>
          </a:p>
          <a:p>
            <a:pPr lvl="1" eaLnBrk="1" latinLnBrk="0" hangingPunct="1"/>
            <a:r>
              <a:rPr kumimoji="0" lang="zh-TW" altLang="en-US" smtClean="0"/>
              <a:t>第二層</a:t>
            </a:r>
          </a:p>
          <a:p>
            <a:pPr lvl="2" eaLnBrk="1" latinLnBrk="0" hangingPunct="1"/>
            <a:r>
              <a:rPr kumimoji="0" lang="zh-TW" altLang="en-US" smtClean="0"/>
              <a:t>第三層</a:t>
            </a:r>
          </a:p>
          <a:p>
            <a:pPr lvl="3" eaLnBrk="1" latinLnBrk="0" hangingPunct="1"/>
            <a:r>
              <a:rPr kumimoji="0" lang="zh-TW" altLang="en-US" smtClean="0"/>
              <a:t>第四層</a:t>
            </a:r>
          </a:p>
          <a:p>
            <a:pPr lvl="4" eaLnBrk="1" latinLnBrk="0" hangingPunct="1"/>
            <a:r>
              <a:rPr kumimoji="0" lang="zh-TW" altLang="en-US" smtClean="0"/>
              <a:t>第五層</a:t>
            </a:r>
            <a:endParaRPr kumimoji="0" lang="en-US"/>
          </a:p>
        </p:txBody>
      </p:sp>
      <p:sp>
        <p:nvSpPr>
          <p:cNvPr id="4" name="日期版面配置區 3"/>
          <p:cNvSpPr>
            <a:spLocks noGrp="1"/>
          </p:cNvSpPr>
          <p:nvPr>
            <p:ph type="dt" sz="half" idx="2"/>
          </p:nvPr>
        </p:nvSpPr>
        <p:spPr>
          <a:xfrm>
            <a:off x="8878" y="6483997"/>
            <a:ext cx="2133600" cy="365125"/>
          </a:xfrm>
          <a:prstGeom prst="rect">
            <a:avLst/>
          </a:prstGeom>
        </p:spPr>
        <p:txBody>
          <a:bodyPr vert="horz" rtlCol="0" anchor="ctr"/>
          <a:lstStyle>
            <a:lvl1pPr algn="l" eaLnBrk="1" latinLnBrk="0" hangingPunct="1">
              <a:defRPr kumimoji="0" sz="1200">
                <a:solidFill>
                  <a:schemeClr val="tx1">
                    <a:tint val="75000"/>
                  </a:schemeClr>
                </a:solidFill>
              </a:defRPr>
            </a:lvl1pPr>
          </a:lstStyle>
          <a:p>
            <a:fld id="{82A0F1F9-077D-4298-91EC-DF503076FE92}" type="datetimeFigureOut">
              <a:rPr lang="zh-TW" altLang="en-US" smtClean="0"/>
              <a:t>2012/12/9</a:t>
            </a:fld>
            <a:endParaRPr lang="zh-TW" altLang="en-US"/>
          </a:p>
        </p:txBody>
      </p:sp>
      <p:sp>
        <p:nvSpPr>
          <p:cNvPr id="5" name="頁尾版面配置區 4"/>
          <p:cNvSpPr>
            <a:spLocks noGrp="1"/>
          </p:cNvSpPr>
          <p:nvPr>
            <p:ph type="ftr" sz="quarter" idx="3"/>
          </p:nvPr>
        </p:nvSpPr>
        <p:spPr>
          <a:xfrm>
            <a:off x="3124200" y="6483997"/>
            <a:ext cx="2895600" cy="365125"/>
          </a:xfrm>
          <a:prstGeom prst="rect">
            <a:avLst/>
          </a:prstGeom>
        </p:spPr>
        <p:txBody>
          <a:bodyPr vert="horz" rtlCol="0" anchor="ctr"/>
          <a:lstStyle>
            <a:lvl1pPr algn="ctr" eaLnBrk="1" latinLnBrk="0" hangingPunct="1">
              <a:defRPr kumimoji="0" sz="1200">
                <a:solidFill>
                  <a:schemeClr val="tx1">
                    <a:tint val="75000"/>
                  </a:schemeClr>
                </a:solidFill>
              </a:defRPr>
            </a:lvl1pPr>
          </a:lstStyle>
          <a:p>
            <a:endParaRPr lang="zh-TW" altLang="en-US"/>
          </a:p>
        </p:txBody>
      </p:sp>
      <p:sp>
        <p:nvSpPr>
          <p:cNvPr id="6" name="投影片編號版面配置區 5"/>
          <p:cNvSpPr>
            <a:spLocks noGrp="1"/>
          </p:cNvSpPr>
          <p:nvPr>
            <p:ph type="sldNum" sz="quarter" idx="4"/>
          </p:nvPr>
        </p:nvSpPr>
        <p:spPr>
          <a:xfrm>
            <a:off x="6992644" y="6483997"/>
            <a:ext cx="2133600" cy="365125"/>
          </a:xfrm>
          <a:prstGeom prst="rect">
            <a:avLst/>
          </a:prstGeom>
        </p:spPr>
        <p:txBody>
          <a:bodyPr vert="horz" rtlCol="0" anchor="ctr"/>
          <a:lstStyle>
            <a:lvl1pPr algn="r" eaLnBrk="1" latinLnBrk="0" hangingPunct="1">
              <a:defRPr kumimoji="0" sz="1200">
                <a:solidFill>
                  <a:schemeClr val="tx1">
                    <a:tint val="75000"/>
                  </a:schemeClr>
                </a:solidFill>
              </a:defRPr>
            </a:lvl1pPr>
          </a:lstStyle>
          <a:p>
            <a:fld id="{6AE9BBE8-BDEC-448D-8F52-BE9B984E59EF}" type="slidenum">
              <a:rPr lang="zh-TW" altLang="en-US" smtClean="0"/>
              <a:t>‹#›</a:t>
            </a:fld>
            <a:endParaRPr lang="zh-TW" altLang="en-US"/>
          </a:p>
        </p:txBody>
      </p:sp>
    </p:spTree>
  </p:cSld>
  <p:clrMap bg1="lt1" tx1="dk1" bg2="lt2" tx2="dk2" accent1="accent1" accent2="accent2" accent3="accent3" accent4="accent4" accent5="accent5" accent6="accent6" hlink="hlink" folHlink="folHlink"/>
  <p:sldLayoutIdLst>
    <p:sldLayoutId id="2147483922" r:id="rId1"/>
    <p:sldLayoutId id="2147483923" r:id="rId2"/>
    <p:sldLayoutId id="2147483924" r:id="rId3"/>
    <p:sldLayoutId id="2147483925" r:id="rId4"/>
    <p:sldLayoutId id="2147483926" r:id="rId5"/>
    <p:sldLayoutId id="2147483927" r:id="rId6"/>
    <p:sldLayoutId id="2147483928" r:id="rId7"/>
    <p:sldLayoutId id="2147483929" r:id="rId8"/>
    <p:sldLayoutId id="2147483930" r:id="rId9"/>
    <p:sldLayoutId id="2147483931" r:id="rId10"/>
    <p:sldLayoutId id="2147483932" r:id="rId11"/>
    <p:sldLayoutId id="2147483933" r:id="rId12"/>
  </p:sldLayoutIdLst>
  <p:txStyles>
    <p:titleStyle>
      <a:lvl1pPr algn="ctr" rtl="0" eaLnBrk="1" latinLnBrk="0" hangingPunct="1">
        <a:spcBef>
          <a:spcPct val="0"/>
        </a:spcBef>
        <a:buNone/>
        <a:defRPr kumimoji="0" sz="4000" b="1" kern="1200" cap="all" spc="50" dirty="0">
          <a:ln w="15875" cmpd="sng">
            <a:solidFill>
              <a:srgbClr val="FFFFFF"/>
            </a:solidFill>
            <a:prstDash val="solid"/>
          </a:ln>
          <a:solidFill>
            <a:srgbClr val="FFFFFF"/>
          </a:solidFill>
          <a:effectLst>
            <a:outerShdw blurRad="31750" dir="3600000" algn="tl" rotWithShape="0">
              <a:srgbClr val="000000">
                <a:alpha val="60000"/>
              </a:srgbClr>
            </a:outerShdw>
          </a:effectLst>
          <a:latin typeface="+mj-lt"/>
          <a:ea typeface="+mj-ea"/>
          <a:cs typeface="+mj-cs"/>
        </a:defRPr>
      </a:lvl1pPr>
      <a:lvl2pPr eaLnBrk="1" latinLnBrk="0" hangingPunct="1">
        <a:defRPr kumimoji="0">
          <a:solidFill>
            <a:schemeClr val="tx2"/>
          </a:solidFill>
        </a:defRPr>
      </a:lvl2pPr>
      <a:lvl3pPr eaLnBrk="1" latinLnBrk="0" hangingPunct="1">
        <a:defRPr kumimoji="0">
          <a:solidFill>
            <a:schemeClr val="tx2"/>
          </a:solidFill>
        </a:defRPr>
      </a:lvl3pPr>
      <a:lvl4pPr eaLnBrk="1" latinLnBrk="0" hangingPunct="1">
        <a:defRPr kumimoji="0">
          <a:solidFill>
            <a:schemeClr val="tx2"/>
          </a:solidFill>
        </a:defRPr>
      </a:lvl4pPr>
      <a:lvl5pPr eaLnBrk="1" latinLnBrk="0" hangingPunct="1">
        <a:defRPr kumimoji="0">
          <a:solidFill>
            <a:schemeClr val="tx2"/>
          </a:solidFill>
        </a:defRPr>
      </a:lvl5pPr>
      <a:lvl6pPr eaLnBrk="1" latinLnBrk="0" hangingPunct="1">
        <a:defRPr kumimoji="0">
          <a:solidFill>
            <a:schemeClr val="tx2"/>
          </a:solidFill>
        </a:defRPr>
      </a:lvl6pPr>
      <a:lvl7pPr eaLnBrk="1" latinLnBrk="0" hangingPunct="1">
        <a:defRPr kumimoji="0">
          <a:solidFill>
            <a:schemeClr val="tx2"/>
          </a:solidFill>
        </a:defRPr>
      </a:lvl7pPr>
      <a:lvl8pPr eaLnBrk="1" latinLnBrk="0" hangingPunct="1">
        <a:defRPr kumimoji="0">
          <a:solidFill>
            <a:schemeClr val="tx2"/>
          </a:solidFill>
        </a:defRPr>
      </a:lvl8pPr>
      <a:lvl9pPr eaLnBrk="1" latinLnBrk="0" hangingPunct="1">
        <a:defRPr kumimoji="0">
          <a:solidFill>
            <a:schemeClr val="tx2"/>
          </a:solidFill>
        </a:defRPr>
      </a:lvl9pPr>
    </p:titleStyle>
    <p:bodyStyle>
      <a:lvl1pPr marL="342900" indent="-342900" algn="l" rtl="0" eaLnBrk="1" latinLnBrk="0" hangingPunct="1">
        <a:spcBef>
          <a:spcPct val="20000"/>
        </a:spcBef>
        <a:buClr>
          <a:schemeClr val="tx2"/>
        </a:buClr>
        <a:buSzPct val="90000"/>
        <a:buFont typeface="Cambria"/>
        <a:buChar char="+"/>
        <a:defRPr kumimoji="0" sz="3200" kern="1200">
          <a:solidFill>
            <a:schemeClr val="tx1"/>
          </a:solidFill>
          <a:latin typeface="+mn-lt"/>
          <a:ea typeface="+mn-ea"/>
          <a:cs typeface="+mn-cs"/>
        </a:defRPr>
      </a:lvl1pPr>
      <a:lvl2pPr marL="742950" indent="-285750" algn="l" rtl="0" eaLnBrk="1" latinLnBrk="0" hangingPunct="1">
        <a:spcBef>
          <a:spcPct val="20000"/>
        </a:spcBef>
        <a:buClr>
          <a:schemeClr val="tx2"/>
        </a:buClr>
        <a:buSzPct val="100000"/>
        <a:buFont typeface="Cambria"/>
        <a:buChar char="–"/>
        <a:defRPr kumimoji="0" sz="2800" kern="1200">
          <a:solidFill>
            <a:schemeClr val="tx1"/>
          </a:solidFill>
          <a:latin typeface="+mn-lt"/>
          <a:ea typeface="+mn-ea"/>
          <a:cs typeface="+mn-cs"/>
        </a:defRPr>
      </a:lvl2pPr>
      <a:lvl3pPr marL="1143000" indent="-228600" algn="l" rtl="0" eaLnBrk="1" latinLnBrk="0" hangingPunct="1">
        <a:spcBef>
          <a:spcPct val="20000"/>
        </a:spcBef>
        <a:buClr>
          <a:schemeClr val="tx2"/>
        </a:buClr>
        <a:buSzPct val="60000"/>
        <a:buFont typeface="Wingdings 2"/>
        <a:buChar char="Ï"/>
        <a:defRPr kumimoji="0" sz="2400" kern="1200">
          <a:solidFill>
            <a:schemeClr val="tx1"/>
          </a:solidFill>
          <a:latin typeface="+mn-lt"/>
          <a:ea typeface="+mn-ea"/>
          <a:cs typeface="+mn-cs"/>
        </a:defRPr>
      </a:lvl3pPr>
      <a:lvl4pPr marL="1600200" indent="-228600" algn="l" rtl="0" eaLnBrk="1" latinLnBrk="0" hangingPunct="1">
        <a:spcBef>
          <a:spcPct val="20000"/>
        </a:spcBef>
        <a:buClr>
          <a:schemeClr val="tx2"/>
        </a:buClr>
        <a:buSzPct val="90000"/>
        <a:buFont typeface="Calibri"/>
        <a:buChar char="÷"/>
        <a:defRPr kumimoji="0" sz="2000" kern="1200">
          <a:solidFill>
            <a:schemeClr val="tx1"/>
          </a:solidFill>
          <a:latin typeface="+mn-lt"/>
          <a:ea typeface="+mn-ea"/>
          <a:cs typeface="+mn-cs"/>
        </a:defRPr>
      </a:lvl4pPr>
      <a:lvl5pPr marL="2057400" indent="-228600" algn="l" rtl="0" eaLnBrk="1" latinLnBrk="0" hangingPunct="1">
        <a:spcBef>
          <a:spcPct val="20000"/>
        </a:spcBef>
        <a:buClr>
          <a:schemeClr val="tx2"/>
        </a:buClr>
        <a:buSzPct val="100000"/>
        <a:buFont typeface="Cambria"/>
        <a:buChar char="="/>
        <a:defRPr kumimoji="0" sz="2000" kern="1200">
          <a:solidFill>
            <a:schemeClr val="tx1"/>
          </a:solidFill>
          <a:latin typeface="+mn-lt"/>
          <a:ea typeface="+mn-ea"/>
          <a:cs typeface="+mn-cs"/>
        </a:defRPr>
      </a:lvl5pPr>
      <a:lvl6pPr marL="2514600" indent="-228600" algn="l" rtl="0" eaLnBrk="1" latinLnBrk="0" hangingPunct="1">
        <a:spcBef>
          <a:spcPct val="20000"/>
        </a:spcBef>
        <a:buFont typeface="Arial"/>
        <a:buChar char="•"/>
        <a:defRPr kumimoji="0" sz="2000" kern="1200">
          <a:solidFill>
            <a:schemeClr val="tx1"/>
          </a:solidFill>
          <a:latin typeface="+mn-lt"/>
          <a:ea typeface="+mn-ea"/>
          <a:cs typeface="+mn-cs"/>
        </a:defRPr>
      </a:lvl6pPr>
      <a:lvl7pPr marL="2971800" indent="-228600" algn="l" rtl="0" eaLnBrk="1" latinLnBrk="0" hangingPunct="1">
        <a:spcBef>
          <a:spcPct val="20000"/>
        </a:spcBef>
        <a:buFont typeface="Arial"/>
        <a:buChar char="•"/>
        <a:defRPr kumimoji="0" sz="2000" kern="1200">
          <a:solidFill>
            <a:schemeClr val="tx1"/>
          </a:solidFill>
          <a:latin typeface="+mn-lt"/>
          <a:ea typeface="+mn-ea"/>
          <a:cs typeface="+mn-cs"/>
        </a:defRPr>
      </a:lvl7pPr>
      <a:lvl8pPr marL="3429000" indent="-228600" algn="l" rtl="0" eaLnBrk="1" latinLnBrk="0" hangingPunct="1">
        <a:spcBef>
          <a:spcPct val="20000"/>
        </a:spcBef>
        <a:buFont typeface="Arial"/>
        <a:buChar char="•"/>
        <a:defRPr kumimoji="0" sz="2000" kern="1200">
          <a:solidFill>
            <a:schemeClr val="tx1"/>
          </a:solidFill>
          <a:latin typeface="+mn-lt"/>
          <a:ea typeface="+mn-ea"/>
          <a:cs typeface="+mn-cs"/>
        </a:defRPr>
      </a:lvl8pPr>
      <a:lvl9pPr marL="3886200" indent="-228600" algn="l" rtl="0" eaLnBrk="1" latinLnBrk="0" hangingPunct="1">
        <a:spcBef>
          <a:spcPct val="20000"/>
        </a:spcBef>
        <a:buFont typeface="Arial"/>
        <a:buChar char="•"/>
        <a:defRPr kumimoji="0" sz="20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683568" y="332656"/>
            <a:ext cx="7772400" cy="1611610"/>
          </a:xfrm>
        </p:spPr>
        <p:txBody>
          <a:bodyPr>
            <a:normAutofit/>
          </a:bodyPr>
          <a:lstStyle/>
          <a:p>
            <a:r>
              <a:rPr lang="zh-TW" altLang="en-US" b="1" dirty="0" smtClean="0">
                <a:solidFill>
                  <a:schemeClr val="bg1"/>
                </a:solidFill>
                <a:ea typeface="標楷體" pitchFamily="65" charset="-120"/>
              </a:rPr>
              <a:t>以適當科技與風險評估的角度來看風能系統</a:t>
            </a:r>
            <a:endParaRPr lang="zh-TW" altLang="en-US" dirty="0">
              <a:solidFill>
                <a:schemeClr val="bg1"/>
              </a:solidFill>
            </a:endParaRPr>
          </a:p>
        </p:txBody>
      </p:sp>
      <p:sp>
        <p:nvSpPr>
          <p:cNvPr id="3" name="副標題 2"/>
          <p:cNvSpPr>
            <a:spLocks noGrp="1"/>
          </p:cNvSpPr>
          <p:nvPr>
            <p:ph type="subTitle" idx="1"/>
          </p:nvPr>
        </p:nvSpPr>
        <p:spPr>
          <a:xfrm>
            <a:off x="0" y="4221088"/>
            <a:ext cx="2840360" cy="1847056"/>
          </a:xfrm>
          <a:noFill/>
          <a:ln>
            <a:solidFill>
              <a:schemeClr val="bg1"/>
            </a:solidFill>
          </a:ln>
        </p:spPr>
        <p:txBody>
          <a:bodyPr>
            <a:noAutofit/>
          </a:bodyPr>
          <a:lstStyle/>
          <a:p>
            <a:pPr>
              <a:spcBef>
                <a:spcPct val="50000"/>
              </a:spcBef>
            </a:pPr>
            <a:r>
              <a:rPr lang="zh-TW" altLang="en-US" sz="2000" dirty="0" smtClean="0">
                <a:solidFill>
                  <a:schemeClr val="tx1"/>
                </a:solidFill>
                <a:latin typeface="華康新綜藝體W9(P)" pitchFamily="82" charset="-120"/>
                <a:ea typeface="華康新綜藝體W9(P)" pitchFamily="82" charset="-120"/>
              </a:rPr>
              <a:t>班級</a:t>
            </a:r>
            <a:r>
              <a:rPr lang="en-US" altLang="zh-TW" sz="2000" dirty="0" smtClean="0">
                <a:solidFill>
                  <a:schemeClr val="tx1"/>
                </a:solidFill>
                <a:latin typeface="華康新綜藝體W9(P)" pitchFamily="82" charset="-120"/>
                <a:ea typeface="華康新綜藝體W9(P)" pitchFamily="82" charset="-120"/>
              </a:rPr>
              <a:t>:</a:t>
            </a:r>
            <a:r>
              <a:rPr lang="zh-TW" altLang="en-US" sz="2000" dirty="0" smtClean="0">
                <a:solidFill>
                  <a:schemeClr val="tx1"/>
                </a:solidFill>
                <a:latin typeface="華康新綜藝體W9(P)" pitchFamily="82" charset="-120"/>
                <a:ea typeface="華康新綜藝體W9(P)" pitchFamily="82" charset="-120"/>
              </a:rPr>
              <a:t>車輛三甲</a:t>
            </a:r>
          </a:p>
          <a:p>
            <a:pPr>
              <a:spcBef>
                <a:spcPct val="50000"/>
              </a:spcBef>
            </a:pPr>
            <a:r>
              <a:rPr lang="zh-TW" altLang="en-US" sz="2000" dirty="0" smtClean="0">
                <a:solidFill>
                  <a:schemeClr val="tx1"/>
                </a:solidFill>
                <a:latin typeface="華康新綜藝體W9(P)" pitchFamily="82" charset="-120"/>
                <a:ea typeface="華康新綜藝體W9(P)" pitchFamily="82" charset="-120"/>
              </a:rPr>
              <a:t>學號</a:t>
            </a:r>
            <a:r>
              <a:rPr lang="en-US" altLang="zh-TW" sz="2000" dirty="0" smtClean="0">
                <a:solidFill>
                  <a:schemeClr val="tx1"/>
                </a:solidFill>
                <a:latin typeface="華康新綜藝體W9(P)" pitchFamily="82" charset="-120"/>
                <a:ea typeface="華康新綜藝體W9(P)" pitchFamily="82" charset="-120"/>
              </a:rPr>
              <a:t>:49915062</a:t>
            </a:r>
          </a:p>
          <a:p>
            <a:pPr>
              <a:spcBef>
                <a:spcPct val="50000"/>
              </a:spcBef>
            </a:pPr>
            <a:r>
              <a:rPr kumimoji="0" lang="zh-TW" altLang="en-US" sz="2000" dirty="0" smtClean="0">
                <a:solidFill>
                  <a:schemeClr val="tx1"/>
                </a:solidFill>
                <a:latin typeface="華康新綜藝體W9(P)" pitchFamily="82" charset="-120"/>
                <a:ea typeface="華康新綜藝體W9(P)" pitchFamily="82" charset="-120"/>
              </a:rPr>
              <a:t>姓名</a:t>
            </a:r>
            <a:r>
              <a:rPr lang="en-US" altLang="zh-TW" sz="2000" dirty="0" smtClean="0">
                <a:solidFill>
                  <a:schemeClr val="tx1"/>
                </a:solidFill>
                <a:latin typeface="華康新綜藝體W9(P)" pitchFamily="82" charset="-120"/>
                <a:ea typeface="華康新綜藝體W9(P)" pitchFamily="82" charset="-120"/>
              </a:rPr>
              <a:t>:</a:t>
            </a:r>
            <a:r>
              <a:rPr lang="zh-TW" altLang="en-US" sz="2000" dirty="0" smtClean="0">
                <a:solidFill>
                  <a:schemeClr val="tx1"/>
                </a:solidFill>
                <a:latin typeface="華康新綜藝體W9(P)" pitchFamily="82" charset="-120"/>
                <a:ea typeface="華康新綜藝體W9(P)" pitchFamily="82" charset="-120"/>
              </a:rPr>
              <a:t>劉騰鴻</a:t>
            </a:r>
            <a:endParaRPr lang="zh-TW" altLang="en-US" sz="2000" dirty="0" smtClean="0">
              <a:solidFill>
                <a:schemeClr val="tx1"/>
              </a:solidFill>
              <a:latin typeface="華康新綜藝體W9(P)" pitchFamily="82" charset="-120"/>
              <a:ea typeface="華康新綜藝體W9(P)" pitchFamily="82" charset="-120"/>
            </a:endParaRPr>
          </a:p>
          <a:p>
            <a:pPr>
              <a:spcBef>
                <a:spcPct val="50000"/>
              </a:spcBef>
            </a:pPr>
            <a:r>
              <a:rPr kumimoji="0" lang="zh-TW" altLang="zh-TW" sz="2000" dirty="0" smtClean="0">
                <a:solidFill>
                  <a:schemeClr val="tx1"/>
                </a:solidFill>
                <a:latin typeface="華康新綜藝體W9(P)" pitchFamily="82" charset="-120"/>
                <a:ea typeface="華康新綜藝體W9(P)" pitchFamily="82" charset="-120"/>
              </a:rPr>
              <a:t>指導老師:林聰益</a:t>
            </a:r>
            <a:endParaRPr kumimoji="0" lang="en-US" altLang="zh-TW" sz="2000" dirty="0" smtClean="0">
              <a:solidFill>
                <a:schemeClr val="tx1"/>
              </a:solidFill>
              <a:latin typeface="華康新綜藝體W9(P)" pitchFamily="82" charset="-120"/>
              <a:ea typeface="華康新綜藝體W9(P)" pitchFamily="82" charset="-12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文字方塊 8"/>
          <p:cNvSpPr txBox="1"/>
          <p:nvPr/>
        </p:nvSpPr>
        <p:spPr>
          <a:xfrm>
            <a:off x="3491880" y="332656"/>
            <a:ext cx="2232248" cy="1015663"/>
          </a:xfrm>
          <a:prstGeom prst="rect">
            <a:avLst/>
          </a:prstGeom>
          <a:noFill/>
        </p:spPr>
        <p:txBody>
          <a:bodyPr wrap="square" rtlCol="0">
            <a:spAutoFit/>
          </a:bodyPr>
          <a:lstStyle/>
          <a:p>
            <a:r>
              <a:rPr lang="zh-TW" altLang="en-US" sz="6000" b="1" dirty="0" smtClean="0">
                <a:latin typeface="+mj-ea"/>
                <a:ea typeface="+mj-ea"/>
              </a:rPr>
              <a:t>前言</a:t>
            </a:r>
            <a:endParaRPr lang="zh-TW" altLang="en-US" sz="6000" b="1" dirty="0">
              <a:latin typeface="+mj-ea"/>
              <a:ea typeface="+mj-ea"/>
            </a:endParaRPr>
          </a:p>
        </p:txBody>
      </p:sp>
      <p:sp>
        <p:nvSpPr>
          <p:cNvPr id="10" name="矩形 9"/>
          <p:cNvSpPr/>
          <p:nvPr/>
        </p:nvSpPr>
        <p:spPr>
          <a:xfrm>
            <a:off x="827584" y="1844824"/>
            <a:ext cx="7272808" cy="3323987"/>
          </a:xfrm>
          <a:prstGeom prst="rect">
            <a:avLst/>
          </a:prstGeom>
        </p:spPr>
        <p:txBody>
          <a:bodyPr wrap="square">
            <a:spAutoFit/>
          </a:bodyPr>
          <a:lstStyle/>
          <a:p>
            <a:pPr lvl="0"/>
            <a:r>
              <a:rPr lang="zh-TW" altLang="en-US" sz="2400" dirty="0">
                <a:latin typeface="+mj-ea"/>
                <a:ea typeface="+mj-ea"/>
              </a:rPr>
              <a:t>地球自轉公轉的力量和地表地形不同等因素，會造成風力、風向的改變。依季節或時期也會吹固定的風（季風）。風也有規模大小之分</a:t>
            </a:r>
            <a:r>
              <a:rPr lang="zh-TW" altLang="en-US" sz="2400" dirty="0" smtClean="0">
                <a:latin typeface="+mj-ea"/>
                <a:ea typeface="+mj-ea"/>
              </a:rPr>
              <a:t>。</a:t>
            </a:r>
            <a:r>
              <a:rPr lang="zh-TW" altLang="en-US" sz="2400" dirty="0">
                <a:latin typeface="+mj-ea"/>
                <a:ea typeface="+mj-ea"/>
              </a:rPr>
              <a:t>台灣目前的能源生產，主要仰賴核能、燃煤及燃油，不僅原料受制於外國，因能源開發而造成的環境污染也始終無法克服。不過天然氣，石油、煤…等資源。總會銷耗殆盡然而能永續使用無匱乏之虞的能源則可取自大自然中的風為本次探討的主題</a:t>
            </a:r>
            <a:r>
              <a:rPr lang="zh-TW" altLang="en-US" sz="2400" dirty="0">
                <a:solidFill>
                  <a:srgbClr val="FF0000"/>
                </a:solidFill>
                <a:latin typeface="+mj-ea"/>
                <a:ea typeface="+mj-ea"/>
              </a:rPr>
              <a:t>風能</a:t>
            </a:r>
            <a:endParaRPr lang="zh-TW" altLang="en-US" sz="2400" dirty="0">
              <a:latin typeface="+mj-ea"/>
              <a:ea typeface="+mj-ea"/>
            </a:endParaRPr>
          </a:p>
          <a:p>
            <a:endParaRPr lang="zh-TW" altLang="en-US" dirty="0"/>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3"/>
          <p:cNvSpPr txBox="1">
            <a:spLocks noChangeArrowheads="1"/>
          </p:cNvSpPr>
          <p:nvPr/>
        </p:nvSpPr>
        <p:spPr>
          <a:xfrm>
            <a:off x="539552" y="1772816"/>
            <a:ext cx="4419600" cy="4523656"/>
          </a:xfrm>
          <a:prstGeom prst="rect">
            <a:avLst/>
          </a:prstGeom>
        </p:spPr>
        <p:txBody>
          <a:bodyPr vert="horz" rtlCol="0">
            <a:normAutofit/>
          </a:bodyPr>
          <a:lstStyle/>
          <a:p>
            <a:pPr marL="0" marR="0" lvl="0" indent="0" algn="ctr" defTabSz="914400" rtl="0" eaLnBrk="1" fontAlgn="auto" latinLnBrk="0" hangingPunct="1">
              <a:lnSpc>
                <a:spcPct val="90000"/>
              </a:lnSpc>
              <a:spcBef>
                <a:spcPct val="20000"/>
              </a:spcBef>
              <a:spcAft>
                <a:spcPts val="0"/>
              </a:spcAft>
              <a:buClr>
                <a:schemeClr val="tx2"/>
              </a:buClr>
              <a:buSzPct val="90000"/>
              <a:buFont typeface="Cambria"/>
              <a:buNone/>
              <a:tabLst/>
              <a:defRPr/>
            </a:pPr>
            <a:r>
              <a:rPr kumimoji="0" lang="zh-TW" altLang="en-US" sz="2400" b="0" i="0" u="none" strike="noStrike" kern="1200" cap="none" spc="0" normalizeH="0" baseline="0" noProof="0" dirty="0" smtClean="0">
                <a:ln>
                  <a:noFill/>
                </a:ln>
                <a:solidFill>
                  <a:schemeClr val="tx2"/>
                </a:solidFill>
                <a:effectLst/>
                <a:uLnTx/>
                <a:uFillTx/>
                <a:latin typeface="+mj-ea"/>
                <a:ea typeface="+mj-ea"/>
                <a:cs typeface="+mn-cs"/>
              </a:rPr>
              <a:t>所謂「風力發電」，是利用風力帶動風車葉片旋轉，再透過增速機將旋轉的速度提升，來促使發電機發電。 </a:t>
            </a:r>
          </a:p>
          <a:p>
            <a:pPr marL="0" marR="0" lvl="0" indent="0" algn="ctr" defTabSz="914400" rtl="0" eaLnBrk="1" fontAlgn="auto" latinLnBrk="0" hangingPunct="1">
              <a:lnSpc>
                <a:spcPct val="90000"/>
              </a:lnSpc>
              <a:spcBef>
                <a:spcPct val="20000"/>
              </a:spcBef>
              <a:spcAft>
                <a:spcPts val="0"/>
              </a:spcAft>
              <a:buClr>
                <a:schemeClr val="tx2"/>
              </a:buClr>
              <a:buSzPct val="90000"/>
              <a:buFont typeface="Cambria"/>
              <a:buNone/>
              <a:tabLst/>
              <a:defRPr/>
            </a:pPr>
            <a:r>
              <a:rPr kumimoji="0" lang="zh-TW" altLang="en-US" sz="2400" b="0" i="0" u="none" strike="noStrike" kern="1200" cap="none" spc="0" normalizeH="0" baseline="0" noProof="0" dirty="0" smtClean="0">
                <a:ln>
                  <a:noFill/>
                </a:ln>
                <a:solidFill>
                  <a:schemeClr val="tx2"/>
                </a:solidFill>
                <a:effectLst/>
                <a:uLnTx/>
                <a:uFillTx/>
                <a:latin typeface="+mj-ea"/>
                <a:ea typeface="+mj-ea"/>
                <a:cs typeface="+mn-cs"/>
              </a:rPr>
              <a:t>以風車發電原理來敍述風力發電機主要結構包括</a:t>
            </a:r>
            <a:r>
              <a:rPr kumimoji="0" lang="zh-TW" altLang="en-US" sz="2400" b="0" i="0" u="none" strike="noStrike" kern="1200" cap="none" spc="0" normalizeH="0" baseline="0" noProof="0" dirty="0" smtClean="0">
                <a:ln>
                  <a:noFill/>
                </a:ln>
                <a:solidFill>
                  <a:schemeClr val="hlink"/>
                </a:solidFill>
                <a:effectLst/>
                <a:uLnTx/>
                <a:uFillTx/>
                <a:latin typeface="+mj-ea"/>
                <a:ea typeface="+mj-ea"/>
                <a:cs typeface="+mn-cs"/>
              </a:rPr>
              <a:t>葉片</a:t>
            </a:r>
            <a:r>
              <a:rPr kumimoji="0" lang="zh-TW" altLang="en-US" sz="2400" b="0" i="0" u="none" strike="noStrike" kern="1200" cap="none" spc="0" normalizeH="0" baseline="0" noProof="0" dirty="0" smtClean="0">
                <a:ln>
                  <a:noFill/>
                </a:ln>
                <a:solidFill>
                  <a:schemeClr val="tx2"/>
                </a:solidFill>
                <a:effectLst/>
                <a:uLnTx/>
                <a:uFillTx/>
                <a:latin typeface="+mj-ea"/>
                <a:ea typeface="+mj-ea"/>
                <a:cs typeface="+mn-cs"/>
              </a:rPr>
              <a:t>、</a:t>
            </a:r>
            <a:r>
              <a:rPr kumimoji="0" lang="zh-TW" altLang="en-US" sz="2400" b="0" i="0" u="none" strike="noStrike" kern="1200" cap="none" spc="0" normalizeH="0" baseline="0" noProof="0" dirty="0" smtClean="0">
                <a:ln>
                  <a:noFill/>
                </a:ln>
                <a:solidFill>
                  <a:schemeClr val="hlink"/>
                </a:solidFill>
                <a:effectLst/>
                <a:uLnTx/>
                <a:uFillTx/>
                <a:latin typeface="+mj-ea"/>
                <a:ea typeface="+mj-ea"/>
                <a:cs typeface="+mn-cs"/>
              </a:rPr>
              <a:t>發電機</a:t>
            </a:r>
            <a:r>
              <a:rPr kumimoji="0" lang="zh-TW" altLang="en-US" sz="2400" b="0" i="0" u="none" strike="noStrike" kern="1200" cap="none" spc="0" normalizeH="0" baseline="0" noProof="0" dirty="0" smtClean="0">
                <a:ln>
                  <a:noFill/>
                </a:ln>
                <a:solidFill>
                  <a:schemeClr val="tx2"/>
                </a:solidFill>
                <a:effectLst/>
                <a:uLnTx/>
                <a:uFillTx/>
                <a:latin typeface="+mj-ea"/>
                <a:ea typeface="+mj-ea"/>
                <a:cs typeface="+mn-cs"/>
              </a:rPr>
              <a:t>、</a:t>
            </a:r>
            <a:r>
              <a:rPr kumimoji="0" lang="zh-TW" altLang="en-US" sz="2400" b="0" i="0" u="none" strike="noStrike" kern="1200" cap="none" spc="0" normalizeH="0" baseline="0" noProof="0" dirty="0" smtClean="0">
                <a:ln>
                  <a:noFill/>
                </a:ln>
                <a:solidFill>
                  <a:schemeClr val="hlink"/>
                </a:solidFill>
                <a:effectLst/>
                <a:uLnTx/>
                <a:uFillTx/>
                <a:latin typeface="+mj-ea"/>
                <a:ea typeface="+mj-ea"/>
                <a:cs typeface="+mn-cs"/>
              </a:rPr>
              <a:t>增速裝置</a:t>
            </a:r>
            <a:r>
              <a:rPr kumimoji="0" lang="zh-TW" altLang="en-US" sz="2400" b="0" i="0" u="none" strike="noStrike" kern="1200" cap="none" spc="0" normalizeH="0" baseline="0" noProof="0" dirty="0" smtClean="0">
                <a:ln>
                  <a:noFill/>
                </a:ln>
                <a:solidFill>
                  <a:schemeClr val="tx2"/>
                </a:solidFill>
                <a:effectLst/>
                <a:uLnTx/>
                <a:uFillTx/>
                <a:latin typeface="+mj-ea"/>
                <a:ea typeface="+mj-ea"/>
                <a:cs typeface="+mn-cs"/>
              </a:rPr>
              <a:t>、</a:t>
            </a:r>
            <a:r>
              <a:rPr kumimoji="0" lang="zh-TW" altLang="en-US" sz="2400" b="0" i="0" u="none" strike="noStrike" kern="1200" cap="none" spc="0" normalizeH="0" baseline="0" noProof="0" dirty="0" smtClean="0">
                <a:ln>
                  <a:noFill/>
                </a:ln>
                <a:solidFill>
                  <a:schemeClr val="hlink"/>
                </a:solidFill>
                <a:effectLst/>
                <a:uLnTx/>
                <a:uFillTx/>
                <a:latin typeface="+mj-ea"/>
                <a:ea typeface="+mj-ea"/>
                <a:cs typeface="+mn-cs"/>
              </a:rPr>
              <a:t>控制系統</a:t>
            </a:r>
            <a:r>
              <a:rPr kumimoji="0" lang="zh-TW" altLang="en-US" sz="2400" b="0" i="0" u="none" strike="noStrike" kern="1200" cap="none" spc="0" normalizeH="0" baseline="0" noProof="0" dirty="0" smtClean="0">
                <a:ln>
                  <a:noFill/>
                </a:ln>
                <a:solidFill>
                  <a:schemeClr val="tx2"/>
                </a:solidFill>
                <a:effectLst/>
                <a:uLnTx/>
                <a:uFillTx/>
                <a:latin typeface="+mj-ea"/>
                <a:ea typeface="+mj-ea"/>
                <a:cs typeface="+mn-cs"/>
              </a:rPr>
              <a:t>、</a:t>
            </a:r>
            <a:r>
              <a:rPr kumimoji="0" lang="zh-TW" altLang="en-US" sz="2400" b="0" i="0" u="none" strike="noStrike" kern="1200" cap="none" spc="0" normalizeH="0" baseline="0" noProof="0" dirty="0" smtClean="0">
                <a:ln>
                  <a:noFill/>
                </a:ln>
                <a:solidFill>
                  <a:schemeClr val="hlink"/>
                </a:solidFill>
                <a:effectLst/>
                <a:uLnTx/>
                <a:uFillTx/>
                <a:latin typeface="+mj-ea"/>
                <a:ea typeface="+mj-ea"/>
                <a:cs typeface="+mn-cs"/>
              </a:rPr>
              <a:t>塔架機艙</a:t>
            </a:r>
            <a:r>
              <a:rPr kumimoji="0" lang="zh-TW" altLang="en-US" sz="2400" b="0" i="0" u="none" strike="noStrike" kern="1200" cap="none" spc="0" normalizeH="0" baseline="0" noProof="0" dirty="0" smtClean="0">
                <a:ln>
                  <a:noFill/>
                </a:ln>
                <a:solidFill>
                  <a:schemeClr val="tx2"/>
                </a:solidFill>
                <a:effectLst/>
                <a:uLnTx/>
                <a:uFillTx/>
                <a:latin typeface="+mj-ea"/>
                <a:ea typeface="+mj-ea"/>
                <a:cs typeface="+mn-cs"/>
              </a:rPr>
              <a:t>...等。</a:t>
            </a:r>
          </a:p>
          <a:p>
            <a:pPr marL="0" marR="0" lvl="0" indent="0" algn="ctr" defTabSz="914400" rtl="0" eaLnBrk="1" fontAlgn="auto" latinLnBrk="0" hangingPunct="1">
              <a:lnSpc>
                <a:spcPct val="90000"/>
              </a:lnSpc>
              <a:spcBef>
                <a:spcPct val="20000"/>
              </a:spcBef>
              <a:spcAft>
                <a:spcPts val="0"/>
              </a:spcAft>
              <a:buClr>
                <a:schemeClr val="tx2"/>
              </a:buClr>
              <a:buSzPct val="90000"/>
              <a:buFont typeface="Cambria"/>
              <a:buNone/>
              <a:tabLst/>
              <a:defRPr/>
            </a:pPr>
            <a:r>
              <a:rPr kumimoji="0" lang="zh-TW" altLang="en-US" sz="2400" b="0" i="0" u="none" strike="noStrike" kern="1200" cap="none" spc="0" normalizeH="0" baseline="0" noProof="0" dirty="0" smtClean="0">
                <a:ln>
                  <a:noFill/>
                </a:ln>
                <a:solidFill>
                  <a:schemeClr val="tx2"/>
                </a:solidFill>
                <a:effectLst/>
                <a:uLnTx/>
                <a:uFillTx/>
                <a:latin typeface="+mj-ea"/>
                <a:ea typeface="+mj-ea"/>
                <a:cs typeface="+mn-cs"/>
              </a:rPr>
              <a:t>風車的斜面葉片受到風的阻力，產生一股反抗的力量，力量作用而造成風車的轉動就是作用力與反作用力的原理。 </a:t>
            </a:r>
          </a:p>
          <a:p>
            <a:pPr marL="0" marR="0" lvl="0" indent="0" algn="ctr" defTabSz="914400" rtl="0" eaLnBrk="1" fontAlgn="auto" latinLnBrk="0" hangingPunct="1">
              <a:lnSpc>
                <a:spcPct val="90000"/>
              </a:lnSpc>
              <a:spcBef>
                <a:spcPct val="20000"/>
              </a:spcBef>
              <a:spcAft>
                <a:spcPts val="0"/>
              </a:spcAft>
              <a:buClr>
                <a:schemeClr val="tx2"/>
              </a:buClr>
              <a:buSzPct val="90000"/>
              <a:buFont typeface="Cambria"/>
              <a:buNone/>
              <a:tabLst/>
              <a:defRPr/>
            </a:pPr>
            <a:endParaRPr kumimoji="0" lang="zh-TW" altLang="en-US" sz="2400" b="0" i="0" u="none" strike="noStrike" kern="1200" cap="none" spc="0" normalizeH="0" baseline="0" noProof="0" dirty="0">
              <a:ln>
                <a:noFill/>
              </a:ln>
              <a:solidFill>
                <a:schemeClr val="tx2"/>
              </a:solidFill>
              <a:effectLst/>
              <a:uLnTx/>
              <a:uFillTx/>
              <a:latin typeface="標楷體" pitchFamily="65" charset="-120"/>
              <a:ea typeface="標楷體" pitchFamily="65" charset="-120"/>
              <a:cs typeface="+mn-cs"/>
            </a:endParaRPr>
          </a:p>
        </p:txBody>
      </p:sp>
      <p:pic>
        <p:nvPicPr>
          <p:cNvPr id="13" name="Picture 5" descr="windmachine"/>
          <p:cNvPicPr>
            <a:picLocks noChangeAspect="1" noChangeArrowheads="1"/>
          </p:cNvPicPr>
          <p:nvPr/>
        </p:nvPicPr>
        <p:blipFill>
          <a:blip r:embed="rId2" cstate="print"/>
          <a:srcRect/>
          <a:stretch>
            <a:fillRect/>
          </a:stretch>
        </p:blipFill>
        <p:spPr>
          <a:xfrm>
            <a:off x="5148064" y="1484784"/>
            <a:ext cx="3240360" cy="4968552"/>
          </a:xfrm>
          <a:prstGeom prst="rect">
            <a:avLst/>
          </a:prstGeom>
          <a:noFill/>
          <a:ln/>
        </p:spPr>
      </p:pic>
      <p:sp>
        <p:nvSpPr>
          <p:cNvPr id="16" name="文字方塊 15"/>
          <p:cNvSpPr txBox="1"/>
          <p:nvPr/>
        </p:nvSpPr>
        <p:spPr>
          <a:xfrm>
            <a:off x="0" y="476672"/>
            <a:ext cx="9036496" cy="1292662"/>
          </a:xfrm>
          <a:prstGeom prst="rect">
            <a:avLst/>
          </a:prstGeom>
          <a:noFill/>
        </p:spPr>
        <p:txBody>
          <a:bodyPr wrap="square" rtlCol="0">
            <a:spAutoFit/>
          </a:bodyPr>
          <a:lstStyle/>
          <a:p>
            <a:pPr lvl="0" algn="ctr"/>
            <a:r>
              <a:rPr lang="zh-TW" altLang="en-US" sz="6000" b="1" dirty="0">
                <a:latin typeface="Times New Roman" pitchFamily="18" charset="0"/>
                <a:ea typeface="標楷體" pitchFamily="65" charset="-120"/>
              </a:rPr>
              <a:t>構造及其原理解說</a:t>
            </a:r>
          </a:p>
          <a:p>
            <a:endParaRPr lang="zh-TW" alt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noChangeArrowheads="1"/>
          </p:cNvSpPr>
          <p:nvPr/>
        </p:nvSpPr>
        <p:spPr>
          <a:xfrm>
            <a:off x="971600" y="2060848"/>
            <a:ext cx="7351712" cy="4114800"/>
          </a:xfrm>
          <a:prstGeom prst="rect">
            <a:avLst/>
          </a:prstGeom>
        </p:spPr>
        <p:txBody>
          <a:bodyPr/>
          <a:lstStyle/>
          <a:p>
            <a:pPr marL="342900" marR="0" lvl="0" indent="-342900" algn="l" defTabSz="914400" rtl="0" eaLnBrk="1" fontAlgn="auto" latinLnBrk="0" hangingPunct="1">
              <a:lnSpc>
                <a:spcPct val="100000"/>
              </a:lnSpc>
              <a:spcBef>
                <a:spcPct val="20000"/>
              </a:spcBef>
              <a:spcAft>
                <a:spcPts val="0"/>
              </a:spcAft>
              <a:buClr>
                <a:schemeClr val="tx2"/>
              </a:buClr>
              <a:buSzPct val="90000"/>
              <a:tabLst/>
              <a:defRPr/>
            </a:pPr>
            <a:r>
              <a:rPr lang="zh-TW" altLang="en-US" sz="2400" noProof="0" dirty="0" smtClean="0">
                <a:latin typeface="標楷體" pitchFamily="65" charset="-120"/>
                <a:ea typeface="標楷體" pitchFamily="65" charset="-120"/>
              </a:rPr>
              <a:t>  </a:t>
            </a:r>
            <a:r>
              <a:rPr kumimoji="0" lang="zh-TW" altLang="en-US" sz="2400" b="0" i="0" u="none" strike="noStrike" kern="1200" cap="none" spc="0" normalizeH="0" baseline="0" noProof="0" dirty="0" smtClean="0">
                <a:ln>
                  <a:noFill/>
                </a:ln>
                <a:solidFill>
                  <a:schemeClr val="tx1"/>
                </a:solidFill>
                <a:effectLst/>
                <a:uLnTx/>
                <a:uFillTx/>
                <a:latin typeface="標楷體" pitchFamily="65" charset="-120"/>
                <a:ea typeface="標楷體" pitchFamily="65" charset="-120"/>
                <a:cs typeface="+mn-cs"/>
              </a:rPr>
              <a:t>風輪的作用是將風能轉換為機械能，它由氣體流動性能良好的葉片裝在輪軸上所組成，低速轉動的風輪通過傳動系統由加速齒輪箱增速，將動力傳導給發電機</a:t>
            </a:r>
            <a:r>
              <a:rPr kumimoji="0" lang="zh-TW" altLang="en-US" sz="2800" b="0" i="0" u="none" strike="noStrike" kern="1200" cap="none" spc="0" normalizeH="0" baseline="0" noProof="0" dirty="0" smtClean="0">
                <a:ln>
                  <a:noFill/>
                </a:ln>
                <a:solidFill>
                  <a:schemeClr val="tx1"/>
                </a:solidFill>
                <a:effectLst/>
                <a:uLnTx/>
                <a:uFillTx/>
                <a:latin typeface="標楷體" pitchFamily="65" charset="-120"/>
                <a:ea typeface="標楷體" pitchFamily="65" charset="-120"/>
                <a:cs typeface="+mn-cs"/>
              </a:rPr>
              <a:t>。</a:t>
            </a:r>
            <a:endParaRPr kumimoji="0" lang="en-US" altLang="zh-TW" sz="2800" b="0" i="0" u="none" strike="noStrike" kern="1200" cap="none" spc="0" normalizeH="0" baseline="0" noProof="0" dirty="0" smtClean="0">
              <a:ln>
                <a:noFill/>
              </a:ln>
              <a:solidFill>
                <a:schemeClr val="tx1"/>
              </a:solidFill>
              <a:effectLst/>
              <a:uLnTx/>
              <a:uFillTx/>
              <a:latin typeface="標楷體" pitchFamily="65" charset="-120"/>
              <a:ea typeface="標楷體" pitchFamily="65" charset="-120"/>
              <a:cs typeface="+mn-cs"/>
            </a:endParaRPr>
          </a:p>
          <a:p>
            <a:pPr marL="342900" marR="0" lvl="0" indent="-342900" algn="l" defTabSz="914400" rtl="0" eaLnBrk="1" fontAlgn="auto" latinLnBrk="0" hangingPunct="1">
              <a:lnSpc>
                <a:spcPct val="100000"/>
              </a:lnSpc>
              <a:spcBef>
                <a:spcPct val="20000"/>
              </a:spcBef>
              <a:spcAft>
                <a:spcPts val="0"/>
              </a:spcAft>
              <a:buClr>
                <a:schemeClr val="tx2"/>
              </a:buClr>
              <a:buSzPct val="90000"/>
              <a:tabLst/>
              <a:defRPr/>
            </a:pPr>
            <a:r>
              <a:rPr kumimoji="0" lang="zh-TW" altLang="en-US" sz="2400" b="0" i="0" u="none" strike="noStrike" kern="1200" cap="none" spc="0" normalizeH="0" baseline="0" noProof="0" dirty="0" smtClean="0">
                <a:ln>
                  <a:noFill/>
                </a:ln>
                <a:solidFill>
                  <a:schemeClr val="tx1"/>
                </a:solidFill>
                <a:effectLst/>
                <a:uLnTx/>
                <a:uFillTx/>
                <a:latin typeface="標楷體" pitchFamily="65" charset="-120"/>
                <a:ea typeface="標楷體" pitchFamily="65" charset="-120"/>
                <a:cs typeface="+mn-cs"/>
              </a:rPr>
              <a:t>  風向會經常改變，為了有效地利用風能，必須要有自動迎風的裝置，它根據風向感測儀測得的風向信號，由控制器控制偏移電機， 驅動小齒輪再推動塔架上的大齒輪，使整個機艙藉由此自動控制的系統，能夠一直對向迎風面。</a:t>
            </a:r>
          </a:p>
          <a:p>
            <a:pPr marL="342900" marR="0" lvl="0" indent="-342900" algn="l" defTabSz="914400" rtl="0" eaLnBrk="1" fontAlgn="auto" latinLnBrk="0" hangingPunct="1">
              <a:lnSpc>
                <a:spcPct val="100000"/>
              </a:lnSpc>
              <a:spcBef>
                <a:spcPct val="20000"/>
              </a:spcBef>
              <a:spcAft>
                <a:spcPts val="0"/>
              </a:spcAft>
              <a:buClr>
                <a:schemeClr val="tx2"/>
              </a:buClr>
              <a:buSzPct val="90000"/>
              <a:buFont typeface="Cambria"/>
              <a:buChar char="+"/>
              <a:tabLst/>
              <a:defRPr/>
            </a:pPr>
            <a:endParaRPr kumimoji="0" lang="zh-TW" altLang="en-US" sz="2400" b="0" i="0" u="none" strike="noStrike" kern="1200" cap="none" spc="0" normalizeH="0" baseline="0" noProof="0" dirty="0">
              <a:ln>
                <a:noFill/>
              </a:ln>
              <a:solidFill>
                <a:schemeClr val="tx1"/>
              </a:solidFill>
              <a:effectLst/>
              <a:uLnTx/>
              <a:uFillTx/>
              <a:latin typeface="標楷體" pitchFamily="65" charset="-120"/>
              <a:ea typeface="標楷體" pitchFamily="65" charset="-120"/>
              <a:cs typeface="+mn-cs"/>
            </a:endParaRPr>
          </a:p>
        </p:txBody>
      </p:sp>
      <p:sp>
        <p:nvSpPr>
          <p:cNvPr id="5" name="Rectangle 2"/>
          <p:cNvSpPr txBox="1">
            <a:spLocks noChangeArrowheads="1"/>
          </p:cNvSpPr>
          <p:nvPr/>
        </p:nvSpPr>
        <p:spPr>
          <a:xfrm>
            <a:off x="0" y="620688"/>
            <a:ext cx="9144000" cy="1008112"/>
          </a:xfrm>
          <a:prstGeom prst="rect">
            <a:avLst/>
          </a:prstGeom>
        </p:spPr>
        <p:txBody>
          <a:bodyPr vert="horz" rtlCol="0">
            <a:noAutofit/>
          </a:bodyPr>
          <a:lstStyle/>
          <a:p>
            <a:pPr marL="342900" marR="0" lvl="0" indent="-342900" algn="ctr" defTabSz="914400" rtl="0" eaLnBrk="1" fontAlgn="auto" latinLnBrk="0" hangingPunct="1">
              <a:lnSpc>
                <a:spcPct val="100000"/>
              </a:lnSpc>
              <a:spcBef>
                <a:spcPct val="20000"/>
              </a:spcBef>
              <a:spcAft>
                <a:spcPts val="0"/>
              </a:spcAft>
              <a:buClr>
                <a:schemeClr val="tx2"/>
              </a:buClr>
              <a:buSzPct val="90000"/>
              <a:tabLst/>
              <a:defRPr/>
            </a:pPr>
            <a:r>
              <a:rPr kumimoji="0" lang="zh-TW" altLang="en-US" sz="6000" b="1" i="0" u="none" strike="noStrike" kern="1200" cap="none" spc="0" normalizeH="0" baseline="0" noProof="0" dirty="0" smtClean="0">
                <a:ln>
                  <a:noFill/>
                </a:ln>
                <a:solidFill>
                  <a:schemeClr val="tx1"/>
                </a:solidFill>
                <a:effectLst/>
                <a:uLnTx/>
                <a:uFillTx/>
                <a:latin typeface="Times New Roman" pitchFamily="18" charset="0"/>
                <a:ea typeface="標楷體" pitchFamily="65" charset="-120"/>
                <a:cs typeface="+mn-cs"/>
              </a:rPr>
              <a:t>構造及其原理解說</a:t>
            </a:r>
            <a:endParaRPr kumimoji="0" lang="zh-TW" altLang="en-US" sz="6000" b="1" i="0" u="none" strike="noStrike" kern="1200" cap="none" spc="0" normalizeH="0" baseline="0" noProof="0" dirty="0">
              <a:ln>
                <a:noFill/>
              </a:ln>
              <a:solidFill>
                <a:schemeClr val="tx1"/>
              </a:solidFill>
              <a:effectLst/>
              <a:uLnTx/>
              <a:uFillTx/>
              <a:latin typeface="Times New Roman" pitchFamily="18" charset="0"/>
              <a:ea typeface="標楷體" pitchFamily="65" charset="-120"/>
              <a:cs typeface="+mn-cs"/>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ChangeArrowheads="1"/>
          </p:cNvSpPr>
          <p:nvPr/>
        </p:nvSpPr>
        <p:spPr bwMode="auto">
          <a:xfrm>
            <a:off x="1691680" y="1988840"/>
            <a:ext cx="6048672" cy="20313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zh-TW" altLang="zh-TW" sz="1200" b="0" i="0" u="none" strike="noStrike" cap="none" normalizeH="0" baseline="0" dirty="0" smtClean="0">
                <a:ln>
                  <a:noFill/>
                </a:ln>
                <a:solidFill>
                  <a:srgbClr val="000000"/>
                </a:solidFill>
                <a:effectLst/>
                <a:latin typeface="Arial"/>
                <a:ea typeface="新細明體" pitchFamily="18" charset="-120"/>
                <a:cs typeface="Times New Roman" pitchFamily="18" charset="0"/>
              </a:rPr>
              <a:t>    </a:t>
            </a:r>
            <a:endParaRPr kumimoji="1" lang="zh-TW" sz="1200" b="0" i="0" u="none" strike="noStrike" cap="none" normalizeH="0" baseline="0" dirty="0" smtClean="0">
              <a:ln>
                <a:noFill/>
              </a:ln>
              <a:solidFill>
                <a:srgbClr val="000000"/>
              </a:solidFill>
              <a:effectLst/>
              <a:latin typeface="Times New Roman" pitchFamily="18" charset="0"/>
              <a:ea typeface="新細明體" pitchFamily="18" charset="-12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1" lang="zh-TW" sz="2400" b="0" i="0" u="none" strike="noStrike" cap="none" normalizeH="0" baseline="0" dirty="0" smtClean="0">
                <a:ln>
                  <a:noFill/>
                </a:ln>
                <a:solidFill>
                  <a:srgbClr val="000000"/>
                </a:solidFill>
                <a:effectLst/>
                <a:latin typeface="+mj-ea"/>
                <a:ea typeface="+mj-ea"/>
                <a:cs typeface="Times New Roman" pitchFamily="18" charset="0"/>
              </a:rPr>
              <a:t>如依其形狀及旋轉軸的方向區分，可歸納出二種最主要之型式：</a:t>
            </a:r>
          </a:p>
          <a:p>
            <a:pPr marL="0" marR="0" lvl="0" indent="0" algn="l" defTabSz="914400" rtl="0" eaLnBrk="0" fontAlgn="base" latinLnBrk="0" hangingPunct="0">
              <a:lnSpc>
                <a:spcPct val="100000"/>
              </a:lnSpc>
              <a:spcBef>
                <a:spcPct val="0"/>
              </a:spcBef>
              <a:spcAft>
                <a:spcPct val="0"/>
              </a:spcAft>
              <a:buClrTx/>
              <a:buSzTx/>
              <a:buFontTx/>
              <a:buNone/>
              <a:tabLst/>
            </a:pPr>
            <a:r>
              <a:rPr kumimoji="1" lang="zh-TW" altLang="zh-TW" sz="2400" b="0" i="0" u="none" strike="noStrike" cap="none" normalizeH="0" baseline="0" dirty="0" smtClean="0">
                <a:ln>
                  <a:noFill/>
                </a:ln>
                <a:solidFill>
                  <a:srgbClr val="000000"/>
                </a:solidFill>
                <a:effectLst/>
                <a:latin typeface="+mj-ea"/>
                <a:ea typeface="+mj-ea"/>
                <a:cs typeface="Times New Roman" pitchFamily="18" charset="0"/>
              </a:rPr>
              <a:t>‧</a:t>
            </a:r>
            <a:r>
              <a:rPr kumimoji="1" lang="zh-TW" sz="2400" b="0" i="0" u="none" strike="noStrike" cap="none" normalizeH="0" baseline="0" dirty="0" smtClean="0">
                <a:ln>
                  <a:noFill/>
                </a:ln>
                <a:solidFill>
                  <a:srgbClr val="000000"/>
                </a:solidFill>
                <a:effectLst/>
                <a:latin typeface="+mj-ea"/>
                <a:ea typeface="+mj-ea"/>
                <a:cs typeface="Times New Roman" pitchFamily="18" charset="0"/>
              </a:rPr>
              <a:t>水平軸式轉子</a:t>
            </a:r>
          </a:p>
          <a:p>
            <a:pPr marL="0" marR="0" lvl="0" indent="0" algn="l" defTabSz="914400" rtl="0" eaLnBrk="0" fontAlgn="base" latinLnBrk="0" hangingPunct="0">
              <a:lnSpc>
                <a:spcPct val="100000"/>
              </a:lnSpc>
              <a:spcBef>
                <a:spcPct val="0"/>
              </a:spcBef>
              <a:spcAft>
                <a:spcPct val="0"/>
              </a:spcAft>
              <a:buClrTx/>
              <a:buSzTx/>
              <a:buFontTx/>
              <a:buNone/>
              <a:tabLst/>
            </a:pPr>
            <a:r>
              <a:rPr kumimoji="1" lang="zh-TW" altLang="zh-TW" sz="2400" b="0" i="0" u="none" strike="noStrike" cap="none" normalizeH="0" baseline="0" dirty="0" smtClean="0">
                <a:ln>
                  <a:noFill/>
                </a:ln>
                <a:solidFill>
                  <a:srgbClr val="000000"/>
                </a:solidFill>
                <a:effectLst/>
                <a:latin typeface="+mj-ea"/>
                <a:ea typeface="+mj-ea"/>
                <a:cs typeface="Times New Roman" pitchFamily="18" charset="0"/>
              </a:rPr>
              <a:t>‧</a:t>
            </a:r>
            <a:r>
              <a:rPr kumimoji="1" lang="zh-TW" sz="2400" b="0" i="0" u="none" strike="noStrike" cap="none" normalizeH="0" baseline="0" dirty="0" smtClean="0">
                <a:ln>
                  <a:noFill/>
                </a:ln>
                <a:solidFill>
                  <a:srgbClr val="000000"/>
                </a:solidFill>
                <a:effectLst/>
                <a:latin typeface="+mj-ea"/>
                <a:ea typeface="+mj-ea"/>
                <a:cs typeface="Times New Roman" pitchFamily="18" charset="0"/>
              </a:rPr>
              <a:t>垂直軸式轉子</a:t>
            </a:r>
          </a:p>
          <a:p>
            <a:pPr marL="0" marR="0" lvl="0" indent="0" algn="l" defTabSz="914400" rtl="0" eaLnBrk="0" fontAlgn="base" latinLnBrk="0" hangingPunct="0">
              <a:lnSpc>
                <a:spcPct val="100000"/>
              </a:lnSpc>
              <a:spcBef>
                <a:spcPct val="0"/>
              </a:spcBef>
              <a:spcAft>
                <a:spcPct val="0"/>
              </a:spcAft>
              <a:buClrTx/>
              <a:buSzTx/>
              <a:buFontTx/>
              <a:buNone/>
              <a:tabLst/>
            </a:pPr>
            <a:endParaRPr kumimoji="1" lang="zh-TW" sz="1800" b="0" i="0" u="none" strike="noStrike" cap="none" normalizeH="0" baseline="0" dirty="0" smtClean="0">
              <a:ln>
                <a:noFill/>
              </a:ln>
              <a:solidFill>
                <a:schemeClr val="tx1"/>
              </a:solidFill>
              <a:effectLst/>
              <a:latin typeface="Arial" pitchFamily="34" charset="0"/>
              <a:ea typeface="新細明體" pitchFamily="18" charset="-120"/>
              <a:cs typeface="新細明體" pitchFamily="18" charset="-120"/>
            </a:endParaRPr>
          </a:p>
        </p:txBody>
      </p:sp>
      <p:sp>
        <p:nvSpPr>
          <p:cNvPr id="5" name="文字方塊 4"/>
          <p:cNvSpPr txBox="1"/>
          <p:nvPr/>
        </p:nvSpPr>
        <p:spPr>
          <a:xfrm>
            <a:off x="0" y="620688"/>
            <a:ext cx="9144000" cy="1015663"/>
          </a:xfrm>
          <a:prstGeom prst="rect">
            <a:avLst/>
          </a:prstGeom>
          <a:noFill/>
        </p:spPr>
        <p:txBody>
          <a:bodyPr wrap="square" rtlCol="0">
            <a:spAutoFit/>
          </a:bodyPr>
          <a:lstStyle/>
          <a:p>
            <a:pPr algn="ctr"/>
            <a:r>
              <a:rPr kumimoji="1" lang="zh-TW" altLang="zh-TW" sz="6000" b="1" i="0" u="none" strike="noStrike" cap="none" normalizeH="0" baseline="0" dirty="0" smtClean="0">
                <a:ln>
                  <a:noFill/>
                </a:ln>
                <a:effectLst/>
                <a:latin typeface="+mj-ea"/>
                <a:ea typeface="+mj-ea"/>
                <a:cs typeface="Times New Roman" pitchFamily="18" charset="0"/>
              </a:rPr>
              <a:t>風車之種類</a:t>
            </a:r>
            <a:endParaRPr lang="zh-TW" altLang="en-US" sz="6000" b="1" dirty="0">
              <a:latin typeface="+mj-ea"/>
              <a:ea typeface="+mj-ea"/>
            </a:endParaRPr>
          </a:p>
        </p:txBody>
      </p:sp>
      <p:pic>
        <p:nvPicPr>
          <p:cNvPr id="6" name="Picture 4"/>
          <p:cNvPicPr>
            <a:picLocks noChangeAspect="1" noChangeArrowheads="1"/>
          </p:cNvPicPr>
          <p:nvPr/>
        </p:nvPicPr>
        <p:blipFill>
          <a:blip r:embed="rId2" cstate="print"/>
          <a:srcRect/>
          <a:stretch>
            <a:fillRect/>
          </a:stretch>
        </p:blipFill>
        <p:spPr bwMode="auto">
          <a:xfrm>
            <a:off x="5652120" y="3933056"/>
            <a:ext cx="1883369" cy="2520280"/>
          </a:xfrm>
          <a:prstGeom prst="rect">
            <a:avLst/>
          </a:prstGeom>
          <a:noFill/>
          <a:ln w="9525">
            <a:noFill/>
            <a:miter lim="800000"/>
            <a:headEnd/>
            <a:tailEnd/>
          </a:ln>
          <a:effectLst/>
        </p:spPr>
      </p:pic>
      <p:pic>
        <p:nvPicPr>
          <p:cNvPr id="7" name="Picture 6"/>
          <p:cNvPicPr>
            <a:picLocks noChangeAspect="1" noChangeArrowheads="1"/>
          </p:cNvPicPr>
          <p:nvPr/>
        </p:nvPicPr>
        <p:blipFill>
          <a:blip r:embed="rId3" cstate="print"/>
          <a:srcRect/>
          <a:stretch>
            <a:fillRect/>
          </a:stretch>
        </p:blipFill>
        <p:spPr bwMode="auto">
          <a:xfrm>
            <a:off x="2195736" y="3933056"/>
            <a:ext cx="1944216" cy="2519734"/>
          </a:xfrm>
          <a:prstGeom prst="rect">
            <a:avLst/>
          </a:prstGeom>
          <a:noFill/>
          <a:ln w="9525">
            <a:noFill/>
            <a:miter lim="800000"/>
            <a:headEnd/>
            <a:tailEnd/>
          </a:ln>
          <a:effec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字方塊 2"/>
          <p:cNvSpPr txBox="1"/>
          <p:nvPr/>
        </p:nvSpPr>
        <p:spPr>
          <a:xfrm>
            <a:off x="0" y="692696"/>
            <a:ext cx="9144000" cy="1015663"/>
          </a:xfrm>
          <a:prstGeom prst="rect">
            <a:avLst/>
          </a:prstGeom>
          <a:noFill/>
        </p:spPr>
        <p:txBody>
          <a:bodyPr wrap="square" rtlCol="0">
            <a:spAutoFit/>
          </a:bodyPr>
          <a:lstStyle/>
          <a:p>
            <a:pPr algn="ctr"/>
            <a:r>
              <a:rPr lang="zh-TW" altLang="en-US" sz="6000" b="1" dirty="0" smtClean="0">
                <a:latin typeface="Times New Roman" pitchFamily="18" charset="0"/>
                <a:ea typeface="標楷體" pitchFamily="65" charset="-120"/>
              </a:rPr>
              <a:t>風力發電製造過程</a:t>
            </a:r>
            <a:endParaRPr lang="zh-TW" altLang="en-US" sz="6000" dirty="0"/>
          </a:p>
        </p:txBody>
      </p:sp>
      <p:sp>
        <p:nvSpPr>
          <p:cNvPr id="4" name="文字方塊 3"/>
          <p:cNvSpPr txBox="1"/>
          <p:nvPr/>
        </p:nvSpPr>
        <p:spPr>
          <a:xfrm>
            <a:off x="1475656" y="1916832"/>
            <a:ext cx="6300192" cy="3785652"/>
          </a:xfrm>
          <a:prstGeom prst="rect">
            <a:avLst/>
          </a:prstGeom>
          <a:noFill/>
        </p:spPr>
        <p:txBody>
          <a:bodyPr wrap="square" rtlCol="0">
            <a:spAutoFit/>
          </a:bodyPr>
          <a:lstStyle/>
          <a:p>
            <a:pPr algn="just"/>
            <a:r>
              <a:rPr lang="zh-TW" altLang="en-US" sz="2400" dirty="0" smtClean="0">
                <a:solidFill>
                  <a:srgbClr val="000000"/>
                </a:solidFill>
                <a:latin typeface="標楷體" pitchFamily="65" charset="-120"/>
                <a:ea typeface="標楷體" pitchFamily="65" charset="-120"/>
              </a:rPr>
              <a:t>風力發電並非一個佔地寬敞的工廠，也不需要高壓電塔、變電所來進行輸配電。以一台1000千瓦的風力發電機為例，塔筒高約60公尺，葉片直徑達50~60公尺，底座地上面積為16平方公尺，基座附有小型變電器，由地下電纜將低伏電直接連接上附近電網。現代風力機每台設計壽命為二十年，每半年維護一次，其設計為遙控自動，無人看守，可連接到工程師的手機，一有問題可利用裝有遙控系統的手提電腦馬上解決。</a:t>
            </a:r>
            <a:endParaRPr lang="zh-TW" altLang="en-US" sz="2400" dirty="0">
              <a:latin typeface="標楷體" pitchFamily="65" charset="-120"/>
              <a:ea typeface="標楷體" pitchFamily="65" charset="-12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字方塊 2"/>
          <p:cNvSpPr txBox="1"/>
          <p:nvPr/>
        </p:nvSpPr>
        <p:spPr>
          <a:xfrm>
            <a:off x="0" y="620688"/>
            <a:ext cx="9144000" cy="1015663"/>
          </a:xfrm>
          <a:prstGeom prst="rect">
            <a:avLst/>
          </a:prstGeom>
          <a:noFill/>
        </p:spPr>
        <p:txBody>
          <a:bodyPr wrap="square" rtlCol="0">
            <a:spAutoFit/>
          </a:bodyPr>
          <a:lstStyle/>
          <a:p>
            <a:pPr algn="ctr"/>
            <a:r>
              <a:rPr lang="zh-TW" altLang="en-US" sz="6000" b="1" dirty="0" smtClean="0">
                <a:solidFill>
                  <a:schemeClr val="tx1"/>
                </a:solidFill>
                <a:ea typeface="標楷體" pitchFamily="65" charset="-120"/>
              </a:rPr>
              <a:t>風力廠址與環境評估</a:t>
            </a:r>
            <a:endParaRPr lang="zh-TW" altLang="en-US" sz="6000" dirty="0"/>
          </a:p>
        </p:txBody>
      </p:sp>
      <p:sp>
        <p:nvSpPr>
          <p:cNvPr id="4" name="矩形 3"/>
          <p:cNvSpPr/>
          <p:nvPr/>
        </p:nvSpPr>
        <p:spPr>
          <a:xfrm>
            <a:off x="1403648" y="1916833"/>
            <a:ext cx="6408712" cy="4278094"/>
          </a:xfrm>
          <a:prstGeom prst="rect">
            <a:avLst/>
          </a:prstGeom>
        </p:spPr>
        <p:txBody>
          <a:bodyPr wrap="square">
            <a:spAutoFit/>
          </a:bodyPr>
          <a:lstStyle/>
          <a:p>
            <a:pPr>
              <a:lnSpc>
                <a:spcPct val="80000"/>
              </a:lnSpc>
              <a:defRPr/>
            </a:pPr>
            <a:r>
              <a:rPr lang="zh-TW" altLang="en-US" sz="2800" dirty="0" smtClean="0">
                <a:latin typeface="+mj-ea"/>
                <a:ea typeface="+mj-ea"/>
              </a:rPr>
              <a:t>一</a:t>
            </a:r>
            <a:r>
              <a:rPr lang="en-US" altLang="zh-TW" sz="2800" dirty="0" smtClean="0">
                <a:latin typeface="+mj-ea"/>
                <a:ea typeface="+mj-ea"/>
              </a:rPr>
              <a:t>.</a:t>
            </a:r>
            <a:r>
              <a:rPr lang="zh-TW" altLang="en-US" dirty="0" smtClean="0">
                <a:latin typeface="標楷體" pitchFamily="65" charset="-120"/>
                <a:ea typeface="標楷體" pitchFamily="65" charset="-120"/>
              </a:rPr>
              <a:t>規劃</a:t>
            </a:r>
            <a:r>
              <a:rPr lang="zh-TW" altLang="en-US" dirty="0">
                <a:latin typeface="標楷體" pitchFamily="65" charset="-120"/>
                <a:ea typeface="標楷體" pitchFamily="65" charset="-120"/>
              </a:rPr>
              <a:t>位置初期，必須先勘選。風力場所必須具備風速大、</a:t>
            </a:r>
            <a:r>
              <a:rPr lang="zh-TW" altLang="en-US" dirty="0" smtClean="0">
                <a:latin typeface="標楷體" pitchFamily="65" charset="-120"/>
                <a:ea typeface="標楷體" pitchFamily="65" charset="-120"/>
              </a:rPr>
              <a:t>風向的</a:t>
            </a:r>
            <a:r>
              <a:rPr lang="zh-TW" altLang="en-US" dirty="0">
                <a:latin typeface="標楷體" pitchFamily="65" charset="-120"/>
                <a:ea typeface="標楷體" pitchFamily="65" charset="-120"/>
              </a:rPr>
              <a:t>穩定，還要克服各項環境的問題。</a:t>
            </a:r>
            <a:endParaRPr lang="en-US" altLang="zh-TW" dirty="0">
              <a:latin typeface="標楷體" pitchFamily="65" charset="-120"/>
              <a:ea typeface="標楷體" pitchFamily="65" charset="-120"/>
            </a:endParaRPr>
          </a:p>
          <a:p>
            <a:pPr>
              <a:lnSpc>
                <a:spcPct val="80000"/>
              </a:lnSpc>
              <a:defRPr/>
            </a:pPr>
            <a:r>
              <a:rPr lang="zh-TW" altLang="en-US" sz="2800" dirty="0" smtClean="0">
                <a:latin typeface="+mj-ea"/>
                <a:ea typeface="+mj-ea"/>
              </a:rPr>
              <a:t>二</a:t>
            </a:r>
            <a:r>
              <a:rPr lang="en-US" altLang="zh-TW" sz="2800" dirty="0" smtClean="0">
                <a:latin typeface="+mj-ea"/>
                <a:ea typeface="+mj-ea"/>
              </a:rPr>
              <a:t>.</a:t>
            </a:r>
            <a:r>
              <a:rPr lang="zh-TW" altLang="en-US" dirty="0" smtClean="0">
                <a:latin typeface="標楷體" pitchFamily="65" charset="-120"/>
                <a:ea typeface="標楷體" pitchFamily="65" charset="-120"/>
              </a:rPr>
              <a:t>風力發電</a:t>
            </a:r>
            <a:r>
              <a:rPr lang="zh-TW" altLang="en-US" dirty="0">
                <a:latin typeface="標楷體" pitchFamily="65" charset="-120"/>
                <a:ea typeface="標楷體" pitchFamily="65" charset="-120"/>
              </a:rPr>
              <a:t>設置地點須風性良好且不受遮擋；並考慮地理環境</a:t>
            </a:r>
            <a:r>
              <a:rPr lang="zh-TW" altLang="en-US" dirty="0" smtClean="0">
                <a:latin typeface="標楷體" pitchFamily="65" charset="-120"/>
                <a:ea typeface="標楷體" pitchFamily="65" charset="-120"/>
              </a:rPr>
              <a:t>適宜及</a:t>
            </a:r>
            <a:r>
              <a:rPr lang="zh-TW" altLang="en-US" dirty="0">
                <a:latin typeface="標楷體" pitchFamily="65" charset="-120"/>
                <a:ea typeface="標楷體" pitchFamily="65" charset="-120"/>
              </a:rPr>
              <a:t>交通便利，以減少投資成本並增加出力</a:t>
            </a:r>
            <a:r>
              <a:rPr lang="zh-TW" altLang="en-US" dirty="0" smtClean="0">
                <a:latin typeface="標楷體" pitchFamily="65" charset="-120"/>
                <a:ea typeface="標楷體" pitchFamily="65" charset="-120"/>
              </a:rPr>
              <a:t>。</a:t>
            </a:r>
            <a:endParaRPr lang="en-US" altLang="zh-TW" dirty="0" smtClean="0">
              <a:latin typeface="標楷體" pitchFamily="65" charset="-120"/>
              <a:ea typeface="標楷體" pitchFamily="65" charset="-120"/>
            </a:endParaRPr>
          </a:p>
          <a:p>
            <a:pPr>
              <a:lnSpc>
                <a:spcPct val="80000"/>
              </a:lnSpc>
              <a:defRPr/>
            </a:pPr>
            <a:r>
              <a:rPr lang="zh-TW" altLang="en-US" sz="2800" dirty="0" smtClean="0">
                <a:latin typeface="+mj-ea"/>
                <a:ea typeface="+mj-ea"/>
              </a:rPr>
              <a:t>三</a:t>
            </a:r>
            <a:r>
              <a:rPr lang="en-US" altLang="zh-TW" sz="2800" dirty="0" smtClean="0">
                <a:latin typeface="+mj-ea"/>
                <a:ea typeface="+mj-ea"/>
              </a:rPr>
              <a:t>.</a:t>
            </a:r>
            <a:r>
              <a:rPr lang="zh-TW" altLang="en-US" dirty="0" smtClean="0">
                <a:latin typeface="標楷體" pitchFamily="65" charset="-120"/>
                <a:ea typeface="標楷體" pitchFamily="65" charset="-120"/>
              </a:rPr>
              <a:t>一般</a:t>
            </a:r>
            <a:r>
              <a:rPr lang="zh-TW" altLang="en-US" dirty="0">
                <a:latin typeface="標楷體" pitchFamily="65" charset="-120"/>
                <a:ea typeface="標楷體" pitchFamily="65" charset="-120"/>
              </a:rPr>
              <a:t>常設於田埂、</a:t>
            </a:r>
            <a:r>
              <a:rPr lang="zh-TW" altLang="en-US" dirty="0" smtClean="0">
                <a:latin typeface="標楷體" pitchFamily="65" charset="-120"/>
                <a:ea typeface="標楷體" pitchFamily="65" charset="-120"/>
              </a:rPr>
              <a:t>河堤防風林</a:t>
            </a:r>
            <a:r>
              <a:rPr lang="zh-TW" altLang="en-US" dirty="0">
                <a:latin typeface="標楷體" pitchFamily="65" charset="-120"/>
                <a:ea typeface="標楷體" pitchFamily="65" charset="-120"/>
              </a:rPr>
              <a:t>、山脊等，海邊因不受阻檔亦為極佳之設置場所</a:t>
            </a:r>
            <a:r>
              <a:rPr lang="zh-TW" altLang="en-US" dirty="0" smtClean="0">
                <a:latin typeface="標楷體" pitchFamily="65" charset="-120"/>
                <a:ea typeface="標楷體" pitchFamily="65" charset="-120"/>
              </a:rPr>
              <a:t>。</a:t>
            </a:r>
            <a:endParaRPr lang="en-US" altLang="zh-TW" dirty="0" smtClean="0">
              <a:latin typeface="標楷體" pitchFamily="65" charset="-120"/>
              <a:ea typeface="標楷體" pitchFamily="65" charset="-120"/>
            </a:endParaRPr>
          </a:p>
          <a:p>
            <a:pPr>
              <a:lnSpc>
                <a:spcPct val="80000"/>
              </a:lnSpc>
            </a:pPr>
            <a:r>
              <a:rPr lang="zh-TW" altLang="en-US" sz="2800" dirty="0" smtClean="0">
                <a:latin typeface="+mj-ea"/>
                <a:ea typeface="+mj-ea"/>
              </a:rPr>
              <a:t>四</a:t>
            </a:r>
            <a:r>
              <a:rPr lang="en-US" altLang="zh-TW" sz="2800" dirty="0" smtClean="0">
                <a:latin typeface="+mj-ea"/>
                <a:ea typeface="+mj-ea"/>
              </a:rPr>
              <a:t>.</a:t>
            </a:r>
            <a:r>
              <a:rPr lang="zh-TW" altLang="zh-TW" dirty="0" smtClean="0">
                <a:latin typeface="標楷體" pitchFamily="65" charset="-120"/>
                <a:ea typeface="標楷體" pitchFamily="65" charset="-120"/>
              </a:rPr>
              <a:t>廠址週遭環境如建物、周遭各方位障礙物形狀、高度及距離等。</a:t>
            </a:r>
            <a:endParaRPr lang="zh-TW" altLang="en-US" dirty="0" smtClean="0">
              <a:latin typeface="標楷體" pitchFamily="65" charset="-120"/>
              <a:ea typeface="標楷體" pitchFamily="65" charset="-120"/>
            </a:endParaRPr>
          </a:p>
          <a:p>
            <a:pPr>
              <a:lnSpc>
                <a:spcPct val="80000"/>
              </a:lnSpc>
            </a:pPr>
            <a:r>
              <a:rPr lang="zh-TW" altLang="en-US" sz="2800" dirty="0" smtClean="0">
                <a:latin typeface="+mj-ea"/>
                <a:ea typeface="+mj-ea"/>
              </a:rPr>
              <a:t>五</a:t>
            </a:r>
            <a:r>
              <a:rPr lang="en-US" altLang="zh-TW" sz="2800" dirty="0" smtClean="0">
                <a:latin typeface="+mj-ea"/>
                <a:ea typeface="+mj-ea"/>
              </a:rPr>
              <a:t>.</a:t>
            </a:r>
            <a:r>
              <a:rPr lang="zh-TW" altLang="zh-TW" dirty="0" smtClean="0">
                <a:latin typeface="標楷體" pitchFamily="65" charset="-120"/>
                <a:ea typeface="標楷體" pitchFamily="65" charset="-120"/>
              </a:rPr>
              <a:t>土地取得困難度及其利用現況，如法規與航高限制、雷達或無線電波及國防安全考量。</a:t>
            </a:r>
            <a:endParaRPr lang="zh-TW" altLang="en-US" dirty="0" smtClean="0">
              <a:latin typeface="標楷體" pitchFamily="65" charset="-120"/>
              <a:ea typeface="標楷體" pitchFamily="65" charset="-120"/>
            </a:endParaRPr>
          </a:p>
          <a:p>
            <a:pPr>
              <a:lnSpc>
                <a:spcPct val="80000"/>
              </a:lnSpc>
            </a:pPr>
            <a:r>
              <a:rPr lang="zh-TW" altLang="en-US" sz="2800" dirty="0" smtClean="0">
                <a:latin typeface="+mj-ea"/>
                <a:ea typeface="+mj-ea"/>
              </a:rPr>
              <a:t>六</a:t>
            </a:r>
            <a:r>
              <a:rPr lang="en-US" altLang="zh-TW" sz="2800" dirty="0" smtClean="0">
                <a:latin typeface="+mj-ea"/>
                <a:ea typeface="+mj-ea"/>
              </a:rPr>
              <a:t>.</a:t>
            </a:r>
            <a:r>
              <a:rPr lang="zh-TW" altLang="zh-TW" dirty="0" smtClean="0">
                <a:latin typeface="標楷體" pitchFamily="65" charset="-120"/>
                <a:ea typeface="標楷體" pitchFamily="65" charset="-120"/>
              </a:rPr>
              <a:t>至少距離民房300公尺，使噪音降至45dB以下，以及避免陰影閃爍之干擾等問題。</a:t>
            </a:r>
            <a:endParaRPr lang="zh-TW" altLang="en-US" dirty="0" smtClean="0">
              <a:latin typeface="標楷體" pitchFamily="65" charset="-120"/>
              <a:ea typeface="標楷體" pitchFamily="65" charset="-120"/>
            </a:endParaRPr>
          </a:p>
          <a:p>
            <a:pPr>
              <a:lnSpc>
                <a:spcPct val="80000"/>
              </a:lnSpc>
            </a:pPr>
            <a:r>
              <a:rPr lang="zh-TW" altLang="en-US" sz="2800" dirty="0" smtClean="0">
                <a:latin typeface="+mj-ea"/>
                <a:ea typeface="+mj-ea"/>
              </a:rPr>
              <a:t>七</a:t>
            </a:r>
            <a:r>
              <a:rPr lang="en-US" altLang="zh-TW" sz="2800" dirty="0" smtClean="0">
                <a:latin typeface="+mj-ea"/>
                <a:ea typeface="+mj-ea"/>
              </a:rPr>
              <a:t>.</a:t>
            </a:r>
            <a:r>
              <a:rPr lang="zh-TW" altLang="zh-TW" dirty="0" smtClean="0">
                <a:latin typeface="標楷體" pitchFamily="65" charset="-120"/>
                <a:ea typeface="標楷體" pitchFamily="65" charset="-120"/>
              </a:rPr>
              <a:t>生態保育影響，如生態保育區、候鳥棲息地與遷徒路  徑，以及其他路域動物生態調查與評估。</a:t>
            </a:r>
            <a:endParaRPr lang="zh-TW" altLang="en-US" sz="2000" dirty="0" smtClean="0"/>
          </a:p>
          <a:p>
            <a:pPr>
              <a:lnSpc>
                <a:spcPct val="80000"/>
              </a:lnSpc>
              <a:defRPr/>
            </a:pPr>
            <a:endParaRPr lang="en-US" altLang="zh-TW" dirty="0">
              <a:latin typeface="標楷體" pitchFamily="65" charset="-120"/>
              <a:ea typeface="標楷體" pitchFamily="65" charset="-12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p:nvPr>
        </p:nvSpPr>
        <p:spPr>
          <a:xfrm>
            <a:off x="0" y="0"/>
            <a:ext cx="9144000" cy="6858000"/>
          </a:xfrm>
        </p:spPr>
        <p:txBody>
          <a:bodyPr>
            <a:normAutofit fontScale="25000" lnSpcReduction="20000"/>
          </a:bodyPr>
          <a:lstStyle/>
          <a:p>
            <a:pPr algn="ctr">
              <a:buNone/>
            </a:pPr>
            <a:r>
              <a:rPr lang="zh-TW" altLang="en-US" sz="24000" b="1" dirty="0" smtClean="0">
                <a:latin typeface="+mj-ea"/>
                <a:ea typeface="+mj-ea"/>
              </a:rPr>
              <a:t>風能之未來展望</a:t>
            </a:r>
          </a:p>
          <a:p>
            <a:pPr>
              <a:buNone/>
            </a:pPr>
            <a:endParaRPr lang="en-US" altLang="zh-TW" dirty="0" smtClean="0"/>
          </a:p>
          <a:p>
            <a:pPr>
              <a:buNone/>
            </a:pPr>
            <a:r>
              <a:rPr lang="zh-TW" altLang="en-US" sz="7200" dirty="0" smtClean="0">
                <a:latin typeface="+mj-ea"/>
                <a:ea typeface="+mj-ea"/>
              </a:rPr>
              <a:t>傳統</a:t>
            </a:r>
            <a:r>
              <a:rPr lang="zh-TW" altLang="en-US" sz="7200" dirty="0" smtClean="0">
                <a:latin typeface="+mj-ea"/>
                <a:ea typeface="+mj-ea"/>
              </a:rPr>
              <a:t>燃料終將逐漸耗竭，其價格勢必日益上漲因此，風能</a:t>
            </a:r>
            <a:r>
              <a:rPr lang="zh-TW" altLang="en-US" sz="7200" dirty="0" smtClean="0">
                <a:latin typeface="+mj-ea"/>
                <a:ea typeface="+mj-ea"/>
              </a:rPr>
              <a:t>業已喚起人們</a:t>
            </a:r>
            <a:r>
              <a:rPr lang="zh-TW" altLang="en-US" sz="7200" dirty="0" smtClean="0">
                <a:latin typeface="+mj-ea"/>
                <a:ea typeface="+mj-ea"/>
              </a:rPr>
              <a:t>再檢視 其能否</a:t>
            </a:r>
            <a:r>
              <a:rPr lang="zh-TW" altLang="en-US" sz="7200" dirty="0" smtClean="0">
                <a:latin typeface="+mj-ea"/>
                <a:ea typeface="+mj-ea"/>
              </a:rPr>
              <a:t>成</a:t>
            </a:r>
            <a:endParaRPr lang="en-US" altLang="zh-TW" sz="7200" dirty="0" smtClean="0">
              <a:latin typeface="+mj-ea"/>
              <a:ea typeface="+mj-ea"/>
            </a:endParaRPr>
          </a:p>
          <a:p>
            <a:pPr>
              <a:buNone/>
            </a:pPr>
            <a:r>
              <a:rPr lang="zh-TW" altLang="en-US" sz="7200" dirty="0" smtClean="0">
                <a:latin typeface="+mj-ea"/>
                <a:ea typeface="+mj-ea"/>
              </a:rPr>
              <a:t>為未來</a:t>
            </a:r>
            <a:r>
              <a:rPr lang="zh-TW" altLang="en-US" sz="7200" dirty="0" smtClean="0">
                <a:latin typeface="+mj-ea"/>
                <a:ea typeface="+mj-ea"/>
              </a:rPr>
              <a:t>主要可靠能源之一。目前，</a:t>
            </a:r>
            <a:r>
              <a:rPr lang="zh-TW" altLang="en-US" sz="7200" dirty="0" smtClean="0">
                <a:latin typeface="+mj-ea"/>
                <a:ea typeface="+mj-ea"/>
              </a:rPr>
              <a:t>從風力</a:t>
            </a:r>
            <a:r>
              <a:rPr lang="zh-TW" altLang="en-US" sz="7200" dirty="0" smtClean="0">
                <a:latin typeface="+mj-ea"/>
                <a:ea typeface="+mj-ea"/>
              </a:rPr>
              <a:t>抽取可</a:t>
            </a:r>
            <a:r>
              <a:rPr lang="zh-TW" altLang="en-US" sz="7200" dirty="0" smtClean="0">
                <a:latin typeface="+mj-ea"/>
                <a:ea typeface="+mj-ea"/>
              </a:rPr>
              <a:t>用動力</a:t>
            </a:r>
            <a:r>
              <a:rPr lang="zh-TW" altLang="en-US" sz="7200" dirty="0" smtClean="0">
                <a:latin typeface="+mj-ea"/>
                <a:ea typeface="+mj-ea"/>
              </a:rPr>
              <a:t>已經</a:t>
            </a:r>
            <a:r>
              <a:rPr lang="zh-TW" altLang="en-US" sz="7200" dirty="0" smtClean="0">
                <a:latin typeface="+mj-ea"/>
                <a:ea typeface="+mj-ea"/>
              </a:rPr>
              <a:t>証實可行</a:t>
            </a:r>
            <a:r>
              <a:rPr lang="zh-TW" altLang="en-US" sz="7200" dirty="0" smtClean="0">
                <a:latin typeface="+mj-ea"/>
                <a:ea typeface="+mj-ea"/>
              </a:rPr>
              <a:t>許多國 家正積極</a:t>
            </a:r>
            <a:r>
              <a:rPr lang="zh-TW" altLang="en-US" sz="7200" dirty="0" smtClean="0">
                <a:latin typeface="+mj-ea"/>
                <a:ea typeface="+mj-ea"/>
              </a:rPr>
              <a:t>地</a:t>
            </a:r>
            <a:endParaRPr lang="en-US" altLang="zh-TW" sz="7200" dirty="0" smtClean="0">
              <a:latin typeface="+mj-ea"/>
              <a:ea typeface="+mj-ea"/>
            </a:endParaRPr>
          </a:p>
          <a:p>
            <a:pPr>
              <a:buNone/>
            </a:pPr>
            <a:r>
              <a:rPr lang="zh-TW" altLang="en-US" sz="7200" dirty="0" smtClean="0">
                <a:latin typeface="+mj-ea"/>
                <a:ea typeface="+mj-ea"/>
              </a:rPr>
              <a:t>試驗風能</a:t>
            </a:r>
            <a:r>
              <a:rPr lang="zh-TW" altLang="en-US" sz="7200" dirty="0" smtClean="0">
                <a:latin typeface="+mj-ea"/>
                <a:ea typeface="+mj-ea"/>
              </a:rPr>
              <a:t>轉換系統，惟風力機械</a:t>
            </a:r>
            <a:r>
              <a:rPr lang="zh-TW" altLang="en-US" sz="7200" dirty="0" smtClean="0">
                <a:latin typeface="+mj-ea"/>
                <a:ea typeface="+mj-ea"/>
              </a:rPr>
              <a:t>仍無法</a:t>
            </a:r>
            <a:r>
              <a:rPr lang="zh-TW" altLang="en-US" sz="7200" dirty="0" smtClean="0">
                <a:latin typeface="+mj-ea"/>
                <a:ea typeface="+mj-ea"/>
              </a:rPr>
              <a:t>大量推展使用，因為風力</a:t>
            </a:r>
            <a:r>
              <a:rPr lang="zh-TW" altLang="en-US" sz="7200" dirty="0" smtClean="0">
                <a:latin typeface="+mj-ea"/>
                <a:ea typeface="+mj-ea"/>
              </a:rPr>
              <a:t>機械</a:t>
            </a:r>
            <a:r>
              <a:rPr lang="zh-TW" altLang="en-US" sz="7200" dirty="0" smtClean="0">
                <a:latin typeface="+mj-ea"/>
                <a:ea typeface="+mj-ea"/>
              </a:rPr>
              <a:t>之每 度發電成本</a:t>
            </a:r>
            <a:r>
              <a:rPr lang="zh-TW" altLang="en-US" sz="7200" dirty="0" smtClean="0">
                <a:latin typeface="+mj-ea"/>
                <a:ea typeface="+mj-ea"/>
              </a:rPr>
              <a:t>遠</a:t>
            </a:r>
            <a:endParaRPr lang="en-US" altLang="zh-TW" sz="7200" dirty="0" smtClean="0">
              <a:latin typeface="+mj-ea"/>
              <a:ea typeface="+mj-ea"/>
            </a:endParaRPr>
          </a:p>
          <a:p>
            <a:pPr>
              <a:buNone/>
            </a:pPr>
            <a:r>
              <a:rPr lang="zh-TW" altLang="en-US" sz="7200" dirty="0" smtClean="0">
                <a:latin typeface="+mj-ea"/>
                <a:ea typeface="+mj-ea"/>
              </a:rPr>
              <a:t>較其它發電</a:t>
            </a:r>
            <a:r>
              <a:rPr lang="zh-TW" altLang="en-US" sz="7200" dirty="0" smtClean="0">
                <a:latin typeface="+mj-ea"/>
                <a:ea typeface="+mj-ea"/>
              </a:rPr>
              <a:t>成本</a:t>
            </a:r>
            <a:r>
              <a:rPr lang="zh-TW" altLang="en-US" sz="7200" dirty="0" smtClean="0">
                <a:latin typeface="+mj-ea"/>
                <a:ea typeface="+mj-ea"/>
              </a:rPr>
              <a:t>昂貴</a:t>
            </a:r>
            <a:r>
              <a:rPr lang="zh-TW" altLang="en-US" sz="7200" dirty="0" smtClean="0">
                <a:latin typeface="+mj-ea"/>
                <a:ea typeface="+mj-ea"/>
              </a:rPr>
              <a:t>，加以風力之多</a:t>
            </a:r>
            <a:r>
              <a:rPr lang="zh-TW" altLang="en-US" sz="7200" dirty="0" smtClean="0">
                <a:latin typeface="+mj-ea"/>
                <a:ea typeface="+mj-ea"/>
              </a:rPr>
              <a:t>變性無法</a:t>
            </a:r>
            <a:r>
              <a:rPr lang="zh-TW" altLang="en-US" sz="7200" dirty="0" smtClean="0">
                <a:latin typeface="+mj-ea"/>
                <a:ea typeface="+mj-ea"/>
              </a:rPr>
              <a:t>單靠風能轉換系統</a:t>
            </a:r>
            <a:r>
              <a:rPr lang="zh-TW" altLang="en-US" sz="7200" dirty="0" smtClean="0">
                <a:latin typeface="+mj-ea"/>
                <a:ea typeface="+mj-ea"/>
              </a:rPr>
              <a:t>供應所需</a:t>
            </a:r>
            <a:r>
              <a:rPr lang="zh-TW" altLang="en-US" sz="7200" dirty="0" smtClean="0">
                <a:latin typeface="+mj-ea"/>
                <a:ea typeface="+mj-ea"/>
              </a:rPr>
              <a:t>動力，其必須</a:t>
            </a:r>
            <a:r>
              <a:rPr lang="zh-TW" altLang="en-US" sz="7200" dirty="0" smtClean="0">
                <a:latin typeface="+mj-ea"/>
                <a:ea typeface="+mj-ea"/>
              </a:rPr>
              <a:t>與</a:t>
            </a:r>
            <a:endParaRPr lang="en-US" altLang="zh-TW" sz="7200" dirty="0" smtClean="0">
              <a:latin typeface="+mj-ea"/>
              <a:ea typeface="+mj-ea"/>
            </a:endParaRPr>
          </a:p>
          <a:p>
            <a:pPr>
              <a:buNone/>
            </a:pPr>
            <a:r>
              <a:rPr lang="zh-TW" altLang="en-US" sz="7200" dirty="0" smtClean="0">
                <a:latin typeface="+mj-ea"/>
                <a:ea typeface="+mj-ea"/>
              </a:rPr>
              <a:t>某種能源儲存系統聯用。因此 今後風能利用之研究與發展之主要課 題在於</a:t>
            </a:r>
            <a:r>
              <a:rPr lang="zh-TW" altLang="en-US" sz="7200" dirty="0" smtClean="0">
                <a:latin typeface="+mj-ea"/>
                <a:ea typeface="+mj-ea"/>
              </a:rPr>
              <a:t>（</a:t>
            </a:r>
            <a:r>
              <a:rPr lang="en-US" altLang="zh-TW" sz="7200" dirty="0" smtClean="0">
                <a:latin typeface="+mj-ea"/>
                <a:ea typeface="+mj-ea"/>
              </a:rPr>
              <a:t>1 </a:t>
            </a:r>
            <a:r>
              <a:rPr lang="zh-TW" altLang="en-US" sz="7200" dirty="0" smtClean="0">
                <a:latin typeface="+mj-ea"/>
                <a:ea typeface="+mj-ea"/>
              </a:rPr>
              <a:t>）降低</a:t>
            </a:r>
            <a:r>
              <a:rPr lang="zh-TW" altLang="en-US" sz="7200" dirty="0" smtClean="0">
                <a:latin typeface="+mj-ea"/>
                <a:ea typeface="+mj-ea"/>
              </a:rPr>
              <a:t>發</a:t>
            </a:r>
            <a:endParaRPr lang="en-US" altLang="zh-TW" sz="7200" dirty="0" smtClean="0">
              <a:latin typeface="+mj-ea"/>
              <a:ea typeface="+mj-ea"/>
            </a:endParaRPr>
          </a:p>
          <a:p>
            <a:pPr>
              <a:buNone/>
            </a:pPr>
            <a:r>
              <a:rPr lang="zh-TW" altLang="en-US" sz="7200" dirty="0" smtClean="0">
                <a:latin typeface="+mj-ea"/>
                <a:ea typeface="+mj-ea"/>
              </a:rPr>
              <a:t>電</a:t>
            </a:r>
            <a:r>
              <a:rPr lang="zh-TW" altLang="en-US" sz="7200" dirty="0" smtClean="0">
                <a:latin typeface="+mj-ea"/>
                <a:ea typeface="+mj-ea"/>
              </a:rPr>
              <a:t>成本</a:t>
            </a:r>
            <a:r>
              <a:rPr lang="zh-TW" altLang="en-US" sz="7200" dirty="0" smtClean="0">
                <a:latin typeface="+mj-ea"/>
                <a:ea typeface="+mj-ea"/>
              </a:rPr>
              <a:t>，（</a:t>
            </a:r>
            <a:r>
              <a:rPr lang="en-US" altLang="zh-TW" sz="7200" dirty="0" smtClean="0">
                <a:latin typeface="+mj-ea"/>
                <a:ea typeface="+mj-ea"/>
              </a:rPr>
              <a:t>2</a:t>
            </a:r>
            <a:r>
              <a:rPr lang="zh-TW" altLang="en-US" sz="7200" dirty="0" smtClean="0">
                <a:latin typeface="+mj-ea"/>
                <a:ea typeface="+mj-ea"/>
              </a:rPr>
              <a:t>）發展可靠之能源儲存系統。</a:t>
            </a:r>
          </a:p>
          <a:p>
            <a:pPr>
              <a:buNone/>
            </a:pPr>
            <a:r>
              <a:rPr lang="zh-TW" altLang="en-US" sz="7200" dirty="0" smtClean="0">
                <a:latin typeface="+mj-ea"/>
                <a:ea typeface="+mj-ea"/>
              </a:rPr>
              <a:t>  </a:t>
            </a:r>
            <a:endParaRPr lang="en-US" altLang="zh-TW" sz="7200" dirty="0" smtClean="0">
              <a:latin typeface="+mj-ea"/>
              <a:ea typeface="+mj-ea"/>
            </a:endParaRPr>
          </a:p>
          <a:p>
            <a:pPr>
              <a:buNone/>
            </a:pPr>
            <a:endParaRPr lang="en-US" altLang="zh-TW" sz="7200" dirty="0" smtClean="0">
              <a:latin typeface="+mj-ea"/>
              <a:ea typeface="+mj-ea"/>
            </a:endParaRPr>
          </a:p>
          <a:p>
            <a:pPr>
              <a:buNone/>
            </a:pPr>
            <a:r>
              <a:rPr lang="zh-TW" altLang="en-US" sz="7200" dirty="0" smtClean="0">
                <a:latin typeface="+mj-ea"/>
                <a:ea typeface="+mj-ea"/>
              </a:rPr>
              <a:t>台灣</a:t>
            </a:r>
            <a:r>
              <a:rPr lang="zh-TW" altLang="en-US" sz="7200" dirty="0" smtClean="0">
                <a:latin typeface="+mj-ea"/>
                <a:ea typeface="+mj-ea"/>
              </a:rPr>
              <a:t>受季風及變性氣團的影響，十月至翌年五月吹東北風</a:t>
            </a:r>
            <a:r>
              <a:rPr lang="zh-TW" altLang="en-US" sz="7200" dirty="0" smtClean="0">
                <a:latin typeface="+mj-ea"/>
                <a:ea typeface="+mj-ea"/>
              </a:rPr>
              <a:t>，</a:t>
            </a:r>
            <a:endParaRPr lang="en-US" altLang="zh-TW" sz="7200" dirty="0" smtClean="0">
              <a:latin typeface="+mj-ea"/>
              <a:ea typeface="+mj-ea"/>
            </a:endParaRPr>
          </a:p>
          <a:p>
            <a:pPr>
              <a:buNone/>
            </a:pPr>
            <a:r>
              <a:rPr lang="zh-TW" altLang="en-US" sz="7200" dirty="0" smtClean="0">
                <a:latin typeface="+mj-ea"/>
                <a:ea typeface="+mj-ea"/>
              </a:rPr>
              <a:t>強</a:t>
            </a:r>
            <a:r>
              <a:rPr lang="zh-TW" altLang="en-US" sz="7200" dirty="0" smtClean="0">
                <a:latin typeface="+mj-ea"/>
                <a:ea typeface="+mj-ea"/>
              </a:rPr>
              <a:t>而穩定</a:t>
            </a:r>
            <a:r>
              <a:rPr lang="zh-TW" altLang="en-US" sz="7200" dirty="0" smtClean="0">
                <a:latin typeface="+mj-ea"/>
                <a:ea typeface="+mj-ea"/>
              </a:rPr>
              <a:t>；夏季</a:t>
            </a:r>
            <a:r>
              <a:rPr lang="zh-TW" altLang="en-US" sz="7200" dirty="0" smtClean="0">
                <a:latin typeface="+mj-ea"/>
                <a:ea typeface="+mj-ea"/>
              </a:rPr>
              <a:t>則受 海洋</a:t>
            </a:r>
            <a:r>
              <a:rPr lang="zh-TW" altLang="en-US" sz="7200" dirty="0" smtClean="0">
                <a:latin typeface="+mj-ea"/>
                <a:ea typeface="+mj-ea"/>
              </a:rPr>
              <a:t>性氣 團影響，盛吹西南風。根據統</a:t>
            </a:r>
            <a:endParaRPr lang="en-US" altLang="zh-TW" sz="7200" dirty="0" smtClean="0">
              <a:latin typeface="+mj-ea"/>
              <a:ea typeface="+mj-ea"/>
            </a:endParaRPr>
          </a:p>
          <a:p>
            <a:pPr>
              <a:buNone/>
            </a:pPr>
            <a:r>
              <a:rPr lang="zh-TW" altLang="en-US" sz="7200" dirty="0" smtClean="0">
                <a:latin typeface="+mj-ea"/>
                <a:ea typeface="+mj-ea"/>
              </a:rPr>
              <a:t>計資料，指出台灣本島沿海一帶山區及離島，風力潛能頗高，</a:t>
            </a:r>
            <a:endParaRPr lang="en-US" altLang="zh-TW" sz="7200" dirty="0" smtClean="0">
              <a:latin typeface="+mj-ea"/>
              <a:ea typeface="+mj-ea"/>
            </a:endParaRPr>
          </a:p>
          <a:p>
            <a:pPr>
              <a:buNone/>
            </a:pPr>
            <a:r>
              <a:rPr lang="zh-TW" altLang="en-US" sz="7200" dirty="0" smtClean="0">
                <a:latin typeface="+mj-ea"/>
                <a:ea typeface="+mj-ea"/>
              </a:rPr>
              <a:t>值得吾人研究與開發。一般風力機之起動風速約為</a:t>
            </a:r>
            <a:r>
              <a:rPr lang="en-US" altLang="zh-TW" sz="7200" dirty="0" smtClean="0">
                <a:latin typeface="+mj-ea"/>
                <a:ea typeface="+mj-ea"/>
              </a:rPr>
              <a:t>3m</a:t>
            </a:r>
            <a:r>
              <a:rPr lang="zh-TW" altLang="en-US" sz="7200" dirty="0" smtClean="0">
                <a:latin typeface="+mj-ea"/>
                <a:ea typeface="+mj-ea"/>
              </a:rPr>
              <a:t>／</a:t>
            </a:r>
            <a:r>
              <a:rPr lang="en-US" altLang="zh-TW" sz="7200" dirty="0" smtClean="0">
                <a:latin typeface="+mj-ea"/>
                <a:ea typeface="+mj-ea"/>
              </a:rPr>
              <a:t>s</a:t>
            </a:r>
            <a:r>
              <a:rPr lang="zh-TW" altLang="en-US" sz="7200" dirty="0" smtClean="0">
                <a:latin typeface="+mj-ea"/>
                <a:ea typeface="+mj-ea"/>
              </a:rPr>
              <a:t>，而本 </a:t>
            </a:r>
            <a:endParaRPr lang="en-US" altLang="zh-TW" sz="7200" dirty="0" smtClean="0">
              <a:latin typeface="+mj-ea"/>
              <a:ea typeface="+mj-ea"/>
            </a:endParaRPr>
          </a:p>
          <a:p>
            <a:pPr>
              <a:buNone/>
            </a:pPr>
            <a:r>
              <a:rPr lang="zh-TW" altLang="en-US" sz="7200" dirty="0" smtClean="0">
                <a:latin typeface="+mj-ea"/>
                <a:ea typeface="+mj-ea"/>
              </a:rPr>
              <a:t>省年平均風速可達</a:t>
            </a:r>
            <a:r>
              <a:rPr lang="en-US" altLang="zh-TW" sz="7200" dirty="0" smtClean="0">
                <a:latin typeface="+mj-ea"/>
                <a:ea typeface="+mj-ea"/>
              </a:rPr>
              <a:t>4</a:t>
            </a:r>
            <a:r>
              <a:rPr lang="zh-TW" altLang="en-US" sz="7200" dirty="0" smtClean="0">
                <a:latin typeface="+mj-ea"/>
                <a:ea typeface="+mj-ea"/>
              </a:rPr>
              <a:t>～</a:t>
            </a:r>
            <a:r>
              <a:rPr lang="en-US" altLang="zh-TW" sz="7200" dirty="0" smtClean="0">
                <a:latin typeface="+mj-ea"/>
                <a:ea typeface="+mj-ea"/>
              </a:rPr>
              <a:t>5m</a:t>
            </a:r>
            <a:r>
              <a:rPr lang="zh-TW" altLang="en-US" sz="7200" dirty="0" smtClean="0">
                <a:latin typeface="+mj-ea"/>
                <a:ea typeface="+mj-ea"/>
              </a:rPr>
              <a:t>／</a:t>
            </a:r>
            <a:r>
              <a:rPr lang="en-US" altLang="zh-TW" sz="7200" dirty="0" smtClean="0">
                <a:latin typeface="+mj-ea"/>
                <a:ea typeface="+mj-ea"/>
              </a:rPr>
              <a:t>s</a:t>
            </a:r>
            <a:r>
              <a:rPr lang="zh-TW" altLang="en-US" sz="7200" dirty="0" smtClean="0">
                <a:latin typeface="+mj-ea"/>
                <a:ea typeface="+mj-ea"/>
              </a:rPr>
              <a:t>已屬相當可用，若達</a:t>
            </a:r>
            <a:r>
              <a:rPr lang="en-US" altLang="zh-TW" sz="7200" dirty="0" smtClean="0">
                <a:latin typeface="+mj-ea"/>
                <a:ea typeface="+mj-ea"/>
              </a:rPr>
              <a:t>6</a:t>
            </a:r>
            <a:r>
              <a:rPr lang="zh-TW" altLang="en-US" sz="7200" dirty="0" smtClean="0">
                <a:latin typeface="+mj-ea"/>
                <a:ea typeface="+mj-ea"/>
              </a:rPr>
              <a:t>～</a:t>
            </a:r>
            <a:r>
              <a:rPr lang="en-US" altLang="zh-TW" sz="7200" dirty="0" smtClean="0">
                <a:latin typeface="+mj-ea"/>
                <a:ea typeface="+mj-ea"/>
              </a:rPr>
              <a:t>7m</a:t>
            </a:r>
            <a:r>
              <a:rPr lang="zh-TW" altLang="en-US" sz="7200" dirty="0" smtClean="0">
                <a:latin typeface="+mj-ea"/>
                <a:ea typeface="+mj-ea"/>
              </a:rPr>
              <a:t>／</a:t>
            </a:r>
            <a:r>
              <a:rPr lang="en-US" altLang="zh-TW" sz="7200" dirty="0" smtClean="0">
                <a:latin typeface="+mj-ea"/>
                <a:ea typeface="+mj-ea"/>
              </a:rPr>
              <a:t>S</a:t>
            </a:r>
            <a:r>
              <a:rPr lang="zh-TW" altLang="en-US" sz="7200" dirty="0" smtClean="0">
                <a:latin typeface="+mj-ea"/>
                <a:ea typeface="+mj-ea"/>
              </a:rPr>
              <a:t>之</a:t>
            </a:r>
            <a:r>
              <a:rPr lang="zh-TW" altLang="en-US" sz="7200" dirty="0" smtClean="0">
                <a:latin typeface="+mj-ea"/>
                <a:ea typeface="+mj-ea"/>
              </a:rPr>
              <a:t>年</a:t>
            </a:r>
            <a:endParaRPr lang="en-US" altLang="zh-TW" sz="7200" dirty="0" smtClean="0">
              <a:latin typeface="+mj-ea"/>
              <a:ea typeface="+mj-ea"/>
            </a:endParaRPr>
          </a:p>
          <a:p>
            <a:pPr>
              <a:buNone/>
            </a:pPr>
            <a:r>
              <a:rPr lang="zh-TW" altLang="en-US" sz="7200" dirty="0" smtClean="0">
                <a:latin typeface="+mj-ea"/>
                <a:ea typeface="+mj-ea"/>
              </a:rPr>
              <a:t>平均</a:t>
            </a:r>
            <a:r>
              <a:rPr lang="zh-TW" altLang="en-US" sz="7200" dirty="0" smtClean="0">
                <a:latin typeface="+mj-ea"/>
                <a:ea typeface="+mj-ea"/>
              </a:rPr>
              <a:t>虱速，則更具有開 發利用之價值。未來本省風力</a:t>
            </a:r>
            <a:r>
              <a:rPr lang="zh-TW" altLang="en-US" sz="7200" dirty="0" smtClean="0">
                <a:latin typeface="+mj-ea"/>
                <a:ea typeface="+mj-ea"/>
              </a:rPr>
              <a:t>機</a:t>
            </a:r>
            <a:endParaRPr lang="en-US" altLang="zh-TW" sz="7200" dirty="0" smtClean="0">
              <a:latin typeface="+mj-ea"/>
              <a:ea typeface="+mj-ea"/>
            </a:endParaRPr>
          </a:p>
          <a:p>
            <a:pPr>
              <a:buNone/>
            </a:pPr>
            <a:r>
              <a:rPr lang="zh-TW" altLang="en-US" sz="7200" dirty="0" smtClean="0">
                <a:latin typeface="+mj-ea"/>
                <a:ea typeface="+mj-ea"/>
              </a:rPr>
              <a:t>可</a:t>
            </a:r>
            <a:r>
              <a:rPr lang="zh-TW" altLang="en-US" sz="7200" dirty="0" smtClean="0">
                <a:latin typeface="+mj-ea"/>
                <a:ea typeface="+mj-ea"/>
              </a:rPr>
              <a:t>應用於下列各方面：</a:t>
            </a:r>
          </a:p>
          <a:p>
            <a:pPr>
              <a:buNone/>
            </a:pPr>
            <a:r>
              <a:rPr lang="zh-TW" altLang="en-US" sz="7200" dirty="0" smtClean="0">
                <a:latin typeface="+mj-ea"/>
                <a:ea typeface="+mj-ea"/>
              </a:rPr>
              <a:t>偏遠</a:t>
            </a:r>
            <a:r>
              <a:rPr lang="zh-TW" altLang="en-US" sz="7200" dirty="0" smtClean="0">
                <a:latin typeface="+mj-ea"/>
                <a:ea typeface="+mj-ea"/>
              </a:rPr>
              <a:t>地區之電力供應；</a:t>
            </a:r>
          </a:p>
          <a:p>
            <a:pPr>
              <a:buNone/>
            </a:pPr>
            <a:r>
              <a:rPr lang="zh-TW" altLang="en-US" sz="7200" dirty="0" smtClean="0">
                <a:latin typeface="+mj-ea"/>
                <a:ea typeface="+mj-ea"/>
              </a:rPr>
              <a:t>一般</a:t>
            </a:r>
            <a:r>
              <a:rPr lang="zh-TW" altLang="en-US" sz="7200" dirty="0" smtClean="0">
                <a:latin typeface="+mj-ea"/>
                <a:ea typeface="+mj-ea"/>
              </a:rPr>
              <a:t>住家供電</a:t>
            </a:r>
            <a:r>
              <a:rPr lang="zh-TW" altLang="en-US" sz="7200" dirty="0" smtClean="0">
                <a:latin typeface="+mj-ea"/>
                <a:ea typeface="+mj-ea"/>
              </a:rPr>
              <a:t>；</a:t>
            </a:r>
            <a:endParaRPr lang="en-US" altLang="zh-TW" sz="7200" dirty="0" smtClean="0">
              <a:latin typeface="+mj-ea"/>
              <a:ea typeface="+mj-ea"/>
            </a:endParaRPr>
          </a:p>
          <a:p>
            <a:pPr>
              <a:buNone/>
            </a:pPr>
            <a:r>
              <a:rPr lang="zh-TW" altLang="en-US" sz="7200" dirty="0" smtClean="0">
                <a:latin typeface="+mj-ea"/>
                <a:ea typeface="+mj-ea"/>
              </a:rPr>
              <a:t>農業</a:t>
            </a:r>
            <a:r>
              <a:rPr lang="zh-TW" altLang="en-US" sz="7200" dirty="0" smtClean="0">
                <a:latin typeface="+mj-ea"/>
                <a:ea typeface="+mj-ea"/>
              </a:rPr>
              <a:t>抽水灌溉</a:t>
            </a:r>
            <a:r>
              <a:rPr lang="zh-TW" altLang="en-US" sz="7200" dirty="0" smtClean="0">
                <a:latin typeface="+mj-ea"/>
                <a:ea typeface="+mj-ea"/>
              </a:rPr>
              <a:t>；</a:t>
            </a:r>
            <a:endParaRPr lang="en-US" altLang="zh-TW" sz="7200" dirty="0" smtClean="0">
              <a:latin typeface="+mj-ea"/>
              <a:ea typeface="+mj-ea"/>
            </a:endParaRPr>
          </a:p>
          <a:p>
            <a:pPr>
              <a:buNone/>
            </a:pPr>
            <a:r>
              <a:rPr lang="zh-TW" altLang="en-US" sz="7200" dirty="0" smtClean="0">
                <a:latin typeface="+mj-ea"/>
                <a:ea typeface="+mj-ea"/>
              </a:rPr>
              <a:t>水產</a:t>
            </a:r>
            <a:r>
              <a:rPr lang="zh-TW" altLang="en-US" sz="7200" dirty="0" smtClean="0">
                <a:latin typeface="+mj-ea"/>
                <a:ea typeface="+mj-ea"/>
              </a:rPr>
              <a:t>養殖魚池之泵抽排水及灌注氧氣等工作。</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p:nvPr>
        </p:nvSpPr>
        <p:spPr>
          <a:xfrm>
            <a:off x="0" y="548680"/>
            <a:ext cx="9144000" cy="1296144"/>
          </a:xfrm>
        </p:spPr>
        <p:txBody>
          <a:bodyPr>
            <a:normAutofit/>
          </a:bodyPr>
          <a:lstStyle/>
          <a:p>
            <a:pPr algn="ctr">
              <a:buNone/>
            </a:pPr>
            <a:r>
              <a:rPr lang="zh-TW" altLang="en-US" sz="6000" dirty="0" smtClean="0">
                <a:latin typeface="+mj-ea"/>
                <a:ea typeface="+mj-ea"/>
              </a:rPr>
              <a:t>結論</a:t>
            </a:r>
            <a:endParaRPr lang="zh-TW" altLang="en-US" sz="6000" dirty="0">
              <a:latin typeface="+mj-ea"/>
              <a:ea typeface="+mj-ea"/>
            </a:endParaRPr>
          </a:p>
        </p:txBody>
      </p:sp>
      <p:sp>
        <p:nvSpPr>
          <p:cNvPr id="4" name="文字方塊 3"/>
          <p:cNvSpPr txBox="1"/>
          <p:nvPr/>
        </p:nvSpPr>
        <p:spPr>
          <a:xfrm>
            <a:off x="1547664" y="1772816"/>
            <a:ext cx="6032421" cy="2308324"/>
          </a:xfrm>
          <a:prstGeom prst="rect">
            <a:avLst/>
          </a:prstGeom>
          <a:noFill/>
        </p:spPr>
        <p:txBody>
          <a:bodyPr wrap="none" rtlCol="0">
            <a:spAutoFit/>
          </a:bodyPr>
          <a:lstStyle/>
          <a:p>
            <a:pPr algn="just"/>
            <a:r>
              <a:rPr lang="zh-TW" altLang="en-US" sz="2400" dirty="0" smtClean="0">
                <a:latin typeface="+mj-ea"/>
                <a:ea typeface="+mj-ea"/>
              </a:rPr>
              <a:t>現在這個大家都在節能減碳的時代應該多多</a:t>
            </a:r>
            <a:endParaRPr lang="en-US" altLang="zh-TW" sz="2400" dirty="0" smtClean="0">
              <a:latin typeface="+mj-ea"/>
              <a:ea typeface="+mj-ea"/>
            </a:endParaRPr>
          </a:p>
          <a:p>
            <a:pPr algn="just"/>
            <a:r>
              <a:rPr lang="zh-TW" altLang="en-US" sz="2400" dirty="0" smtClean="0">
                <a:latin typeface="+mj-ea"/>
                <a:ea typeface="+mj-ea"/>
              </a:rPr>
              <a:t>開發風能技術方面應該也要再多多提升這樣</a:t>
            </a:r>
            <a:endParaRPr lang="en-US" altLang="zh-TW" sz="2400" dirty="0" smtClean="0">
              <a:latin typeface="+mj-ea"/>
              <a:ea typeface="+mj-ea"/>
            </a:endParaRPr>
          </a:p>
          <a:p>
            <a:pPr algn="just"/>
            <a:r>
              <a:rPr lang="zh-TW" altLang="en-US" sz="2400" dirty="0" smtClean="0">
                <a:latin typeface="+mj-ea"/>
                <a:ea typeface="+mj-ea"/>
              </a:rPr>
              <a:t>不只落實了節能減碳</a:t>
            </a:r>
            <a:r>
              <a:rPr lang="en-US" altLang="zh-TW" sz="2400" dirty="0" smtClean="0">
                <a:latin typeface="+mj-ea"/>
                <a:ea typeface="+mj-ea"/>
              </a:rPr>
              <a:t>,</a:t>
            </a:r>
            <a:r>
              <a:rPr lang="zh-TW" altLang="en-US" sz="2400" dirty="0" smtClean="0">
                <a:latin typeface="+mj-ea"/>
                <a:ea typeface="+mj-ea"/>
              </a:rPr>
              <a:t>不在是靠核能發電或</a:t>
            </a:r>
            <a:endParaRPr lang="en-US" altLang="zh-TW" sz="2400" dirty="0" smtClean="0">
              <a:latin typeface="+mj-ea"/>
              <a:ea typeface="+mj-ea"/>
            </a:endParaRPr>
          </a:p>
          <a:p>
            <a:pPr algn="just"/>
            <a:r>
              <a:rPr lang="zh-TW" altLang="en-US" sz="2400" dirty="0" smtClean="0">
                <a:latin typeface="+mj-ea"/>
                <a:ea typeface="+mj-ea"/>
              </a:rPr>
              <a:t>火力發電，來造成大自然的汙染及破壞</a:t>
            </a:r>
            <a:r>
              <a:rPr lang="zh-TW" altLang="en-US" sz="2400" dirty="0" smtClean="0">
                <a:latin typeface="+mj-ea"/>
                <a:ea typeface="+mj-ea"/>
              </a:rPr>
              <a:t>也可</a:t>
            </a:r>
            <a:endParaRPr lang="en-US" altLang="zh-TW" sz="2400" dirty="0" smtClean="0">
              <a:latin typeface="+mj-ea"/>
              <a:ea typeface="+mj-ea"/>
            </a:endParaRPr>
          </a:p>
          <a:p>
            <a:pPr algn="just"/>
            <a:r>
              <a:rPr lang="zh-TW" altLang="en-US" sz="2400" dirty="0" smtClean="0">
                <a:latin typeface="+mj-ea"/>
                <a:ea typeface="+mj-ea"/>
              </a:rPr>
              <a:t>將發電機設計得更漂亮這樣不只節能減碳也</a:t>
            </a:r>
            <a:endParaRPr lang="en-US" altLang="zh-TW" sz="2400" dirty="0" smtClean="0">
              <a:latin typeface="+mj-ea"/>
              <a:ea typeface="+mj-ea"/>
            </a:endParaRPr>
          </a:p>
          <a:p>
            <a:pPr algn="just"/>
            <a:r>
              <a:rPr lang="zh-TW" altLang="en-US" sz="2400" dirty="0" smtClean="0">
                <a:latin typeface="+mj-ea"/>
                <a:ea typeface="+mj-ea"/>
              </a:rPr>
              <a:t>堅固的美觀還可以當成觀光景點</a:t>
            </a:r>
            <a:endParaRPr lang="zh-TW" altLang="en-US" sz="2400" dirty="0">
              <a:latin typeface="+mj-ea"/>
              <a:ea typeface="+mj-ea"/>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行雲流水">
  <a:themeElements>
    <a:clrScheme name="觀點">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原創">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行雲流水">
      <a:fillStyleLst>
        <a:solidFill>
          <a:schemeClr val="phClr"/>
        </a:solidFill>
        <a:gradFill rotWithShape="1">
          <a:gsLst>
            <a:gs pos="0">
              <a:schemeClr val="phClr">
                <a:tint val="90000"/>
                <a:satMod val="130000"/>
              </a:schemeClr>
            </a:gs>
            <a:gs pos="50000">
              <a:schemeClr val="phClr">
                <a:tint val="45000"/>
                <a:satMod val="220000"/>
              </a:schemeClr>
            </a:gs>
            <a:gs pos="100000">
              <a:schemeClr val="phClr">
                <a:tint val="90000"/>
                <a:satMod val="130000"/>
              </a:schemeClr>
            </a:gs>
          </a:gsLst>
          <a:lin ang="5400000" scaled="1"/>
        </a:gradFill>
        <a:gradFill rotWithShape="1">
          <a:gsLst>
            <a:gs pos="0">
              <a:schemeClr val="phClr">
                <a:tint val="100000"/>
                <a:shade val="90000"/>
                <a:hueMod val="100000"/>
                <a:satMod val="200000"/>
              </a:schemeClr>
            </a:gs>
            <a:gs pos="50000">
              <a:schemeClr val="phClr">
                <a:tint val="100000"/>
                <a:shade val="60000"/>
                <a:hueMod val="100000"/>
                <a:satMod val="180000"/>
              </a:schemeClr>
            </a:gs>
            <a:gs pos="100000">
              <a:schemeClr val="phClr">
                <a:tint val="100000"/>
                <a:shade val="90000"/>
                <a:hueMod val="100000"/>
                <a:satMod val="200000"/>
              </a:schemeClr>
            </a:gs>
          </a:gsLst>
          <a:lin ang="5400000" scaled="1"/>
        </a:gradFill>
      </a:fillStyleLst>
      <a:lnStyleLst>
        <a:ln w="12700" cap="flat" cmpd="sng" algn="ctr">
          <a:solidFill>
            <a:schemeClr val="phClr"/>
          </a:solidFill>
          <a:prstDash val="solid"/>
        </a:ln>
        <a:ln w="25400" cap="flat" cmpd="sng" algn="ctr">
          <a:solidFill>
            <a:schemeClr val="phClr"/>
          </a:solidFill>
          <a:prstDash val="solid"/>
        </a:ln>
        <a:ln w="38100" cap="flat" cmpd="dbl" algn="ctr">
          <a:solidFill>
            <a:schemeClr val="phClr"/>
          </a:solidFill>
          <a:prstDash val="solid"/>
        </a:ln>
      </a:lnStyleLst>
      <a:effectStyleLst>
        <a:effectStyle>
          <a:effectLst>
            <a:glow rad="50600">
              <a:schemeClr val="phClr">
                <a:alpha val="40000"/>
              </a:schemeClr>
            </a:glow>
          </a:effectLst>
        </a:effectStyle>
        <a:effectStyle>
          <a:effectLst>
            <a:glow rad="101600">
              <a:schemeClr val="phClr">
                <a:alpha val="60000"/>
              </a:schemeClr>
            </a:glow>
          </a:effectLst>
          <a:scene3d>
            <a:camera prst="isometricLeftDown" fov="0">
              <a:rot lat="0" lon="0" rev="0"/>
            </a:camera>
            <a:lightRig rig="harsh" dir="tl">
              <a:rot lat="0" lon="0" rev="14280000"/>
            </a:lightRig>
          </a:scene3d>
          <a:sp3d prstMaterial="flat">
            <a:bevelT w="38100" h="50800" prst="softRound"/>
          </a:sp3d>
        </a:effectStyle>
        <a:effectStyle>
          <a:effectLst>
            <a:glow>
              <a:schemeClr val="phClr"/>
            </a:glow>
          </a:effectLst>
          <a:scene3d>
            <a:camera prst="isometricLeftDown">
              <a:rot lat="0" lon="0" rev="0"/>
            </a:camera>
            <a:lightRig rig="harsh" dir="tl">
              <a:rot lat="0" lon="0" rev="14280000"/>
            </a:lightRig>
          </a:scene3d>
          <a:sp3d extrusionH="63500" contourW="38100" prstMaterial="flat">
            <a:bevelT w="50800" h="63500" prst="softRound"/>
            <a:contourClr>
              <a:schemeClr val="phClr">
                <a:tint val="5"/>
                <a:satMod val="130000"/>
              </a:schemeClr>
            </a:contourClr>
          </a:sp3d>
        </a:effectStyle>
      </a:effectStyleLst>
      <a:bgFillStyleLst>
        <a:solidFill>
          <a:schemeClr val="phClr"/>
        </a:solidFill>
        <a:gradFill rotWithShape="1">
          <a:gsLst>
            <a:gs pos="0">
              <a:schemeClr val="phClr">
                <a:tint val="100000"/>
                <a:shade val="80000"/>
                <a:hueMod val="100000"/>
                <a:satMod val="300000"/>
              </a:schemeClr>
            </a:gs>
            <a:gs pos="72000">
              <a:schemeClr val="phClr">
                <a:tint val="100000"/>
                <a:shade val="100000"/>
                <a:hueMod val="100000"/>
                <a:satMod val="100000"/>
              </a:schemeClr>
            </a:gs>
            <a:gs pos="81000">
              <a:schemeClr val="phClr">
                <a:tint val="98000"/>
                <a:shade val="100000"/>
                <a:hueMod val="100000"/>
                <a:satMod val="150000"/>
              </a:schemeClr>
            </a:gs>
            <a:gs pos="100000">
              <a:schemeClr val="phClr">
                <a:tint val="100000"/>
                <a:shade val="100000"/>
                <a:hueMod val="100000"/>
                <a:satMod val="200000"/>
              </a:schemeClr>
            </a:gs>
          </a:gsLst>
          <a:lin ang="16200000" scaled="1"/>
        </a:gradFill>
        <a:blipFill>
          <a:blip xmlns:r="http://schemas.openxmlformats.org/officeDocument/2006/relationships" r:embed="rId1">
            <a:duotone>
              <a:schemeClr val="phClr">
                <a:tint val="100000"/>
                <a:shade val="39000"/>
                <a:hueMod val="100000"/>
                <a:satMod val="150000"/>
              </a:schemeClr>
              <a:schemeClr val="phClr">
                <a:tint val="90000"/>
                <a:shade val="100000"/>
                <a:hueMod val="100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Calligraphy</Template>
  <TotalTime>99</TotalTime>
  <Words>846</Words>
  <Application>Microsoft Office PowerPoint</Application>
  <PresentationFormat>如螢幕大小 (4:3)</PresentationFormat>
  <Paragraphs>57</Paragraphs>
  <Slides>9</Slides>
  <Notes>0</Notes>
  <HiddenSlides>0</HiddenSlides>
  <MMClips>0</MMClips>
  <ScaleCrop>false</ScaleCrop>
  <HeadingPairs>
    <vt:vector size="4" baseType="variant">
      <vt:variant>
        <vt:lpstr>佈景主題</vt:lpstr>
      </vt:variant>
      <vt:variant>
        <vt:i4>1</vt:i4>
      </vt:variant>
      <vt:variant>
        <vt:lpstr>投影片標題</vt:lpstr>
      </vt:variant>
      <vt:variant>
        <vt:i4>9</vt:i4>
      </vt:variant>
    </vt:vector>
  </HeadingPairs>
  <TitlesOfParts>
    <vt:vector size="10" baseType="lpstr">
      <vt:lpstr>行雲流水</vt:lpstr>
      <vt:lpstr>以適當科技與風險評估的角度來看風能系統</vt:lpstr>
      <vt:lpstr>投影片 2</vt:lpstr>
      <vt:lpstr>投影片 3</vt:lpstr>
      <vt:lpstr>投影片 4</vt:lpstr>
      <vt:lpstr>投影片 5</vt:lpstr>
      <vt:lpstr>投影片 6</vt:lpstr>
      <vt:lpstr>投影片 7</vt:lpstr>
      <vt:lpstr>投影片 8</vt:lpstr>
      <vt:lpstr>投影片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以適當科技與風險評估的角度來看風能系統</dc:title>
  <dc:creator>ACER</dc:creator>
  <cp:lastModifiedBy>ACER</cp:lastModifiedBy>
  <cp:revision>10</cp:revision>
  <dcterms:created xsi:type="dcterms:W3CDTF">2012-12-09T10:47:51Z</dcterms:created>
  <dcterms:modified xsi:type="dcterms:W3CDTF">2012-12-09T12:27:34Z</dcterms:modified>
</cp:coreProperties>
</file>