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>
            <a:lvl1pPr algn="ctr">
              <a:defRPr sz="40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500124-68C4-4C08-A77F-B1974A8BB1D2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90C079-FEA3-4AEE-B391-0C0E8845F5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會計總帳系統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06117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輸入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sz="2400" dirty="0" smtClean="0"/>
              <a:t>本期提列數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累計折舊</a:t>
            </a:r>
            <a:r>
              <a:rPr lang="zh-TW" altLang="en-US" sz="2400" dirty="0" smtClean="0"/>
              <a:t>額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截至上期提列日的累計提列額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出售或</a:t>
            </a:r>
            <a:r>
              <a:rPr lang="zh-TW" altLang="en-US" sz="2400" dirty="0" smtClean="0"/>
              <a:t>報廢的輸入</a:t>
            </a:r>
            <a:r>
              <a:rPr lang="en-US" altLang="zh-TW" sz="2400" dirty="0" smtClean="0"/>
              <a:t>:</a:t>
            </a:r>
          </a:p>
          <a:p>
            <a:pPr lvl="2"/>
            <a:r>
              <a:rPr lang="zh-TW" altLang="en-US" dirty="0" smtClean="0"/>
              <a:t>先不輸入傳票</a:t>
            </a:r>
            <a:r>
              <a:rPr lang="en-US" altLang="zh-TW" dirty="0" smtClean="0"/>
              <a:t>,</a:t>
            </a:r>
            <a:r>
              <a:rPr lang="zh-TW" altLang="en-US" dirty="0" smtClean="0"/>
              <a:t>直接在系統輸入再產生傳票</a:t>
            </a:r>
            <a:r>
              <a:rPr lang="en-US" altLang="zh-TW" dirty="0" smtClean="0"/>
              <a:t>,</a:t>
            </a:r>
            <a:r>
              <a:rPr lang="zh-TW" altLang="en-US" dirty="0" smtClean="0"/>
              <a:t>輸入方式</a:t>
            </a:r>
            <a:r>
              <a:rPr lang="en-US" altLang="zh-TW" dirty="0" smtClean="0"/>
              <a:t>:</a:t>
            </a:r>
          </a:p>
          <a:p>
            <a:pPr lvl="3"/>
            <a:r>
              <a:rPr lang="zh-TW" altLang="en-US" dirty="0" smtClean="0"/>
              <a:t>找到出售的該筆資產</a:t>
            </a:r>
            <a:r>
              <a:rPr lang="en-US" altLang="zh-TW" dirty="0" smtClean="0"/>
              <a:t>:</a:t>
            </a:r>
            <a:r>
              <a:rPr lang="en-US" altLang="zh-TW" dirty="0" smtClean="0">
                <a:sym typeface="Wingdings 3"/>
              </a:rPr>
              <a:t>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修改 輸入出售時間及金額系統會出現</a:t>
            </a:r>
            <a:r>
              <a:rPr lang="en-US" altLang="zh-TW" dirty="0" smtClean="0">
                <a:solidFill>
                  <a:srgbClr val="FF0000"/>
                </a:solidFill>
                <a:sym typeface="Wingdings 3"/>
              </a:rPr>
              <a:t>f3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產生資產處分傳票</a:t>
            </a:r>
            <a:endParaRPr lang="en-US" altLang="zh-TW" dirty="0" smtClean="0">
              <a:solidFill>
                <a:srgbClr val="FF0000"/>
              </a:solidFill>
              <a:sym typeface="Wingdings 3"/>
            </a:endParaRPr>
          </a:p>
          <a:p>
            <a:pPr lvl="2"/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報廢作法相同</a:t>
            </a:r>
            <a:r>
              <a:rPr lang="en-US" altLang="zh-TW" dirty="0" smtClean="0">
                <a:solidFill>
                  <a:srgbClr val="FF0000"/>
                </a:solidFill>
                <a:sym typeface="Wingdings 3"/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但無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金額</a:t>
            </a:r>
            <a:endParaRPr lang="en-US" altLang="zh-TW" dirty="0" smtClean="0">
              <a:solidFill>
                <a:srgbClr val="FF0000"/>
              </a:solidFill>
              <a:sym typeface="Wingdings 3"/>
            </a:endParaRPr>
          </a:p>
          <a:p>
            <a:pPr lvl="1"/>
            <a:r>
              <a:rPr lang="zh-TW" altLang="en-US" sz="2400" dirty="0" smtClean="0">
                <a:solidFill>
                  <a:srgbClr val="FF0000"/>
                </a:solidFill>
              </a:rPr>
              <a:t>前一年提列日</a:t>
            </a:r>
            <a:r>
              <a:rPr lang="zh-TW" altLang="en-US" sz="2400" dirty="0" smtClean="0">
                <a:solidFill>
                  <a:srgbClr val="FF0000"/>
                </a:solidFill>
                <a:sym typeface="Wingdings 3"/>
              </a:rPr>
              <a:t>如無</a:t>
            </a:r>
            <a:r>
              <a:rPr lang="en-US" altLang="zh-TW" sz="2400" dirty="0" smtClean="0">
                <a:solidFill>
                  <a:srgbClr val="FF0000"/>
                </a:solidFill>
                <a:sym typeface="Wingdings 3"/>
              </a:rPr>
              <a:t>,</a:t>
            </a:r>
            <a:r>
              <a:rPr lang="zh-TW" altLang="en-US" sz="2400" dirty="0" smtClean="0">
                <a:solidFill>
                  <a:srgbClr val="FF0000"/>
                </a:solidFill>
                <a:sym typeface="Wingdings 3"/>
              </a:rPr>
              <a:t>則自行輸入</a:t>
            </a:r>
            <a:endParaRPr lang="en-US" altLang="zh-TW" sz="2400" dirty="0" smtClean="0">
              <a:solidFill>
                <a:srgbClr val="FF0000"/>
              </a:solidFill>
              <a:sym typeface="Wingdings 3"/>
            </a:endParaRPr>
          </a:p>
          <a:p>
            <a:pPr lvl="1"/>
            <a:r>
              <a:rPr lang="zh-TW" altLang="en-US" sz="2400" dirty="0" smtClean="0">
                <a:solidFill>
                  <a:srgbClr val="FF0000"/>
                </a:solidFill>
                <a:sym typeface="Wingdings 3"/>
              </a:rPr>
              <a:t>折舊類別</a:t>
            </a:r>
            <a:r>
              <a:rPr lang="en-US" altLang="zh-TW" sz="2400" dirty="0" smtClean="0">
                <a:solidFill>
                  <a:srgbClr val="FF0000"/>
                </a:solidFill>
                <a:sym typeface="Wingdings 3"/>
              </a:rPr>
              <a:t>- </a:t>
            </a:r>
            <a:r>
              <a:rPr lang="zh-TW" altLang="en-US" sz="2400" dirty="0" smtClean="0">
                <a:solidFill>
                  <a:srgbClr val="FF0000"/>
                </a:solidFill>
                <a:sym typeface="Wingdings 3"/>
              </a:rPr>
              <a:t>即屬何種</a:t>
            </a:r>
            <a:r>
              <a:rPr lang="zh-TW" altLang="en-US" sz="2400" dirty="0" smtClean="0">
                <a:solidFill>
                  <a:srgbClr val="FF0000"/>
                </a:solidFill>
                <a:sym typeface="Wingdings 3"/>
              </a:rPr>
              <a:t>統制帳項目</a:t>
            </a:r>
            <a:r>
              <a:rPr lang="en-US" altLang="zh-TW" sz="2400" dirty="0" smtClean="0">
                <a:solidFill>
                  <a:srgbClr val="FF0000"/>
                </a:solidFill>
                <a:sym typeface="Wingdings 3"/>
              </a:rPr>
              <a:t>,</a:t>
            </a:r>
            <a:r>
              <a:rPr lang="zh-TW" altLang="en-US" sz="2400" dirty="0" smtClean="0">
                <a:solidFill>
                  <a:srgbClr val="FF0000"/>
                </a:solidFill>
                <a:sym typeface="Wingdings 3"/>
              </a:rPr>
              <a:t>自輸</a:t>
            </a:r>
            <a:endParaRPr lang="en-US" altLang="zh-TW" sz="2400" dirty="0" smtClean="0">
              <a:solidFill>
                <a:srgbClr val="FF0000"/>
              </a:solidFill>
              <a:sym typeface="Wingdings 3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折舊額結轉</a:t>
            </a:r>
            <a:r>
              <a:rPr lang="en-US" altLang="zh-TW" dirty="0" smtClean="0">
                <a:solidFill>
                  <a:srgbClr val="FF0000"/>
                </a:solidFill>
                <a:sym typeface="Wingdings 3"/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2"/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固定資產系統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參數設定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公司基本資料</a:t>
            </a:r>
            <a:endParaRPr lang="en-US" altLang="zh-TW" dirty="0" smtClean="0"/>
          </a:p>
          <a:p>
            <a:r>
              <a:rPr lang="zh-TW" altLang="en-US" dirty="0" smtClean="0"/>
              <a:t>系統選項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純益率計算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稅法計算</a:t>
            </a:r>
            <a:r>
              <a:rPr lang="en-US" altLang="zh-TW" dirty="0" smtClean="0"/>
              <a:t>:</a:t>
            </a:r>
            <a:r>
              <a:rPr lang="zh-TW" altLang="en-US" dirty="0" smtClean="0"/>
              <a:t>  純益率</a:t>
            </a:r>
            <a:r>
              <a:rPr lang="en-US" altLang="zh-TW" dirty="0" smtClean="0"/>
              <a:t>=</a:t>
            </a:r>
            <a:r>
              <a:rPr lang="zh-TW" altLang="en-US" dirty="0" smtClean="0"/>
              <a:t>純益</a:t>
            </a:r>
            <a:r>
              <a:rPr lang="en-US" altLang="zh-TW" dirty="0" smtClean="0"/>
              <a:t>/(</a:t>
            </a:r>
            <a:r>
              <a:rPr lang="zh-TW" altLang="en-US" b="1" dirty="0" smtClean="0">
                <a:solidFill>
                  <a:srgbClr val="FF0000"/>
                </a:solidFill>
              </a:rPr>
              <a:t>營業收入淨額</a:t>
            </a:r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r>
              <a:rPr lang="zh-TW" altLang="en-US" b="1" dirty="0" smtClean="0">
                <a:solidFill>
                  <a:srgbClr val="FF0000"/>
                </a:solidFill>
              </a:rPr>
              <a:t>非營業收入</a:t>
            </a:r>
            <a:r>
              <a:rPr lang="en-US" altLang="zh-TW" dirty="0" smtClean="0"/>
              <a:t>)</a:t>
            </a:r>
          </a:p>
          <a:p>
            <a:pPr lvl="2"/>
            <a:r>
              <a:rPr lang="zh-TW" altLang="en-US" dirty="0" smtClean="0"/>
              <a:t>財會計算</a:t>
            </a:r>
            <a:r>
              <a:rPr lang="en-US" altLang="zh-TW" dirty="0" smtClean="0"/>
              <a:t>:</a:t>
            </a:r>
            <a:r>
              <a:rPr lang="zh-TW" altLang="en-US" dirty="0" smtClean="0"/>
              <a:t>  純益率</a:t>
            </a:r>
            <a:r>
              <a:rPr lang="en-US" altLang="zh-TW" dirty="0" smtClean="0"/>
              <a:t>=</a:t>
            </a:r>
            <a:r>
              <a:rPr lang="zh-TW" altLang="en-US" dirty="0" smtClean="0"/>
              <a:t>純益</a:t>
            </a:r>
            <a:r>
              <a:rPr lang="en-US" altLang="zh-TW" dirty="0" smtClean="0"/>
              <a:t>/</a:t>
            </a:r>
            <a:r>
              <a:rPr lang="zh-TW" altLang="en-US" b="1" dirty="0" smtClean="0">
                <a:solidFill>
                  <a:srgbClr val="FF0000"/>
                </a:solidFill>
              </a:rPr>
              <a:t>營業收入淨額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 smtClean="0"/>
              <a:t>存貨盤存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實地盤存</a:t>
            </a:r>
            <a:r>
              <a:rPr lang="en-US" altLang="zh-TW" dirty="0" smtClean="0"/>
              <a:t>-</a:t>
            </a:r>
            <a:r>
              <a:rPr lang="zh-TW" altLang="en-US" dirty="0" smtClean="0"/>
              <a:t>期末應輸入期末存貨金額</a:t>
            </a:r>
            <a:r>
              <a:rPr lang="en-US" altLang="zh-TW" dirty="0" smtClean="0"/>
              <a:t>,</a:t>
            </a:r>
            <a:r>
              <a:rPr lang="zh-TW" altLang="en-US" dirty="0" smtClean="0"/>
              <a:t>由系統計算銷貨成本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永續盤存</a:t>
            </a:r>
            <a:r>
              <a:rPr lang="en-US" altLang="zh-TW" dirty="0" smtClean="0"/>
              <a:t>-</a:t>
            </a:r>
            <a:r>
              <a:rPr lang="zh-TW" altLang="en-US" dirty="0" smtClean="0"/>
              <a:t>系統不須輸入期末存貨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但平時要自行輸入銷貨成本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參數設定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系統選項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折舊提列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稅法規定</a:t>
            </a:r>
            <a:r>
              <a:rPr lang="en-US" altLang="zh-TW" dirty="0" smtClean="0"/>
              <a:t>:</a:t>
            </a:r>
          </a:p>
          <a:p>
            <a:pPr lvl="4"/>
            <a:r>
              <a:rPr lang="zh-TW" altLang="en-US" dirty="0" smtClean="0"/>
              <a:t>可採行的方法</a:t>
            </a:r>
            <a:r>
              <a:rPr lang="en-US" altLang="zh-TW" dirty="0" smtClean="0"/>
              <a:t>:</a:t>
            </a:r>
            <a:r>
              <a:rPr lang="zh-TW" altLang="en-US" dirty="0" smtClean="0"/>
              <a:t>平均法、工作時間法、生產數量法、年數合計法、定率遞減法</a:t>
            </a:r>
            <a:endParaRPr lang="en-US" altLang="zh-TW" dirty="0" smtClean="0"/>
          </a:p>
          <a:p>
            <a:pPr lvl="4"/>
            <a:r>
              <a:rPr lang="zh-TW" altLang="en-US" dirty="0" smtClean="0"/>
              <a:t>耐用年數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依財政部頒布的</a:t>
            </a:r>
            <a:r>
              <a:rPr lang="zh-TW" altLang="en-US" dirty="0" smtClean="0">
                <a:latin typeface="標楷體" pitchFamily="65" charset="-120"/>
              </a:rPr>
              <a:t>「固定資產耐用年數表」</a:t>
            </a:r>
            <a:endParaRPr lang="en-US" altLang="zh-TW" dirty="0" smtClean="0">
              <a:latin typeface="標楷體" pitchFamily="65" charset="-120"/>
            </a:endParaRPr>
          </a:p>
          <a:p>
            <a:pPr lvl="4"/>
            <a:r>
              <a:rPr lang="zh-TW" altLang="en-US" dirty="0" smtClean="0"/>
              <a:t>殘值</a:t>
            </a:r>
            <a:r>
              <a:rPr lang="en-US" altLang="zh-TW" dirty="0" smtClean="0"/>
              <a:t>:</a:t>
            </a:r>
            <a:r>
              <a:rPr lang="zh-TW" altLang="en-US" dirty="0" smtClean="0"/>
              <a:t> 得依自行預估</a:t>
            </a:r>
            <a:r>
              <a:rPr lang="en-US" altLang="zh-TW" dirty="0" smtClean="0"/>
              <a:t>(</a:t>
            </a:r>
            <a:r>
              <a:rPr lang="zh-TW" altLang="en-US" dirty="0" smtClean="0"/>
              <a:t>預留一年殘值 </a:t>
            </a:r>
            <a:r>
              <a:rPr lang="en-US" altLang="zh-TW" dirty="0" smtClean="0"/>
              <a:t>)</a:t>
            </a:r>
          </a:p>
          <a:p>
            <a:pPr lvl="6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如採預留一年殘值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成本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/(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耐用年限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+1)</a:t>
            </a:r>
          </a:p>
          <a:p>
            <a:pPr lvl="2"/>
            <a:r>
              <a:rPr lang="zh-TW" altLang="en-US" dirty="0" smtClean="0"/>
              <a:t>年限屆滿之提列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稅法規定之計算</a:t>
            </a:r>
            <a:endParaRPr lang="en-US" altLang="zh-TW" sz="1900" dirty="0" smtClean="0"/>
          </a:p>
          <a:p>
            <a:pPr lvl="4"/>
            <a:r>
              <a:rPr lang="zh-TW" altLang="en-US" dirty="0" smtClean="0"/>
              <a:t>殘值</a:t>
            </a:r>
            <a:r>
              <a:rPr lang="en-US" altLang="zh-TW" dirty="0" smtClean="0"/>
              <a:t>=</a:t>
            </a:r>
            <a:r>
              <a:rPr lang="zh-TW" altLang="en-US" dirty="0" smtClean="0"/>
              <a:t>原留殘值</a:t>
            </a:r>
            <a:r>
              <a:rPr lang="en-US" altLang="zh-TW" dirty="0" smtClean="0"/>
              <a:t>/(</a:t>
            </a:r>
            <a:r>
              <a:rPr lang="zh-TW" altLang="en-US" dirty="0" smtClean="0"/>
              <a:t>預估剩餘年限</a:t>
            </a:r>
            <a:r>
              <a:rPr lang="en-US" altLang="zh-TW" dirty="0" smtClean="0"/>
              <a:t>+1)</a:t>
            </a:r>
          </a:p>
          <a:p>
            <a:pPr lvl="4"/>
            <a:r>
              <a:rPr lang="zh-TW" altLang="en-US" dirty="0" smtClean="0"/>
              <a:t>續提折舊</a:t>
            </a:r>
            <a:r>
              <a:rPr lang="en-US" altLang="zh-TW" dirty="0" smtClean="0"/>
              <a:t>=(</a:t>
            </a:r>
            <a:r>
              <a:rPr lang="zh-TW" altLang="en-US" dirty="0" smtClean="0"/>
              <a:t>原留殘值</a:t>
            </a:r>
            <a:r>
              <a:rPr lang="en-US" altLang="zh-TW" dirty="0" smtClean="0"/>
              <a:t>-</a:t>
            </a:r>
            <a:r>
              <a:rPr lang="zh-TW" altLang="en-US" dirty="0" smtClean="0"/>
              <a:t>新殘值</a:t>
            </a:r>
            <a:r>
              <a:rPr lang="en-US" altLang="zh-TW" dirty="0" smtClean="0"/>
              <a:t>)/</a:t>
            </a:r>
            <a:r>
              <a:rPr lang="zh-TW" altLang="en-US" dirty="0" smtClean="0"/>
              <a:t>剩餘年限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殘值為殘值減續提的提列數  </a:t>
            </a:r>
            <a:r>
              <a:rPr lang="en-US" altLang="zh-TW" dirty="0" smtClean="0">
                <a:sym typeface="Wingdings 2"/>
              </a:rPr>
              <a:t></a:t>
            </a:r>
            <a:r>
              <a:rPr lang="zh-TW" altLang="en-US" dirty="0" smtClean="0">
                <a:sym typeface="Wingdings 2"/>
              </a:rPr>
              <a:t> 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殘值</a:t>
            </a:r>
            <a:r>
              <a:rPr lang="en-US" altLang="zh-TW" dirty="0" smtClean="0"/>
              <a:t>=1/2</a:t>
            </a:r>
            <a:r>
              <a:rPr lang="zh-TW" altLang="en-US" dirty="0" smtClean="0"/>
              <a:t>殘值</a:t>
            </a:r>
            <a:endParaRPr lang="en-US" altLang="zh-TW" dirty="0" smtClean="0"/>
          </a:p>
          <a:p>
            <a:pPr lvl="3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左大括弧 3"/>
          <p:cNvSpPr/>
          <p:nvPr/>
        </p:nvSpPr>
        <p:spPr>
          <a:xfrm>
            <a:off x="1187624" y="5877272"/>
            <a:ext cx="288032" cy="360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67544" y="580526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軟體設定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參數設定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系統選項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折舊提列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  <a:p>
            <a:pPr marL="1097280" lvl="5" indent="-274320">
              <a:spcBef>
                <a:spcPts val="600"/>
              </a:spcBef>
              <a:buSzPct val="70000"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自用乘人小汽車折舊限額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(250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1097280" lvl="5" indent="-274320">
              <a:spcBef>
                <a:spcPts val="600"/>
              </a:spcBef>
              <a:buSzPct val="70000"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折舊超限之計算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帳列折舊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購入成本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/(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耐用年數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+1)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可認折舊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=250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/(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耐用年數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+1)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折舊超限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帳列折舊－可認列折舊</a:t>
            </a:r>
            <a:endParaRPr lang="en-US" altLang="zh-TW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購入乘人小汽車一部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350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設耐用年限為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endParaRPr lang="en-US" altLang="zh-TW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帳列折舊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3500000/(9+1)=350000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可認折舊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=2500000/(9+1)=250000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折舊超限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=100000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系統傳票分錄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marL="1097280" lvl="5" indent="-274320">
              <a:spcBef>
                <a:spcPts val="600"/>
              </a:spcBef>
              <a:buSzPct val="70000"/>
              <a:buNone/>
            </a:pPr>
            <a:endParaRPr lang="zh-TW" altLang="en-US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3851920" y="5805264"/>
            <a:ext cx="39604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/>
              <a:t>借</a:t>
            </a:r>
            <a:r>
              <a:rPr lang="en-US" altLang="zh-TW" dirty="0" smtClean="0"/>
              <a:t>:</a:t>
            </a:r>
            <a:r>
              <a:rPr lang="zh-TW" altLang="en-US" dirty="0" smtClean="0"/>
              <a:t>折舊                    </a:t>
            </a:r>
            <a:r>
              <a:rPr lang="en-US" altLang="zh-TW" dirty="0"/>
              <a:t>2</a:t>
            </a:r>
            <a:r>
              <a:rPr lang="en-US" altLang="zh-TW" dirty="0" smtClean="0"/>
              <a:t>50000</a:t>
            </a:r>
          </a:p>
          <a:p>
            <a:r>
              <a:rPr lang="zh-TW" altLang="en-US" dirty="0" smtClean="0"/>
              <a:t>     折舊</a:t>
            </a:r>
            <a:r>
              <a:rPr lang="en-US" altLang="zh-TW" dirty="0" smtClean="0"/>
              <a:t>(</a:t>
            </a:r>
            <a:r>
              <a:rPr lang="zh-TW" altLang="en-US" dirty="0" smtClean="0"/>
              <a:t>轎車超限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</a:t>
            </a:r>
            <a:r>
              <a:rPr lang="en-US" altLang="zh-TW" dirty="0" smtClean="0"/>
              <a:t>100000</a:t>
            </a:r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貸</a:t>
            </a:r>
            <a:r>
              <a:rPr lang="en-US" altLang="zh-TW" dirty="0" smtClean="0"/>
              <a:t>:</a:t>
            </a:r>
            <a:r>
              <a:rPr lang="zh-TW" altLang="en-US" dirty="0" smtClean="0"/>
              <a:t>運輸設備</a:t>
            </a:r>
            <a:r>
              <a:rPr lang="en-US" altLang="zh-TW" dirty="0" smtClean="0"/>
              <a:t>-</a:t>
            </a:r>
            <a:r>
              <a:rPr lang="zh-TW" altLang="en-US" dirty="0" smtClean="0"/>
              <a:t>累計折舊   </a:t>
            </a:r>
            <a:r>
              <a:rPr lang="en-US" altLang="zh-TW" dirty="0" smtClean="0"/>
              <a:t>350000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基本建檔作業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/>
          <a:lstStyle/>
          <a:p>
            <a:r>
              <a:rPr lang="zh-TW" altLang="en-US" dirty="0" smtClean="0"/>
              <a:t>會計科目檔</a:t>
            </a:r>
            <a:endParaRPr lang="en-US" altLang="zh-TW" dirty="0" smtClean="0"/>
          </a:p>
          <a:p>
            <a:r>
              <a:rPr lang="zh-TW" altLang="en-US" dirty="0" smtClean="0"/>
              <a:t>片語檔</a:t>
            </a:r>
            <a:endParaRPr lang="en-US" altLang="zh-TW" dirty="0" smtClean="0"/>
          </a:p>
          <a:p>
            <a:r>
              <a:rPr lang="zh-TW" altLang="en-US" dirty="0" smtClean="0"/>
              <a:t>成本控制檔</a:t>
            </a:r>
            <a:endParaRPr lang="en-US" altLang="zh-TW" dirty="0" smtClean="0"/>
          </a:p>
          <a:p>
            <a:r>
              <a:rPr lang="zh-TW" altLang="en-US" dirty="0" smtClean="0"/>
              <a:t>存貨基本檔</a:t>
            </a:r>
            <a:endParaRPr lang="en-US" altLang="zh-TW" dirty="0" smtClean="0"/>
          </a:p>
          <a:p>
            <a:r>
              <a:rPr lang="zh-TW" altLang="en-US" dirty="0" smtClean="0"/>
              <a:t>常用分錄檔</a:t>
            </a:r>
            <a:endParaRPr lang="en-US" altLang="zh-TW" dirty="0" smtClean="0"/>
          </a:p>
          <a:p>
            <a:r>
              <a:rPr lang="zh-TW" altLang="en-US" dirty="0" smtClean="0"/>
              <a:t>客戶檔</a:t>
            </a:r>
            <a:r>
              <a:rPr lang="en-US" altLang="zh-TW" dirty="0" smtClean="0"/>
              <a:t>(</a:t>
            </a:r>
            <a:r>
              <a:rPr lang="zh-TW" altLang="en-US" dirty="0" smtClean="0"/>
              <a:t>與進銷存系統相通</a:t>
            </a:r>
            <a:r>
              <a:rPr lang="en-US" altLang="zh-TW" dirty="0" smtClean="0"/>
              <a:t>)-</a:t>
            </a:r>
            <a:r>
              <a:rPr lang="zh-TW" altLang="en-US" dirty="0" smtClean="0"/>
              <a:t>設立科目代號</a:t>
            </a:r>
            <a:endParaRPr lang="en-US" altLang="zh-TW" dirty="0" smtClean="0"/>
          </a:p>
          <a:p>
            <a:r>
              <a:rPr lang="zh-TW" altLang="en-US" dirty="0" smtClean="0"/>
              <a:t>廠商檔</a:t>
            </a:r>
            <a:r>
              <a:rPr lang="en-US" altLang="zh-TW" dirty="0" smtClean="0"/>
              <a:t>(</a:t>
            </a:r>
            <a:r>
              <a:rPr lang="zh-TW" altLang="en-US" dirty="0" smtClean="0"/>
              <a:t>與進銷存系統相通</a:t>
            </a:r>
            <a:r>
              <a:rPr lang="en-US" altLang="zh-TW" dirty="0" smtClean="0"/>
              <a:t>) -</a:t>
            </a:r>
            <a:r>
              <a:rPr lang="zh-TW" altLang="en-US" dirty="0" smtClean="0"/>
              <a:t>設立科目代號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每日例行工作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06117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傳票輸入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 smtClean="0"/>
              <a:t>開帳傳票</a:t>
            </a:r>
            <a:r>
              <a:rPr lang="en-US" altLang="zh-TW" dirty="0" smtClean="0"/>
              <a:t>-</a:t>
            </a:r>
            <a:r>
              <a:rPr lang="zh-TW" altLang="en-US" dirty="0" smtClean="0"/>
              <a:t> 號碼開頭輸入 **</a:t>
            </a:r>
            <a:r>
              <a:rPr lang="en-US" altLang="zh-TW" dirty="0" smtClean="0"/>
              <a:t>,</a:t>
            </a:r>
            <a:r>
              <a:rPr lang="zh-TW" altLang="en-US" dirty="0" smtClean="0"/>
              <a:t> 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**</a:t>
            </a:r>
            <a:r>
              <a:rPr lang="en-US" altLang="zh-TW" dirty="0" smtClean="0"/>
              <a:t>2008</a:t>
            </a:r>
          </a:p>
          <a:p>
            <a:pPr lvl="1"/>
            <a:r>
              <a:rPr lang="zh-TW" altLang="en-US" dirty="0" smtClean="0"/>
              <a:t>結帳傳票</a:t>
            </a:r>
            <a:r>
              <a:rPr lang="en-US" altLang="zh-TW" dirty="0" smtClean="0"/>
              <a:t>-</a:t>
            </a:r>
            <a:r>
              <a:rPr lang="zh-TW" altLang="en-US" dirty="0" smtClean="0"/>
              <a:t>號碼開頭輸入</a:t>
            </a:r>
            <a:r>
              <a:rPr lang="en-US" altLang="zh-TW" dirty="0" smtClean="0"/>
              <a:t>End,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:End0001</a:t>
            </a:r>
          </a:p>
          <a:p>
            <a:pPr lvl="1"/>
            <a:r>
              <a:rPr lang="zh-TW" altLang="en-US" dirty="0" smtClean="0"/>
              <a:t>交易傳票輸入 </a:t>
            </a:r>
            <a:endParaRPr lang="en-US" altLang="zh-TW" dirty="0" smtClean="0"/>
          </a:p>
          <a:p>
            <a:pPr lvl="2"/>
            <a:r>
              <a:rPr lang="zh-TW" altLang="en-US" b="1" dirty="0" smtClean="0">
                <a:solidFill>
                  <a:srgbClr val="FF0000"/>
                </a:solidFill>
              </a:rPr>
              <a:t>傳票號碼</a:t>
            </a:r>
            <a:r>
              <a:rPr lang="zh-TW" altLang="en-US" dirty="0" smtClean="0"/>
              <a:t>自動產生</a:t>
            </a:r>
            <a:r>
              <a:rPr lang="en-US" altLang="zh-TW" dirty="0" smtClean="0"/>
              <a:t>(</a:t>
            </a:r>
            <a:r>
              <a:rPr lang="zh-TW" altLang="en-US" dirty="0" smtClean="0"/>
              <a:t>依設定</a:t>
            </a:r>
            <a:r>
              <a:rPr lang="en-US" altLang="zh-TW" dirty="0" smtClean="0"/>
              <a:t>),</a:t>
            </a:r>
            <a:r>
              <a:rPr lang="zh-TW" altLang="en-US" dirty="0" smtClean="0"/>
              <a:t>下拉選單有常用分錄檔</a:t>
            </a:r>
            <a:endParaRPr lang="en-US" altLang="zh-TW" dirty="0" smtClean="0"/>
          </a:p>
          <a:p>
            <a:pPr lvl="2"/>
            <a:r>
              <a:rPr lang="zh-TW" altLang="en-US" b="1" dirty="0" smtClean="0">
                <a:solidFill>
                  <a:srgbClr val="FF0000"/>
                </a:solidFill>
              </a:rPr>
              <a:t>傳票種類</a:t>
            </a:r>
            <a:r>
              <a:rPr lang="en-US" altLang="zh-TW" dirty="0" smtClean="0"/>
              <a:t>:1.</a:t>
            </a:r>
            <a:r>
              <a:rPr lang="zh-TW" altLang="en-US" dirty="0" smtClean="0"/>
              <a:t>現金收入傳票</a:t>
            </a:r>
            <a:r>
              <a:rPr lang="en-US" altLang="zh-TW" dirty="0" smtClean="0"/>
              <a:t>;2.</a:t>
            </a:r>
            <a:r>
              <a:rPr lang="zh-TW" altLang="en-US" dirty="0" smtClean="0"/>
              <a:t>現金支出傳票</a:t>
            </a:r>
            <a:r>
              <a:rPr lang="en-US" altLang="zh-TW" dirty="0" smtClean="0"/>
              <a:t>;3.</a:t>
            </a:r>
            <a:r>
              <a:rPr lang="zh-TW" altLang="en-US" dirty="0" smtClean="0"/>
              <a:t>轉帳傳票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歸屬別</a:t>
            </a:r>
            <a:r>
              <a:rPr lang="en-US" altLang="zh-TW" dirty="0" smtClean="0"/>
              <a:t>:</a:t>
            </a:r>
            <a:r>
              <a:rPr lang="zh-TW" altLang="en-US" dirty="0" smtClean="0"/>
              <a:t>使用兩套帳者須作選擇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欄位隱藏</a:t>
            </a:r>
            <a:r>
              <a:rPr lang="en-US" altLang="zh-TW" dirty="0" smtClean="0"/>
              <a:t>(</a:t>
            </a:r>
            <a:r>
              <a:rPr lang="zh-TW" altLang="en-US" dirty="0" smtClean="0"/>
              <a:t>畫面</a:t>
            </a:r>
            <a:r>
              <a:rPr lang="en-US" altLang="zh-TW" dirty="0" smtClean="0"/>
              <a:t>)</a:t>
            </a:r>
          </a:p>
          <a:p>
            <a:pPr lvl="2"/>
            <a:r>
              <a:rPr lang="zh-TW" altLang="en-US" dirty="0" smtClean="0"/>
              <a:t>項次</a:t>
            </a:r>
            <a:r>
              <a:rPr lang="en-US" altLang="zh-TW" dirty="0" smtClean="0"/>
              <a:t>:</a:t>
            </a:r>
            <a:r>
              <a:rPr lang="zh-TW" altLang="en-US" dirty="0" smtClean="0"/>
              <a:t>可調換會計科目順序</a:t>
            </a:r>
            <a:r>
              <a:rPr lang="en-US" altLang="zh-TW" dirty="0" smtClean="0"/>
              <a:t>,</a:t>
            </a:r>
            <a:r>
              <a:rPr lang="zh-TW" altLang="en-US" dirty="0" smtClean="0"/>
              <a:t>如</a:t>
            </a:r>
            <a:r>
              <a:rPr lang="en-US" altLang="zh-TW" dirty="0" smtClean="0"/>
              <a:t>001,002,</a:t>
            </a:r>
            <a:r>
              <a:rPr lang="zh-TW" altLang="en-US" dirty="0" smtClean="0"/>
              <a:t>輸入</a:t>
            </a:r>
            <a:r>
              <a:rPr lang="en-US" altLang="zh-TW" dirty="0" smtClean="0"/>
              <a:t>0011</a:t>
            </a:r>
            <a:r>
              <a:rPr lang="zh-TW" altLang="en-US" dirty="0" smtClean="0"/>
              <a:t>按確定會接在</a:t>
            </a:r>
            <a:r>
              <a:rPr lang="en-US" altLang="zh-TW" dirty="0" smtClean="0"/>
              <a:t>001</a:t>
            </a:r>
            <a:r>
              <a:rPr lang="zh-TW" altLang="en-US" dirty="0" smtClean="0"/>
              <a:t>之後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每日例行工作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06117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傳票輸入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續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dirty="0" smtClean="0"/>
              <a:t>交易傳票輸入 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會計科目</a:t>
            </a:r>
            <a:r>
              <a:rPr lang="en-US" altLang="zh-TW" dirty="0" smtClean="0"/>
              <a:t>:</a:t>
            </a:r>
            <a:r>
              <a:rPr lang="zh-TW" altLang="en-US" dirty="0" smtClean="0"/>
              <a:t>可下拉選單查找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摘要不能使用</a:t>
            </a:r>
            <a:r>
              <a:rPr lang="en-US" altLang="zh-TW" dirty="0" smtClean="0"/>
              <a:t>‘ “  &amp;  #</a:t>
            </a:r>
          </a:p>
          <a:p>
            <a:pPr lvl="2"/>
            <a:r>
              <a:rPr lang="zh-TW" altLang="en-US" dirty="0" smtClean="0"/>
              <a:t>摘要使用</a:t>
            </a:r>
            <a:r>
              <a:rPr lang="en-US" altLang="zh-TW" dirty="0" smtClean="0"/>
              <a:t>//</a:t>
            </a:r>
            <a:r>
              <a:rPr lang="zh-TW" altLang="en-US" dirty="0" smtClean="0"/>
              <a:t>可用於查明細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練習</a:t>
            </a:r>
            <a:r>
              <a:rPr lang="en-US" altLang="zh-TW" smtClean="0"/>
              <a:t>P5-2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固定資產系統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176"/>
          </a:xfrm>
        </p:spPr>
        <p:txBody>
          <a:bodyPr/>
          <a:lstStyle/>
          <a:p>
            <a:r>
              <a:rPr lang="zh-TW" altLang="en-US" dirty="0" smtClean="0"/>
              <a:t>輸入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財產編號 </a:t>
            </a:r>
            <a:r>
              <a:rPr lang="en-US" altLang="zh-TW" dirty="0" smtClean="0"/>
              <a:t>(</a:t>
            </a:r>
            <a:r>
              <a:rPr lang="zh-TW" altLang="en-US" dirty="0" smtClean="0"/>
              <a:t>最多</a:t>
            </a:r>
            <a:r>
              <a:rPr lang="en-US" altLang="zh-TW" dirty="0" smtClean="0"/>
              <a:t>10</a:t>
            </a:r>
            <a:r>
              <a:rPr lang="zh-TW" altLang="en-US" dirty="0" smtClean="0"/>
              <a:t>碼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設備</a:t>
            </a:r>
            <a:r>
              <a:rPr lang="zh-TW" altLang="en-US" dirty="0" smtClean="0"/>
              <a:t>名稱</a:t>
            </a:r>
            <a:r>
              <a:rPr lang="en-US" altLang="zh-TW" dirty="0" smtClean="0"/>
              <a:t>-</a:t>
            </a:r>
            <a:r>
              <a:rPr lang="zh-TW" altLang="en-US" dirty="0" smtClean="0"/>
              <a:t>實際名稱</a:t>
            </a:r>
            <a:r>
              <a:rPr lang="en-US" altLang="zh-TW" dirty="0" smtClean="0"/>
              <a:t>(</a:t>
            </a:r>
            <a:r>
              <a:rPr lang="zh-TW" altLang="en-US" dirty="0" smtClean="0"/>
              <a:t>注意</a:t>
            </a:r>
            <a:r>
              <a:rPr lang="en-US" altLang="zh-TW" dirty="0" smtClean="0"/>
              <a:t>:</a:t>
            </a:r>
            <a:r>
              <a:rPr lang="zh-TW" altLang="en-US" dirty="0" smtClean="0"/>
              <a:t>如為轎車要加以註明</a:t>
            </a:r>
            <a:r>
              <a:rPr lang="en-US" altLang="zh-TW" dirty="0" smtClean="0"/>
              <a:t>,</a:t>
            </a:r>
            <a:r>
              <a:rPr lang="zh-TW" altLang="en-US" dirty="0" smtClean="0"/>
              <a:t>因有折舊額問題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會計</a:t>
            </a:r>
            <a:r>
              <a:rPr lang="zh-TW" altLang="en-US" dirty="0" smtClean="0"/>
              <a:t>科目代號與名稱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地址</a:t>
            </a:r>
            <a:r>
              <a:rPr lang="en-US" altLang="zh-TW" dirty="0" smtClean="0"/>
              <a:t>(X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數量、</a:t>
            </a:r>
            <a:r>
              <a:rPr lang="zh-TW" altLang="en-US" dirty="0" smtClean="0"/>
              <a:t>單位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取得</a:t>
            </a:r>
            <a:r>
              <a:rPr lang="zh-TW" altLang="en-US" dirty="0" smtClean="0"/>
              <a:t>時間</a:t>
            </a:r>
            <a:r>
              <a:rPr lang="en-US" altLang="zh-TW" dirty="0" smtClean="0"/>
              <a:t>(</a:t>
            </a:r>
            <a:r>
              <a:rPr lang="zh-TW" altLang="en-US" dirty="0" smtClean="0"/>
              <a:t>看發票日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、取得原價</a:t>
            </a:r>
            <a:r>
              <a:rPr lang="en-US" altLang="zh-TW" dirty="0" smtClean="0"/>
              <a:t>(</a:t>
            </a:r>
            <a:r>
              <a:rPr lang="zh-TW" altLang="en-US" dirty="0" smtClean="0"/>
              <a:t>帳列成本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改良修理</a:t>
            </a:r>
            <a:r>
              <a:rPr lang="en-US" altLang="zh-TW" dirty="0" smtClean="0"/>
              <a:t>:</a:t>
            </a:r>
            <a:r>
              <a:rPr lang="zh-TW" altLang="en-US" dirty="0" smtClean="0"/>
              <a:t>最好在原修理財產之後另設編號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以利判別</a:t>
            </a:r>
            <a:r>
              <a:rPr lang="en-US" altLang="zh-TW" dirty="0" smtClean="0"/>
              <a:t>—see</a:t>
            </a:r>
            <a:r>
              <a:rPr lang="zh-TW" altLang="en-US" dirty="0" smtClean="0"/>
              <a:t>財產目錄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24936" cy="54932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輸入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耐用年數</a:t>
            </a:r>
            <a:r>
              <a:rPr lang="en-US" altLang="zh-TW" dirty="0" smtClean="0"/>
              <a:t>:</a:t>
            </a:r>
            <a:r>
              <a:rPr lang="zh-TW" altLang="en-US" dirty="0" smtClean="0"/>
              <a:t>依財政部公告之</a:t>
            </a:r>
            <a:r>
              <a:rPr lang="zh-TW" altLang="en-US" dirty="0" smtClean="0"/>
              <a:t>固定資產</a:t>
            </a:r>
            <a:r>
              <a:rPr lang="zh-TW" altLang="en-US" dirty="0" smtClean="0"/>
              <a:t>耐用年數表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換算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月</a:t>
            </a:r>
            <a:r>
              <a:rPr lang="en-US" altLang="zh-TW" dirty="0" smtClean="0"/>
              <a:t>):</a:t>
            </a:r>
            <a:r>
              <a:rPr lang="zh-TW" altLang="en-US" u="sng" dirty="0" smtClean="0"/>
              <a:t>用於年限終了續提折舊</a:t>
            </a:r>
            <a:endParaRPr lang="en-US" altLang="zh-TW" u="sng" dirty="0" smtClean="0"/>
          </a:p>
          <a:p>
            <a:pPr lvl="2"/>
            <a:r>
              <a:rPr lang="zh-TW" altLang="en-US" dirty="0" smtClean="0"/>
              <a:t>例</a:t>
            </a:r>
            <a:r>
              <a:rPr lang="en-US" altLang="zh-TW" dirty="0" smtClean="0"/>
              <a:t>: </a:t>
            </a:r>
            <a:r>
              <a:rPr lang="en-US" altLang="zh-TW" dirty="0" smtClean="0"/>
              <a:t>1997/7/1</a:t>
            </a:r>
            <a:r>
              <a:rPr lang="zh-TW" altLang="en-US" dirty="0" smtClean="0"/>
              <a:t>購入</a:t>
            </a:r>
            <a:r>
              <a:rPr lang="zh-TW" altLang="en-US" dirty="0" smtClean="0"/>
              <a:t>廠房</a:t>
            </a:r>
            <a:r>
              <a:rPr lang="en-US" altLang="zh-TW" dirty="0" smtClean="0"/>
              <a:t>1,100,000,n=10, 2007/6/30</a:t>
            </a:r>
            <a:r>
              <a:rPr lang="zh-TW" altLang="en-US" dirty="0" smtClean="0"/>
              <a:t>到期續</a:t>
            </a:r>
            <a:r>
              <a:rPr lang="zh-TW" altLang="en-US" dirty="0" smtClean="0"/>
              <a:t>提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續提須</a:t>
            </a:r>
            <a:r>
              <a:rPr lang="zh-TW" altLang="en-US" dirty="0" smtClean="0"/>
              <a:t>輸入</a:t>
            </a:r>
            <a:r>
              <a:rPr lang="zh-TW" altLang="en-US" dirty="0" smtClean="0">
                <a:solidFill>
                  <a:srgbClr val="FF0000"/>
                </a:solidFill>
              </a:rPr>
              <a:t>修改 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 </a:t>
            </a:r>
            <a:r>
              <a:rPr lang="zh-TW" altLang="en-US" dirty="0" smtClean="0">
                <a:solidFill>
                  <a:srgbClr val="7030A0"/>
                </a:solidFill>
                <a:sym typeface="Wingdings 3"/>
              </a:rPr>
              <a:t>換算</a:t>
            </a:r>
            <a:r>
              <a:rPr lang="en-US" altLang="zh-TW" dirty="0" smtClean="0">
                <a:solidFill>
                  <a:srgbClr val="7030A0"/>
                </a:solidFill>
                <a:sym typeface="Wingdings 3"/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  <a:sym typeface="Wingdings 3"/>
              </a:rPr>
              <a:t> 月 </a:t>
            </a:r>
            <a:r>
              <a:rPr lang="en-US" altLang="zh-TW" dirty="0" smtClean="0">
                <a:solidFill>
                  <a:srgbClr val="7030A0"/>
                </a:solidFill>
                <a:sym typeface="Wingdings 3"/>
              </a:rPr>
              <a:t>12</a:t>
            </a:r>
            <a:r>
              <a:rPr lang="zh-TW" altLang="en-US" dirty="0" smtClean="0">
                <a:solidFill>
                  <a:srgbClr val="7030A0"/>
                </a:solidFill>
                <a:sym typeface="Wingdings 3"/>
              </a:rPr>
              <a:t> </a:t>
            </a:r>
            <a:r>
              <a:rPr lang="en-US" altLang="zh-TW" dirty="0" smtClean="0">
                <a:solidFill>
                  <a:srgbClr val="FF0000"/>
                </a:solidFill>
                <a:sym typeface="Wingdings 3"/>
              </a:rPr>
              <a:t>R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計算殘值 </a:t>
            </a:r>
            <a:r>
              <a:rPr lang="en-US" altLang="zh-TW" dirty="0" smtClean="0">
                <a:sym typeface="Wingdings 3"/>
              </a:rPr>
              <a:t>(</a:t>
            </a:r>
            <a:r>
              <a:rPr lang="zh-TW" altLang="en-US" dirty="0" smtClean="0">
                <a:sym typeface="Wingdings 3"/>
              </a:rPr>
              <a:t>系統自動以原殘值</a:t>
            </a:r>
            <a:r>
              <a:rPr lang="en-US" altLang="zh-TW" dirty="0" smtClean="0">
                <a:sym typeface="Wingdings 3"/>
              </a:rPr>
              <a:t>-</a:t>
            </a:r>
            <a:r>
              <a:rPr lang="zh-TW" altLang="en-US" dirty="0" smtClean="0">
                <a:sym typeface="Wingdings 3"/>
              </a:rPr>
              <a:t>當年續提的折舊</a:t>
            </a:r>
            <a:r>
              <a:rPr lang="en-US" altLang="zh-TW" dirty="0" smtClean="0">
                <a:sym typeface="Wingdings 3"/>
              </a:rPr>
              <a:t>=</a:t>
            </a:r>
            <a:r>
              <a:rPr lang="zh-TW" altLang="en-US" dirty="0" smtClean="0">
                <a:sym typeface="Wingdings 3"/>
              </a:rPr>
              <a:t>殘值</a:t>
            </a:r>
            <a:r>
              <a:rPr lang="en-US" altLang="zh-TW" dirty="0" smtClean="0">
                <a:sym typeface="Wingdings 3"/>
              </a:rPr>
              <a:t>-(</a:t>
            </a:r>
            <a:r>
              <a:rPr lang="zh-TW" altLang="en-US" dirty="0" smtClean="0">
                <a:sym typeface="Wingdings 3"/>
              </a:rPr>
              <a:t>殘值</a:t>
            </a:r>
            <a:r>
              <a:rPr lang="en-US" altLang="zh-TW" dirty="0" smtClean="0">
                <a:sym typeface="Wingdings 3"/>
              </a:rPr>
              <a:t>/2)*(n/12)</a:t>
            </a:r>
            <a:r>
              <a:rPr lang="zh-TW" altLang="en-US" dirty="0" smtClean="0">
                <a:sym typeface="Wingdings 3"/>
              </a:rPr>
              <a:t>計算</a:t>
            </a:r>
            <a:r>
              <a:rPr lang="en-US" altLang="zh-TW" dirty="0" smtClean="0">
                <a:sym typeface="Wingdings 3"/>
              </a:rPr>
              <a:t>)</a:t>
            </a:r>
            <a:endParaRPr lang="en-US" altLang="zh-TW" dirty="0" smtClean="0">
              <a:sym typeface="Wingdings 3"/>
            </a:endParaRPr>
          </a:p>
          <a:p>
            <a:pPr lvl="2"/>
            <a:r>
              <a:rPr lang="zh-TW" altLang="en-US" dirty="0" smtClean="0">
                <a:sym typeface="Wingdings 3"/>
              </a:rPr>
              <a:t>則</a:t>
            </a:r>
            <a:r>
              <a:rPr lang="en-US" altLang="zh-TW" dirty="0" smtClean="0">
                <a:sym typeface="Wingdings 3"/>
              </a:rPr>
              <a:t>2007</a:t>
            </a:r>
            <a:r>
              <a:rPr lang="zh-TW" altLang="en-US" dirty="0" smtClean="0">
                <a:sym typeface="Wingdings 3"/>
              </a:rPr>
              <a:t>年折舊</a:t>
            </a:r>
            <a:r>
              <a:rPr lang="en-US" altLang="zh-TW" dirty="0" smtClean="0">
                <a:sym typeface="Wingdings 3"/>
              </a:rPr>
              <a:t>=</a:t>
            </a:r>
            <a:r>
              <a:rPr lang="zh-TW" altLang="en-US" dirty="0" smtClean="0">
                <a:sym typeface="Wingdings 3"/>
              </a:rPr>
              <a:t>原本的單年折舊</a:t>
            </a:r>
            <a:r>
              <a:rPr lang="en-US" altLang="zh-TW" dirty="0" smtClean="0">
                <a:sym typeface="Wingdings 3"/>
              </a:rPr>
              <a:t>+</a:t>
            </a:r>
            <a:r>
              <a:rPr lang="zh-TW" altLang="en-US" dirty="0" smtClean="0">
                <a:sym typeface="Wingdings 3"/>
              </a:rPr>
              <a:t>續提折舊</a:t>
            </a:r>
            <a:r>
              <a:rPr lang="en-US" altLang="zh-TW" dirty="0" smtClean="0">
                <a:sym typeface="Wingdings 3"/>
              </a:rPr>
              <a:t>:</a:t>
            </a:r>
          </a:p>
          <a:p>
            <a:pPr lvl="2">
              <a:buNone/>
            </a:pPr>
            <a:r>
              <a:rPr lang="zh-TW" altLang="en-US" dirty="0" smtClean="0">
                <a:sym typeface="Wingdings 3"/>
              </a:rPr>
              <a:t> </a:t>
            </a:r>
            <a:r>
              <a:rPr lang="zh-TW" altLang="en-US" dirty="0" smtClean="0">
                <a:sym typeface="Wingdings 3"/>
              </a:rPr>
              <a:t>                         </a:t>
            </a:r>
            <a:r>
              <a:rPr lang="en-US" altLang="zh-TW" dirty="0" smtClean="0">
                <a:sym typeface="Wingdings 3"/>
              </a:rPr>
              <a:t>=1100000/11</a:t>
            </a:r>
            <a:r>
              <a:rPr lang="zh-TW" altLang="en-US" dirty="0" smtClean="0">
                <a:sym typeface="Wingdings 3"/>
              </a:rPr>
              <a:t>*</a:t>
            </a:r>
            <a:r>
              <a:rPr lang="en-US" altLang="zh-TW" dirty="0" smtClean="0">
                <a:sym typeface="Wingdings 3"/>
              </a:rPr>
              <a:t>(6/12)+(100000/2)</a:t>
            </a:r>
            <a:r>
              <a:rPr lang="zh-TW" altLang="en-US" dirty="0" smtClean="0">
                <a:sym typeface="Wingdings 3"/>
              </a:rPr>
              <a:t>*</a:t>
            </a:r>
            <a:r>
              <a:rPr lang="en-US" altLang="zh-TW" dirty="0" smtClean="0">
                <a:sym typeface="Wingdings 3"/>
              </a:rPr>
              <a:t>6/12</a:t>
            </a:r>
          </a:p>
          <a:p>
            <a:pPr lvl="2">
              <a:buNone/>
            </a:pPr>
            <a:r>
              <a:rPr lang="zh-TW" altLang="en-US" dirty="0" smtClean="0">
                <a:sym typeface="Wingdings 3"/>
              </a:rPr>
              <a:t> </a:t>
            </a:r>
            <a:r>
              <a:rPr lang="zh-TW" altLang="en-US" dirty="0" smtClean="0">
                <a:sym typeface="Wingdings 3"/>
              </a:rPr>
              <a:t>                         </a:t>
            </a:r>
            <a:r>
              <a:rPr lang="en-US" altLang="zh-TW" dirty="0" smtClean="0">
                <a:sym typeface="Wingdings 3"/>
              </a:rPr>
              <a:t>=50000+25000=75000</a:t>
            </a:r>
          </a:p>
          <a:p>
            <a:pPr lvl="2"/>
            <a:r>
              <a:rPr lang="zh-TW" altLang="en-US" dirty="0" smtClean="0">
                <a:sym typeface="Wingdings 3"/>
              </a:rPr>
              <a:t>新殘值</a:t>
            </a:r>
            <a:r>
              <a:rPr lang="en-US" altLang="zh-TW" dirty="0" smtClean="0">
                <a:sym typeface="Wingdings 3"/>
              </a:rPr>
              <a:t>=</a:t>
            </a:r>
            <a:r>
              <a:rPr lang="en-US" altLang="zh-TW" dirty="0" smtClean="0">
                <a:sym typeface="Wingdings 3"/>
              </a:rPr>
              <a:t>100000-25000=75000</a:t>
            </a:r>
          </a:p>
          <a:p>
            <a:pPr lvl="1"/>
            <a:r>
              <a:rPr lang="zh-TW" altLang="en-US" dirty="0" smtClean="0">
                <a:sym typeface="Wingdings 3"/>
              </a:rPr>
              <a:t>殘值</a:t>
            </a:r>
            <a:r>
              <a:rPr lang="en-US" altLang="zh-TW" dirty="0" smtClean="0">
                <a:sym typeface="Wingdings 3"/>
              </a:rPr>
              <a:t>:</a:t>
            </a:r>
            <a:r>
              <a:rPr lang="zh-TW" altLang="en-US" dirty="0" smtClean="0">
                <a:sym typeface="Wingdings 3"/>
              </a:rPr>
              <a:t> 自行輸入或系統自動計算</a:t>
            </a:r>
            <a:endParaRPr lang="en-US" altLang="zh-TW" dirty="0" smtClean="0">
              <a:sym typeface="Wingdings 3"/>
            </a:endParaRPr>
          </a:p>
          <a:p>
            <a:pPr lvl="3">
              <a:buNone/>
            </a:pPr>
            <a:r>
              <a:rPr lang="zh-TW" altLang="en-US" dirty="0" smtClean="0">
                <a:sym typeface="Wingdings 3"/>
              </a:rPr>
              <a:t> </a:t>
            </a:r>
            <a:r>
              <a:rPr lang="zh-TW" altLang="en-US" dirty="0" smtClean="0">
                <a:sym typeface="Wingdings 3"/>
              </a:rPr>
              <a:t>    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固定資產系統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849</Words>
  <Application>Microsoft Office PowerPoint</Application>
  <PresentationFormat>如螢幕大小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會計總帳系統</vt:lpstr>
      <vt:lpstr>參數設定</vt:lpstr>
      <vt:lpstr>參數設定</vt:lpstr>
      <vt:lpstr>參數設定</vt:lpstr>
      <vt:lpstr>基本建檔作業</vt:lpstr>
      <vt:lpstr>每日例行工作</vt:lpstr>
      <vt:lpstr>每日例行工作</vt:lpstr>
      <vt:lpstr>固定資產系統</vt:lpstr>
      <vt:lpstr>固定資產系統</vt:lpstr>
      <vt:lpstr>固定資產系統</vt:lpstr>
      <vt:lpstr>投影片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會計總帳系統</dc:title>
  <dc:creator>user</dc:creator>
  <cp:lastModifiedBy>user</cp:lastModifiedBy>
  <cp:revision>34</cp:revision>
  <dcterms:created xsi:type="dcterms:W3CDTF">2011-12-14T21:32:14Z</dcterms:created>
  <dcterms:modified xsi:type="dcterms:W3CDTF">2011-12-29T00:46:34Z</dcterms:modified>
</cp:coreProperties>
</file>