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8" r:id="rId1"/>
  </p:sldMasterIdLst>
  <p:notesMasterIdLst>
    <p:notesMasterId r:id="rId33"/>
  </p:notesMasterIdLst>
  <p:sldIdLst>
    <p:sldId id="273" r:id="rId2"/>
    <p:sldId id="271" r:id="rId3"/>
    <p:sldId id="288" r:id="rId4"/>
    <p:sldId id="298" r:id="rId5"/>
    <p:sldId id="280" r:id="rId6"/>
    <p:sldId id="291" r:id="rId7"/>
    <p:sldId id="310" r:id="rId8"/>
    <p:sldId id="311" r:id="rId9"/>
    <p:sldId id="312" r:id="rId10"/>
    <p:sldId id="313" r:id="rId11"/>
    <p:sldId id="314" r:id="rId12"/>
    <p:sldId id="290" r:id="rId13"/>
    <p:sldId id="281" r:id="rId14"/>
    <p:sldId id="282" r:id="rId15"/>
    <p:sldId id="297" r:id="rId16"/>
    <p:sldId id="309" r:id="rId17"/>
    <p:sldId id="315" r:id="rId18"/>
    <p:sldId id="300" r:id="rId19"/>
    <p:sldId id="283" r:id="rId20"/>
    <p:sldId id="304" r:id="rId21"/>
    <p:sldId id="305" r:id="rId22"/>
    <p:sldId id="303" r:id="rId23"/>
    <p:sldId id="301" r:id="rId24"/>
    <p:sldId id="306" r:id="rId25"/>
    <p:sldId id="294" r:id="rId26"/>
    <p:sldId id="307" r:id="rId27"/>
    <p:sldId id="308" r:id="rId28"/>
    <p:sldId id="296" r:id="rId29"/>
    <p:sldId id="299" r:id="rId30"/>
    <p:sldId id="284" r:id="rId31"/>
    <p:sldId id="287" r:id="rId32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微軟正黑體" panose="020B0604030504040204" pitchFamily="34" charset="-12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標楷體" panose="03000509000000000000" pitchFamily="65" charset="-120"/>
      <p:regular r:id="rId42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07F"/>
    <a:srgbClr val="FFFF99"/>
    <a:srgbClr val="521A2A"/>
    <a:srgbClr val="B21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19" autoAdjust="0"/>
    <p:restoredTop sz="0" autoAdjust="0"/>
  </p:normalViewPr>
  <p:slideViewPr>
    <p:cSldViewPr>
      <p:cViewPr varScale="1">
        <p:scale>
          <a:sx n="55" d="100"/>
          <a:sy n="55" d="100"/>
        </p:scale>
        <p:origin x="91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A2354-6EA0-4E71-86CF-C1BB5385CE5C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4B29DB1E-E7AE-428C-9DDA-B0C43878AEBF}">
      <dgm:prSet phldrT="[文字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黑暗</a:t>
          </a:r>
        </a:p>
      </dgm:t>
    </dgm:pt>
    <dgm:pt modelId="{F4C62703-4314-42C2-8329-38B5B9A69D23}" type="parTrans" cxnId="{2BDA9EFD-5913-4EA4-9FC0-6A4AEDAD444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417C7361-950D-425B-B464-2BB4AB186BD5}" type="sibTrans" cxnId="{2BDA9EFD-5913-4EA4-9FC0-6A4AEDAD444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4F2A219-76DD-421B-B9BA-18D24AD46070}">
      <dgm:prSet phldrT="[文字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恐怖死亡的意象</a:t>
          </a:r>
        </a:p>
      </dgm:t>
    </dgm:pt>
    <dgm:pt modelId="{8104B373-4F21-4EB3-97EC-84DFD236BFFC}" type="parTrans" cxnId="{CD0490D4-4A30-4E76-AB8A-F16C37D04BE3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38100"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121F23-8CDC-441C-8507-4E6551EB320C}" type="sibTrans" cxnId="{CD0490D4-4A30-4E76-AB8A-F16C37D04BE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BF2A113C-9B66-43BF-9359-F822FC3D49E0}">
      <dgm:prSet phldrT="[文字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地震景象的指涉</a:t>
          </a:r>
        </a:p>
      </dgm:t>
    </dgm:pt>
    <dgm:pt modelId="{56F790BB-52C6-4E62-9125-2F416555CAA0}" type="parTrans" cxnId="{D231DD9A-9B09-4337-9020-8BB09FEA4518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38100"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EE71D268-5D6F-4EA4-BE04-D307FB1A76CF}" type="sibTrans" cxnId="{D231DD9A-9B09-4337-9020-8BB09FEA4518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75C5491-2011-4DAC-A624-68EF5B2D31BF}">
      <dgm:prSet phldrT="[文字]"/>
      <dgm:spPr>
        <a:solidFill>
          <a:schemeClr val="accent5">
            <a:lumMod val="75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痛苦心情的形容</a:t>
          </a:r>
        </a:p>
      </dgm:t>
    </dgm:pt>
    <dgm:pt modelId="{0C5787B7-A403-4353-ADB2-37DB9A839667}" type="parTrans" cxnId="{E0A591A9-5A51-4BF7-93B0-BF1E49CA8E45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38100">
          <a:solidFill>
            <a:schemeClr val="accent5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A8C4688-BD1D-4B48-A74A-9CD596A3B6F0}" type="sibTrans" cxnId="{E0A591A9-5A51-4BF7-93B0-BF1E49CA8E45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1E99B4C-675C-412E-B138-2FDF644749C7}" type="pres">
      <dgm:prSet presAssocID="{F35A2354-6EA0-4E71-86CF-C1BB5385CE5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5AA5EDE6-116D-4BE2-A3E7-211855876EA1}" type="pres">
      <dgm:prSet presAssocID="{4B29DB1E-E7AE-428C-9DDA-B0C43878AEBF}" presName="singleCycle" presStyleCnt="0"/>
      <dgm:spPr/>
    </dgm:pt>
    <dgm:pt modelId="{83D0D969-4B39-437E-BFDB-89927B781E68}" type="pres">
      <dgm:prSet presAssocID="{4B29DB1E-E7AE-428C-9DDA-B0C43878AEBF}" presName="singleCenter" presStyleLbl="node1" presStyleIdx="0" presStyleCnt="4" custLinFactNeighborX="1125" custLinFactNeighborY="-5110">
        <dgm:presLayoutVars>
          <dgm:chMax val="7"/>
          <dgm:chPref val="7"/>
        </dgm:presLayoutVars>
      </dgm:prSet>
      <dgm:spPr/>
      <dgm:t>
        <a:bodyPr/>
        <a:lstStyle/>
        <a:p>
          <a:endParaRPr lang="zh-TW" altLang="en-US"/>
        </a:p>
      </dgm:t>
    </dgm:pt>
    <dgm:pt modelId="{AFC1C352-0C80-4F84-A1D1-BF524D214B35}" type="pres">
      <dgm:prSet presAssocID="{8104B373-4F21-4EB3-97EC-84DFD236BFFC}" presName="Name56" presStyleLbl="parChTrans1D2" presStyleIdx="0" presStyleCnt="3"/>
      <dgm:spPr/>
      <dgm:t>
        <a:bodyPr/>
        <a:lstStyle/>
        <a:p>
          <a:endParaRPr lang="zh-TW" altLang="en-US"/>
        </a:p>
      </dgm:t>
    </dgm:pt>
    <dgm:pt modelId="{35E4CC8F-E554-45CA-A0AE-AF34A4F51B38}" type="pres">
      <dgm:prSet presAssocID="{54F2A219-76DD-421B-B9BA-18D24AD46070}" presName="text0" presStyleLbl="node1" presStyleIdx="1" presStyleCnt="4" custScaleX="32194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7F9C085-1491-446B-B57D-0195306207E1}" type="pres">
      <dgm:prSet presAssocID="{56F790BB-52C6-4E62-9125-2F416555CAA0}" presName="Name56" presStyleLbl="parChTrans1D2" presStyleIdx="1" presStyleCnt="3"/>
      <dgm:spPr/>
      <dgm:t>
        <a:bodyPr/>
        <a:lstStyle/>
        <a:p>
          <a:endParaRPr lang="zh-TW" altLang="en-US"/>
        </a:p>
      </dgm:t>
    </dgm:pt>
    <dgm:pt modelId="{8CA8AB46-7A43-4C6D-AE58-320FBF19BA2A}" type="pres">
      <dgm:prSet presAssocID="{BF2A113C-9B66-43BF-9359-F822FC3D49E0}" presName="text0" presStyleLbl="node1" presStyleIdx="2" presStyleCnt="4" custScaleX="305927" custRadScaleRad="135989" custRadScaleInc="-134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042BDF-3F77-4097-9D90-DA905B3DD58E}" type="pres">
      <dgm:prSet presAssocID="{0C5787B7-A403-4353-ADB2-37DB9A839667}" presName="Name56" presStyleLbl="parChTrans1D2" presStyleIdx="2" presStyleCnt="3"/>
      <dgm:spPr/>
      <dgm:t>
        <a:bodyPr/>
        <a:lstStyle/>
        <a:p>
          <a:endParaRPr lang="zh-TW" altLang="en-US"/>
        </a:p>
      </dgm:t>
    </dgm:pt>
    <dgm:pt modelId="{1BD18865-58CA-444B-9C70-38AF54A34DF8}" type="pres">
      <dgm:prSet presAssocID="{275C5491-2011-4DAC-A624-68EF5B2D31BF}" presName="text0" presStyleLbl="node1" presStyleIdx="3" presStyleCnt="4" custScaleX="323955" custRadScaleRad="134407" custRadScaleInc="1569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385865D-86BF-47D7-8680-59D7B821889B}" type="presOf" srcId="{F35A2354-6EA0-4E71-86CF-C1BB5385CE5C}" destId="{21E99B4C-675C-412E-B138-2FDF644749C7}" srcOrd="0" destOrd="0" presId="urn:microsoft.com/office/officeart/2008/layout/RadialCluster"/>
    <dgm:cxn modelId="{2E886649-487C-4740-AFCA-7766F0E17FC6}" type="presOf" srcId="{54F2A219-76DD-421B-B9BA-18D24AD46070}" destId="{35E4CC8F-E554-45CA-A0AE-AF34A4F51B38}" srcOrd="0" destOrd="0" presId="urn:microsoft.com/office/officeart/2008/layout/RadialCluster"/>
    <dgm:cxn modelId="{36111F5B-006D-4564-8B99-D83076ACD301}" type="presOf" srcId="{275C5491-2011-4DAC-A624-68EF5B2D31BF}" destId="{1BD18865-58CA-444B-9C70-38AF54A34DF8}" srcOrd="0" destOrd="0" presId="urn:microsoft.com/office/officeart/2008/layout/RadialCluster"/>
    <dgm:cxn modelId="{21AB86CD-AE5D-40C8-B021-7539EDBC9FE4}" type="presOf" srcId="{BF2A113C-9B66-43BF-9359-F822FC3D49E0}" destId="{8CA8AB46-7A43-4C6D-AE58-320FBF19BA2A}" srcOrd="0" destOrd="0" presId="urn:microsoft.com/office/officeart/2008/layout/RadialCluster"/>
    <dgm:cxn modelId="{308E0E4C-7711-4EDB-BE5B-226697696791}" type="presOf" srcId="{56F790BB-52C6-4E62-9125-2F416555CAA0}" destId="{F7F9C085-1491-446B-B57D-0195306207E1}" srcOrd="0" destOrd="0" presId="urn:microsoft.com/office/officeart/2008/layout/RadialCluster"/>
    <dgm:cxn modelId="{CD0490D4-4A30-4E76-AB8A-F16C37D04BE3}" srcId="{4B29DB1E-E7AE-428C-9DDA-B0C43878AEBF}" destId="{54F2A219-76DD-421B-B9BA-18D24AD46070}" srcOrd="0" destOrd="0" parTransId="{8104B373-4F21-4EB3-97EC-84DFD236BFFC}" sibTransId="{21121F23-8CDC-441C-8507-4E6551EB320C}"/>
    <dgm:cxn modelId="{C3D19971-9E31-49E6-AFFB-43CA11B72FCB}" type="presOf" srcId="{0C5787B7-A403-4353-ADB2-37DB9A839667}" destId="{0B042BDF-3F77-4097-9D90-DA905B3DD58E}" srcOrd="0" destOrd="0" presId="urn:microsoft.com/office/officeart/2008/layout/RadialCluster"/>
    <dgm:cxn modelId="{B074686B-D3D0-4596-8B56-095904357322}" type="presOf" srcId="{4B29DB1E-E7AE-428C-9DDA-B0C43878AEBF}" destId="{83D0D969-4B39-437E-BFDB-89927B781E68}" srcOrd="0" destOrd="0" presId="urn:microsoft.com/office/officeart/2008/layout/RadialCluster"/>
    <dgm:cxn modelId="{D231DD9A-9B09-4337-9020-8BB09FEA4518}" srcId="{4B29DB1E-E7AE-428C-9DDA-B0C43878AEBF}" destId="{BF2A113C-9B66-43BF-9359-F822FC3D49E0}" srcOrd="1" destOrd="0" parTransId="{56F790BB-52C6-4E62-9125-2F416555CAA0}" sibTransId="{EE71D268-5D6F-4EA4-BE04-D307FB1A76CF}"/>
    <dgm:cxn modelId="{2BDA9EFD-5913-4EA4-9FC0-6A4AEDAD4443}" srcId="{F35A2354-6EA0-4E71-86CF-C1BB5385CE5C}" destId="{4B29DB1E-E7AE-428C-9DDA-B0C43878AEBF}" srcOrd="0" destOrd="0" parTransId="{F4C62703-4314-42C2-8329-38B5B9A69D23}" sibTransId="{417C7361-950D-425B-B464-2BB4AB186BD5}"/>
    <dgm:cxn modelId="{E0A591A9-5A51-4BF7-93B0-BF1E49CA8E45}" srcId="{4B29DB1E-E7AE-428C-9DDA-B0C43878AEBF}" destId="{275C5491-2011-4DAC-A624-68EF5B2D31BF}" srcOrd="2" destOrd="0" parTransId="{0C5787B7-A403-4353-ADB2-37DB9A839667}" sibTransId="{7A8C4688-BD1D-4B48-A74A-9CD596A3B6F0}"/>
    <dgm:cxn modelId="{E50A1067-E89C-4715-BAC7-C438F4F007B1}" type="presOf" srcId="{8104B373-4F21-4EB3-97EC-84DFD236BFFC}" destId="{AFC1C352-0C80-4F84-A1D1-BF524D214B35}" srcOrd="0" destOrd="0" presId="urn:microsoft.com/office/officeart/2008/layout/RadialCluster"/>
    <dgm:cxn modelId="{6EF8034C-3F52-445A-9333-C1BB02C03CB8}" type="presParOf" srcId="{21E99B4C-675C-412E-B138-2FDF644749C7}" destId="{5AA5EDE6-116D-4BE2-A3E7-211855876EA1}" srcOrd="0" destOrd="0" presId="urn:microsoft.com/office/officeart/2008/layout/RadialCluster"/>
    <dgm:cxn modelId="{0C2E8973-DC0F-4402-BBD3-7430FE7DD5DB}" type="presParOf" srcId="{5AA5EDE6-116D-4BE2-A3E7-211855876EA1}" destId="{83D0D969-4B39-437E-BFDB-89927B781E68}" srcOrd="0" destOrd="0" presId="urn:microsoft.com/office/officeart/2008/layout/RadialCluster"/>
    <dgm:cxn modelId="{FCB1162D-1691-4322-B531-746DACC4B146}" type="presParOf" srcId="{5AA5EDE6-116D-4BE2-A3E7-211855876EA1}" destId="{AFC1C352-0C80-4F84-A1D1-BF524D214B35}" srcOrd="1" destOrd="0" presId="urn:microsoft.com/office/officeart/2008/layout/RadialCluster"/>
    <dgm:cxn modelId="{8C8973F7-0AC2-4F44-838E-CA96BCA03985}" type="presParOf" srcId="{5AA5EDE6-116D-4BE2-A3E7-211855876EA1}" destId="{35E4CC8F-E554-45CA-A0AE-AF34A4F51B38}" srcOrd="2" destOrd="0" presId="urn:microsoft.com/office/officeart/2008/layout/RadialCluster"/>
    <dgm:cxn modelId="{41F4F0F5-F28A-40E1-98E5-028CBE0EDE2C}" type="presParOf" srcId="{5AA5EDE6-116D-4BE2-A3E7-211855876EA1}" destId="{F7F9C085-1491-446B-B57D-0195306207E1}" srcOrd="3" destOrd="0" presId="urn:microsoft.com/office/officeart/2008/layout/RadialCluster"/>
    <dgm:cxn modelId="{F1F9A451-3728-4AAB-B059-5C4A4DB63ED7}" type="presParOf" srcId="{5AA5EDE6-116D-4BE2-A3E7-211855876EA1}" destId="{8CA8AB46-7A43-4C6D-AE58-320FBF19BA2A}" srcOrd="4" destOrd="0" presId="urn:microsoft.com/office/officeart/2008/layout/RadialCluster"/>
    <dgm:cxn modelId="{1BB1EFC7-362E-4584-9D22-77A4070F9D83}" type="presParOf" srcId="{5AA5EDE6-116D-4BE2-A3E7-211855876EA1}" destId="{0B042BDF-3F77-4097-9D90-DA905B3DD58E}" srcOrd="5" destOrd="0" presId="urn:microsoft.com/office/officeart/2008/layout/RadialCluster"/>
    <dgm:cxn modelId="{4B792B27-5CD6-4896-A194-486F99976C3D}" type="presParOf" srcId="{5AA5EDE6-116D-4BE2-A3E7-211855876EA1}" destId="{1BD18865-58CA-444B-9C70-38AF54A34DF8}" srcOrd="6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C6CFF5-08F1-4672-A785-240642D1B222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BA4289C-1A47-4E86-90EE-DDEDBFEBCABF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沉重</a:t>
          </a:r>
          <a:endParaRPr lang="zh-TW" altLang="en-US" sz="32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4E2D248-9018-4312-A673-E4F279EE7649}" type="parTrans" cxnId="{78938E92-D792-40A3-A522-24DE93A97857}">
      <dgm:prSet/>
      <dgm:spPr/>
      <dgm:t>
        <a:bodyPr/>
        <a:lstStyle/>
        <a:p>
          <a:endParaRPr lang="zh-TW" altLang="en-US"/>
        </a:p>
      </dgm:t>
    </dgm:pt>
    <dgm:pt modelId="{3CB7ACDB-5274-4E16-8F3B-0C2290A334AA}" type="sibTrans" cxnId="{78938E92-D792-40A3-A522-24DE93A97857}">
      <dgm:prSet/>
      <dgm:spPr/>
      <dgm:t>
        <a:bodyPr/>
        <a:lstStyle/>
        <a:p>
          <a:endParaRPr lang="zh-TW" altLang="en-US"/>
        </a:p>
      </dgm:t>
    </dgm:pt>
    <dgm:pt modelId="{58365CC7-2C6C-46E7-A075-7734F11A5BE0}">
      <dgm:prSet phldrT="[文字]" custT="1"/>
      <dgm:spPr/>
      <dgm:t>
        <a:bodyPr/>
        <a:lstStyle/>
        <a:p>
          <a:r>
            <a:rPr lang="zh-TW" altLang="en-US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奠祭</a:t>
          </a:r>
          <a:endParaRPr lang="zh-TW" altLang="en-US" sz="3200" b="1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83ABB1-23A7-4211-A24D-89E63B54A228}" type="parTrans" cxnId="{974723FC-70CB-450C-A3CD-0AD05EC7C5EA}">
      <dgm:prSet/>
      <dgm:spPr/>
      <dgm:t>
        <a:bodyPr/>
        <a:lstStyle/>
        <a:p>
          <a:endParaRPr lang="zh-TW" altLang="en-US"/>
        </a:p>
      </dgm:t>
    </dgm:pt>
    <dgm:pt modelId="{793BE3C8-348D-422F-9C72-5B1B9662E8DA}" type="sibTrans" cxnId="{974723FC-70CB-450C-A3CD-0AD05EC7C5EA}">
      <dgm:prSet/>
      <dgm:spPr/>
      <dgm:t>
        <a:bodyPr/>
        <a:lstStyle/>
        <a:p>
          <a:endParaRPr lang="zh-TW" altLang="en-US"/>
        </a:p>
      </dgm:t>
    </dgm:pt>
    <dgm:pt modelId="{5B36ACD6-4470-49EC-952A-348EDB4BB09F}" type="pres">
      <dgm:prSet presAssocID="{D5C6CFF5-08F1-4672-A785-240642D1B22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47A27BEA-80AB-4273-8FB9-E851CA86A7AC}" type="pres">
      <dgm:prSet presAssocID="{D5C6CFF5-08F1-4672-A785-240642D1B222}" presName="dot1" presStyleLbl="alignNode1" presStyleIdx="0" presStyleCnt="10"/>
      <dgm:spPr/>
    </dgm:pt>
    <dgm:pt modelId="{DF4558DA-6D2F-4205-B109-93B5940B939E}" type="pres">
      <dgm:prSet presAssocID="{D5C6CFF5-08F1-4672-A785-240642D1B222}" presName="dot2" presStyleLbl="alignNode1" presStyleIdx="1" presStyleCnt="10"/>
      <dgm:spPr/>
    </dgm:pt>
    <dgm:pt modelId="{AC2FF719-1216-44E2-B76E-AD07E8CACF7E}" type="pres">
      <dgm:prSet presAssocID="{D5C6CFF5-08F1-4672-A785-240642D1B222}" presName="dot3" presStyleLbl="alignNode1" presStyleIdx="2" presStyleCnt="10"/>
      <dgm:spPr/>
    </dgm:pt>
    <dgm:pt modelId="{D4E751DA-9140-49F1-8218-E3B5CC9D6CE7}" type="pres">
      <dgm:prSet presAssocID="{D5C6CFF5-08F1-4672-A785-240642D1B222}" presName="dotArrow1" presStyleLbl="alignNode1" presStyleIdx="3" presStyleCnt="10"/>
      <dgm:spPr/>
    </dgm:pt>
    <dgm:pt modelId="{F5F41C2F-7D64-40FA-932A-CDC4408EEF24}" type="pres">
      <dgm:prSet presAssocID="{D5C6CFF5-08F1-4672-A785-240642D1B222}" presName="dotArrow2" presStyleLbl="alignNode1" presStyleIdx="4" presStyleCnt="10"/>
      <dgm:spPr/>
    </dgm:pt>
    <dgm:pt modelId="{E345571C-146A-4037-9EF9-FBE8CB490E61}" type="pres">
      <dgm:prSet presAssocID="{D5C6CFF5-08F1-4672-A785-240642D1B222}" presName="dotArrow3" presStyleLbl="alignNode1" presStyleIdx="5" presStyleCnt="10"/>
      <dgm:spPr/>
    </dgm:pt>
    <dgm:pt modelId="{53D855BD-3328-4388-8025-3F75D83CA046}" type="pres">
      <dgm:prSet presAssocID="{D5C6CFF5-08F1-4672-A785-240642D1B222}" presName="dotArrow4" presStyleLbl="alignNode1" presStyleIdx="6" presStyleCnt="10"/>
      <dgm:spPr/>
    </dgm:pt>
    <dgm:pt modelId="{B6A49FD6-AD2F-45C1-993F-C6F4B7F75B9D}" type="pres">
      <dgm:prSet presAssocID="{D5C6CFF5-08F1-4672-A785-240642D1B222}" presName="dotArrow5" presStyleLbl="alignNode1" presStyleIdx="7" presStyleCnt="10"/>
      <dgm:spPr/>
    </dgm:pt>
    <dgm:pt modelId="{8FEEA697-3B8F-463C-BDA0-F392397E769B}" type="pres">
      <dgm:prSet presAssocID="{D5C6CFF5-08F1-4672-A785-240642D1B222}" presName="dotArrow6" presStyleLbl="alignNode1" presStyleIdx="8" presStyleCnt="10"/>
      <dgm:spPr/>
    </dgm:pt>
    <dgm:pt modelId="{B91ED0AB-F3FE-4EAE-9AE0-94C2D6023B92}" type="pres">
      <dgm:prSet presAssocID="{D5C6CFF5-08F1-4672-A785-240642D1B222}" presName="dotArrow7" presStyleLbl="alignNode1" presStyleIdx="9" presStyleCnt="10"/>
      <dgm:spPr/>
    </dgm:pt>
    <dgm:pt modelId="{D7DA5903-1343-4170-8B8E-BF6D87F3DBA7}" type="pres">
      <dgm:prSet presAssocID="{9BA4289C-1A47-4E86-90EE-DDEDBFEBCABF}" presName="parTx1" presStyleLbl="node1" presStyleIdx="0" presStyleCnt="2"/>
      <dgm:spPr/>
      <dgm:t>
        <a:bodyPr/>
        <a:lstStyle/>
        <a:p>
          <a:endParaRPr lang="zh-TW" altLang="en-US"/>
        </a:p>
      </dgm:t>
    </dgm:pt>
    <dgm:pt modelId="{2AE0F2C3-C2C9-462D-A6DB-25B6952D02B9}" type="pres">
      <dgm:prSet presAssocID="{3CB7ACDB-5274-4E16-8F3B-0C2290A334AA}" presName="picture1" presStyleCnt="0"/>
      <dgm:spPr/>
    </dgm:pt>
    <dgm:pt modelId="{AF6ED8A1-A9AA-4880-83FC-9379F46E15B3}" type="pres">
      <dgm:prSet presAssocID="{3CB7ACDB-5274-4E16-8F3B-0C2290A334AA}" presName="imageRepeatNode" presStyleLbl="fgImgPlace1" presStyleIdx="0" presStyleCnt="2"/>
      <dgm:spPr/>
      <dgm:t>
        <a:bodyPr/>
        <a:lstStyle/>
        <a:p>
          <a:endParaRPr lang="zh-TW" altLang="en-US"/>
        </a:p>
      </dgm:t>
    </dgm:pt>
    <dgm:pt modelId="{E884D225-76D8-4BD4-80F4-F49B0972263C}" type="pres">
      <dgm:prSet presAssocID="{58365CC7-2C6C-46E7-A075-7734F11A5BE0}" presName="parTx2" presStyleLbl="node1" presStyleIdx="1" presStyleCnt="2"/>
      <dgm:spPr/>
      <dgm:t>
        <a:bodyPr/>
        <a:lstStyle/>
        <a:p>
          <a:endParaRPr lang="zh-TW" altLang="en-US"/>
        </a:p>
      </dgm:t>
    </dgm:pt>
    <dgm:pt modelId="{C557A0D5-572C-4052-BCF2-7EEE6349FA0C}" type="pres">
      <dgm:prSet presAssocID="{793BE3C8-348D-422F-9C72-5B1B9662E8DA}" presName="picture2" presStyleCnt="0"/>
      <dgm:spPr/>
    </dgm:pt>
    <dgm:pt modelId="{D1C1B3FB-EBB4-4864-AE08-BE03CD54BC74}" type="pres">
      <dgm:prSet presAssocID="{793BE3C8-348D-422F-9C72-5B1B9662E8DA}" presName="imageRepeatNode" presStyleLbl="fgImgPlace1" presStyleIdx="1" presStyleCnt="2"/>
      <dgm:spPr/>
      <dgm:t>
        <a:bodyPr/>
        <a:lstStyle/>
        <a:p>
          <a:endParaRPr lang="zh-TW" altLang="en-US"/>
        </a:p>
      </dgm:t>
    </dgm:pt>
  </dgm:ptLst>
  <dgm:cxnLst>
    <dgm:cxn modelId="{78938E92-D792-40A3-A522-24DE93A97857}" srcId="{D5C6CFF5-08F1-4672-A785-240642D1B222}" destId="{9BA4289C-1A47-4E86-90EE-DDEDBFEBCABF}" srcOrd="0" destOrd="0" parTransId="{04E2D248-9018-4312-A673-E4F279EE7649}" sibTransId="{3CB7ACDB-5274-4E16-8F3B-0C2290A334AA}"/>
    <dgm:cxn modelId="{A2DAEC86-2326-41DF-B08F-3A3DC01CFF4C}" type="presOf" srcId="{9BA4289C-1A47-4E86-90EE-DDEDBFEBCABF}" destId="{D7DA5903-1343-4170-8B8E-BF6D87F3DBA7}" srcOrd="0" destOrd="0" presId="urn:microsoft.com/office/officeart/2008/layout/AscendingPictureAccentProcess"/>
    <dgm:cxn modelId="{9759F9CC-B598-4B1E-96AA-A2843BDDBBFB}" type="presOf" srcId="{793BE3C8-348D-422F-9C72-5B1B9662E8DA}" destId="{D1C1B3FB-EBB4-4864-AE08-BE03CD54BC74}" srcOrd="0" destOrd="0" presId="urn:microsoft.com/office/officeart/2008/layout/AscendingPictureAccentProcess"/>
    <dgm:cxn modelId="{311FAEFC-11A4-4676-9295-D9A466F752FB}" type="presOf" srcId="{D5C6CFF5-08F1-4672-A785-240642D1B222}" destId="{5B36ACD6-4470-49EC-952A-348EDB4BB09F}" srcOrd="0" destOrd="0" presId="urn:microsoft.com/office/officeart/2008/layout/AscendingPictureAccentProcess"/>
    <dgm:cxn modelId="{0F62EAB2-3A21-409B-9487-A8C3685BEE34}" type="presOf" srcId="{3CB7ACDB-5274-4E16-8F3B-0C2290A334AA}" destId="{AF6ED8A1-A9AA-4880-83FC-9379F46E15B3}" srcOrd="0" destOrd="0" presId="urn:microsoft.com/office/officeart/2008/layout/AscendingPictureAccentProcess"/>
    <dgm:cxn modelId="{974723FC-70CB-450C-A3CD-0AD05EC7C5EA}" srcId="{D5C6CFF5-08F1-4672-A785-240642D1B222}" destId="{58365CC7-2C6C-46E7-A075-7734F11A5BE0}" srcOrd="1" destOrd="0" parTransId="{0883ABB1-23A7-4211-A24D-89E63B54A228}" sibTransId="{793BE3C8-348D-422F-9C72-5B1B9662E8DA}"/>
    <dgm:cxn modelId="{AF1BD3A0-2460-4F59-A6CD-65768056DBA7}" type="presOf" srcId="{58365CC7-2C6C-46E7-A075-7734F11A5BE0}" destId="{E884D225-76D8-4BD4-80F4-F49B0972263C}" srcOrd="0" destOrd="0" presId="urn:microsoft.com/office/officeart/2008/layout/AscendingPictureAccentProcess"/>
    <dgm:cxn modelId="{BCF211B7-3BAB-449E-BC8B-07BF513ED457}" type="presParOf" srcId="{5B36ACD6-4470-49EC-952A-348EDB4BB09F}" destId="{47A27BEA-80AB-4273-8FB9-E851CA86A7AC}" srcOrd="0" destOrd="0" presId="urn:microsoft.com/office/officeart/2008/layout/AscendingPictureAccentProcess"/>
    <dgm:cxn modelId="{443B3AAE-65CA-4126-B6AA-AC7A31DD12C2}" type="presParOf" srcId="{5B36ACD6-4470-49EC-952A-348EDB4BB09F}" destId="{DF4558DA-6D2F-4205-B109-93B5940B939E}" srcOrd="1" destOrd="0" presId="urn:microsoft.com/office/officeart/2008/layout/AscendingPictureAccentProcess"/>
    <dgm:cxn modelId="{B02704A1-4DFB-464D-8631-399A34677AC9}" type="presParOf" srcId="{5B36ACD6-4470-49EC-952A-348EDB4BB09F}" destId="{AC2FF719-1216-44E2-B76E-AD07E8CACF7E}" srcOrd="2" destOrd="0" presId="urn:microsoft.com/office/officeart/2008/layout/AscendingPictureAccentProcess"/>
    <dgm:cxn modelId="{814B9C8A-694F-46AB-86FB-BF0498AA8A00}" type="presParOf" srcId="{5B36ACD6-4470-49EC-952A-348EDB4BB09F}" destId="{D4E751DA-9140-49F1-8218-E3B5CC9D6CE7}" srcOrd="3" destOrd="0" presId="urn:microsoft.com/office/officeart/2008/layout/AscendingPictureAccentProcess"/>
    <dgm:cxn modelId="{941F8D03-C2EE-4E40-A226-667D2D938DEB}" type="presParOf" srcId="{5B36ACD6-4470-49EC-952A-348EDB4BB09F}" destId="{F5F41C2F-7D64-40FA-932A-CDC4408EEF24}" srcOrd="4" destOrd="0" presId="urn:microsoft.com/office/officeart/2008/layout/AscendingPictureAccentProcess"/>
    <dgm:cxn modelId="{E76DB7EB-25A3-42F7-8AB2-725A90DE2459}" type="presParOf" srcId="{5B36ACD6-4470-49EC-952A-348EDB4BB09F}" destId="{E345571C-146A-4037-9EF9-FBE8CB490E61}" srcOrd="5" destOrd="0" presId="urn:microsoft.com/office/officeart/2008/layout/AscendingPictureAccentProcess"/>
    <dgm:cxn modelId="{1454DCDF-29C3-468A-873E-D2D074FE32C0}" type="presParOf" srcId="{5B36ACD6-4470-49EC-952A-348EDB4BB09F}" destId="{53D855BD-3328-4388-8025-3F75D83CA046}" srcOrd="6" destOrd="0" presId="urn:microsoft.com/office/officeart/2008/layout/AscendingPictureAccentProcess"/>
    <dgm:cxn modelId="{61DE2DA1-A3EE-4525-9CAD-13357D4BF045}" type="presParOf" srcId="{5B36ACD6-4470-49EC-952A-348EDB4BB09F}" destId="{B6A49FD6-AD2F-45C1-993F-C6F4B7F75B9D}" srcOrd="7" destOrd="0" presId="urn:microsoft.com/office/officeart/2008/layout/AscendingPictureAccentProcess"/>
    <dgm:cxn modelId="{0F0116B5-24CE-44EB-B28B-988129F98E5C}" type="presParOf" srcId="{5B36ACD6-4470-49EC-952A-348EDB4BB09F}" destId="{8FEEA697-3B8F-463C-BDA0-F392397E769B}" srcOrd="8" destOrd="0" presId="urn:microsoft.com/office/officeart/2008/layout/AscendingPictureAccentProcess"/>
    <dgm:cxn modelId="{AC4139D0-58A2-4AA5-B97D-52E031BD9DDB}" type="presParOf" srcId="{5B36ACD6-4470-49EC-952A-348EDB4BB09F}" destId="{B91ED0AB-F3FE-4EAE-9AE0-94C2D6023B92}" srcOrd="9" destOrd="0" presId="urn:microsoft.com/office/officeart/2008/layout/AscendingPictureAccentProcess"/>
    <dgm:cxn modelId="{E9BA4528-1E97-429E-BA6C-9EF3E1A6E978}" type="presParOf" srcId="{5B36ACD6-4470-49EC-952A-348EDB4BB09F}" destId="{D7DA5903-1343-4170-8B8E-BF6D87F3DBA7}" srcOrd="10" destOrd="0" presId="urn:microsoft.com/office/officeart/2008/layout/AscendingPictureAccentProcess"/>
    <dgm:cxn modelId="{F79F82BA-16C9-486A-A54A-264724E73CEE}" type="presParOf" srcId="{5B36ACD6-4470-49EC-952A-348EDB4BB09F}" destId="{2AE0F2C3-C2C9-462D-A6DB-25B6952D02B9}" srcOrd="11" destOrd="0" presId="urn:microsoft.com/office/officeart/2008/layout/AscendingPictureAccentProcess"/>
    <dgm:cxn modelId="{3C58594D-C13F-450E-B75C-6C909ED40E0E}" type="presParOf" srcId="{2AE0F2C3-C2C9-462D-A6DB-25B6952D02B9}" destId="{AF6ED8A1-A9AA-4880-83FC-9379F46E15B3}" srcOrd="0" destOrd="0" presId="urn:microsoft.com/office/officeart/2008/layout/AscendingPictureAccentProcess"/>
    <dgm:cxn modelId="{98502481-2309-4C32-9F15-2A8A433F9890}" type="presParOf" srcId="{5B36ACD6-4470-49EC-952A-348EDB4BB09F}" destId="{E884D225-76D8-4BD4-80F4-F49B0972263C}" srcOrd="12" destOrd="0" presId="urn:microsoft.com/office/officeart/2008/layout/AscendingPictureAccentProcess"/>
    <dgm:cxn modelId="{582D517D-E59F-4173-8F57-6916D614520E}" type="presParOf" srcId="{5B36ACD6-4470-49EC-952A-348EDB4BB09F}" destId="{C557A0D5-572C-4052-BCF2-7EEE6349FA0C}" srcOrd="13" destOrd="0" presId="urn:microsoft.com/office/officeart/2008/layout/AscendingPictureAccentProcess"/>
    <dgm:cxn modelId="{9986504B-1BEE-4073-A34E-2012904A9320}" type="presParOf" srcId="{C557A0D5-572C-4052-BCF2-7EEE6349FA0C}" destId="{D1C1B3FB-EBB4-4864-AE08-BE03CD54BC7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0D969-4B39-437E-BFDB-89927B781E68}">
      <dsp:nvSpPr>
        <dsp:cNvPr id="0" name=""/>
        <dsp:cNvSpPr/>
      </dsp:nvSpPr>
      <dsp:spPr>
        <a:xfrm>
          <a:off x="3375196" y="1819410"/>
          <a:ext cx="1305401" cy="1305401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黑暗</a:t>
          </a:r>
        </a:p>
      </dsp:txBody>
      <dsp:txXfrm>
        <a:off x="3438920" y="1883134"/>
        <a:ext cx="1177953" cy="1177953"/>
      </dsp:txXfrm>
    </dsp:sp>
    <dsp:sp modelId="{AFC1C352-0C80-4F84-A1D1-BF524D214B35}">
      <dsp:nvSpPr>
        <dsp:cNvPr id="0" name=""/>
        <dsp:cNvSpPr/>
      </dsp:nvSpPr>
      <dsp:spPr>
        <a:xfrm rot="16113864">
          <a:off x="3647171" y="1464058"/>
          <a:ext cx="7109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0925" y="0"/>
              </a:lnTo>
            </a:path>
          </a:pathLst>
        </a:custGeom>
        <a:noFill/>
        <a:ln w="381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35E4CC8F-E554-45CA-A0AE-AF34A4F51B38}">
      <dsp:nvSpPr>
        <dsp:cNvPr id="0" name=""/>
        <dsp:cNvSpPr/>
      </dsp:nvSpPr>
      <dsp:spPr>
        <a:xfrm>
          <a:off x="2574881" y="234088"/>
          <a:ext cx="2815774" cy="87461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恐怖死亡的意象</a:t>
          </a:r>
        </a:p>
      </dsp:txBody>
      <dsp:txXfrm>
        <a:off x="2617576" y="276783"/>
        <a:ext cx="2730384" cy="789228"/>
      </dsp:txXfrm>
    </dsp:sp>
    <dsp:sp modelId="{F7F9C085-1491-446B-B57D-0195306207E1}">
      <dsp:nvSpPr>
        <dsp:cNvPr id="0" name=""/>
        <dsp:cNvSpPr/>
      </dsp:nvSpPr>
      <dsp:spPr>
        <a:xfrm rot="1574433">
          <a:off x="4626325" y="3026703"/>
          <a:ext cx="10532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86" y="0"/>
              </a:lnTo>
            </a:path>
          </a:pathLst>
        </a:custGeom>
        <a:noFill/>
        <a:ln w="381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8CA8AB46-7A43-4C6D-AE58-320FBF19BA2A}">
      <dsp:nvSpPr>
        <dsp:cNvPr id="0" name=""/>
        <dsp:cNvSpPr/>
      </dsp:nvSpPr>
      <dsp:spPr>
        <a:xfrm>
          <a:off x="5174636" y="3259554"/>
          <a:ext cx="2675695" cy="87461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地震景象的指涉</a:t>
          </a:r>
        </a:p>
      </dsp:txBody>
      <dsp:txXfrm>
        <a:off x="5217331" y="3302249"/>
        <a:ext cx="2590305" cy="789228"/>
      </dsp:txXfrm>
    </dsp:sp>
    <dsp:sp modelId="{0B042BDF-3F77-4097-9D90-DA905B3DD58E}">
      <dsp:nvSpPr>
        <dsp:cNvPr id="0" name=""/>
        <dsp:cNvSpPr/>
      </dsp:nvSpPr>
      <dsp:spPr>
        <a:xfrm rot="9349918">
          <a:off x="2388354" y="2976280"/>
          <a:ext cx="103207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32073" y="0"/>
              </a:lnTo>
            </a:path>
          </a:pathLst>
        </a:custGeom>
        <a:noFill/>
        <a:ln w="38100" cap="flat" cmpd="sng" algn="ctr">
          <a:solidFill>
            <a:schemeClr val="accent5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</dsp:sp>
    <dsp:sp modelId="{1BD18865-58CA-444B-9C70-38AF54A34DF8}">
      <dsp:nvSpPr>
        <dsp:cNvPr id="0" name=""/>
        <dsp:cNvSpPr/>
      </dsp:nvSpPr>
      <dsp:spPr>
        <a:xfrm>
          <a:off x="42387" y="3187553"/>
          <a:ext cx="2833371" cy="874618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9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痛苦心情的形容</a:t>
          </a:r>
        </a:p>
      </dsp:txBody>
      <dsp:txXfrm>
        <a:off x="85082" y="3230248"/>
        <a:ext cx="2747981" cy="789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BEA-80AB-4273-8FB9-E851CA86A7AC}">
      <dsp:nvSpPr>
        <dsp:cNvPr id="0" name=""/>
        <dsp:cNvSpPr/>
      </dsp:nvSpPr>
      <dsp:spPr>
        <a:xfrm>
          <a:off x="1781166" y="1744896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558DA-6D2F-4205-B109-93B5940B939E}">
      <dsp:nvSpPr>
        <dsp:cNvPr id="0" name=""/>
        <dsp:cNvSpPr/>
      </dsp:nvSpPr>
      <dsp:spPr>
        <a:xfrm>
          <a:off x="1687092" y="1895653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FF719-1216-44E2-B76E-AD07E8CACF7E}">
      <dsp:nvSpPr>
        <dsp:cNvPr id="0" name=""/>
        <dsp:cNvSpPr/>
      </dsp:nvSpPr>
      <dsp:spPr>
        <a:xfrm>
          <a:off x="1574977" y="2026177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E751DA-9140-49F1-8218-E3B5CC9D6CE7}">
      <dsp:nvSpPr>
        <dsp:cNvPr id="0" name=""/>
        <dsp:cNvSpPr/>
      </dsp:nvSpPr>
      <dsp:spPr>
        <a:xfrm>
          <a:off x="1709000" y="227630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F41C2F-7D64-40FA-932A-CDC4408EEF24}">
      <dsp:nvSpPr>
        <dsp:cNvPr id="0" name=""/>
        <dsp:cNvSpPr/>
      </dsp:nvSpPr>
      <dsp:spPr>
        <a:xfrm>
          <a:off x="1852473" y="142135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5571C-146A-4037-9EF9-FBE8CB490E61}">
      <dsp:nvSpPr>
        <dsp:cNvPr id="0" name=""/>
        <dsp:cNvSpPr/>
      </dsp:nvSpPr>
      <dsp:spPr>
        <a:xfrm>
          <a:off x="1995516" y="56639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D855BD-3328-4388-8025-3F75D83CA046}">
      <dsp:nvSpPr>
        <dsp:cNvPr id="0" name=""/>
        <dsp:cNvSpPr/>
      </dsp:nvSpPr>
      <dsp:spPr>
        <a:xfrm>
          <a:off x="2138559" y="142135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49FD6-AD2F-45C1-993F-C6F4B7F75B9D}">
      <dsp:nvSpPr>
        <dsp:cNvPr id="0" name=""/>
        <dsp:cNvSpPr/>
      </dsp:nvSpPr>
      <dsp:spPr>
        <a:xfrm>
          <a:off x="2282032" y="227630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EEA697-3B8F-463C-BDA0-F392397E769B}">
      <dsp:nvSpPr>
        <dsp:cNvPr id="0" name=""/>
        <dsp:cNvSpPr/>
      </dsp:nvSpPr>
      <dsp:spPr>
        <a:xfrm>
          <a:off x="1995516" y="237035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1ED0AB-F3FE-4EAE-9AE0-94C2D6023B92}">
      <dsp:nvSpPr>
        <dsp:cNvPr id="0" name=""/>
        <dsp:cNvSpPr/>
      </dsp:nvSpPr>
      <dsp:spPr>
        <a:xfrm>
          <a:off x="1995516" y="417431"/>
          <a:ext cx="107389" cy="1073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A5903-1343-4170-8B8E-BF6D87F3DBA7}">
      <dsp:nvSpPr>
        <dsp:cNvPr id="0" name=""/>
        <dsp:cNvSpPr/>
      </dsp:nvSpPr>
      <dsp:spPr>
        <a:xfrm>
          <a:off x="1121792" y="2418435"/>
          <a:ext cx="2316183" cy="621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259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沉重</a:t>
          </a:r>
          <a:endParaRPr lang="zh-TW" altLang="en-US" sz="32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152120" y="2448763"/>
        <a:ext cx="2255527" cy="560613"/>
      </dsp:txXfrm>
    </dsp:sp>
    <dsp:sp modelId="{AF6ED8A1-A9AA-4880-83FC-9379F46E15B3}">
      <dsp:nvSpPr>
        <dsp:cNvPr id="0" name=""/>
        <dsp:cNvSpPr/>
      </dsp:nvSpPr>
      <dsp:spPr>
        <a:xfrm>
          <a:off x="479601" y="1809705"/>
          <a:ext cx="1073898" cy="107382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84D225-76D8-4BD4-80F4-F49B0972263C}">
      <dsp:nvSpPr>
        <dsp:cNvPr id="0" name=""/>
        <dsp:cNvSpPr/>
      </dsp:nvSpPr>
      <dsp:spPr>
        <a:xfrm>
          <a:off x="2100758" y="1203255"/>
          <a:ext cx="2316183" cy="6212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0259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奠祭</a:t>
          </a:r>
          <a:endParaRPr lang="zh-TW" altLang="en-US" sz="3200" b="1" kern="1200" dirty="0">
            <a:solidFill>
              <a:schemeClr val="bg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131086" y="1233583"/>
        <a:ext cx="2255527" cy="560613"/>
      </dsp:txXfrm>
    </dsp:sp>
    <dsp:sp modelId="{D1C1B3FB-EBB4-4864-AE08-BE03CD54BC74}">
      <dsp:nvSpPr>
        <dsp:cNvPr id="0" name=""/>
        <dsp:cNvSpPr/>
      </dsp:nvSpPr>
      <dsp:spPr>
        <a:xfrm>
          <a:off x="1458567" y="594525"/>
          <a:ext cx="1073898" cy="107382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AF490-0A88-4FE9-B7DF-56836F466A6D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7F3D1-2F79-4D7D-AA49-47C8B3B5E8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1470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64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585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94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cap="none" spc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ts val="4000"/>
              </a:lnSpc>
              <a:defRPr sz="3200" b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lnSpc>
                <a:spcPts val="4000"/>
              </a:lnSpc>
              <a:defRPr sz="3200" b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lnSpc>
                <a:spcPts val="4000"/>
              </a:lnSpc>
              <a:defRPr sz="3200" b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lnSpc>
                <a:spcPts val="4000"/>
              </a:lnSpc>
              <a:defRPr sz="3200" b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lnSpc>
                <a:spcPts val="4000"/>
              </a:lnSpc>
              <a:defRPr sz="3200" b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1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447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052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704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597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549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98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76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FB1C-817E-4616-A531-2CC42A7A3109}" type="datetimeFigureOut">
              <a:rPr lang="zh-TW" altLang="en-US" smtClean="0"/>
              <a:t>2017/3/3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C1F6-5501-483C-ACD0-95FD1E31DE4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242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VUFM3-w52i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rhythmsmonthly.com/?p=89" TargetMode="External"/><Relationship Id="rId2" Type="http://schemas.openxmlformats.org/officeDocument/2006/relationships/hyperlink" Target="http://fault.moeacgs.gov.tw/MgFault/Home/pageMap?LFun=3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067" y="474785"/>
            <a:ext cx="78867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 sz="3200" b="1" dirty="0"/>
              <a:t>教育部</a:t>
            </a:r>
            <a:r>
              <a:rPr lang="en-US" altLang="zh-TW" sz="3200" b="1" dirty="0"/>
              <a:t/>
            </a:r>
            <a:br>
              <a:rPr lang="en-US" altLang="zh-TW" sz="3200" b="1" dirty="0"/>
            </a:br>
            <a:r>
              <a:rPr lang="zh-TW" altLang="en-US" sz="3200" b="1" dirty="0"/>
              <a:t>全校型中文閱讀書寫課程革新推動計畫</a:t>
            </a:r>
          </a:p>
        </p:txBody>
      </p:sp>
      <p:sp>
        <p:nvSpPr>
          <p:cNvPr id="7" name="矩形 6"/>
          <p:cNvSpPr/>
          <p:nvPr/>
        </p:nvSpPr>
        <p:spPr>
          <a:xfrm>
            <a:off x="1418" y="2373480"/>
            <a:ext cx="9151898" cy="1008260"/>
          </a:xfrm>
          <a:prstGeom prst="rect">
            <a:avLst/>
          </a:prstGeom>
          <a:solidFill>
            <a:schemeClr val="bg2">
              <a:lumMod val="50000"/>
              <a:alpha val="52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1241" y="2696768"/>
            <a:ext cx="7886700" cy="8503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54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全人觀點</a:t>
            </a:r>
            <a:r>
              <a:rPr lang="en-US" altLang="zh-TW" sz="54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‧</a:t>
            </a:r>
            <a:r>
              <a:rPr lang="zh-TW" altLang="en-US" sz="54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從心讀寫</a:t>
            </a:r>
          </a:p>
        </p:txBody>
      </p:sp>
      <p:sp>
        <p:nvSpPr>
          <p:cNvPr id="12" name="矩形 11"/>
          <p:cNvSpPr/>
          <p:nvPr/>
        </p:nvSpPr>
        <p:spPr>
          <a:xfrm>
            <a:off x="683828" y="4653136"/>
            <a:ext cx="8021525" cy="1581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zh-TW" altLang="en-US" sz="3200" b="1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「中文閱讀與表達」授課教師</a:t>
            </a:r>
            <a:endParaRPr lang="en-US" altLang="zh-TW" sz="3200" b="1" spc="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b="1" spc="3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陳憶蘇、熊仙如、林麗美</a:t>
            </a:r>
            <a:endParaRPr lang="en-US" altLang="zh-TW" sz="2400" b="1" spc="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spc="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陳金英、施寬文、楊雅琪</a:t>
            </a:r>
            <a:endParaRPr lang="zh-TW" altLang="en-US" b="1" spc="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936916" y="3741019"/>
            <a:ext cx="1515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105-2</a:t>
            </a:r>
            <a:endParaRPr lang="zh-TW" altLang="en-US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04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534988"/>
            <a:ext cx="7200800" cy="4104456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/>
              <a:t>千家萬家齊屏息，大兒小兒多避匿。</a:t>
            </a:r>
          </a:p>
          <a:p>
            <a:pPr marL="0" indent="0" algn="ctr">
              <a:buNone/>
            </a:pPr>
            <a:r>
              <a:rPr lang="zh-TW" altLang="en-US" dirty="0"/>
              <a:t>少選大地始漸平，相顧人人成土色。</a:t>
            </a:r>
          </a:p>
          <a:p>
            <a:pPr marL="0" indent="0" algn="ctr">
              <a:buNone/>
            </a:pPr>
            <a:r>
              <a:rPr lang="zh-TW" altLang="en-US" dirty="0"/>
              <a:t>地平踏穩相欣告，眾口一時同喧噪。</a:t>
            </a:r>
          </a:p>
          <a:p>
            <a:pPr marL="0" indent="0" algn="ctr">
              <a:buNone/>
            </a:pPr>
            <a:r>
              <a:rPr lang="zh-TW" altLang="en-US" dirty="0"/>
              <a:t>老者無策少者難，從此夜眠心不安。</a:t>
            </a:r>
          </a:p>
          <a:p>
            <a:pPr marL="0" indent="0" algn="ctr">
              <a:buNone/>
            </a:pPr>
            <a:r>
              <a:rPr lang="zh-TW" altLang="en-US" dirty="0"/>
              <a:t>東南雖缺地無縫，豈有妖物藏其間。</a:t>
            </a:r>
          </a:p>
          <a:p>
            <a:pPr marL="0" indent="0" algn="ctr">
              <a:buNone/>
            </a:pPr>
            <a:r>
              <a:rPr lang="zh-TW" altLang="en-US" dirty="0"/>
              <a:t>自是乾坤氣吞吐，世人那得知其故。</a:t>
            </a:r>
          </a:p>
          <a:p>
            <a:pPr marL="0" indent="0" algn="ctr">
              <a:buNone/>
            </a:pP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467544" y="4291532"/>
            <a:ext cx="8352928" cy="1225700"/>
            <a:chOff x="467544" y="4149080"/>
            <a:chExt cx="8352928" cy="1225700"/>
          </a:xfrm>
        </p:grpSpPr>
        <p:sp>
          <p:nvSpPr>
            <p:cNvPr id="5" name="文字方塊 4"/>
            <p:cNvSpPr txBox="1"/>
            <p:nvPr/>
          </p:nvSpPr>
          <p:spPr>
            <a:xfrm>
              <a:off x="467544" y="4790005"/>
              <a:ext cx="835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描寫劫後餘生的景況，心有餘悸的猜想與不安</a:t>
              </a:r>
              <a:endPara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向下箭號 6"/>
            <p:cNvSpPr/>
            <p:nvPr/>
          </p:nvSpPr>
          <p:spPr>
            <a:xfrm>
              <a:off x="4125384" y="4149080"/>
              <a:ext cx="428396" cy="54868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52" name="Picture 4" descr="圖08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113" y="5374780"/>
            <a:ext cx="1905000" cy="139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3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476672"/>
            <a:ext cx="7128792" cy="3456384"/>
          </a:xfrm>
        </p:spPr>
        <p:txBody>
          <a:bodyPr/>
          <a:lstStyle/>
          <a:p>
            <a:r>
              <a:rPr lang="zh-TW" altLang="en-US" dirty="0"/>
              <a:t>幸哉淡水尚安全，可憐嘉彰成墟墓。</a:t>
            </a:r>
          </a:p>
          <a:p>
            <a:r>
              <a:rPr lang="zh-TW" altLang="en-US" dirty="0"/>
              <a:t>試問既震何重輕，消息茫茫歸劫數。</a:t>
            </a:r>
          </a:p>
          <a:p>
            <a:r>
              <a:rPr lang="zh-TW" altLang="en-US" dirty="0"/>
              <a:t>長歌賦罷心轉愁，驚魂未定筆亦柔。</a:t>
            </a:r>
          </a:p>
          <a:p>
            <a:r>
              <a:rPr lang="zh-TW" altLang="en-US" dirty="0"/>
              <a:t>此情回首不堪憶，此身猶自隨沉浮。</a:t>
            </a:r>
          </a:p>
          <a:p>
            <a:r>
              <a:rPr lang="zh-TW" altLang="en-US" dirty="0"/>
              <a:t>安得長房縮地法，居吾樂土免煩憂。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539552" y="4077072"/>
            <a:ext cx="7704856" cy="1941314"/>
            <a:chOff x="539552" y="4077072"/>
            <a:chExt cx="7704856" cy="1941314"/>
          </a:xfrm>
        </p:grpSpPr>
        <p:sp>
          <p:nvSpPr>
            <p:cNvPr id="6" name="文字方塊 5"/>
            <p:cNvSpPr txBox="1"/>
            <p:nvPr/>
          </p:nvSpPr>
          <p:spPr>
            <a:xfrm>
              <a:off x="539552" y="4941168"/>
              <a:ext cx="77048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報導災後情況，有感天災難測、生死有命，在悲天憫人的心胸中期望不再有災難</a:t>
              </a:r>
              <a:endPara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向下箭號 4"/>
            <p:cNvSpPr/>
            <p:nvPr/>
          </p:nvSpPr>
          <p:spPr>
            <a:xfrm>
              <a:off x="3979191" y="4077072"/>
              <a:ext cx="428396" cy="54868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244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44824"/>
            <a:ext cx="6997026" cy="4752528"/>
          </a:xfrm>
        </p:spPr>
        <p:txBody>
          <a:bodyPr>
            <a:noAutofit/>
          </a:bodyPr>
          <a:lstStyle/>
          <a:p>
            <a:pPr>
              <a:buFont typeface="微軟正黑體" panose="020B0604030504040204" pitchFamily="34" charset="-120"/>
              <a:buChar char="◆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本名林淇瀁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微軟正黑體" panose="020B0604030504040204" pitchFamily="34" charset="-120"/>
              <a:buChar char="◆"/>
            </a:pP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1955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年生於南投縣鹿谷鄉。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微軟正黑體" panose="020B0604030504040204" pitchFamily="34" charset="-120"/>
              <a:buChar char="◆"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大學新聞系碩士，政大新聞系博士</a:t>
            </a:r>
          </a:p>
          <a:p>
            <a:pPr>
              <a:buFont typeface="微軟正黑體" panose="020B0604030504040204" pitchFamily="34" charset="-120"/>
              <a:buChar char="◆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跨領域的作家，除了以詩聞名之外兼及散文、兒童文學及文化評論、政治評論。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微軟正黑體" panose="020B0604030504040204" pitchFamily="34" charset="-120"/>
              <a:buChar char="◆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曾任自立報系總編輯、總主筆、副社長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微軟正黑體" panose="020B0604030504040204" pitchFamily="34" charset="-120"/>
              <a:buChar char="◆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現任臺北教育大學臺灣文化研究所副教授</a:t>
            </a:r>
          </a:p>
        </p:txBody>
      </p:sp>
      <p:sp>
        <p:nvSpPr>
          <p:cNvPr id="4" name="矩形 3"/>
          <p:cNvSpPr/>
          <p:nvPr/>
        </p:nvSpPr>
        <p:spPr>
          <a:xfrm>
            <a:off x="4462034" y="32905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2771800" cy="355358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23777"/>
            <a:ext cx="5488571" cy="1008260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向陽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717942" y="609329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圖片來源：</a:t>
            </a:r>
            <a:r>
              <a:rPr lang="en-US" altLang="zh-TW" dirty="0"/>
              <a:t>http://ppt.cc/DmWM6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6660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重要著作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26" y="2381294"/>
            <a:ext cx="2396819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38" y="2381294"/>
            <a:ext cx="23976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圖片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81294"/>
            <a:ext cx="2397600" cy="32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84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關於</a:t>
            </a:r>
            <a:r>
              <a:rPr lang="en-US" altLang="zh-TW" sz="5400" dirty="0"/>
              <a:t>〈</a:t>
            </a:r>
            <a:r>
              <a:rPr lang="zh-TW" altLang="en-US" sz="5400" dirty="0"/>
              <a:t>黑暗沉落下來</a:t>
            </a:r>
            <a:r>
              <a:rPr lang="en-US" altLang="zh-TW" sz="5400" dirty="0"/>
              <a:t>〉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690689"/>
            <a:ext cx="7344816" cy="1827531"/>
          </a:xfrm>
        </p:spPr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一九九九年九月二十一日凌晨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分臺灣發生芮氏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規模的大地震，此文為向陽在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921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大地震書寫其感受的作品。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56992"/>
            <a:ext cx="4032448" cy="330987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63938"/>
            <a:ext cx="4491555" cy="300292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60968" y="4749901"/>
            <a:ext cx="3656711" cy="83099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1999.9.22.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南松山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1999.9.23.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自由時報副刊</a:t>
            </a:r>
          </a:p>
        </p:txBody>
      </p:sp>
    </p:spTree>
    <p:extLst>
      <p:ext uri="{BB962C8B-B14F-4D97-AF65-F5344CB8AC3E}">
        <p14:creationId xmlns:p14="http://schemas.microsoft.com/office/powerpoint/2010/main" val="374964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altLang="zh-TW" dirty="0"/>
              <a:t>921</a:t>
            </a:r>
            <a:r>
              <a:rPr lang="zh-TW" altLang="en-US" dirty="0"/>
              <a:t>地震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119814" cy="4699719"/>
          </a:xfrm>
        </p:spPr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1999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凌晨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47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秒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震央位於南投縣集集鎮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芮氏規模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7.3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617299"/>
              </p:ext>
            </p:extLst>
          </p:nvPr>
        </p:nvGraphicFramePr>
        <p:xfrm>
          <a:off x="607899" y="4581128"/>
          <a:ext cx="7848872" cy="16225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62218">
                  <a:extLst>
                    <a:ext uri="{9D8B030D-6E8A-4147-A177-3AD203B41FA5}">
                      <a16:colId xmlns:a16="http://schemas.microsoft.com/office/drawing/2014/main" xmlns="" val="3755380206"/>
                    </a:ext>
                  </a:extLst>
                </a:gridCol>
                <a:gridCol w="1962218">
                  <a:extLst>
                    <a:ext uri="{9D8B030D-6E8A-4147-A177-3AD203B41FA5}">
                      <a16:colId xmlns:a16="http://schemas.microsoft.com/office/drawing/2014/main" xmlns="" val="1840251480"/>
                    </a:ext>
                  </a:extLst>
                </a:gridCol>
                <a:gridCol w="1962218">
                  <a:extLst>
                    <a:ext uri="{9D8B030D-6E8A-4147-A177-3AD203B41FA5}">
                      <a16:colId xmlns:a16="http://schemas.microsoft.com/office/drawing/2014/main" xmlns="" val="3327865753"/>
                    </a:ext>
                  </a:extLst>
                </a:gridCol>
                <a:gridCol w="1962218">
                  <a:extLst>
                    <a:ext uri="{9D8B030D-6E8A-4147-A177-3AD203B41FA5}">
                      <a16:colId xmlns:a16="http://schemas.microsoft.com/office/drawing/2014/main" xmlns="" val="1646381853"/>
                    </a:ext>
                  </a:extLst>
                </a:gridCol>
              </a:tblGrid>
              <a:tr h="6450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死亡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失蹤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受傷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房屋倒塌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31096204"/>
                  </a:ext>
                </a:extLst>
              </a:tr>
              <a:tr h="97750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2,415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11,305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51,711</a:t>
                      </a:r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間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40634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652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556792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5400" b="1" dirty="0"/>
          </a:p>
          <a:p>
            <a:pPr marL="0" indent="0" algn="ctr">
              <a:buNone/>
            </a:pPr>
            <a:endParaRPr lang="en-US" altLang="zh-TW" sz="5400" b="1" dirty="0" smtClean="0"/>
          </a:p>
          <a:p>
            <a:pPr marL="0" indent="0" algn="ctr">
              <a:buNone/>
            </a:pPr>
            <a:r>
              <a:rPr lang="zh-TW" altLang="en-US" sz="5400" b="1" dirty="0" smtClean="0"/>
              <a:t>向陽</a:t>
            </a:r>
            <a:r>
              <a:rPr lang="zh-TW" altLang="en-US" sz="5400" b="1" dirty="0"/>
              <a:t>以台語</a:t>
            </a:r>
            <a:r>
              <a:rPr lang="zh-TW" altLang="en-US" sz="5400" b="1" dirty="0" smtClean="0"/>
              <a:t>朗讀</a:t>
            </a:r>
            <a:endParaRPr lang="en-US" altLang="zh-TW" sz="5400" b="1" dirty="0" smtClean="0"/>
          </a:p>
          <a:p>
            <a:pPr marL="0" indent="0" algn="ctr">
              <a:buNone/>
            </a:pPr>
            <a:endParaRPr lang="en-US" altLang="zh-TW" sz="5400" b="1" dirty="0" smtClean="0"/>
          </a:p>
          <a:p>
            <a:pPr marL="0" indent="0" algn="ctr">
              <a:buNone/>
            </a:pPr>
            <a:r>
              <a:rPr lang="en-US" altLang="zh-TW" sz="5400" b="1" dirty="0" smtClean="0">
                <a:latin typeface="標楷體"/>
                <a:ea typeface="標楷體"/>
              </a:rPr>
              <a:t>〈</a:t>
            </a:r>
            <a:r>
              <a:rPr lang="zh-TW" altLang="en-US" sz="5400" b="1" dirty="0"/>
              <a:t>黑暗沉</a:t>
            </a:r>
            <a:r>
              <a:rPr lang="zh-TW" altLang="en-US" sz="5400" b="1" dirty="0" smtClean="0"/>
              <a:t>落下來</a:t>
            </a:r>
            <a:r>
              <a:rPr lang="en-US" altLang="zh-TW" sz="5400" b="1" dirty="0">
                <a:latin typeface="標楷體"/>
                <a:ea typeface="標楷體"/>
              </a:rPr>
              <a:t>〉</a:t>
            </a:r>
            <a:endParaRPr lang="zh-TW" altLang="en-US" sz="5400" b="1" dirty="0"/>
          </a:p>
          <a:p>
            <a:pPr marL="0" indent="0" algn="ctr">
              <a:buNone/>
            </a:pPr>
            <a:endParaRPr lang="en-US" altLang="zh-TW" sz="5400" b="1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1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0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烏暗沉落來</a:t>
            </a:r>
            <a:endParaRPr lang="zh-TW" altLang="en-US" sz="32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21904" y="1052736"/>
            <a:ext cx="2736304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對咱台灣的心臟地帶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對咱操煩哀傷的心內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當厝瓦厝壁揣勿會著歇睏的所在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zh-TW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我的厝邊陷入斷裂的生死絕崖</a:t>
            </a:r>
            <a:endParaRPr lang="en-US" altLang="zh-TW" sz="1400" b="1" dirty="0">
              <a:solidFill>
                <a:prstClr val="whit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021904" y="3725049"/>
            <a:ext cx="3172313" cy="2541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佇蝴蝶飛啊飛的草埔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佇鳥隻哮啊哮的山崙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佇溫暖的燈火前，佇晚安的嘴唇邊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佇甘甜的眠夢內底，佇柔軟的眠床面頂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622304" y="953386"/>
            <a:ext cx="3384376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烏暗，無得著咱的允准，重晃晃沉落來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拆離橋樑，拆破山崙，拆開咱牽手相挺的人生路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拆散咱，鬢邊交代永遠無欲分開的情加愛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烏暗，攏無給咱通知，烏嘛嘛沉落來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壓歹厝柱，壓落厝樑，壓害咱用心經營的家庭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壓慘咱，昔日下願花開月圓的將來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烏暗，破瓦亂亂飛，沉落來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烏暗，砂石盈盈滾，沉落來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622304" y="3933056"/>
            <a:ext cx="3744416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 smtClean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</a:t>
            </a: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暗，沉，落來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我心酸酸，祈求世紀末的悲哀早早過去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烏暗，沉，落來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我心糟糟，寄望美麗島的傷痕趕緊好勢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我心悶悶，但願冤死的魂魄永遠會得通安息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烏暗沉落來</a:t>
            </a:r>
          </a:p>
          <a:p>
            <a:pPr lvl="0" defTabSz="685800">
              <a:lnSpc>
                <a:spcPts val="1500"/>
              </a:lnSpc>
              <a:spcBef>
                <a:spcPts val="750"/>
              </a:spcBef>
            </a:pPr>
            <a:r>
              <a:rPr lang="zh-TW" altLang="en-US" sz="1400" b="1" dirty="0">
                <a:solidFill>
                  <a:prstClr val="whit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我心憂憂，期盼倖存的生者繼續向前去拍拼</a:t>
            </a:r>
          </a:p>
        </p:txBody>
      </p:sp>
      <p:pic>
        <p:nvPicPr>
          <p:cNvPr id="10" name="烏暗沉落來─向陽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272" y="0"/>
            <a:ext cx="1168896" cy="11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文本內容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6433303"/>
              </p:ext>
            </p:extLst>
          </p:nvPr>
        </p:nvGraphicFramePr>
        <p:xfrm>
          <a:off x="628650" y="1657854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26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498" y="692696"/>
            <a:ext cx="3946319" cy="5577837"/>
          </a:xfrm>
          <a:prstGeom prst="rect">
            <a:avLst/>
          </a:prstGeom>
          <a:effec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9124" y="507677"/>
            <a:ext cx="3845272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黑暗沉落下來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在台灣的</a:t>
            </a:r>
            <a:r>
              <a:rPr lang="zh-TW" altLang="en-US" dirty="0">
                <a:solidFill>
                  <a:srgbClr val="FF0000"/>
                </a:solidFill>
              </a:rPr>
              <a:t>心臟地帶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489124" y="2564904"/>
            <a:ext cx="3312368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震央位於南投縣集集鎮</a:t>
            </a:r>
          </a:p>
        </p:txBody>
      </p:sp>
      <p:sp>
        <p:nvSpPr>
          <p:cNvPr id="8" name="箭號: 向下 7"/>
          <p:cNvSpPr/>
          <p:nvPr/>
        </p:nvSpPr>
        <p:spPr>
          <a:xfrm>
            <a:off x="1707208" y="1752314"/>
            <a:ext cx="576064" cy="64807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08" y="3436317"/>
            <a:ext cx="579170" cy="6523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7504" y="4388665"/>
            <a:ext cx="4896544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ts val="4000"/>
              </a:lnSpc>
              <a:spcBef>
                <a:spcPts val="750"/>
              </a:spcBef>
            </a:pP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屋瓦牆垣找不不到棲腳的所在</a:t>
            </a:r>
          </a:p>
          <a:p>
            <a:pPr defTabSz="685800">
              <a:lnSpc>
                <a:spcPts val="4000"/>
              </a:lnSpc>
              <a:spcBef>
                <a:spcPts val="750"/>
              </a:spcBef>
            </a:pPr>
            <a:r>
              <a:rPr lang="zh-TW" altLang="en-US" sz="2800" dirty="0" smtClean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2800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的同胞陷身斷裂的生死之崖</a:t>
            </a:r>
          </a:p>
        </p:txBody>
      </p:sp>
    </p:spTree>
    <p:extLst>
      <p:ext uri="{BB962C8B-B14F-4D97-AF65-F5344CB8AC3E}">
        <p14:creationId xmlns:p14="http://schemas.microsoft.com/office/powerpoint/2010/main" val="261688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896826" y="1458413"/>
            <a:ext cx="5247174" cy="2587752"/>
          </a:xfr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40000" lnSpcReduction="20000"/>
          </a:bodyPr>
          <a:lstStyle/>
          <a:p>
            <a:pPr algn="l">
              <a:lnSpc>
                <a:spcPct val="220000"/>
              </a:lnSpc>
            </a:pPr>
            <a:r>
              <a:rPr lang="zh-TW" alt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地震歌並序    </a:t>
            </a:r>
            <a:r>
              <a:rPr lang="zh-TW" altLang="en-US" sz="7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林占梅</a:t>
            </a:r>
            <a:endParaRPr lang="en-US" altLang="zh-TW" sz="7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220000"/>
              </a:lnSpc>
            </a:pPr>
            <a:r>
              <a:rPr lang="zh-TW" altLang="en-US" sz="9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黑暗</a:t>
            </a:r>
            <a:r>
              <a:rPr lang="zh-TW" altLang="en-US" sz="9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沉落下來  </a:t>
            </a:r>
            <a:r>
              <a:rPr lang="zh-TW" altLang="en-US" sz="7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向陽</a:t>
            </a:r>
            <a:endParaRPr lang="zh-TW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endParaRPr lang="en-US" altLang="zh-TW" sz="6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endParaRPr lang="zh-TW" altLang="en-US" sz="66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107504" y="4509120"/>
            <a:ext cx="5832648" cy="2160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簡報製作 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指導老師：陳憶蘇   教學助理：陳禹潔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日期：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2017.02.18</a:t>
            </a:r>
            <a:endParaRPr lang="zh-TW" alt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>
              <a:lnSpc>
                <a:spcPct val="150000"/>
              </a:lnSpc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62034" y="32905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4" y="1458413"/>
            <a:ext cx="3901440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1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地震突如其來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4784"/>
            <a:ext cx="3645724" cy="23288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76355" y="1951959"/>
            <a:ext cx="49455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在蝴蝶飛舞花香的鄉野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547" y="4077072"/>
            <a:ext cx="3657917" cy="231668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08833" y="4771344"/>
            <a:ext cx="43924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在小鳥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啁啾南風的山谷</a:t>
            </a:r>
          </a:p>
        </p:txBody>
      </p:sp>
    </p:spTree>
    <p:extLst>
      <p:ext uri="{BB962C8B-B14F-4D97-AF65-F5344CB8AC3E}">
        <p14:creationId xmlns:p14="http://schemas.microsoft.com/office/powerpoint/2010/main" val="106447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122" y="3429000"/>
            <a:ext cx="3931654" cy="309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695747"/>
            <a:ext cx="3658035" cy="287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 11"/>
          <p:cNvSpPr/>
          <p:nvPr/>
        </p:nvSpPr>
        <p:spPr>
          <a:xfrm>
            <a:off x="4139952" y="1196752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在香甜的夢裡，在舒坦的床上</a:t>
            </a:r>
          </a:p>
        </p:txBody>
      </p:sp>
      <p:sp>
        <p:nvSpPr>
          <p:cNvPr id="13" name="矩形 12"/>
          <p:cNvSpPr/>
          <p:nvPr/>
        </p:nvSpPr>
        <p:spPr>
          <a:xfrm>
            <a:off x="179512" y="4437112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在喣和的燈前，在晚安的唇間</a:t>
            </a:r>
          </a:p>
        </p:txBody>
      </p:sp>
    </p:spTree>
    <p:extLst>
      <p:ext uri="{BB962C8B-B14F-4D97-AF65-F5344CB8AC3E}">
        <p14:creationId xmlns:p14="http://schemas.microsoft.com/office/powerpoint/2010/main" val="11130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3810000" cy="381000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 rot="5400000">
            <a:off x="3347864" y="3058595"/>
            <a:ext cx="3810000" cy="3810000"/>
            <a:chOff x="4860032" y="1484784"/>
            <a:chExt cx="3810000" cy="3810000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484784"/>
              <a:ext cx="3810000" cy="3810000"/>
            </a:xfrm>
            <a:prstGeom prst="rect">
              <a:avLst/>
            </a:prstGeom>
          </p:spPr>
        </p:pic>
        <p:sp>
          <p:nvSpPr>
            <p:cNvPr id="13" name="手繪多邊形: 圖案 12"/>
            <p:cNvSpPr/>
            <p:nvPr/>
          </p:nvSpPr>
          <p:spPr>
            <a:xfrm rot="714532">
              <a:off x="6423660" y="1657350"/>
              <a:ext cx="971550" cy="3371850"/>
            </a:xfrm>
            <a:custGeom>
              <a:avLst/>
              <a:gdLst>
                <a:gd name="connsiteX0" fmla="*/ 400050 w 971550"/>
                <a:gd name="connsiteY0" fmla="*/ 0 h 3371850"/>
                <a:gd name="connsiteX1" fmla="*/ 354330 w 971550"/>
                <a:gd name="connsiteY1" fmla="*/ 68580 h 3371850"/>
                <a:gd name="connsiteX2" fmla="*/ 320040 w 971550"/>
                <a:gd name="connsiteY2" fmla="*/ 102870 h 3371850"/>
                <a:gd name="connsiteX3" fmla="*/ 308610 w 971550"/>
                <a:gd name="connsiteY3" fmla="*/ 137160 h 3371850"/>
                <a:gd name="connsiteX4" fmla="*/ 251460 w 971550"/>
                <a:gd name="connsiteY4" fmla="*/ 205740 h 3371850"/>
                <a:gd name="connsiteX5" fmla="*/ 160020 w 971550"/>
                <a:gd name="connsiteY5" fmla="*/ 331470 h 3371850"/>
                <a:gd name="connsiteX6" fmla="*/ 68580 w 971550"/>
                <a:gd name="connsiteY6" fmla="*/ 422910 h 3371850"/>
                <a:gd name="connsiteX7" fmla="*/ 182880 w 971550"/>
                <a:gd name="connsiteY7" fmla="*/ 480060 h 3371850"/>
                <a:gd name="connsiteX8" fmla="*/ 228600 w 971550"/>
                <a:gd name="connsiteY8" fmla="*/ 491490 h 3371850"/>
                <a:gd name="connsiteX9" fmla="*/ 297180 w 971550"/>
                <a:gd name="connsiteY9" fmla="*/ 514350 h 3371850"/>
                <a:gd name="connsiteX10" fmla="*/ 365760 w 971550"/>
                <a:gd name="connsiteY10" fmla="*/ 525780 h 3371850"/>
                <a:gd name="connsiteX11" fmla="*/ 468630 w 971550"/>
                <a:gd name="connsiteY11" fmla="*/ 571500 h 3371850"/>
                <a:gd name="connsiteX12" fmla="*/ 491490 w 971550"/>
                <a:gd name="connsiteY12" fmla="*/ 605790 h 3371850"/>
                <a:gd name="connsiteX13" fmla="*/ 480060 w 971550"/>
                <a:gd name="connsiteY13" fmla="*/ 640080 h 3371850"/>
                <a:gd name="connsiteX14" fmla="*/ 377190 w 971550"/>
                <a:gd name="connsiteY14" fmla="*/ 731520 h 3371850"/>
                <a:gd name="connsiteX15" fmla="*/ 320040 w 971550"/>
                <a:gd name="connsiteY15" fmla="*/ 777240 h 3371850"/>
                <a:gd name="connsiteX16" fmla="*/ 240030 w 971550"/>
                <a:gd name="connsiteY16" fmla="*/ 822960 h 3371850"/>
                <a:gd name="connsiteX17" fmla="*/ 182880 w 971550"/>
                <a:gd name="connsiteY17" fmla="*/ 880110 h 3371850"/>
                <a:gd name="connsiteX18" fmla="*/ 114300 w 971550"/>
                <a:gd name="connsiteY18" fmla="*/ 937260 h 3371850"/>
                <a:gd name="connsiteX19" fmla="*/ 148590 w 971550"/>
                <a:gd name="connsiteY19" fmla="*/ 971550 h 3371850"/>
                <a:gd name="connsiteX20" fmla="*/ 240030 w 971550"/>
                <a:gd name="connsiteY20" fmla="*/ 1005840 h 3371850"/>
                <a:gd name="connsiteX21" fmla="*/ 320040 w 971550"/>
                <a:gd name="connsiteY21" fmla="*/ 1051560 h 3371850"/>
                <a:gd name="connsiteX22" fmla="*/ 354330 w 971550"/>
                <a:gd name="connsiteY22" fmla="*/ 1074420 h 3371850"/>
                <a:gd name="connsiteX23" fmla="*/ 445770 w 971550"/>
                <a:gd name="connsiteY23" fmla="*/ 1097280 h 3371850"/>
                <a:gd name="connsiteX24" fmla="*/ 537210 w 971550"/>
                <a:gd name="connsiteY24" fmla="*/ 1131570 h 3371850"/>
                <a:gd name="connsiteX25" fmla="*/ 502920 w 971550"/>
                <a:gd name="connsiteY25" fmla="*/ 1200150 h 3371850"/>
                <a:gd name="connsiteX26" fmla="*/ 468630 w 971550"/>
                <a:gd name="connsiteY26" fmla="*/ 1223010 h 3371850"/>
                <a:gd name="connsiteX27" fmla="*/ 365760 w 971550"/>
                <a:gd name="connsiteY27" fmla="*/ 1303020 h 3371850"/>
                <a:gd name="connsiteX28" fmla="*/ 297180 w 971550"/>
                <a:gd name="connsiteY28" fmla="*/ 1371600 h 3371850"/>
                <a:gd name="connsiteX29" fmla="*/ 228600 w 971550"/>
                <a:gd name="connsiteY29" fmla="*/ 1428750 h 3371850"/>
                <a:gd name="connsiteX30" fmla="*/ 240030 w 971550"/>
                <a:gd name="connsiteY30" fmla="*/ 1463040 h 3371850"/>
                <a:gd name="connsiteX31" fmla="*/ 274320 w 971550"/>
                <a:gd name="connsiteY31" fmla="*/ 1485900 h 3371850"/>
                <a:gd name="connsiteX32" fmla="*/ 377190 w 971550"/>
                <a:gd name="connsiteY32" fmla="*/ 1520190 h 3371850"/>
                <a:gd name="connsiteX33" fmla="*/ 445770 w 971550"/>
                <a:gd name="connsiteY33" fmla="*/ 1543050 h 3371850"/>
                <a:gd name="connsiteX34" fmla="*/ 491490 w 971550"/>
                <a:gd name="connsiteY34" fmla="*/ 1554480 h 3371850"/>
                <a:gd name="connsiteX35" fmla="*/ 560070 w 971550"/>
                <a:gd name="connsiteY35" fmla="*/ 1577340 h 3371850"/>
                <a:gd name="connsiteX36" fmla="*/ 582930 w 971550"/>
                <a:gd name="connsiteY36" fmla="*/ 1611630 h 3371850"/>
                <a:gd name="connsiteX37" fmla="*/ 514350 w 971550"/>
                <a:gd name="connsiteY37" fmla="*/ 1657350 h 3371850"/>
                <a:gd name="connsiteX38" fmla="*/ 468630 w 971550"/>
                <a:gd name="connsiteY38" fmla="*/ 1725930 h 3371850"/>
                <a:gd name="connsiteX39" fmla="*/ 342900 w 971550"/>
                <a:gd name="connsiteY39" fmla="*/ 1805940 h 3371850"/>
                <a:gd name="connsiteX40" fmla="*/ 308610 w 971550"/>
                <a:gd name="connsiteY40" fmla="*/ 1840230 h 3371850"/>
                <a:gd name="connsiteX41" fmla="*/ 354330 w 971550"/>
                <a:gd name="connsiteY41" fmla="*/ 1874520 h 3371850"/>
                <a:gd name="connsiteX42" fmla="*/ 400050 w 971550"/>
                <a:gd name="connsiteY42" fmla="*/ 1885950 h 3371850"/>
                <a:gd name="connsiteX43" fmla="*/ 457200 w 971550"/>
                <a:gd name="connsiteY43" fmla="*/ 1931670 h 3371850"/>
                <a:gd name="connsiteX44" fmla="*/ 514350 w 971550"/>
                <a:gd name="connsiteY44" fmla="*/ 1954530 h 3371850"/>
                <a:gd name="connsiteX45" fmla="*/ 582930 w 971550"/>
                <a:gd name="connsiteY45" fmla="*/ 1977390 h 3371850"/>
                <a:gd name="connsiteX46" fmla="*/ 594360 w 971550"/>
                <a:gd name="connsiteY46" fmla="*/ 2023110 h 3371850"/>
                <a:gd name="connsiteX47" fmla="*/ 548640 w 971550"/>
                <a:gd name="connsiteY47" fmla="*/ 2045970 h 3371850"/>
                <a:gd name="connsiteX48" fmla="*/ 514350 w 971550"/>
                <a:gd name="connsiteY48" fmla="*/ 2068830 h 3371850"/>
                <a:gd name="connsiteX49" fmla="*/ 457200 w 971550"/>
                <a:gd name="connsiteY49" fmla="*/ 2114550 h 3371850"/>
                <a:gd name="connsiteX50" fmla="*/ 422910 w 971550"/>
                <a:gd name="connsiteY50" fmla="*/ 2148840 h 3371850"/>
                <a:gd name="connsiteX51" fmla="*/ 377190 w 971550"/>
                <a:gd name="connsiteY51" fmla="*/ 2171700 h 3371850"/>
                <a:gd name="connsiteX52" fmla="*/ 217170 w 971550"/>
                <a:gd name="connsiteY52" fmla="*/ 2377440 h 3371850"/>
                <a:gd name="connsiteX53" fmla="*/ 148590 w 971550"/>
                <a:gd name="connsiteY53" fmla="*/ 2468880 h 3371850"/>
                <a:gd name="connsiteX54" fmla="*/ 0 w 971550"/>
                <a:gd name="connsiteY54" fmla="*/ 2720340 h 3371850"/>
                <a:gd name="connsiteX55" fmla="*/ 491490 w 971550"/>
                <a:gd name="connsiteY55" fmla="*/ 2743200 h 3371850"/>
                <a:gd name="connsiteX56" fmla="*/ 548640 w 971550"/>
                <a:gd name="connsiteY56" fmla="*/ 2754630 h 3371850"/>
                <a:gd name="connsiteX57" fmla="*/ 537210 w 971550"/>
                <a:gd name="connsiteY57" fmla="*/ 2788920 h 3371850"/>
                <a:gd name="connsiteX58" fmla="*/ 502920 w 971550"/>
                <a:gd name="connsiteY58" fmla="*/ 2811780 h 3371850"/>
                <a:gd name="connsiteX59" fmla="*/ 434340 w 971550"/>
                <a:gd name="connsiteY59" fmla="*/ 2868930 h 3371850"/>
                <a:gd name="connsiteX60" fmla="*/ 377190 w 971550"/>
                <a:gd name="connsiteY60" fmla="*/ 2926080 h 3371850"/>
                <a:gd name="connsiteX61" fmla="*/ 274320 w 971550"/>
                <a:gd name="connsiteY61" fmla="*/ 2983230 h 3371850"/>
                <a:gd name="connsiteX62" fmla="*/ 228600 w 971550"/>
                <a:gd name="connsiteY62" fmla="*/ 3017520 h 3371850"/>
                <a:gd name="connsiteX63" fmla="*/ 114300 w 971550"/>
                <a:gd name="connsiteY63" fmla="*/ 3074670 h 3371850"/>
                <a:gd name="connsiteX64" fmla="*/ 182880 w 971550"/>
                <a:gd name="connsiteY64" fmla="*/ 3097530 h 3371850"/>
                <a:gd name="connsiteX65" fmla="*/ 228600 w 971550"/>
                <a:gd name="connsiteY65" fmla="*/ 3108960 h 3371850"/>
                <a:gd name="connsiteX66" fmla="*/ 308610 w 971550"/>
                <a:gd name="connsiteY66" fmla="*/ 3143250 h 3371850"/>
                <a:gd name="connsiteX67" fmla="*/ 457200 w 971550"/>
                <a:gd name="connsiteY67" fmla="*/ 3177540 h 3371850"/>
                <a:gd name="connsiteX68" fmla="*/ 491490 w 971550"/>
                <a:gd name="connsiteY68" fmla="*/ 3188970 h 3371850"/>
                <a:gd name="connsiteX69" fmla="*/ 537210 w 971550"/>
                <a:gd name="connsiteY69" fmla="*/ 3211830 h 3371850"/>
                <a:gd name="connsiteX70" fmla="*/ 571500 w 971550"/>
                <a:gd name="connsiteY70" fmla="*/ 3223260 h 3371850"/>
                <a:gd name="connsiteX71" fmla="*/ 651510 w 971550"/>
                <a:gd name="connsiteY71" fmla="*/ 3257550 h 3371850"/>
                <a:gd name="connsiteX72" fmla="*/ 720090 w 971550"/>
                <a:gd name="connsiteY72" fmla="*/ 3268980 h 3371850"/>
                <a:gd name="connsiteX73" fmla="*/ 754380 w 971550"/>
                <a:gd name="connsiteY73" fmla="*/ 3303270 h 3371850"/>
                <a:gd name="connsiteX74" fmla="*/ 822960 w 971550"/>
                <a:gd name="connsiteY74" fmla="*/ 3326130 h 3371850"/>
                <a:gd name="connsiteX75" fmla="*/ 857250 w 971550"/>
                <a:gd name="connsiteY75" fmla="*/ 3337560 h 3371850"/>
                <a:gd name="connsiteX76" fmla="*/ 902970 w 971550"/>
                <a:gd name="connsiteY76" fmla="*/ 3348990 h 3371850"/>
                <a:gd name="connsiteX77" fmla="*/ 971550 w 971550"/>
                <a:gd name="connsiteY77" fmla="*/ 3371850 h 337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971550" h="3371850">
                  <a:moveTo>
                    <a:pt x="400050" y="0"/>
                  </a:moveTo>
                  <a:cubicBezTo>
                    <a:pt x="384810" y="22860"/>
                    <a:pt x="371198" y="46893"/>
                    <a:pt x="354330" y="68580"/>
                  </a:cubicBezTo>
                  <a:cubicBezTo>
                    <a:pt x="344406" y="81339"/>
                    <a:pt x="329006" y="89420"/>
                    <a:pt x="320040" y="102870"/>
                  </a:cubicBezTo>
                  <a:cubicBezTo>
                    <a:pt x="313357" y="112895"/>
                    <a:pt x="313998" y="126384"/>
                    <a:pt x="308610" y="137160"/>
                  </a:cubicBezTo>
                  <a:cubicBezTo>
                    <a:pt x="284641" y="185098"/>
                    <a:pt x="286218" y="161502"/>
                    <a:pt x="251460" y="205740"/>
                  </a:cubicBezTo>
                  <a:cubicBezTo>
                    <a:pt x="219443" y="246488"/>
                    <a:pt x="196663" y="294827"/>
                    <a:pt x="160020" y="331470"/>
                  </a:cubicBezTo>
                  <a:lnTo>
                    <a:pt x="68580" y="422910"/>
                  </a:lnTo>
                  <a:cubicBezTo>
                    <a:pt x="117615" y="455600"/>
                    <a:pt x="110094" y="453592"/>
                    <a:pt x="182880" y="480060"/>
                  </a:cubicBezTo>
                  <a:cubicBezTo>
                    <a:pt x="197643" y="485428"/>
                    <a:pt x="213553" y="486976"/>
                    <a:pt x="228600" y="491490"/>
                  </a:cubicBezTo>
                  <a:cubicBezTo>
                    <a:pt x="251680" y="498414"/>
                    <a:pt x="273803" y="508506"/>
                    <a:pt x="297180" y="514350"/>
                  </a:cubicBezTo>
                  <a:cubicBezTo>
                    <a:pt x="319663" y="519971"/>
                    <a:pt x="343277" y="520159"/>
                    <a:pt x="365760" y="525780"/>
                  </a:cubicBezTo>
                  <a:cubicBezTo>
                    <a:pt x="431050" y="542102"/>
                    <a:pt x="423596" y="541477"/>
                    <a:pt x="468630" y="571500"/>
                  </a:cubicBezTo>
                  <a:cubicBezTo>
                    <a:pt x="476250" y="582930"/>
                    <a:pt x="489232" y="592240"/>
                    <a:pt x="491490" y="605790"/>
                  </a:cubicBezTo>
                  <a:cubicBezTo>
                    <a:pt x="493471" y="617674"/>
                    <a:pt x="487457" y="630570"/>
                    <a:pt x="480060" y="640080"/>
                  </a:cubicBezTo>
                  <a:cubicBezTo>
                    <a:pt x="437902" y="694283"/>
                    <a:pt x="423025" y="700964"/>
                    <a:pt x="377190" y="731520"/>
                  </a:cubicBezTo>
                  <a:cubicBezTo>
                    <a:pt x="333812" y="796587"/>
                    <a:pt x="379496" y="743265"/>
                    <a:pt x="320040" y="777240"/>
                  </a:cubicBezTo>
                  <a:cubicBezTo>
                    <a:pt x="223162" y="832599"/>
                    <a:pt x="318651" y="796753"/>
                    <a:pt x="240030" y="822960"/>
                  </a:cubicBezTo>
                  <a:cubicBezTo>
                    <a:pt x="198120" y="885825"/>
                    <a:pt x="240030" y="832485"/>
                    <a:pt x="182880" y="880110"/>
                  </a:cubicBezTo>
                  <a:cubicBezTo>
                    <a:pt x="94873" y="953449"/>
                    <a:pt x="199436" y="880503"/>
                    <a:pt x="114300" y="937260"/>
                  </a:cubicBezTo>
                  <a:cubicBezTo>
                    <a:pt x="125730" y="948690"/>
                    <a:pt x="135436" y="962155"/>
                    <a:pt x="148590" y="971550"/>
                  </a:cubicBezTo>
                  <a:cubicBezTo>
                    <a:pt x="180774" y="994539"/>
                    <a:pt x="203213" y="996636"/>
                    <a:pt x="240030" y="1005840"/>
                  </a:cubicBezTo>
                  <a:cubicBezTo>
                    <a:pt x="323572" y="1061535"/>
                    <a:pt x="218528" y="993553"/>
                    <a:pt x="320040" y="1051560"/>
                  </a:cubicBezTo>
                  <a:cubicBezTo>
                    <a:pt x="331967" y="1058376"/>
                    <a:pt x="341420" y="1069725"/>
                    <a:pt x="354330" y="1074420"/>
                  </a:cubicBezTo>
                  <a:cubicBezTo>
                    <a:pt x="383856" y="1085157"/>
                    <a:pt x="417669" y="1083229"/>
                    <a:pt x="445770" y="1097280"/>
                  </a:cubicBezTo>
                  <a:cubicBezTo>
                    <a:pt x="505541" y="1127165"/>
                    <a:pt x="474960" y="1116007"/>
                    <a:pt x="537210" y="1131570"/>
                  </a:cubicBezTo>
                  <a:cubicBezTo>
                    <a:pt x="527914" y="1159459"/>
                    <a:pt x="525077" y="1177993"/>
                    <a:pt x="502920" y="1200150"/>
                  </a:cubicBezTo>
                  <a:cubicBezTo>
                    <a:pt x="493206" y="1209864"/>
                    <a:pt x="478897" y="1213884"/>
                    <a:pt x="468630" y="1223010"/>
                  </a:cubicBezTo>
                  <a:cubicBezTo>
                    <a:pt x="376111" y="1305249"/>
                    <a:pt x="436467" y="1279451"/>
                    <a:pt x="365760" y="1303020"/>
                  </a:cubicBezTo>
                  <a:cubicBezTo>
                    <a:pt x="342900" y="1325880"/>
                    <a:pt x="324079" y="1353667"/>
                    <a:pt x="297180" y="1371600"/>
                  </a:cubicBezTo>
                  <a:cubicBezTo>
                    <a:pt x="249440" y="1403426"/>
                    <a:pt x="272604" y="1384746"/>
                    <a:pt x="228600" y="1428750"/>
                  </a:cubicBezTo>
                  <a:cubicBezTo>
                    <a:pt x="232410" y="1440180"/>
                    <a:pt x="232504" y="1453632"/>
                    <a:pt x="240030" y="1463040"/>
                  </a:cubicBezTo>
                  <a:cubicBezTo>
                    <a:pt x="248612" y="1473767"/>
                    <a:pt x="262393" y="1479084"/>
                    <a:pt x="274320" y="1485900"/>
                  </a:cubicBezTo>
                  <a:cubicBezTo>
                    <a:pt x="338100" y="1522346"/>
                    <a:pt x="302552" y="1499834"/>
                    <a:pt x="377190" y="1520190"/>
                  </a:cubicBezTo>
                  <a:cubicBezTo>
                    <a:pt x="400437" y="1526530"/>
                    <a:pt x="422393" y="1537206"/>
                    <a:pt x="445770" y="1543050"/>
                  </a:cubicBezTo>
                  <a:cubicBezTo>
                    <a:pt x="461010" y="1546860"/>
                    <a:pt x="476443" y="1549966"/>
                    <a:pt x="491490" y="1554480"/>
                  </a:cubicBezTo>
                  <a:cubicBezTo>
                    <a:pt x="514570" y="1561404"/>
                    <a:pt x="560070" y="1577340"/>
                    <a:pt x="560070" y="1577340"/>
                  </a:cubicBezTo>
                  <a:cubicBezTo>
                    <a:pt x="567690" y="1588770"/>
                    <a:pt x="589746" y="1599703"/>
                    <a:pt x="582930" y="1611630"/>
                  </a:cubicBezTo>
                  <a:cubicBezTo>
                    <a:pt x="569299" y="1635484"/>
                    <a:pt x="514350" y="1657350"/>
                    <a:pt x="514350" y="1657350"/>
                  </a:cubicBezTo>
                  <a:cubicBezTo>
                    <a:pt x="499110" y="1680210"/>
                    <a:pt x="492189" y="1711795"/>
                    <a:pt x="468630" y="1725930"/>
                  </a:cubicBezTo>
                  <a:cubicBezTo>
                    <a:pt x="446589" y="1739155"/>
                    <a:pt x="357411" y="1791429"/>
                    <a:pt x="342900" y="1805940"/>
                  </a:cubicBezTo>
                  <a:lnTo>
                    <a:pt x="308610" y="1840230"/>
                  </a:lnTo>
                  <a:cubicBezTo>
                    <a:pt x="323850" y="1851660"/>
                    <a:pt x="337291" y="1866001"/>
                    <a:pt x="354330" y="1874520"/>
                  </a:cubicBezTo>
                  <a:cubicBezTo>
                    <a:pt x="368381" y="1881545"/>
                    <a:pt x="386318" y="1878321"/>
                    <a:pt x="400050" y="1885950"/>
                  </a:cubicBezTo>
                  <a:cubicBezTo>
                    <a:pt x="421376" y="1897798"/>
                    <a:pt x="436281" y="1919118"/>
                    <a:pt x="457200" y="1931670"/>
                  </a:cubicBezTo>
                  <a:cubicBezTo>
                    <a:pt x="474794" y="1942226"/>
                    <a:pt x="495068" y="1947518"/>
                    <a:pt x="514350" y="1954530"/>
                  </a:cubicBezTo>
                  <a:cubicBezTo>
                    <a:pt x="536996" y="1962765"/>
                    <a:pt x="582930" y="1977390"/>
                    <a:pt x="582930" y="1977390"/>
                  </a:cubicBezTo>
                  <a:cubicBezTo>
                    <a:pt x="586740" y="1992630"/>
                    <a:pt x="601385" y="2009059"/>
                    <a:pt x="594360" y="2023110"/>
                  </a:cubicBezTo>
                  <a:cubicBezTo>
                    <a:pt x="586740" y="2038350"/>
                    <a:pt x="563434" y="2037516"/>
                    <a:pt x="548640" y="2045970"/>
                  </a:cubicBezTo>
                  <a:cubicBezTo>
                    <a:pt x="536713" y="2052786"/>
                    <a:pt x="525780" y="2061210"/>
                    <a:pt x="514350" y="2068830"/>
                  </a:cubicBezTo>
                  <a:cubicBezTo>
                    <a:pt x="463225" y="2145518"/>
                    <a:pt x="523451" y="2070383"/>
                    <a:pt x="457200" y="2114550"/>
                  </a:cubicBezTo>
                  <a:cubicBezTo>
                    <a:pt x="443750" y="2123516"/>
                    <a:pt x="436064" y="2139445"/>
                    <a:pt x="422910" y="2148840"/>
                  </a:cubicBezTo>
                  <a:cubicBezTo>
                    <a:pt x="409045" y="2158744"/>
                    <a:pt x="392430" y="2164080"/>
                    <a:pt x="377190" y="2171700"/>
                  </a:cubicBezTo>
                  <a:cubicBezTo>
                    <a:pt x="313923" y="2298234"/>
                    <a:pt x="402481" y="2130359"/>
                    <a:pt x="217170" y="2377440"/>
                  </a:cubicBezTo>
                  <a:cubicBezTo>
                    <a:pt x="194310" y="2407920"/>
                    <a:pt x="169440" y="2436991"/>
                    <a:pt x="148590" y="2468880"/>
                  </a:cubicBezTo>
                  <a:cubicBezTo>
                    <a:pt x="44569" y="2627970"/>
                    <a:pt x="52317" y="2615705"/>
                    <a:pt x="0" y="2720340"/>
                  </a:cubicBezTo>
                  <a:lnTo>
                    <a:pt x="491490" y="2743200"/>
                  </a:lnTo>
                  <a:cubicBezTo>
                    <a:pt x="510879" y="2744412"/>
                    <a:pt x="534903" y="2740893"/>
                    <a:pt x="548640" y="2754630"/>
                  </a:cubicBezTo>
                  <a:cubicBezTo>
                    <a:pt x="557159" y="2763149"/>
                    <a:pt x="544736" y="2779512"/>
                    <a:pt x="537210" y="2788920"/>
                  </a:cubicBezTo>
                  <a:cubicBezTo>
                    <a:pt x="528628" y="2799647"/>
                    <a:pt x="512634" y="2802066"/>
                    <a:pt x="502920" y="2811780"/>
                  </a:cubicBezTo>
                  <a:cubicBezTo>
                    <a:pt x="440642" y="2874058"/>
                    <a:pt x="499832" y="2847099"/>
                    <a:pt x="434340" y="2868930"/>
                  </a:cubicBezTo>
                  <a:cubicBezTo>
                    <a:pt x="415290" y="2887980"/>
                    <a:pt x="397465" y="2908339"/>
                    <a:pt x="377190" y="2926080"/>
                  </a:cubicBezTo>
                  <a:cubicBezTo>
                    <a:pt x="347917" y="2951694"/>
                    <a:pt x="306288" y="2964049"/>
                    <a:pt x="274320" y="2983230"/>
                  </a:cubicBezTo>
                  <a:cubicBezTo>
                    <a:pt x="257985" y="2993031"/>
                    <a:pt x="244672" y="3007293"/>
                    <a:pt x="228600" y="3017520"/>
                  </a:cubicBezTo>
                  <a:cubicBezTo>
                    <a:pt x="157516" y="3062755"/>
                    <a:pt x="170127" y="3056061"/>
                    <a:pt x="114300" y="3074670"/>
                  </a:cubicBezTo>
                  <a:cubicBezTo>
                    <a:pt x="137160" y="3082290"/>
                    <a:pt x="159503" y="3091686"/>
                    <a:pt x="182880" y="3097530"/>
                  </a:cubicBezTo>
                  <a:cubicBezTo>
                    <a:pt x="198120" y="3101340"/>
                    <a:pt x="213891" y="3103444"/>
                    <a:pt x="228600" y="3108960"/>
                  </a:cubicBezTo>
                  <a:cubicBezTo>
                    <a:pt x="294024" y="3133494"/>
                    <a:pt x="251843" y="3129058"/>
                    <a:pt x="308610" y="3143250"/>
                  </a:cubicBezTo>
                  <a:cubicBezTo>
                    <a:pt x="381147" y="3161384"/>
                    <a:pt x="371852" y="3149091"/>
                    <a:pt x="457200" y="3177540"/>
                  </a:cubicBezTo>
                  <a:cubicBezTo>
                    <a:pt x="468630" y="3181350"/>
                    <a:pt x="480416" y="3184224"/>
                    <a:pt x="491490" y="3188970"/>
                  </a:cubicBezTo>
                  <a:cubicBezTo>
                    <a:pt x="507151" y="3195682"/>
                    <a:pt x="521549" y="3205118"/>
                    <a:pt x="537210" y="3211830"/>
                  </a:cubicBezTo>
                  <a:cubicBezTo>
                    <a:pt x="548284" y="3216576"/>
                    <a:pt x="560426" y="3218514"/>
                    <a:pt x="571500" y="3223260"/>
                  </a:cubicBezTo>
                  <a:cubicBezTo>
                    <a:pt x="609132" y="3239388"/>
                    <a:pt x="614395" y="3249302"/>
                    <a:pt x="651510" y="3257550"/>
                  </a:cubicBezTo>
                  <a:cubicBezTo>
                    <a:pt x="674133" y="3262577"/>
                    <a:pt x="697230" y="3265170"/>
                    <a:pt x="720090" y="3268980"/>
                  </a:cubicBezTo>
                  <a:cubicBezTo>
                    <a:pt x="731520" y="3280410"/>
                    <a:pt x="740250" y="3295420"/>
                    <a:pt x="754380" y="3303270"/>
                  </a:cubicBezTo>
                  <a:cubicBezTo>
                    <a:pt x="775444" y="3314972"/>
                    <a:pt x="800100" y="3318510"/>
                    <a:pt x="822960" y="3326130"/>
                  </a:cubicBezTo>
                  <a:lnTo>
                    <a:pt x="857250" y="3337560"/>
                  </a:lnTo>
                  <a:cubicBezTo>
                    <a:pt x="872153" y="3342528"/>
                    <a:pt x="887923" y="3344476"/>
                    <a:pt x="902970" y="3348990"/>
                  </a:cubicBezTo>
                  <a:cubicBezTo>
                    <a:pt x="926050" y="3355914"/>
                    <a:pt x="971550" y="3371850"/>
                    <a:pt x="971550" y="3371850"/>
                  </a:cubicBezTo>
                </a:path>
              </a:pathLst>
            </a:custGeom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4860032" y="332656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黑暗沉落下來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687305" y="1666560"/>
            <a:ext cx="1224136" cy="130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和諧</a:t>
            </a:r>
            <a:endParaRPr lang="en-US" altLang="zh-TW" sz="2800" b="1" dirty="0" smtClean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馨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5911441" y="2189108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653808" y="1700808"/>
            <a:ext cx="1008112" cy="131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撕開</a:t>
            </a:r>
            <a:endParaRPr lang="en-US" altLang="zh-TW" sz="2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壓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垮</a:t>
            </a:r>
          </a:p>
        </p:txBody>
      </p:sp>
    </p:spTree>
    <p:extLst>
      <p:ext uri="{BB962C8B-B14F-4D97-AF65-F5344CB8AC3E}">
        <p14:creationId xmlns:p14="http://schemas.microsoft.com/office/powerpoint/2010/main" val="9521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35 -0.2463 L 0.02535 -0.24607 C 0.02413 -0.24213 0.02344 -0.23774 0.02153 -0.2338 C 0.01597 -0.22153 0.00816 -0.21274 -0.00087 -0.20463 C -0.00504 -0.20093 -0.00903 -0.19723 -0.01337 -0.19352 C -0.02153 -0.18681 -0.03403 -0.17987 -0.04219 -0.17408 C -0.04427 -0.17292 -0.04636 -0.1713 -0.04844 -0.16945 C -0.05 -0.16783 -0.05486 -0.16274 -0.05712 -0.16158 C -0.05833 -0.16065 -0.05972 -0.16065 -0.06094 -0.15996 C -0.0625 -0.1588 -0.06424 -0.15764 -0.0658 -0.15649 C -0.06511 -0.15394 -0.06476 -0.1507 -0.06337 -0.14862 C -0.06215 -0.14676 -0.06007 -0.14607 -0.05833 -0.14538 C -0.05434 -0.14375 -0.05 -0.14352 -0.04583 -0.14213 C -0.03924 -0.14028 -0.03247 -0.1382 -0.02587 -0.13588 C -0.02153 -0.13403 -0.01754 -0.13125 -0.01337 -0.1294 C -0.00313 -0.12454 -0.00764 -0.12732 0.00417 -0.12315 C 0.01076 -0.12061 0.01719 -0.11598 0.02413 -0.11482 C 0.04114 -0.11274 0.05833 -0.11389 0.07535 -0.11343 C 0.07986 -0.11274 0.08542 -0.11505 0.08906 -0.11181 C 0.09097 -0.10973 0.08698 -0.10602 0.08524 -0.10394 C 0.08316 -0.1007 0.08055 -0.09792 0.07778 -0.09561 C 0.07135 -0.08982 0.06337 -0.08681 0.05781 -0.07963 C 0.05573 -0.07686 0.05399 -0.07362 0.05156 -0.07153 C 0.04896 -0.06922 0.04548 -0.06899 0.04288 -0.06667 C 0.0342 -0.05926 0.02517 -0.05209 0.01788 -0.0426 C 0.00382 -0.02454 0.02135 -0.0463 -0.00208 -0.02176 C -0.01858 -0.00463 0.0059 -0.02362 -0.02205 -0.00255 C -0.05886 0.02523 -0.03108 0.0037 -0.05833 0.02129 C -0.05972 0.02245 -0.06077 0.02384 -0.06215 0.02476 C -0.06667 0.02754 -0.07118 0.03032 -0.07587 0.03287 C -0.08472 0.03796 -0.07934 0.03356 -0.08577 0.03912 C -0.08455 0.04097 -0.08368 0.04305 -0.08212 0.04398 C -0.07986 0.04537 -0.07708 0.04467 -0.07465 0.04537 C -0.07327 0.04606 -0.07205 0.04629 -0.07083 0.04699 C -0.06493 0.05046 -0.0592 0.05462 -0.0533 0.05856 C -0.05087 0.06018 -0.04844 0.06226 -0.04583 0.06296 C -0.04167 0.06527 -0.03993 0.0655 -0.03594 0.06944 C -0.02431 0.08194 -0.03351 0.078 -0.02205 0.08101 C -0.01632 0.08402 -0.01059 0.08773 -0.00469 0.0905 C -0.00139 0.09236 0.00191 0.09282 0.00538 0.09375 C 0.02483 0.09884 0.02292 0.09814 0.03906 0.10023 C 0.04861 0.103 0.05816 0.10648 0.06788 0.1081 C 0.07899 0.10995 0.09045 0.1074 0.10156 0.10972 C 0.1033 0.11041 0.09913 0.11319 0.09774 0.11481 C 0.09548 0.11712 0.09271 0.11898 0.09028 0.12129 C 0.08698 0.12407 0.0842 0.12893 0.08038 0.13078 C 0.06823 0.13657 0.0559 0.14143 0.0441 0.14837 L 0.0191 0.16296 C 0.01042 0.16782 0.00139 0.17175 -0.00712 0.17754 C -0.00955 0.17893 -0.01198 0.18078 -0.01458 0.18217 C -0.02535 0.18773 -0.03646 0.19212 -0.04705 0.19814 C -0.05087 0.20046 -0.05469 0.20208 -0.05833 0.20462 C -0.06389 0.2081 -0.06024 0.20787 -0.06337 0.20787 L -0.06337 0.2081 " pathEditMode="relative" rAng="0" ptsTypes="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365126"/>
            <a:ext cx="3151262" cy="500809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zh-TW" altLang="en-US" sz="3600" dirty="0"/>
          </a:p>
        </p:txBody>
      </p:sp>
      <p:grpSp>
        <p:nvGrpSpPr>
          <p:cNvPr id="17" name="群組 16"/>
          <p:cNvGrpSpPr/>
          <p:nvPr/>
        </p:nvGrpSpPr>
        <p:grpSpPr>
          <a:xfrm>
            <a:off x="539552" y="460772"/>
            <a:ext cx="8135227" cy="5738967"/>
            <a:chOff x="628650" y="466114"/>
            <a:chExt cx="7429267" cy="51420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480360"/>
              <a:ext cx="3471842" cy="2603882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84" y="3284984"/>
              <a:ext cx="3433461" cy="228897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80360"/>
              <a:ext cx="3471842" cy="2603882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5918" y="3319141"/>
              <a:ext cx="3433461" cy="228897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659" y="3270738"/>
              <a:ext cx="3433461" cy="2288974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075" y="466114"/>
              <a:ext cx="3471842" cy="2603882"/>
            </a:xfrm>
            <a:prstGeom prst="rect">
              <a:avLst/>
            </a:prstGeom>
            <a:ln w="57150">
              <a:solidFill>
                <a:schemeClr val="bg1"/>
              </a:solidFill>
            </a:ln>
          </p:spPr>
        </p:pic>
      </p:grpSp>
      <p:sp>
        <p:nvSpPr>
          <p:cNvPr id="4" name="文字方塊 3"/>
          <p:cNvSpPr txBox="1"/>
          <p:nvPr/>
        </p:nvSpPr>
        <p:spPr>
          <a:xfrm>
            <a:off x="1277399" y="2348880"/>
            <a:ext cx="7128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撕開我們，交頭許諾永不分開的愛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壓垮我們，闔眼許願美麗的未來</a:t>
            </a:r>
          </a:p>
        </p:txBody>
      </p:sp>
    </p:spTree>
    <p:extLst>
      <p:ext uri="{BB962C8B-B14F-4D97-AF65-F5344CB8AC3E}">
        <p14:creationId xmlns:p14="http://schemas.microsoft.com/office/powerpoint/2010/main" val="80015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/>
              <a:t>黑暗，未經允許，重</a:t>
            </a:r>
            <a:r>
              <a:rPr lang="zh-TW" altLang="en-US" sz="3600" b="1" dirty="0">
                <a:solidFill>
                  <a:srgbClr val="FF0000"/>
                </a:solidFill>
              </a:rPr>
              <a:t>奠奠</a:t>
            </a:r>
            <a:r>
              <a:rPr lang="zh-TW" altLang="en-US" sz="3600" b="1" dirty="0"/>
              <a:t>沉落下來</a:t>
            </a: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1398548"/>
              </p:ext>
            </p:extLst>
          </p:nvPr>
        </p:nvGraphicFramePr>
        <p:xfrm>
          <a:off x="3131840" y="2348880"/>
          <a:ext cx="4896544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3779912" y="4365104"/>
            <a:ext cx="504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甸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788024" y="3167958"/>
            <a:ext cx="28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奠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736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385917" y="1556792"/>
            <a:ext cx="3603291" cy="3717032"/>
          </a:xfrm>
          <a:prstGeom prst="rect">
            <a:avLst/>
          </a:prstGeom>
          <a:blipFill dpi="0" rotWithShape="1">
            <a:blip r:embed="rId2">
              <a:alphaModFix amt="62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55576" y="476672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黑暗，沉落，下來</a:t>
            </a:r>
          </a:p>
        </p:txBody>
      </p:sp>
      <p:sp>
        <p:nvSpPr>
          <p:cNvPr id="10" name="圓角矩形圖說文字 9"/>
          <p:cNvSpPr/>
          <p:nvPr/>
        </p:nvSpPr>
        <p:spPr>
          <a:xfrm>
            <a:off x="287523" y="1493029"/>
            <a:ext cx="5040561" cy="1224136"/>
          </a:xfrm>
          <a:prstGeom prst="wedgeRoundRectCallout">
            <a:avLst>
              <a:gd name="adj1" fmla="val -17249"/>
              <a:gd name="adj2" fmla="val -9015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23528" y="1556792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你注意到了嗎？原來的一句話中間多了兩個「逗號」，唸唸看，這樣的變化有何不同？你能體會這其中的情緒嗎？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21802" y="3429000"/>
            <a:ext cx="47702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我心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戚戚  我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寂寂</a:t>
            </a:r>
            <a:endParaRPr lang="en-US" altLang="zh-TW" sz="32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心憂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憂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我</a:t>
            </a:r>
            <a:r>
              <a:rPr lang="zh-TW" altLang="en-US" sz="32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心葛</a:t>
            </a:r>
            <a:r>
              <a:rPr lang="zh-TW" altLang="en-US" sz="32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葛</a:t>
            </a:r>
            <a:r>
              <a:rPr lang="zh-TW" altLang="en-US" sz="2400" b="1" dirty="0">
                <a:solidFill>
                  <a:schemeClr val="bg1"/>
                </a:solidFill>
              </a:rPr>
              <a:t> 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21802" y="5376118"/>
            <a:ext cx="6642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在無奈     感傷     沉重中祝禱</a:t>
            </a:r>
            <a:endParaRPr lang="zh-TW" altLang="en-US" sz="32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2264346" y="4706954"/>
            <a:ext cx="428396" cy="548680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01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  <p:bldP spid="13" grpId="0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980728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祈</a:t>
            </a:r>
            <a:r>
              <a:rPr lang="zh-TW" altLang="en-US" b="1" dirty="0" smtClean="0"/>
              <a:t>求</a:t>
            </a:r>
            <a:r>
              <a:rPr lang="zh-TW" altLang="en-US" b="1" dirty="0"/>
              <a:t>世紀末的悲劇速去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冀</a:t>
            </a:r>
            <a:r>
              <a:rPr lang="zh-TW" altLang="en-US" b="1" dirty="0" smtClean="0"/>
              <a:t>望</a:t>
            </a:r>
            <a:r>
              <a:rPr lang="zh-TW" altLang="en-US" b="1" dirty="0"/>
              <a:t>美麗島的裂傷早癒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願</a:t>
            </a:r>
            <a:r>
              <a:rPr lang="zh-TW" altLang="en-US" b="1" dirty="0"/>
              <a:t>冤死的魂魄永得居所</a:t>
            </a:r>
          </a:p>
          <a:p>
            <a:pPr marL="0" indent="0" algn="ctr">
              <a:buNone/>
            </a:pPr>
            <a:r>
              <a:rPr lang="zh-TW" altLang="en-US" b="1" dirty="0" smtClean="0">
                <a:solidFill>
                  <a:srgbClr val="FF0000"/>
                </a:solidFill>
              </a:rPr>
              <a:t>盼</a:t>
            </a:r>
            <a:r>
              <a:rPr lang="zh-TW" altLang="en-US" b="1" dirty="0"/>
              <a:t>倖存的生者堅強走過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872395"/>
            <a:ext cx="6408712" cy="27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3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修辭與結構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844824"/>
            <a:ext cx="403244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類疊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字詞反覆出現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對比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映襯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重疊反覆的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章法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627464" y="1965454"/>
            <a:ext cx="2448272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spcBef>
                <a:spcPts val="750"/>
              </a:spcBef>
            </a:pP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深化主題</a:t>
            </a:r>
            <a:endParaRPr lang="en-US" altLang="zh-TW" sz="32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</a:pP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形成韻律</a:t>
            </a:r>
            <a:endParaRPr lang="en-US" altLang="zh-TW" sz="32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85800">
              <a:lnSpc>
                <a:spcPct val="150000"/>
              </a:lnSpc>
              <a:spcBef>
                <a:spcPts val="750"/>
              </a:spcBef>
            </a:pPr>
            <a:r>
              <a: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增加感染力</a:t>
            </a:r>
          </a:p>
        </p:txBody>
      </p:sp>
    </p:spTree>
    <p:extLst>
      <p:ext uri="{BB962C8B-B14F-4D97-AF65-F5344CB8AC3E}">
        <p14:creationId xmlns:p14="http://schemas.microsoft.com/office/powerpoint/2010/main" val="422534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7"/>
          <a:stretch/>
        </p:blipFill>
        <p:spPr>
          <a:xfrm>
            <a:off x="-756592" y="0"/>
            <a:ext cx="10753577" cy="688538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-108520" y="188640"/>
            <a:ext cx="10729192" cy="1325563"/>
          </a:xfrm>
        </p:spPr>
        <p:txBody>
          <a:bodyPr>
            <a:normAutofit/>
          </a:bodyPr>
          <a:lstStyle/>
          <a:p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凌晨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57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分發生芮氏規摸</a:t>
            </a:r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6.6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的地震   </a:t>
            </a:r>
          </a:p>
        </p:txBody>
      </p:sp>
    </p:spTree>
    <p:extLst>
      <p:ext uri="{BB962C8B-B14F-4D97-AF65-F5344CB8AC3E}">
        <p14:creationId xmlns:p14="http://schemas.microsoft.com/office/powerpoint/2010/main" val="33103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476672"/>
            <a:ext cx="7886700" cy="1214017"/>
          </a:xfrm>
        </p:spPr>
        <p:txBody>
          <a:bodyPr>
            <a:normAutofit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台南 深呼吸 </a:t>
            </a:r>
            <a:r>
              <a:rPr lang="en-US" altLang="zh-TW" dirty="0"/>
              <a:t>》</a:t>
            </a:r>
            <a:r>
              <a:rPr lang="zh-TW" altLang="en-US" sz="1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詞</a:t>
            </a:r>
            <a:r>
              <a:rPr lang="en-US" altLang="zh-TW" sz="1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zh-TW" altLang="en-US" sz="1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蔡淇華 曲</a:t>
            </a:r>
            <a:r>
              <a:rPr lang="en-US" altLang="zh-TW" sz="1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zh-TW" altLang="en-US" sz="18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張嘉亨</a:t>
            </a:r>
            <a:endParaRPr lang="zh-TW" alt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690689"/>
            <a:ext cx="7886700" cy="4351338"/>
          </a:xfrm>
        </p:spPr>
        <p:txBody>
          <a:bodyPr numCol="1">
            <a:normAutofit fontScale="25000" lnSpcReduction="20000"/>
          </a:bodyPr>
          <a:lstStyle/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那一晚 夜很長 雲很低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我們聽見彼此親人的鼻息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這一刻 樓睡了 房不起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電視說你還在等待天亮的消息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以為不變的歲月 日怎會變成夜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以為堅固的家裡 天怎會成了地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這一夜 整座島嶼都是台南的天氣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永康是藏在胸口 說了會痛的祝福語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>
                <a:latin typeface="Arial" panose="020B0604020202020204" pitchFamily="34" charset="0"/>
              </a:rPr>
              <a:t>在最冷的除夕 在眾神的懷裡</a:t>
            </a:r>
          </a:p>
          <a:p>
            <a:pPr marL="0" indent="0" fontAlgn="base">
              <a:lnSpc>
                <a:spcPts val="3000"/>
              </a:lnSpc>
              <a:spcBef>
                <a:spcPts val="600"/>
              </a:spcBef>
              <a:buNone/>
            </a:pPr>
            <a:r>
              <a:rPr lang="zh-TW" altLang="en-US" sz="9600" dirty="0" smtClean="0">
                <a:latin typeface="Arial" panose="020B0604020202020204" pitchFamily="34" charset="0"/>
              </a:rPr>
              <a:t>台南啊  </a:t>
            </a:r>
            <a:r>
              <a:rPr lang="zh-TW" altLang="en-US" sz="9600" dirty="0">
                <a:latin typeface="Arial" panose="020B0604020202020204" pitchFamily="34" charset="0"/>
              </a:rPr>
              <a:t>我們陪你深呼吸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5" name="圖形 4" descr="頭戴式耳機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2360" y="1166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3" b="98481" l="469" r="986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102" y="1540116"/>
            <a:ext cx="5625893" cy="3824550"/>
          </a:xfrm>
          <a:prstGeom prst="rect">
            <a:avLst/>
          </a:prstGeom>
          <a:effectLst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5459540"/>
            <a:ext cx="8240924" cy="791856"/>
          </a:xfrm>
        </p:spPr>
        <p:txBody>
          <a:bodyPr>
            <a:normAutofit/>
          </a:bodyPr>
          <a:lstStyle/>
          <a:p>
            <a:pPr marL="0" indent="0">
              <a:lnSpc>
                <a:spcPts val="4000"/>
              </a:lnSpc>
              <a:buNone/>
            </a:pPr>
            <a:r>
              <a:rPr lang="zh-TW" altLang="en-US" sz="3600" dirty="0"/>
              <a:t>臺灣位</a:t>
            </a:r>
            <a:r>
              <a:rPr lang="zh-TW" altLang="en-US" sz="3600" dirty="0" smtClean="0"/>
              <a:t>菲律賓板塊</a:t>
            </a:r>
            <a:r>
              <a:rPr lang="zh-TW" altLang="en-US" sz="3600" dirty="0"/>
              <a:t>和歐亞板塊交界上。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864488" y="442044"/>
            <a:ext cx="2195344" cy="1330772"/>
            <a:chOff x="683568" y="329609"/>
            <a:chExt cx="2195344" cy="133077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379016">
              <a:off x="1037314" y="332656"/>
              <a:ext cx="1440160" cy="1296144"/>
            </a:xfrm>
            <a:prstGeom prst="rect">
              <a:avLst/>
            </a:prstGeom>
          </p:spPr>
        </p:pic>
        <p:grpSp>
          <p:nvGrpSpPr>
            <p:cNvPr id="9" name="群組 8"/>
            <p:cNvGrpSpPr/>
            <p:nvPr/>
          </p:nvGrpSpPr>
          <p:grpSpPr>
            <a:xfrm>
              <a:off x="683568" y="329609"/>
              <a:ext cx="276907" cy="275778"/>
              <a:chOff x="683568" y="329609"/>
              <a:chExt cx="276907" cy="275778"/>
            </a:xfr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grpSpPr>
          <p:sp>
            <p:nvSpPr>
              <p:cNvPr id="2" name="手繪多邊形: 圖案 1"/>
              <p:cNvSpPr/>
              <p:nvPr/>
            </p:nvSpPr>
            <p:spPr>
              <a:xfrm>
                <a:off x="683568" y="329609"/>
                <a:ext cx="167037" cy="219071"/>
              </a:xfrm>
              <a:custGeom>
                <a:avLst/>
                <a:gdLst>
                  <a:gd name="connsiteX0" fmla="*/ 116966 w 116966"/>
                  <a:gd name="connsiteY0" fmla="*/ 0 h 170121"/>
                  <a:gd name="connsiteX1" fmla="*/ 63803 w 116966"/>
                  <a:gd name="connsiteY1" fmla="*/ 21265 h 170121"/>
                  <a:gd name="connsiteX2" fmla="*/ 31905 w 116966"/>
                  <a:gd name="connsiteY2" fmla="*/ 74428 h 170121"/>
                  <a:gd name="connsiteX3" fmla="*/ 10640 w 116966"/>
                  <a:gd name="connsiteY3" fmla="*/ 106326 h 170121"/>
                  <a:gd name="connsiteX4" fmla="*/ 8 w 116966"/>
                  <a:gd name="connsiteY4" fmla="*/ 170121 h 1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66" h="170121">
                    <a:moveTo>
                      <a:pt x="116966" y="0"/>
                    </a:moveTo>
                    <a:cubicBezTo>
                      <a:pt x="99245" y="7088"/>
                      <a:pt x="80374" y="11796"/>
                      <a:pt x="63803" y="21265"/>
                    </a:cubicBezTo>
                    <a:cubicBezTo>
                      <a:pt x="34730" y="37879"/>
                      <a:pt x="45578" y="47083"/>
                      <a:pt x="31905" y="74428"/>
                    </a:cubicBezTo>
                    <a:cubicBezTo>
                      <a:pt x="26190" y="85858"/>
                      <a:pt x="17728" y="95693"/>
                      <a:pt x="10640" y="106326"/>
                    </a:cubicBezTo>
                    <a:cubicBezTo>
                      <a:pt x="-687" y="162964"/>
                      <a:pt x="8" y="141417"/>
                      <a:pt x="8" y="170121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手繪多邊形: 圖案 7"/>
              <p:cNvSpPr/>
              <p:nvPr/>
            </p:nvSpPr>
            <p:spPr>
              <a:xfrm>
                <a:off x="793438" y="386316"/>
                <a:ext cx="167037" cy="219071"/>
              </a:xfrm>
              <a:custGeom>
                <a:avLst/>
                <a:gdLst>
                  <a:gd name="connsiteX0" fmla="*/ 116966 w 116966"/>
                  <a:gd name="connsiteY0" fmla="*/ 0 h 170121"/>
                  <a:gd name="connsiteX1" fmla="*/ 63803 w 116966"/>
                  <a:gd name="connsiteY1" fmla="*/ 21265 h 170121"/>
                  <a:gd name="connsiteX2" fmla="*/ 31905 w 116966"/>
                  <a:gd name="connsiteY2" fmla="*/ 74428 h 170121"/>
                  <a:gd name="connsiteX3" fmla="*/ 10640 w 116966"/>
                  <a:gd name="connsiteY3" fmla="*/ 106326 h 170121"/>
                  <a:gd name="connsiteX4" fmla="*/ 8 w 116966"/>
                  <a:gd name="connsiteY4" fmla="*/ 170121 h 1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66" h="170121">
                    <a:moveTo>
                      <a:pt x="116966" y="0"/>
                    </a:moveTo>
                    <a:cubicBezTo>
                      <a:pt x="99245" y="7088"/>
                      <a:pt x="80374" y="11796"/>
                      <a:pt x="63803" y="21265"/>
                    </a:cubicBezTo>
                    <a:cubicBezTo>
                      <a:pt x="34730" y="37879"/>
                      <a:pt x="45578" y="47083"/>
                      <a:pt x="31905" y="74428"/>
                    </a:cubicBezTo>
                    <a:cubicBezTo>
                      <a:pt x="26190" y="85858"/>
                      <a:pt x="17728" y="95693"/>
                      <a:pt x="10640" y="106326"/>
                    </a:cubicBezTo>
                    <a:cubicBezTo>
                      <a:pt x="-687" y="162964"/>
                      <a:pt x="8" y="141417"/>
                      <a:pt x="8" y="170121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 rot="10450584">
              <a:off x="2602005" y="1384603"/>
              <a:ext cx="276907" cy="275778"/>
              <a:chOff x="683568" y="329609"/>
              <a:chExt cx="276907" cy="275778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手繪多邊形: 圖案 10"/>
              <p:cNvSpPr/>
              <p:nvPr/>
            </p:nvSpPr>
            <p:spPr>
              <a:xfrm>
                <a:off x="683568" y="329609"/>
                <a:ext cx="167037" cy="219071"/>
              </a:xfrm>
              <a:custGeom>
                <a:avLst/>
                <a:gdLst>
                  <a:gd name="connsiteX0" fmla="*/ 116966 w 116966"/>
                  <a:gd name="connsiteY0" fmla="*/ 0 h 170121"/>
                  <a:gd name="connsiteX1" fmla="*/ 63803 w 116966"/>
                  <a:gd name="connsiteY1" fmla="*/ 21265 h 170121"/>
                  <a:gd name="connsiteX2" fmla="*/ 31905 w 116966"/>
                  <a:gd name="connsiteY2" fmla="*/ 74428 h 170121"/>
                  <a:gd name="connsiteX3" fmla="*/ 10640 w 116966"/>
                  <a:gd name="connsiteY3" fmla="*/ 106326 h 170121"/>
                  <a:gd name="connsiteX4" fmla="*/ 8 w 116966"/>
                  <a:gd name="connsiteY4" fmla="*/ 170121 h 1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66" h="170121">
                    <a:moveTo>
                      <a:pt x="116966" y="0"/>
                    </a:moveTo>
                    <a:cubicBezTo>
                      <a:pt x="99245" y="7088"/>
                      <a:pt x="80374" y="11796"/>
                      <a:pt x="63803" y="21265"/>
                    </a:cubicBezTo>
                    <a:cubicBezTo>
                      <a:pt x="34730" y="37879"/>
                      <a:pt x="45578" y="47083"/>
                      <a:pt x="31905" y="74428"/>
                    </a:cubicBezTo>
                    <a:cubicBezTo>
                      <a:pt x="26190" y="85858"/>
                      <a:pt x="17728" y="95693"/>
                      <a:pt x="10640" y="106326"/>
                    </a:cubicBezTo>
                    <a:cubicBezTo>
                      <a:pt x="-687" y="162964"/>
                      <a:pt x="8" y="141417"/>
                      <a:pt x="8" y="170121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2" name="手繪多邊形: 圖案 11"/>
              <p:cNvSpPr/>
              <p:nvPr/>
            </p:nvSpPr>
            <p:spPr>
              <a:xfrm>
                <a:off x="793438" y="386316"/>
                <a:ext cx="167037" cy="219071"/>
              </a:xfrm>
              <a:custGeom>
                <a:avLst/>
                <a:gdLst>
                  <a:gd name="connsiteX0" fmla="*/ 116966 w 116966"/>
                  <a:gd name="connsiteY0" fmla="*/ 0 h 170121"/>
                  <a:gd name="connsiteX1" fmla="*/ 63803 w 116966"/>
                  <a:gd name="connsiteY1" fmla="*/ 21265 h 170121"/>
                  <a:gd name="connsiteX2" fmla="*/ 31905 w 116966"/>
                  <a:gd name="connsiteY2" fmla="*/ 74428 h 170121"/>
                  <a:gd name="connsiteX3" fmla="*/ 10640 w 116966"/>
                  <a:gd name="connsiteY3" fmla="*/ 106326 h 170121"/>
                  <a:gd name="connsiteX4" fmla="*/ 8 w 116966"/>
                  <a:gd name="connsiteY4" fmla="*/ 170121 h 1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66" h="170121">
                    <a:moveTo>
                      <a:pt x="116966" y="0"/>
                    </a:moveTo>
                    <a:cubicBezTo>
                      <a:pt x="99245" y="7088"/>
                      <a:pt x="80374" y="11796"/>
                      <a:pt x="63803" y="21265"/>
                    </a:cubicBezTo>
                    <a:cubicBezTo>
                      <a:pt x="34730" y="37879"/>
                      <a:pt x="45578" y="47083"/>
                      <a:pt x="31905" y="74428"/>
                    </a:cubicBezTo>
                    <a:cubicBezTo>
                      <a:pt x="26190" y="85858"/>
                      <a:pt x="17728" y="95693"/>
                      <a:pt x="10640" y="106326"/>
                    </a:cubicBezTo>
                    <a:cubicBezTo>
                      <a:pt x="-687" y="162964"/>
                      <a:pt x="8" y="141417"/>
                      <a:pt x="8" y="170121"/>
                    </a:cubicBezTo>
                  </a:path>
                </a:pathLst>
              </a:cu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4" name="文字方塊 13"/>
          <p:cNvSpPr txBox="1"/>
          <p:nvPr/>
        </p:nvSpPr>
        <p:spPr>
          <a:xfrm>
            <a:off x="5580112" y="638132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取自：</a:t>
            </a:r>
            <a:r>
              <a:rPr lang="en-US" altLang="zh-TW" dirty="0"/>
              <a:t>http://ppt.cc/W0vF0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479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11 -0.06041 L 0.04011 -0.06018 C 0.02969 -0.05833 0.02743 -0.05833 0.01927 -0.05578 C 0.0158 -0.05486 0.01233 -0.05324 0.00868 -0.05278 C 0.00261 -0.05185 -0.00364 -0.05185 -0.00989 -0.05115 L -0.02621 -0.04977 C -0.02812 -0.04907 -0.03003 -0.04838 -0.03194 -0.04815 C -0.03698 -0.04745 -0.04218 -0.04815 -0.04705 -0.04653 C -0.04895 -0.04583 -0.04323 -0.04537 -0.04132 -0.04514 C -0.03819 -0.04444 -0.03507 -0.04398 -0.03194 -0.04352 C -0.02916 -0.04236 -0.02656 -0.04097 -0.02378 -0.04028 C -0.01215 -0.03773 -0.00173 -0.03703 0.0099 -0.03565 C 0.03334 -0.01504 0.00886 -0.03541 0.08438 -0.03102 C 0.09028 -0.03078 0.07275 -0.03009 0.06684 -0.02963 L 0.02848 -0.03264 C 0.02466 -0.0331 0.02084 -0.03426 0.01684 -0.03426 C -0.00486 -0.03379 -0.02656 -0.03217 -0.04826 -0.03102 L -0.07378 -0.02801 C -0.0802 -0.02361 -0.07673 -0.02523 -0.0842 -0.02338 C -0.08316 -0.02176 -0.08211 -0.0199 -0.08073 -0.01875 C -0.07986 -0.01782 -0.07847 -0.01759 -0.07725 -0.01713 C -0.06371 -0.01227 -0.06805 -0.01412 -0.04948 -0.0125 C -0.021 -0.00301 -0.0467 -0.01065 0.01684 -0.00787 C 0.02153 -0.00764 0.02622 -0.00671 0.03091 -0.00625 L 0.04948 -0.00463 C 0.05174 -0.0037 0.05417 -0.00254 0.05643 -0.00162 C 0.0625 0.00047 0.06893 0.0007 0.075 0.00139 C 0.1316 0.01551 0.09445 0.00463 -0.01909 0.00764 C -0.02031 0.00764 -0.02152 0.00857 -0.02257 0.00926 C -0.02465 0.01019 -0.02639 0.01181 -0.02847 0.01227 C -0.03142 0.0132 -0.03472 0.01343 -0.03784 0.01389 C -0.03923 0.01482 -0.0408 0.01621 -0.04236 0.0169 C -0.04461 0.01783 -0.04705 0.01783 -0.04948 0.01852 C -0.05104 0.01898 -0.05243 0.01945 -0.05399 0.02014 C -0.05052 0.0206 -0.04705 0.02153 -0.04357 0.02153 C -0.02691 0.02246 -0.01024 0.02176 0.00643 0.02315 C 0.00851 0.02338 0.01025 0.02523 0.01233 0.02616 C 0.01771 0.02894 0.03264 0.0338 0.03316 0.03403 C 0.04549 0.03658 0.07049 0.03866 0.07049 0.03889 C 0.06927 0.03982 0.06823 0.04121 0.06684 0.04167 C 0.05434 0.0463 0.0448 0.04722 0.03195 0.04792 L -0.025 0.05116 C -0.02847 0.05417 -0.02899 0.05486 -0.03316 0.05718 C -0.03645 0.05926 -0.03993 0.05972 -0.04357 0.06042 C -0.05295 0.06204 -0.05086 0.06181 -0.05642 0.06181 L -0.05642 0.06204 " pathEditMode="relative" rAng="0" ptsTypes="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687766" cy="1325563"/>
          </a:xfrm>
        </p:spPr>
        <p:txBody>
          <a:bodyPr/>
          <a:lstStyle/>
          <a:p>
            <a:r>
              <a:rPr lang="zh-TW" altLang="en-US" dirty="0"/>
              <a:t>想一想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719413"/>
            <a:ext cx="7886700" cy="4351338"/>
          </a:xfrm>
        </p:spPr>
        <p:txBody>
          <a:bodyPr/>
          <a:lstStyle/>
          <a:p>
            <a:pPr marL="0" indent="0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大地是孕育眾生之母，但也有天災地變之時，在這幾次的大地震中，你會看到、想到那些問題？對生命是否有不同的體悟？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ts val="45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在閱讀文本後，你認為文字在災難中可以發揮那些功能？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25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資料來源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zh-TW" altLang="en-US" dirty="0"/>
              <a:t>臺灣活動斷層</a:t>
            </a:r>
            <a:r>
              <a:rPr lang="en-US" altLang="zh-TW" dirty="0">
                <a:hlinkClick r:id="rId2"/>
              </a:rPr>
              <a:t>http://fault.moeacgs.gov.tw/MgFault/Home/pageMap?LFun=3</a:t>
            </a:r>
            <a:endParaRPr lang="en-US" altLang="zh-TW" dirty="0"/>
          </a:p>
          <a:p>
            <a:r>
              <a:rPr lang="zh-TW" altLang="en-US" dirty="0"/>
              <a:t>東星</a:t>
            </a:r>
            <a:r>
              <a:rPr lang="zh-TW" altLang="en-US" dirty="0" smtClean="0"/>
              <a:t>大樓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>
                <a:hlinkClick r:id="rId3"/>
              </a:rPr>
              <a:t>http</a:t>
            </a:r>
            <a:r>
              <a:rPr lang="en-US" altLang="zh-TW" dirty="0">
                <a:hlinkClick r:id="rId3"/>
              </a:rPr>
              <a:t>://blog.rhythmsmonthly.com/?</a:t>
            </a:r>
            <a:r>
              <a:rPr lang="en-US" altLang="zh-TW" dirty="0" smtClean="0">
                <a:hlinkClick r:id="rId3"/>
              </a:rPr>
              <a:t>p=89</a:t>
            </a:r>
            <a:endParaRPr lang="en-US" altLang="zh-TW" dirty="0" smtClean="0"/>
          </a:p>
          <a:p>
            <a:r>
              <a:rPr lang="zh-TW" altLang="en-US" dirty="0"/>
              <a:t>王老師的</a:t>
            </a:r>
            <a:r>
              <a:rPr lang="zh-TW" altLang="en-US" dirty="0" smtClean="0"/>
              <a:t>百寶箱</a:t>
            </a:r>
            <a:r>
              <a:rPr lang="en-US" altLang="zh-TW" dirty="0" smtClean="0"/>
              <a:t>-</a:t>
            </a:r>
            <a:r>
              <a:rPr lang="zh-TW" altLang="en-US" dirty="0" smtClean="0"/>
              <a:t>黑暗</a:t>
            </a:r>
            <a:r>
              <a:rPr lang="zh-TW" altLang="en-US" dirty="0"/>
              <a:t>沉</a:t>
            </a:r>
            <a:r>
              <a:rPr lang="zh-TW" altLang="en-US" dirty="0" smtClean="0"/>
              <a:t>落下來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http://igt.fg.tp.edu.tw/sections/160/pages/1125?locale=zh_tw</a:t>
            </a:r>
          </a:p>
        </p:txBody>
      </p:sp>
    </p:spTree>
    <p:extLst>
      <p:ext uri="{BB962C8B-B14F-4D97-AF65-F5344CB8AC3E}">
        <p14:creationId xmlns:p14="http://schemas.microsoft.com/office/powerpoint/2010/main" val="84488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8335838" cy="4351338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你我都有的生活經驗 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凌晨</a:t>
            </a:r>
            <a:r>
              <a:rPr lang="en-US" altLang="zh-TW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</a:t>
            </a:r>
            <a:r>
              <a:rPr lang="en-US" altLang="zh-TW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分台灣南部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5.6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級淺層地震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級</a:t>
            </a:r>
            <a:r>
              <a:rPr lang="en-US" altLang="zh-TW" sz="2800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None/>
            </a:pP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地震文學：古典詩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林占梅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地震歌並序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〉1848</a:t>
            </a:r>
          </a:p>
          <a:p>
            <a:pPr marL="0" indent="0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現代詩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向陽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黑暗沉落下來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〉1999</a:t>
            </a:r>
          </a:p>
          <a:p>
            <a:pPr marL="0" indent="0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歌詞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蔡淇華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台南，深呼吸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〉2016</a:t>
            </a:r>
          </a:p>
          <a:p>
            <a:pPr marL="0" indent="0">
              <a:buNone/>
            </a:pPr>
            <a:endParaRPr lang="en-US" altLang="zh-TW" sz="2800" b="1" dirty="0"/>
          </a:p>
          <a:p>
            <a:pPr marL="0" indent="0">
              <a:buNone/>
            </a:pPr>
            <a:endParaRPr lang="en-US" altLang="zh-TW" sz="2800" b="1" dirty="0"/>
          </a:p>
          <a:p>
            <a:endParaRPr lang="zh-TW" altLang="en-US" sz="36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90994"/>
            <a:ext cx="2009327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2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-10332" t="8155" r="24228" b="1205"/>
          <a:stretch/>
        </p:blipFill>
        <p:spPr>
          <a:xfrm>
            <a:off x="4866046" y="3789040"/>
            <a:ext cx="3744416" cy="2956241"/>
          </a:xfrm>
          <a:prstGeom prst="rect">
            <a:avLst/>
          </a:prstGeom>
        </p:spPr>
      </p:pic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628650" y="133032"/>
            <a:ext cx="7886700" cy="1325563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790080"/>
            <a:ext cx="8280920" cy="5167312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spcBef>
                <a:spcPts val="600"/>
              </a:spcBef>
              <a:buFont typeface="微軟正黑體" panose="020B0604030504040204" pitchFamily="34" charset="-120"/>
              <a:buChar char="◆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生於一八二一年卒於一八六八年</a:t>
            </a:r>
          </a:p>
          <a:p>
            <a:pPr>
              <a:lnSpc>
                <a:spcPts val="4500"/>
              </a:lnSpc>
              <a:spcBef>
                <a:spcPts val="600"/>
              </a:spcBef>
              <a:buFont typeface="微軟正黑體" panose="020B0604030504040204" pitchFamily="34" charset="-120"/>
              <a:buChar char="◆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字雪梅，號鶴山，別署巢松道人</a:t>
            </a:r>
          </a:p>
          <a:p>
            <a:pPr>
              <a:lnSpc>
                <a:spcPts val="4500"/>
              </a:lnSpc>
              <a:spcBef>
                <a:spcPts val="600"/>
              </a:spcBef>
              <a:buFont typeface="微軟正黑體" panose="020B0604030504040204" pitchFamily="34" charset="-120"/>
              <a:buChar char="◆"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祖籍福建同安，家族初居台南一帶，後定居淡水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廳竹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塹城（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今新竹市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  <a:spcBef>
                <a:spcPts val="600"/>
              </a:spcBef>
              <a:buFont typeface="微軟正黑體" panose="020B0604030504040204" pitchFamily="34" charset="-120"/>
              <a:buChar char="◆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精通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琴棋書畫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4500"/>
              </a:lnSpc>
              <a:spcBef>
                <a:spcPts val="600"/>
              </a:spcBef>
              <a:buFont typeface="微軟正黑體" panose="020B0604030504040204" pitchFamily="34" charset="-120"/>
              <a:buChar char="◆"/>
            </a:pP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著有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潛園琴餘草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marL="0" indent="0">
              <a:lnSpc>
                <a:spcPts val="4500"/>
              </a:lnSpc>
              <a:spcBef>
                <a:spcPts val="600"/>
              </a:spcBef>
              <a:buNone/>
            </a:pP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潛園唱和集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流傳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至今</a:t>
            </a:r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62034" y="3290501"/>
            <a:ext cx="219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12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zh-TW" altLang="zh-TW" sz="1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345687"/>
            <a:ext cx="5488571" cy="1008260"/>
          </a:xfrm>
          <a:prstGeom prst="rect">
            <a:avLst/>
          </a:prstGeom>
          <a:solidFill>
            <a:schemeClr val="accent1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林占梅</a:t>
            </a:r>
          </a:p>
        </p:txBody>
      </p:sp>
    </p:spTree>
    <p:extLst>
      <p:ext uri="{BB962C8B-B14F-4D97-AF65-F5344CB8AC3E}">
        <p14:creationId xmlns:p14="http://schemas.microsoft.com/office/powerpoint/2010/main" val="370604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地震歌並序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556792"/>
            <a:ext cx="8119814" cy="4620171"/>
          </a:xfrm>
        </p:spPr>
        <p:txBody>
          <a:bodyPr/>
          <a:lstStyle/>
          <a:p>
            <a:pPr marL="0" indent="0" algn="just">
              <a:lnSpc>
                <a:spcPts val="4500"/>
              </a:lnSpc>
              <a:spcBef>
                <a:spcPts val="600"/>
              </a:spcBef>
              <a:buNone/>
            </a:pPr>
            <a:r>
              <a:rPr lang="zh-TW" altLang="zh-TW" sz="3600" b="1" dirty="0"/>
              <a:t>道光戊申（</a:t>
            </a:r>
            <a:r>
              <a:rPr lang="en-US" altLang="zh-TW" sz="3600" b="1" dirty="0"/>
              <a:t>1848</a:t>
            </a:r>
            <a:r>
              <a:rPr lang="zh-TW" altLang="zh-TW" sz="3600" b="1" dirty="0"/>
              <a:t>）仲冬，臺地大震，吾淡幸全，而彰嘉一帶城屋傾圮，人畜喪斃，至折肢破額者，又不可勝計矣。傷心慘目，殊難名狀，今歲暮春復大震二次，驚悼之餘，乃成七古一篇，歌以當哭，時三月初八未刻也。</a:t>
            </a:r>
          </a:p>
          <a:p>
            <a:pPr algn="just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6397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1052736"/>
            <a:ext cx="7886700" cy="3096344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/>
              <a:t>天朗氣清日亭午，閒吟散食步廊廡。</a:t>
            </a:r>
          </a:p>
          <a:p>
            <a:pPr marL="0" indent="0" algn="ctr">
              <a:buNone/>
            </a:pPr>
            <a:r>
              <a:rPr lang="zh-TW" altLang="en-US" dirty="0"/>
              <a:t>耳根彷彿隱雷鳴，又似波濤風激怒。</a:t>
            </a:r>
          </a:p>
          <a:p>
            <a:pPr marL="0" indent="0" algn="ctr">
              <a:buNone/>
            </a:pPr>
            <a:r>
              <a:rPr lang="zh-TW" altLang="en-US" dirty="0"/>
              <a:t>濤聲乍過心猶疑，忽詫棟樑能動移。</a:t>
            </a:r>
          </a:p>
          <a:p>
            <a:pPr marL="0" indent="0" algn="ctr">
              <a:buNone/>
            </a:pPr>
            <a:r>
              <a:rPr lang="zh-TW" altLang="en-US" dirty="0"/>
              <a:t>頃刻釜甑欲破裂，霎時身體若籠篩。</a:t>
            </a:r>
          </a:p>
          <a:p>
            <a:pPr marL="0" indent="0" algn="ctr">
              <a:buNone/>
            </a:pP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1187624" y="3573016"/>
            <a:ext cx="6120680" cy="1438419"/>
            <a:chOff x="1187624" y="3573016"/>
            <a:chExt cx="6120680" cy="1438419"/>
          </a:xfrm>
        </p:grpSpPr>
        <p:sp>
          <p:nvSpPr>
            <p:cNvPr id="5" name="文字方塊 4"/>
            <p:cNvSpPr txBox="1"/>
            <p:nvPr/>
          </p:nvSpPr>
          <p:spPr>
            <a:xfrm>
              <a:off x="1187624" y="4365104"/>
              <a:ext cx="6120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600" b="1" dirty="0" smtClean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地震發生的情狀</a:t>
              </a:r>
              <a:endParaRPr lang="zh-TW" altLang="en-US" sz="3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向下箭號 5"/>
            <p:cNvSpPr/>
            <p:nvPr/>
          </p:nvSpPr>
          <p:spPr>
            <a:xfrm>
              <a:off x="4247964" y="3573016"/>
              <a:ext cx="428396" cy="54868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718074"/>
            <a:ext cx="27368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4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31640" y="836712"/>
            <a:ext cx="6696744" cy="3456384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/>
              <a:t>廄馬嘶蹶犬狂吠，智者猝然亦愚昧。</a:t>
            </a:r>
          </a:p>
          <a:p>
            <a:pPr marL="0" indent="0" algn="ctr">
              <a:buNone/>
            </a:pPr>
            <a:r>
              <a:rPr lang="zh-TW" altLang="en-US" dirty="0"/>
              <a:t>悲風慘慘日無光，霎爾晴空成晝晦。</a:t>
            </a:r>
          </a:p>
          <a:p>
            <a:pPr marL="0" indent="0" algn="ctr">
              <a:buNone/>
            </a:pPr>
            <a:r>
              <a:rPr lang="zh-TW" altLang="en-US" dirty="0"/>
              <a:t>扶老攜幼唯奔走，忙忙真似喪家狗。</a:t>
            </a:r>
          </a:p>
          <a:p>
            <a:pPr marL="0" indent="0" algn="ctr">
              <a:buNone/>
            </a:pPr>
            <a:r>
              <a:rPr lang="zh-TW" altLang="en-US" dirty="0"/>
              <a:t>更有樓居最動搖，欲下不得心急焦。</a:t>
            </a:r>
          </a:p>
          <a:p>
            <a:pPr marL="0" indent="0" algn="ctr">
              <a:buNone/>
            </a:pPr>
            <a:r>
              <a:rPr lang="zh-TW" altLang="en-US" dirty="0"/>
              <a:t>心急勢危肝膽碎，失足一驚魂難招。</a:t>
            </a:r>
          </a:p>
          <a:p>
            <a:pPr marL="0" indent="0" algn="ctr">
              <a:buNone/>
            </a:pP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395536" y="4098346"/>
            <a:ext cx="8424936" cy="1283581"/>
            <a:chOff x="395536" y="4098346"/>
            <a:chExt cx="8424936" cy="1283581"/>
          </a:xfrm>
        </p:grpSpPr>
        <p:sp>
          <p:nvSpPr>
            <p:cNvPr id="6" name="文字方塊 5"/>
            <p:cNvSpPr txBox="1"/>
            <p:nvPr/>
          </p:nvSpPr>
          <p:spPr>
            <a:xfrm>
              <a:off x="395536" y="4797152"/>
              <a:ext cx="84249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生動地描寫</a:t>
              </a:r>
              <a:r>
                <a:rPr lang="zh-TW" altLang="en-US" sz="3200" b="1" dirty="0" smtClean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百姓手足無措，逃難的驚恐與慌張</a:t>
              </a:r>
              <a:endPara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向下箭號 4"/>
            <p:cNvSpPr/>
            <p:nvPr/>
          </p:nvSpPr>
          <p:spPr>
            <a:xfrm>
              <a:off x="4179608" y="4098346"/>
              <a:ext cx="428396" cy="54868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 descr="http://blog.xuite.net/winnie199064/twblog/134008935/cover600.jpg?d=6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579" y="5493272"/>
            <a:ext cx="2063893" cy="1083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27584" y="836712"/>
            <a:ext cx="7886700" cy="295232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/>
              <a:t>蟻走熱鍋方寸亂，兩腳圈豚繩索絆。</a:t>
            </a:r>
          </a:p>
          <a:p>
            <a:pPr marL="0" indent="0" algn="ctr">
              <a:buNone/>
            </a:pPr>
            <a:r>
              <a:rPr lang="zh-TW" altLang="en-US" dirty="0"/>
              <a:t>窘逼轉愁門戶狹，攀援不覺窗櫺斷。</a:t>
            </a:r>
          </a:p>
          <a:p>
            <a:pPr marL="0" indent="0" algn="ctr">
              <a:buNone/>
            </a:pPr>
            <a:r>
              <a:rPr lang="zh-TW" altLang="en-US" dirty="0"/>
              <a:t>如逢虎狼如觸蝎，形神惝恍魂飛越。</a:t>
            </a:r>
          </a:p>
          <a:p>
            <a:pPr marL="0" indent="0" algn="ctr">
              <a:buNone/>
            </a:pPr>
            <a:r>
              <a:rPr lang="zh-TW" altLang="en-US" dirty="0"/>
              <a:t>開眼偷視但溟茫，滿耳聲聞唯窸窣。</a:t>
            </a:r>
          </a:p>
          <a:p>
            <a:pPr marL="0" indent="0" algn="ctr">
              <a:buNone/>
            </a:pP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1403648" y="3686326"/>
            <a:ext cx="5760640" cy="1878159"/>
            <a:chOff x="899592" y="3348139"/>
            <a:chExt cx="6990167" cy="1878159"/>
          </a:xfrm>
        </p:grpSpPr>
        <p:sp>
          <p:nvSpPr>
            <p:cNvPr id="6" name="文字方塊 5"/>
            <p:cNvSpPr txBox="1"/>
            <p:nvPr/>
          </p:nvSpPr>
          <p:spPr>
            <a:xfrm>
              <a:off x="899592" y="4149080"/>
              <a:ext cx="69901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描寫房屋倒塌崩毀，百姓在慌亂中奔逃困難的災難現場</a:t>
              </a:r>
              <a:endParaRPr lang="zh-TW" altLang="en-US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向下箭號 4"/>
            <p:cNvSpPr/>
            <p:nvPr/>
          </p:nvSpPr>
          <p:spPr>
            <a:xfrm>
              <a:off x="4292878" y="3348139"/>
              <a:ext cx="428396" cy="548680"/>
            </a:xfrm>
            <a:prstGeom prst="down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365104"/>
            <a:ext cx="1642988" cy="2398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05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2721</TotalTime>
  <Words>1567</Words>
  <Application>Microsoft Office PowerPoint</Application>
  <PresentationFormat>如螢幕大小 (4:3)</PresentationFormat>
  <Paragraphs>190</Paragraphs>
  <Slides>31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Calibri Light</vt:lpstr>
      <vt:lpstr>微軟正黑體</vt:lpstr>
      <vt:lpstr>新細明體</vt:lpstr>
      <vt:lpstr>Calibri</vt:lpstr>
      <vt:lpstr>Arial</vt:lpstr>
      <vt:lpstr>標楷體</vt:lpstr>
      <vt:lpstr>Times New Roman</vt:lpstr>
      <vt:lpstr>Office 佈景主題</vt:lpstr>
      <vt:lpstr>教育部 全校型中文閱讀書寫課程革新推動計畫</vt:lpstr>
      <vt:lpstr>PowerPoint 簡報</vt:lpstr>
      <vt:lpstr>PowerPoint 簡報</vt:lpstr>
      <vt:lpstr>PowerPoint 簡報</vt:lpstr>
      <vt:lpstr>PowerPoint 簡報</vt:lpstr>
      <vt:lpstr>地震歌並序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重要著作</vt:lpstr>
      <vt:lpstr>關於〈黑暗沉落下來〉</vt:lpstr>
      <vt:lpstr>921地震</vt:lpstr>
      <vt:lpstr>PowerPoint 簡報</vt:lpstr>
      <vt:lpstr>烏暗沉落來</vt:lpstr>
      <vt:lpstr>文本內容</vt:lpstr>
      <vt:lpstr>PowerPoint 簡報</vt:lpstr>
      <vt:lpstr>地震突如其來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修辭與結構</vt:lpstr>
      <vt:lpstr>凌晨3時57分發生芮氏規摸6.6的地震   </vt:lpstr>
      <vt:lpstr>《台南 深呼吸 》詞/蔡淇華 曲/張嘉亨</vt:lpstr>
      <vt:lpstr>想一想</vt:lpstr>
      <vt:lpstr>資料來源</vt:lpstr>
    </vt:vector>
  </TitlesOfParts>
  <Company>C.M.T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</dc:title>
  <dc:creator>ruby</dc:creator>
  <cp:lastModifiedBy>T1242-PC</cp:lastModifiedBy>
  <cp:revision>198</cp:revision>
  <dcterms:created xsi:type="dcterms:W3CDTF">2013-04-16T06:44:46Z</dcterms:created>
  <dcterms:modified xsi:type="dcterms:W3CDTF">2017-03-03T01:00:14Z</dcterms:modified>
</cp:coreProperties>
</file>