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9" r:id="rId3"/>
    <p:sldId id="258" r:id="rId4"/>
    <p:sldId id="282" r:id="rId5"/>
    <p:sldId id="283" r:id="rId6"/>
    <p:sldId id="296" r:id="rId7"/>
    <p:sldId id="262" r:id="rId8"/>
    <p:sldId id="263" r:id="rId9"/>
    <p:sldId id="264" r:id="rId10"/>
    <p:sldId id="298" r:id="rId11"/>
    <p:sldId id="297" r:id="rId12"/>
    <p:sldId id="277" r:id="rId13"/>
    <p:sldId id="267" r:id="rId14"/>
    <p:sldId id="266" r:id="rId15"/>
    <p:sldId id="268" r:id="rId16"/>
    <p:sldId id="269" r:id="rId17"/>
    <p:sldId id="270" r:id="rId18"/>
    <p:sldId id="299" r:id="rId19"/>
    <p:sldId id="271" r:id="rId20"/>
    <p:sldId id="286" r:id="rId21"/>
    <p:sldId id="290" r:id="rId22"/>
    <p:sldId id="294" r:id="rId23"/>
    <p:sldId id="295" r:id="rId24"/>
    <p:sldId id="285" r:id="rId2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064" y="-7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56032-15AF-47AE-9DD6-F99E9FD1819C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476E8-96BF-4A9A-AE61-CB7794BDD50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644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D25AB7-3D69-4911-AA17-ADF5A86EDDE1}" type="slidenum">
              <a:rPr lang="en-US" altLang="zh-TW" smtClean="0">
                <a:solidFill>
                  <a:prstClr val="black"/>
                </a:solidFill>
              </a:rPr>
              <a:pPr/>
              <a:t>7</a:t>
            </a:fld>
            <a:endParaRPr lang="en-US" altLang="zh-TW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E597ED-4549-47FC-A78A-A6EB1BF96CA7}" type="slidenum">
              <a:rPr lang="en-US" altLang="zh-TW" smtClean="0">
                <a:solidFill>
                  <a:prstClr val="black"/>
                </a:solidFill>
              </a:rPr>
              <a:pPr/>
              <a:t>8</a:t>
            </a:fld>
            <a:endParaRPr lang="en-US" altLang="zh-TW" smtClean="0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017C-B1CB-44A3-9D04-05F0FA4C030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2012/1/8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9A803-FA85-4742-9A76-104291BBD3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8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017C-B1CB-44A3-9D04-05F0FA4C030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2012/1/8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9A803-FA85-4742-9A76-104291BBD3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2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017C-B1CB-44A3-9D04-05F0FA4C030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2012/1/8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9A803-FA85-4742-9A76-104291BBD3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2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017C-B1CB-44A3-9D04-05F0FA4C030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2012/1/8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9A803-FA85-4742-9A76-104291BBD3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0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017C-B1CB-44A3-9D04-05F0FA4C030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2012/1/8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9A803-FA85-4742-9A76-104291BBD3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3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017C-B1CB-44A3-9D04-05F0FA4C030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2012/1/8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9A803-FA85-4742-9A76-104291BBD3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0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017C-B1CB-44A3-9D04-05F0FA4C030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2012/1/8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9A803-FA85-4742-9A76-104291BBD3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0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017C-B1CB-44A3-9D04-05F0FA4C030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2012/1/8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9A803-FA85-4742-9A76-104291BBD3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1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017C-B1CB-44A3-9D04-05F0FA4C030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2012/1/8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9A803-FA85-4742-9A76-104291BBD3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54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017C-B1CB-44A3-9D04-05F0FA4C030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2012/1/8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9A803-FA85-4742-9A76-104291BBD3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9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017C-B1CB-44A3-9D04-05F0FA4C030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2012/1/8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9A803-FA85-4742-9A76-104291BBD3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0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1017C-B1CB-44A3-9D04-05F0FA4C030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2012/1/8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9A803-FA85-4742-9A76-104291BBD3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5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640" y="116632"/>
            <a:ext cx="7560840" cy="3816424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zh-TW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      </a:t>
            </a:r>
            <a:br>
              <a:rPr lang="en-US" altLang="zh-TW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</a:br>
            <a:r>
              <a:rPr lang="en-US" altLang="zh-TW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/>
            </a:r>
            <a:br>
              <a:rPr lang="en-US" altLang="zh-TW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</a:br>
            <a:r>
              <a:rPr lang="en-US" altLang="zh-TW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/>
            </a:r>
            <a:br>
              <a:rPr lang="en-US" altLang="zh-TW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</a:br>
            <a:r>
              <a:rPr lang="zh-TW" altLang="en-US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 </a:t>
            </a:r>
            <a:r>
              <a:rPr lang="en-US" altLang="zh-TW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/>
            </a:r>
            <a:br>
              <a:rPr lang="en-US" altLang="zh-TW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</a:br>
            <a:r>
              <a:rPr lang="en-US" altLang="zh-TW" sz="3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zh-TW" sz="3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zh-TW" altLang="en-US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南台科技大學</a:t>
            </a:r>
            <a:r>
              <a:rPr lang="en-US" altLang="zh-TW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/>
            </a:r>
            <a:br>
              <a:rPr lang="en-US" altLang="zh-TW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</a:br>
            <a:r>
              <a:rPr lang="zh-TW" altLang="en-US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/>
                <a:ea typeface="標楷體"/>
              </a:rPr>
              <a:t>「</a:t>
            </a:r>
            <a:r>
              <a:rPr lang="zh-TW" alt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/>
                <a:ea typeface="標楷體"/>
              </a:rPr>
              <a:t>工程倫理」教學工作坊</a:t>
            </a:r>
            <a:r>
              <a:rPr lang="en-US" altLang="zh-TW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/>
            </a:r>
            <a:br>
              <a:rPr lang="en-US" altLang="zh-TW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</a:br>
            <a:r>
              <a:rPr lang="en-US" altLang="zh-TW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/>
            </a:r>
            <a:br>
              <a:rPr lang="en-US" altLang="zh-TW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</a:br>
            <a:r>
              <a:rPr lang="en-US" altLang="zh-TW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/>
            </a:r>
            <a:br>
              <a:rPr lang="en-US" altLang="zh-TW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</a:br>
            <a:r>
              <a:rPr lang="zh-TW" alt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環境</a:t>
            </a:r>
            <a:r>
              <a:rPr lang="zh-TW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爭議中工程師的角色</a:t>
            </a:r>
            <a:endParaRPr lang="zh-TW" altLang="en-US" sz="2600" b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4786322"/>
            <a:ext cx="6447606" cy="1785928"/>
          </a:xfrm>
        </p:spPr>
        <p:txBody>
          <a:bodyPr>
            <a:normAutofit lnSpcReduction="10000"/>
          </a:bodyPr>
          <a:lstStyle/>
          <a:p>
            <a:pPr marL="26988" algn="ctr" eaLnBrk="1" hangingPunct="1">
              <a:lnSpc>
                <a:spcPct val="80000"/>
              </a:lnSpc>
            </a:pPr>
            <a:r>
              <a:rPr lang="zh-TW" altLang="en-US" sz="2400" b="1" dirty="0" smtClean="0">
                <a:solidFill>
                  <a:srgbClr val="320E04"/>
                </a:solidFill>
                <a:latin typeface="Times New Roman" pitchFamily="18" charset="0"/>
                <a:ea typeface="標楷體" pitchFamily="65" charset="-120"/>
              </a:rPr>
              <a:t> 洪文玲</a:t>
            </a:r>
            <a:endParaRPr lang="en-US" altLang="zh-TW" sz="2400" b="1" dirty="0" smtClean="0">
              <a:solidFill>
                <a:srgbClr val="320E04"/>
              </a:solidFill>
              <a:latin typeface="Times New Roman" pitchFamily="18" charset="0"/>
              <a:ea typeface="標楷體" pitchFamily="65" charset="-120"/>
            </a:endParaRPr>
          </a:p>
          <a:p>
            <a:pPr marL="26988" algn="ctr" eaLnBrk="1" hangingPunct="1">
              <a:lnSpc>
                <a:spcPct val="80000"/>
              </a:lnSpc>
            </a:pPr>
            <a:endParaRPr lang="en-US" altLang="zh-TW" sz="2400" b="1" dirty="0" smtClean="0">
              <a:solidFill>
                <a:srgbClr val="320E04"/>
              </a:solidFill>
              <a:latin typeface="Times New Roman" pitchFamily="18" charset="0"/>
              <a:ea typeface="標楷體" pitchFamily="65" charset="-120"/>
            </a:endParaRPr>
          </a:p>
          <a:p>
            <a:pPr marL="26988" algn="ctr" eaLnBrk="1" hangingPunct="1">
              <a:lnSpc>
                <a:spcPct val="80000"/>
              </a:lnSpc>
            </a:pPr>
            <a:r>
              <a:rPr lang="zh-TW" altLang="en-US" sz="2400" b="1" dirty="0">
                <a:solidFill>
                  <a:srgbClr val="320E04"/>
                </a:solidFill>
                <a:latin typeface="Times New Roman" pitchFamily="18" charset="0"/>
                <a:ea typeface="標楷體" pitchFamily="65" charset="-120"/>
              </a:rPr>
              <a:t>高雄海洋科技</a:t>
            </a:r>
            <a:r>
              <a:rPr lang="zh-TW" altLang="en-US" sz="2400" b="1" dirty="0" smtClean="0">
                <a:solidFill>
                  <a:srgbClr val="320E04"/>
                </a:solidFill>
                <a:latin typeface="Times New Roman" pitchFamily="18" charset="0"/>
                <a:ea typeface="標楷體" pitchFamily="65" charset="-120"/>
              </a:rPr>
              <a:t>大學</a:t>
            </a:r>
            <a:endParaRPr lang="en-US" altLang="zh-TW" sz="2400" b="1" dirty="0" smtClean="0">
              <a:solidFill>
                <a:srgbClr val="320E04"/>
              </a:solidFill>
              <a:latin typeface="Times New Roman" pitchFamily="18" charset="0"/>
              <a:ea typeface="標楷體" pitchFamily="65" charset="-120"/>
            </a:endParaRPr>
          </a:p>
          <a:p>
            <a:pPr marL="26988" algn="ctr" eaLnBrk="1" hangingPunct="1">
              <a:lnSpc>
                <a:spcPct val="80000"/>
              </a:lnSpc>
            </a:pPr>
            <a:r>
              <a:rPr lang="zh-TW" altLang="en-US" sz="2400" b="1" dirty="0" smtClean="0">
                <a:solidFill>
                  <a:srgbClr val="320E04"/>
                </a:solidFill>
                <a:latin typeface="Times New Roman" pitchFamily="18" charset="0"/>
                <a:ea typeface="標楷體" pitchFamily="65" charset="-120"/>
              </a:rPr>
              <a:t>科技</a:t>
            </a:r>
            <a:r>
              <a:rPr lang="zh-TW" altLang="en-US" sz="2400" b="1" dirty="0">
                <a:solidFill>
                  <a:srgbClr val="320E04"/>
                </a:solidFill>
                <a:latin typeface="Times New Roman" pitchFamily="18" charset="0"/>
                <a:ea typeface="標楷體" pitchFamily="65" charset="-120"/>
              </a:rPr>
              <a:t>與社會</a:t>
            </a:r>
            <a:r>
              <a:rPr lang="en-US" altLang="zh-TW" sz="2400" b="1" dirty="0">
                <a:solidFill>
                  <a:srgbClr val="320E04"/>
                </a:solidFill>
                <a:latin typeface="Times New Roman" pitchFamily="18" charset="0"/>
                <a:ea typeface="標楷體" pitchFamily="65" charset="-120"/>
              </a:rPr>
              <a:t>(STS)</a:t>
            </a:r>
            <a:r>
              <a:rPr lang="zh-TW" altLang="en-US" sz="2400" b="1" dirty="0">
                <a:solidFill>
                  <a:srgbClr val="320E04"/>
                </a:solidFill>
                <a:latin typeface="Times New Roman" pitchFamily="18" charset="0"/>
                <a:ea typeface="標楷體" pitchFamily="65" charset="-120"/>
              </a:rPr>
              <a:t>研究中心／造船及海洋工程系</a:t>
            </a:r>
          </a:p>
          <a:p>
            <a:pPr marL="26988" algn="ctr" eaLnBrk="1" hangingPunct="1">
              <a:lnSpc>
                <a:spcPct val="80000"/>
              </a:lnSpc>
            </a:pPr>
            <a:r>
              <a:rPr lang="en-US" altLang="zh-TW" sz="2400" b="1" dirty="0" smtClean="0">
                <a:solidFill>
                  <a:srgbClr val="320E04"/>
                </a:solidFill>
                <a:ea typeface="標楷體" pitchFamily="65" charset="-120"/>
              </a:rPr>
              <a:t>101.1.10 </a:t>
            </a:r>
            <a:endParaRPr lang="en-US" altLang="zh-TW" sz="2400" b="1" dirty="0" smtClean="0">
              <a:solidFill>
                <a:srgbClr val="320E04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21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12188" y="332655"/>
            <a:ext cx="73802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2400" dirty="0" smtClean="0">
                <a:solidFill>
                  <a:prstClr val="black"/>
                </a:solidFill>
                <a:ea typeface="華康魏碑體" pitchFamily="65" charset="-120"/>
              </a:rPr>
              <a:t>工程師的心聲：</a:t>
            </a:r>
            <a:endParaRPr lang="en-US" altLang="zh-TW" sz="2400" dirty="0" smtClean="0">
              <a:solidFill>
                <a:prstClr val="black"/>
              </a:solidFill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en-US" altLang="zh-TW" sz="2400" dirty="0" smtClean="0">
                <a:solidFill>
                  <a:prstClr val="black"/>
                </a:solidFill>
                <a:latin typeface="標楷體"/>
                <a:ea typeface="華康魏碑體" pitchFamily="65" charset="-120"/>
              </a:rPr>
              <a:t>“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華康魏碑體" pitchFamily="65" charset="-120"/>
              </a:rPr>
              <a:t>企業最不喜歡跟政治人物接觸</a:t>
            </a:r>
            <a:r>
              <a:rPr lang="en-US" altLang="zh-TW" sz="2400" dirty="0" smtClean="0">
                <a:solidFill>
                  <a:prstClr val="black"/>
                </a:solidFill>
                <a:latin typeface="標楷體"/>
                <a:ea typeface="華康魏碑體" pitchFamily="65" charset="-120"/>
              </a:rPr>
              <a:t>…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華康魏碑體" pitchFamily="65" charset="-120"/>
              </a:rPr>
              <a:t>我們有在做，但就是排斥跟政治人物接觸，所以社區才對我們不信任。</a:t>
            </a:r>
            <a:r>
              <a:rPr lang="en-US" altLang="zh-TW" sz="2400" dirty="0" smtClean="0">
                <a:solidFill>
                  <a:prstClr val="black"/>
                </a:solidFill>
                <a:latin typeface="標楷體"/>
                <a:ea typeface="華康魏碑體" pitchFamily="65" charset="-120"/>
              </a:rPr>
              <a:t>…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華康魏碑體" pitchFamily="65" charset="-120"/>
              </a:rPr>
              <a:t>我們也覺得說為什麼找民意代表來威脅</a:t>
            </a:r>
            <a:r>
              <a:rPr lang="en-US" altLang="zh-TW" sz="2400" dirty="0" smtClean="0">
                <a:solidFill>
                  <a:prstClr val="black"/>
                </a:solidFill>
                <a:latin typeface="標楷體"/>
                <a:ea typeface="標楷體"/>
              </a:rPr>
              <a:t>”</a:t>
            </a:r>
            <a:endParaRPr lang="en-US" altLang="zh-TW" sz="2400" dirty="0">
              <a:solidFill>
                <a:prstClr val="black"/>
              </a:solidFill>
              <a:latin typeface="標楷體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en-US" altLang="zh-TW" sz="2400" dirty="0">
                <a:solidFill>
                  <a:prstClr val="black"/>
                </a:solidFill>
                <a:latin typeface="標楷體"/>
                <a:ea typeface="華康魏碑體" pitchFamily="65" charset="-120"/>
              </a:rPr>
              <a:t>“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華康魏碑體" pitchFamily="65" charset="-120"/>
              </a:rPr>
              <a:t>我需要設備，然後設備改造都需要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一個程序。那一般民眾沒有辦法接受。民眾現在跟你抗議，就是不要、不需要再出現</a:t>
            </a:r>
            <a:r>
              <a:rPr lang="en-US" altLang="zh-TW" sz="2400" dirty="0" smtClean="0">
                <a:solidFill>
                  <a:prstClr val="black"/>
                </a:solidFill>
                <a:latin typeface="標楷體"/>
                <a:ea typeface="標楷體"/>
              </a:rPr>
              <a:t>…”</a:t>
            </a:r>
          </a:p>
          <a:p>
            <a:pPr>
              <a:spcBef>
                <a:spcPts val="2400"/>
              </a:spcBef>
              <a:buSzPct val="80000"/>
            </a:pPr>
            <a:r>
              <a:rPr lang="en-US" altLang="zh-TW" sz="2400" dirty="0" smtClean="0">
                <a:solidFill>
                  <a:prstClr val="black"/>
                </a:solidFill>
                <a:latin typeface="標楷體"/>
                <a:ea typeface="華康魏碑體" pitchFamily="65" charset="-120"/>
              </a:rPr>
              <a:t>“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華康魏碑體" pitchFamily="65" charset="-120"/>
              </a:rPr>
              <a:t>工程師的壓力也很大</a:t>
            </a:r>
            <a:r>
              <a:rPr lang="en-US" altLang="zh-TW" sz="2400" dirty="0" smtClean="0">
                <a:solidFill>
                  <a:prstClr val="black"/>
                </a:solidFill>
                <a:latin typeface="標楷體"/>
                <a:ea typeface="標楷體"/>
              </a:rPr>
              <a:t>…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設備都維護得很好，為什麼還是會被反映有問題？</a:t>
            </a:r>
            <a:r>
              <a:rPr lang="en-US" altLang="zh-TW" sz="2400" dirty="0">
                <a:solidFill>
                  <a:prstClr val="black"/>
                </a:solidFill>
                <a:latin typeface="標楷體"/>
                <a:ea typeface="標楷體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標楷體"/>
                <a:ea typeface="標楷體"/>
              </a:rPr>
              <a:t>…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民眾的抱怨的確造成很大的壓力，而且我們自己的要求也很高。</a:t>
            </a:r>
            <a:r>
              <a:rPr lang="en-US" altLang="zh-TW" sz="2400" dirty="0" smtClean="0">
                <a:solidFill>
                  <a:prstClr val="black"/>
                </a:solidFill>
                <a:latin typeface="標楷體"/>
                <a:ea typeface="標楷體"/>
              </a:rPr>
              <a:t>”</a:t>
            </a:r>
            <a:endParaRPr lang="en-US" altLang="zh-TW" sz="2400" dirty="0">
              <a:solidFill>
                <a:prstClr val="black"/>
              </a:solidFill>
              <a:latin typeface="標楷體"/>
              <a:ea typeface="標楷體"/>
            </a:endParaRPr>
          </a:p>
          <a:p>
            <a:pPr>
              <a:spcBef>
                <a:spcPts val="2400"/>
              </a:spcBef>
              <a:buSzPct val="80000"/>
            </a:pPr>
            <a:endParaRPr lang="en-US" altLang="zh-TW" sz="2400" dirty="0">
              <a:solidFill>
                <a:prstClr val="black"/>
              </a:solidFill>
              <a:latin typeface="標楷體"/>
              <a:ea typeface="標楷體"/>
            </a:endParaRPr>
          </a:p>
          <a:p>
            <a:pPr>
              <a:spcBef>
                <a:spcPts val="2400"/>
              </a:spcBef>
              <a:buSzPct val="80000"/>
            </a:pPr>
            <a:endParaRPr lang="en-US" altLang="zh-TW" sz="2400" dirty="0">
              <a:solidFill>
                <a:prstClr val="black"/>
              </a:solidFill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endParaRPr lang="en-US" altLang="zh-TW" sz="2400" dirty="0">
              <a:solidFill>
                <a:prstClr val="black"/>
              </a:solidFill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932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12188" y="332655"/>
            <a:ext cx="738029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2400" dirty="0">
                <a:solidFill>
                  <a:prstClr val="black"/>
                </a:solidFill>
                <a:ea typeface="華康魏碑體" pitchFamily="65" charset="-120"/>
              </a:rPr>
              <a:t>藉縣環保局的監測計畫，社區居民、學者與工廠開始溝通協商。</a:t>
            </a:r>
            <a:r>
              <a:rPr lang="en-US" altLang="zh-TW" sz="2400" dirty="0">
                <a:solidFill>
                  <a:prstClr val="black"/>
                </a:solidFill>
                <a:ea typeface="華康魏碑體" pitchFamily="65" charset="-120"/>
              </a:rPr>
              <a:t>(2008)</a:t>
            </a:r>
          </a:p>
          <a:p>
            <a:pPr marL="342900" indent="-342900">
              <a:spcBef>
                <a:spcPts val="2400"/>
              </a:spcBef>
              <a:buSzPct val="80000"/>
              <a:buFont typeface="Wingdings" pitchFamily="2" charset="2"/>
              <a:buChar char="l"/>
            </a:pPr>
            <a:r>
              <a:rPr lang="zh-TW" altLang="en-US" sz="2400" dirty="0">
                <a:solidFill>
                  <a:prstClr val="black"/>
                </a:solidFill>
                <a:ea typeface="華康魏碑體" pitchFamily="65" charset="-120"/>
              </a:rPr>
              <a:t>渴望社區</a:t>
            </a:r>
            <a:r>
              <a:rPr lang="en-US" altLang="zh-TW" sz="2400" dirty="0">
                <a:solidFill>
                  <a:prstClr val="black"/>
                </a:solidFill>
                <a:ea typeface="華康魏碑體" pitchFamily="65" charset="-120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ea typeface="華康魏碑體" pitchFamily="65" charset="-120"/>
              </a:rPr>
              <a:t>三期</a:t>
            </a:r>
            <a:r>
              <a:rPr lang="en-US" altLang="zh-TW" sz="2400" dirty="0">
                <a:solidFill>
                  <a:prstClr val="black"/>
                </a:solidFill>
                <a:ea typeface="華康魏碑體" pitchFamily="65" charset="-120"/>
              </a:rPr>
              <a:t>)</a:t>
            </a:r>
            <a:r>
              <a:rPr lang="zh-TW" altLang="en-US" sz="2400" dirty="0">
                <a:solidFill>
                  <a:prstClr val="black"/>
                </a:solidFill>
                <a:ea typeface="華康魏碑體" pitchFamily="65" charset="-120"/>
              </a:rPr>
              <a:t>成立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空氣污染防治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小組</a:t>
            </a:r>
            <a:r>
              <a:rPr lang="en-US" altLang="zh-TW" sz="2400" dirty="0" smtClean="0">
                <a:solidFill>
                  <a:prstClr val="black"/>
                </a:solidFill>
                <a:ea typeface="華康魏碑體" pitchFamily="65" charset="-120"/>
              </a:rPr>
              <a:t>(</a:t>
            </a:r>
            <a:r>
              <a:rPr lang="en-US" altLang="zh-TW" sz="2400" dirty="0">
                <a:solidFill>
                  <a:prstClr val="black"/>
                </a:solidFill>
                <a:ea typeface="華康魏碑體" pitchFamily="65" charset="-120"/>
              </a:rPr>
              <a:t>2008</a:t>
            </a:r>
            <a:r>
              <a:rPr lang="en-US" altLang="zh-TW" sz="2400" dirty="0" smtClean="0">
                <a:solidFill>
                  <a:prstClr val="black"/>
                </a:solidFill>
                <a:ea typeface="華康魏碑體" pitchFamily="65" charset="-120"/>
              </a:rPr>
              <a:t>)</a:t>
            </a:r>
            <a:r>
              <a:rPr lang="zh-TW" altLang="en-US" sz="2400" dirty="0" smtClean="0">
                <a:solidFill>
                  <a:prstClr val="black"/>
                </a:solidFill>
                <a:ea typeface="華康魏碑體" pitchFamily="65" charset="-120"/>
              </a:rPr>
              <a:t>，使用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完整易用的，由居民發展的紀錄表。</a:t>
            </a:r>
            <a:r>
              <a:rPr lang="zh-TW" altLang="en-US" sz="2400" dirty="0" smtClean="0">
                <a:solidFill>
                  <a:prstClr val="black"/>
                </a:solidFill>
                <a:ea typeface="華康魏碑體" pitchFamily="65" charset="-120"/>
              </a:rPr>
              <a:t>建立社區通報系統，同時通報友達、華映與環保局，並加以記錄後續回應。</a:t>
            </a:r>
            <a:endParaRPr lang="en-US" altLang="zh-TW" sz="2400" dirty="0">
              <a:solidFill>
                <a:prstClr val="black"/>
              </a:solidFill>
              <a:ea typeface="華康魏碑體" pitchFamily="65" charset="-120"/>
            </a:endParaRPr>
          </a:p>
          <a:p>
            <a:pPr marL="342900" indent="-342900">
              <a:spcBef>
                <a:spcPts val="2400"/>
              </a:spcBef>
              <a:buSzPct val="80000"/>
              <a:buFont typeface="Wingdings" pitchFamily="2" charset="2"/>
              <a:buChar char="l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華映、友達與學者擬定背景值調查與監測服務建議書，由兩廠付費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 marL="342900" indent="-342900">
              <a:spcBef>
                <a:spcPts val="2400"/>
              </a:spcBef>
              <a:buSzPct val="80000"/>
              <a:buFont typeface="Wingdings" pitchFamily="2" charset="2"/>
              <a:buChar char="l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環境檢驗團隊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：釐清異味的來源                                      </a:t>
            </a: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	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背景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值：兩廠排放口、周界之檢測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。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         </a:t>
            </a: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	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異味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事件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：異味前後的樣品檢測。</a:t>
            </a: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	</a:t>
            </a:r>
            <a:r>
              <a:rPr lang="zh-TW" altLang="en-US" sz="2400" b="1" dirty="0" smtClean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污染</a:t>
            </a:r>
            <a:r>
              <a:rPr lang="zh-TW" altLang="en-US" sz="2400" b="1" dirty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來源與汙染物質由學者、工廠與居民依</a:t>
            </a:r>
            <a:r>
              <a:rPr lang="en-US" altLang="zh-TW" sz="2400" b="1" dirty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分</a:t>
            </a:r>
            <a:r>
              <a:rPr lang="en-US" altLang="zh-TW" sz="2400" b="1" dirty="0" smtClean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	</a:t>
            </a:r>
            <a:r>
              <a:rPr lang="zh-TW" altLang="en-US" sz="2400" b="1" dirty="0" smtClean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析</a:t>
            </a:r>
            <a:r>
              <a:rPr lang="zh-TW" altLang="en-US" sz="2400" b="1" dirty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數據、工廠運作狀況、居民經驗</a:t>
            </a:r>
            <a:r>
              <a:rPr lang="en-US" altLang="zh-TW" sz="2400" b="1" dirty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)</a:t>
            </a:r>
            <a:r>
              <a:rPr lang="zh-TW" altLang="en-US" sz="2400" b="1" dirty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共同判定。</a:t>
            </a:r>
          </a:p>
        </p:txBody>
      </p:sp>
      <p:sp>
        <p:nvSpPr>
          <p:cNvPr id="4" name="左大括弧 3"/>
          <p:cNvSpPr/>
          <p:nvPr/>
        </p:nvSpPr>
        <p:spPr>
          <a:xfrm>
            <a:off x="2165208" y="4797152"/>
            <a:ext cx="288032" cy="43204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676" y="0"/>
            <a:ext cx="8892480" cy="674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圓角矩形圖說文字 5"/>
          <p:cNvSpPr/>
          <p:nvPr/>
        </p:nvSpPr>
        <p:spPr>
          <a:xfrm>
            <a:off x="357158" y="214290"/>
            <a:ext cx="1872208" cy="576064"/>
          </a:xfrm>
          <a:prstGeom prst="wedgeRoundRectCallout">
            <a:avLst>
              <a:gd name="adj1" fmla="val 48119"/>
              <a:gd name="adj2" fmla="val 107630"/>
              <a:gd name="adj3" fmla="val 16667"/>
            </a:avLst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背景資料</a:t>
            </a:r>
          </a:p>
        </p:txBody>
      </p:sp>
      <p:sp>
        <p:nvSpPr>
          <p:cNvPr id="9" name="圓角矩形圖說文字 8"/>
          <p:cNvSpPr/>
          <p:nvPr/>
        </p:nvSpPr>
        <p:spPr>
          <a:xfrm>
            <a:off x="6858016" y="785794"/>
            <a:ext cx="1872208" cy="576064"/>
          </a:xfrm>
          <a:prstGeom prst="wedgeRoundRectCallout">
            <a:avLst>
              <a:gd name="adj1" fmla="val -67279"/>
              <a:gd name="adj2" fmla="val 78062"/>
              <a:gd name="adj3" fmla="val 16667"/>
            </a:avLst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感官測定</a:t>
            </a:r>
          </a:p>
        </p:txBody>
      </p:sp>
      <p:sp>
        <p:nvSpPr>
          <p:cNvPr id="10" name="圓角矩形圖說文字 9"/>
          <p:cNvSpPr/>
          <p:nvPr/>
        </p:nvSpPr>
        <p:spPr>
          <a:xfrm>
            <a:off x="7271792" y="2214554"/>
            <a:ext cx="1872208" cy="576064"/>
          </a:xfrm>
          <a:prstGeom prst="wedgeRoundRectCallout">
            <a:avLst>
              <a:gd name="adj1" fmla="val -67279"/>
              <a:gd name="adj2" fmla="val 78062"/>
              <a:gd name="adj3" fmla="val 16667"/>
            </a:avLst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通報紀錄</a:t>
            </a:r>
          </a:p>
        </p:txBody>
      </p:sp>
      <p:sp>
        <p:nvSpPr>
          <p:cNvPr id="13" name="圓角矩形圖說文字 12"/>
          <p:cNvSpPr/>
          <p:nvPr/>
        </p:nvSpPr>
        <p:spPr>
          <a:xfrm>
            <a:off x="6215074" y="4000504"/>
            <a:ext cx="1872208" cy="576064"/>
          </a:xfrm>
          <a:prstGeom prst="wedgeRoundRectCallout">
            <a:avLst>
              <a:gd name="adj1" fmla="val -67279"/>
              <a:gd name="adj2" fmla="val 78062"/>
              <a:gd name="adj3" fmla="val 16667"/>
            </a:avLst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後續回應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140551" y="6309320"/>
            <a:ext cx="160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施建輝提供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061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35564" y="1124744"/>
            <a:ext cx="70688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en-US" altLang="zh-TW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ctrTitle"/>
          </p:nvPr>
        </p:nvSpPr>
        <p:spPr>
          <a:xfrm>
            <a:off x="1156679" y="476672"/>
            <a:ext cx="7723584" cy="1859466"/>
          </a:xfrm>
        </p:spPr>
        <p:txBody>
          <a:bodyPr>
            <a:normAutofit fontScale="90000"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氣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相層析質譜分析儀</a:t>
            </a:r>
            <a:r>
              <a:rPr lang="en-US" altLang="zh-TW" sz="4000" dirty="0"/>
              <a:t>(GC-MS)</a:t>
            </a:r>
            <a:br>
              <a:rPr lang="en-US" altLang="zh-TW" sz="4000" dirty="0"/>
            </a:br>
            <a:r>
              <a:rPr lang="en-US" altLang="zh-TW" sz="4000" dirty="0"/>
              <a:t>Gas Chromatography-Mass </a:t>
            </a:r>
            <a:r>
              <a:rPr lang="en-US" altLang="zh-TW" sz="4000" dirty="0" smtClean="0"/>
              <a:t>Spectrophotometer</a:t>
            </a:r>
            <a:endParaRPr lang="zh-TW" altLang="en-US" sz="4000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1535564" y="2263517"/>
            <a:ext cx="760843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marL="27432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4F81BD"/>
              </a:buClr>
            </a:pPr>
            <a:r>
              <a:rPr lang="zh-TW" altLang="en-US" sz="24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是</a:t>
            </a:r>
            <a:r>
              <a:rPr lang="zh-TW" altLang="en-US" sz="2400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分析揮發性或半揮發性有機化合物之最適當儀器</a:t>
            </a:r>
            <a:r>
              <a:rPr lang="zh-TW" altLang="en-US" sz="24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 smtClean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4F81BD"/>
              </a:buClr>
            </a:pPr>
            <a:r>
              <a:rPr lang="en-US" altLang="zh-TW" sz="24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GC-MS</a:t>
            </a:r>
            <a:r>
              <a:rPr lang="zh-TW" altLang="en-US" sz="2400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是分析揮發性或半揮發性有機化合物之最適當</a:t>
            </a:r>
            <a:r>
              <a:rPr lang="zh-TW" altLang="en-US" sz="24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儀器，逐漸成為追蹤有機物質環境汙染的標準方法。價格正逐漸下降，可靠度也逐漸提高。</a:t>
            </a:r>
            <a:endParaRPr lang="en-US" altLang="zh-TW" sz="2400" dirty="0" smtClean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4F81BD"/>
              </a:buClr>
            </a:pPr>
            <a:endParaRPr lang="en-US" altLang="zh-TW" sz="2400" dirty="0" smtClean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4F81BD"/>
              </a:buClr>
            </a:pPr>
            <a:r>
              <a:rPr lang="zh-TW" altLang="en-US" sz="2400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環保署環檢</a:t>
            </a:r>
            <a:r>
              <a:rPr lang="zh-TW" altLang="en-US" sz="24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所針對空氣、水、土壤均訂有準分析方法，如：</a:t>
            </a:r>
            <a:r>
              <a:rPr lang="en-US" altLang="zh-TW" sz="24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[</a:t>
            </a:r>
            <a:r>
              <a:rPr lang="zh-TW" altLang="zh-TW" sz="2400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空氣中揮發性有機化合物檢測</a:t>
            </a:r>
            <a:r>
              <a:rPr lang="zh-TW" altLang="zh-TW" sz="24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方法－</a:t>
            </a:r>
            <a:r>
              <a:rPr lang="zh-TW" altLang="zh-TW" sz="2400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不銹鋼採樣筒</a:t>
            </a:r>
            <a:r>
              <a:rPr lang="en-US" altLang="zh-TW" sz="2400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zh-TW" sz="2400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氣相層析質譜儀</a:t>
            </a:r>
            <a:r>
              <a:rPr lang="zh-TW" altLang="zh-TW" sz="24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法</a:t>
            </a:r>
            <a:r>
              <a:rPr lang="en-US" altLang="zh-TW" sz="24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]</a:t>
            </a:r>
            <a:endParaRPr lang="zh-TW" altLang="zh-TW" sz="2400" dirty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 algn="r">
              <a:buClr>
                <a:srgbClr val="4F81BD"/>
              </a:buClr>
            </a:pPr>
            <a:r>
              <a:rPr lang="zh-TW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中華民國</a:t>
            </a:r>
            <a:r>
              <a:rPr lang="en-US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100</a:t>
            </a:r>
            <a:r>
              <a:rPr lang="zh-TW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年</a:t>
            </a:r>
            <a:r>
              <a:rPr lang="en-US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2</a:t>
            </a:r>
            <a:r>
              <a:rPr lang="zh-TW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月</a:t>
            </a:r>
            <a:r>
              <a:rPr lang="en-US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25</a:t>
            </a:r>
            <a:r>
              <a:rPr lang="zh-TW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日環署檢字第</a:t>
            </a:r>
            <a:r>
              <a:rPr lang="en-US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1000015952</a:t>
            </a:r>
            <a:r>
              <a:rPr lang="zh-TW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號公告</a:t>
            </a:r>
          </a:p>
          <a:p>
            <a:pPr algn="r">
              <a:buClr>
                <a:srgbClr val="4F81BD"/>
              </a:buClr>
            </a:pPr>
            <a:r>
              <a:rPr lang="zh-TW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自中華民國</a:t>
            </a:r>
            <a:r>
              <a:rPr lang="en-US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100</a:t>
            </a:r>
            <a:r>
              <a:rPr lang="zh-TW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年</a:t>
            </a:r>
            <a:r>
              <a:rPr lang="en-US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5</a:t>
            </a:r>
            <a:r>
              <a:rPr lang="zh-TW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月</a:t>
            </a:r>
            <a:r>
              <a:rPr lang="en-US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15</a:t>
            </a:r>
            <a:r>
              <a:rPr lang="zh-TW" altLang="zh-TW" sz="1200" dirty="0">
                <a:solidFill>
                  <a:srgbClr val="1F497D">
                    <a:shade val="30000"/>
                    <a:satMod val="150000"/>
                  </a:srgbClr>
                </a:solidFill>
              </a:rPr>
              <a:t>日生效</a:t>
            </a:r>
          </a:p>
          <a:p>
            <a:pPr>
              <a:buClr>
                <a:srgbClr val="4F81BD"/>
              </a:buClr>
            </a:pPr>
            <a:endParaRPr lang="en-US" altLang="zh-TW" dirty="0">
              <a:solidFill>
                <a:srgbClr val="1F497D">
                  <a:shade val="30000"/>
                  <a:satMod val="150000"/>
                </a:srgbClr>
              </a:solidFill>
            </a:endParaRPr>
          </a:p>
          <a:p>
            <a:pPr>
              <a:buClr>
                <a:srgbClr val="4F81BD"/>
              </a:buClr>
            </a:pPr>
            <a:endParaRPr lang="en-US" altLang="zh-TW" dirty="0" smtClean="0">
              <a:solidFill>
                <a:srgbClr val="1F497D">
                  <a:shade val="30000"/>
                  <a:satMod val="150000"/>
                </a:srgbClr>
              </a:solidFill>
            </a:endParaRPr>
          </a:p>
          <a:p>
            <a:pPr>
              <a:buClr>
                <a:srgbClr val="4F81BD"/>
              </a:buClr>
            </a:pPr>
            <a:endParaRPr lang="zh-TW" altLang="en-US" dirty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710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35564" y="1124744"/>
            <a:ext cx="70688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en-US" altLang="zh-TW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ctrTitle"/>
          </p:nvPr>
        </p:nvSpPr>
        <p:spPr>
          <a:xfrm>
            <a:off x="1115616" y="404664"/>
            <a:ext cx="7723584" cy="779346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環境檢驗科學的角色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1763688" y="1268760"/>
            <a:ext cx="727280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marL="27432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4F81BD"/>
              </a:buClr>
            </a:pP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單獨功能：</a:t>
            </a:r>
            <a:endParaRPr lang="en-US" altLang="zh-TW" dirty="0" smtClean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 marL="484632" indent="-457200">
              <a:buClr>
                <a:srgbClr val="4F81BD"/>
              </a:buClr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單次樣品的成分分析</a:t>
            </a:r>
            <a:r>
              <a:rPr lang="en-US" altLang="zh-TW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(GCMS)</a:t>
            </a:r>
          </a:p>
          <a:p>
            <a:pPr>
              <a:buClr>
                <a:srgbClr val="4F81BD"/>
              </a:buClr>
            </a:pPr>
            <a:r>
              <a:rPr lang="en-US" altLang="zh-TW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－</a:t>
            </a:r>
            <a:r>
              <a:rPr lang="zh-TW" altLang="en-US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科學</a:t>
            </a: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數據生產</a:t>
            </a:r>
            <a:r>
              <a:rPr lang="zh-TW" altLang="en-US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en-US" altLang="zh-TW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baseline</a:t>
            </a: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，有標準檢測      </a:t>
            </a:r>
            <a:r>
              <a:rPr lang="en-US" altLang="zh-TW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方法</a:t>
            </a:r>
            <a:endParaRPr lang="en-US" altLang="zh-TW" dirty="0" smtClean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4F81BD"/>
              </a:buClr>
            </a:pP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   －</a:t>
            </a:r>
            <a:r>
              <a:rPr lang="zh-TW" altLang="en-US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只能</a:t>
            </a:r>
            <a:r>
              <a:rPr lang="zh-TW" altLang="en-US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生產單點單次</a:t>
            </a: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數據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需要</a:t>
            </a: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整合性的時間空間採樣</a:t>
            </a: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規劃</a:t>
            </a: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與分析，才具有</a:t>
            </a: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意義。</a:t>
            </a:r>
            <a:endParaRPr lang="en-US" altLang="zh-TW" dirty="0" smtClean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4F81BD"/>
              </a:buClr>
            </a:pPr>
            <a:endParaRPr lang="en-US" altLang="zh-TW" dirty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 marL="484632" indent="-457200">
              <a:buClr>
                <a:srgbClr val="4F81BD"/>
              </a:buClr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提供科學數據，統合各方做出解讀</a:t>
            </a:r>
            <a:endParaRPr lang="en-US" altLang="zh-TW" dirty="0" smtClean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 marL="484632" indent="-457200">
              <a:buClr>
                <a:srgbClr val="4F81BD"/>
              </a:buClr>
              <a:buFont typeface="Arial" pitchFamily="34" charset="0"/>
              <a:buChar char="•"/>
            </a:pPr>
            <a:r>
              <a:rPr lang="zh-TW" altLang="en-US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避免科學</a:t>
            </a: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暴力</a:t>
            </a:r>
            <a:endParaRPr lang="en-US" altLang="zh-TW" dirty="0" smtClean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 marL="484632" indent="-457200">
              <a:buClr>
                <a:srgbClr val="4F81BD"/>
              </a:buClr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/>
                <a:ea typeface="標楷體"/>
              </a:rPr>
              <a:t>“</a:t>
            </a: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環境問題不會變少，但爭論的時間會變短</a:t>
            </a:r>
            <a:r>
              <a:rPr lang="zh-TW" altLang="en-US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/>
                <a:ea typeface="標楷體"/>
              </a:rPr>
              <a:t>”</a:t>
            </a:r>
            <a:endParaRPr lang="en-US" altLang="zh-TW" dirty="0" smtClean="0">
              <a:solidFill>
                <a:srgbClr val="1F497D">
                  <a:shade val="30000"/>
                  <a:satMod val="150000"/>
                </a:srgbClr>
              </a:solidFill>
              <a:latin typeface="標楷體"/>
              <a:ea typeface="標楷體"/>
            </a:endParaRPr>
          </a:p>
          <a:p>
            <a:pPr>
              <a:buClr>
                <a:srgbClr val="4F81BD"/>
              </a:buClr>
            </a:pPr>
            <a:endParaRPr lang="zh-TW" altLang="en-US" dirty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08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9690"/>
            <a:ext cx="8856984" cy="656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7140551" y="6309320"/>
            <a:ext cx="160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施建輝提供</a:t>
            </a:r>
          </a:p>
        </p:txBody>
      </p:sp>
    </p:spTree>
    <p:extLst>
      <p:ext uri="{BB962C8B-B14F-4D97-AF65-F5344CB8AC3E}">
        <p14:creationId xmlns:p14="http://schemas.microsoft.com/office/powerpoint/2010/main" val="36525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35564" y="1124744"/>
            <a:ext cx="70688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en-US" altLang="zh-TW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19672" y="18864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4000" b="1" dirty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改變：</a:t>
            </a:r>
          </a:p>
        </p:txBody>
      </p:sp>
      <p:sp>
        <p:nvSpPr>
          <p:cNvPr id="5" name="矩形 4"/>
          <p:cNvSpPr/>
          <p:nvPr/>
        </p:nvSpPr>
        <p:spPr>
          <a:xfrm>
            <a:off x="2051720" y="1124744"/>
            <a:ext cx="691276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居民理解改變需要時間，理性與工廠接觸是正向的。</a:t>
            </a: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居民對工廠運作與排放物質的科學知識增加。</a:t>
            </a: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工廠認同居民的感官測定才是最高標準，重視居民的反應，積極處理並回饋到廠務的管理。</a:t>
            </a: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同業之間</a:t>
            </a:r>
            <a:r>
              <a:rPr lang="zh-TW" altLang="en-US" sz="2400" dirty="0">
                <a:solidFill>
                  <a:prstClr val="black"/>
                </a:solidFill>
                <a:latin typeface="標楷體"/>
                <a:ea typeface="標楷體"/>
              </a:rPr>
              <a:t>「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命運共同體</a:t>
            </a:r>
            <a:r>
              <a:rPr lang="zh-TW" altLang="en-US" sz="2400" dirty="0">
                <a:solidFill>
                  <a:prstClr val="black"/>
                </a:solidFill>
                <a:latin typeface="標楷體"/>
                <a:ea typeface="標楷體"/>
              </a:rPr>
              <a:t>」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的認知，分享產業知識</a:t>
            </a: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b="1" dirty="0">
                <a:solidFill>
                  <a:srgbClr val="00B050"/>
                </a:solidFill>
                <a:latin typeface="華康魏碑體" pitchFamily="65" charset="-120"/>
                <a:ea typeface="華康魏碑體" pitchFamily="65" charset="-120"/>
              </a:rPr>
              <a:t>華映：更新設備－</a:t>
            </a:r>
            <a:r>
              <a:rPr lang="en-US" altLang="zh-TW" sz="2400" b="1" dirty="0">
                <a:solidFill>
                  <a:srgbClr val="00B050"/>
                </a:solidFill>
                <a:latin typeface="華康魏碑體" pitchFamily="65" charset="-120"/>
                <a:ea typeface="華康魏碑體" pitchFamily="65" charset="-120"/>
              </a:rPr>
              <a:t>2.5</a:t>
            </a:r>
            <a:r>
              <a:rPr lang="zh-TW" altLang="en-US" sz="2400" b="1" dirty="0">
                <a:solidFill>
                  <a:srgbClr val="00B050"/>
                </a:solidFill>
                <a:latin typeface="華康魏碑體" pitchFamily="65" charset="-120"/>
                <a:ea typeface="華康魏碑體" pitchFamily="65" charset="-120"/>
              </a:rPr>
              <a:t>億；更換藥劑－</a:t>
            </a:r>
            <a:r>
              <a:rPr lang="en-US" altLang="zh-TW" sz="2400" b="1" dirty="0">
                <a:solidFill>
                  <a:srgbClr val="00B050"/>
                </a:solidFill>
                <a:latin typeface="華康魏碑體" pitchFamily="65" charset="-120"/>
                <a:ea typeface="華康魏碑體" pitchFamily="65" charset="-120"/>
              </a:rPr>
              <a:t>2.4</a:t>
            </a:r>
            <a:r>
              <a:rPr lang="zh-TW" altLang="en-US" sz="2400" b="1" dirty="0">
                <a:solidFill>
                  <a:srgbClr val="00B050"/>
                </a:solidFill>
                <a:latin typeface="華康魏碑體" pitchFamily="65" charset="-120"/>
                <a:ea typeface="華康魏碑體" pitchFamily="65" charset="-120"/>
              </a:rPr>
              <a:t>億</a:t>
            </a:r>
            <a:endParaRPr lang="en-US" altLang="zh-TW" sz="2400" b="1" dirty="0">
              <a:solidFill>
                <a:srgbClr val="00B050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800" b="1" dirty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降低污染總量；確認異味種類；停用具異味且毒性高的藥劑；</a:t>
            </a:r>
            <a:endParaRPr lang="en-US" altLang="zh-TW" sz="2800" b="1" dirty="0">
              <a:solidFill>
                <a:srgbClr val="C00000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endParaRPr lang="zh-TW" altLang="en-US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614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35564" y="1124744"/>
            <a:ext cx="70688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en-US" altLang="zh-TW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19672" y="188640"/>
            <a:ext cx="69127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4000" b="1" dirty="0" smtClean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信任</a:t>
            </a:r>
            <a:r>
              <a:rPr lang="zh-TW" altLang="en-US" sz="4000" b="1" dirty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的建立，工廠的支持性</a:t>
            </a:r>
            <a:r>
              <a:rPr lang="zh-TW" altLang="en-US" sz="4000" b="1" dirty="0" smtClean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因素：</a:t>
            </a:r>
            <a:endParaRPr lang="zh-TW" altLang="en-US" sz="4000" b="1" dirty="0">
              <a:solidFill>
                <a:srgbClr val="C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1680" y="1544721"/>
            <a:ext cx="69127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排除民意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代表，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與居民直接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對話。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免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於未成熟期被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究責的危機意識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。</a:t>
            </a: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簽訂保密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協定</a:t>
            </a: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)</a:t>
            </a: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疑似事件的多方參與解讀。</a:t>
            </a:r>
            <a:endParaRPr lang="en-US" altLang="zh-TW" sz="2400" dirty="0" smtClean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居民期望問題改善而非賠償的意念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現場看，直接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溝通。</a:t>
            </a: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需要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一段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時間的磨合，持續的溝通、應對。</a:t>
            </a: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734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35564" y="1124744"/>
            <a:ext cx="70688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en-US" altLang="zh-TW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19672" y="18864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4000" b="1" dirty="0" smtClean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工廠</a:t>
            </a:r>
            <a:r>
              <a:rPr lang="zh-TW" altLang="en-US" sz="4000" b="1" dirty="0" smtClean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的實質及文化改變：</a:t>
            </a:r>
            <a:endParaRPr lang="zh-TW" altLang="en-US" sz="4000" b="1" dirty="0">
              <a:solidFill>
                <a:srgbClr val="C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19672" y="1166591"/>
            <a:ext cx="712775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生命共同體的意識。</a:t>
            </a:r>
            <a:endParaRPr lang="en-US" altLang="zh-TW" sz="2400" dirty="0" smtClean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在意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企業形象－訂單、榮譽感、優越感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“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早期覺得我合法設廠，為什麼還要做那些檢驗？但慢慢地知道有嗅覺的感知與民眾的觀感，雖然我們符合法規，但還是有官能的檢測，可以開罰。</a:t>
            </a:r>
            <a:r>
              <a:rPr lang="zh-TW" altLang="en-US" sz="2400" dirty="0">
                <a:solidFill>
                  <a:prstClr val="black"/>
                </a:solidFill>
                <a:latin typeface="標楷體"/>
                <a:ea typeface="標楷體"/>
              </a:rPr>
              <a:t> ”</a:t>
            </a: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.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建立更完整的排放監測、問題處理機制。</a:t>
            </a:r>
          </a:p>
          <a:p>
            <a:pPr>
              <a:spcBef>
                <a:spcPts val="2400"/>
              </a:spcBef>
              <a:buSzPct val="80000"/>
            </a:pP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10724" y="4581128"/>
            <a:ext cx="633670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2400" b="1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工程師的信念，</a:t>
            </a:r>
            <a:r>
              <a:rPr lang="en-US" altLang="zh-TW" sz="2400" b="1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what works has to </a:t>
            </a:r>
            <a:r>
              <a:rPr lang="en-US" altLang="zh-TW" sz="2400" b="1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work</a:t>
            </a:r>
            <a:r>
              <a:rPr lang="zh-TW" altLang="en-US" sz="2400" b="1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。</a:t>
            </a:r>
            <a:endParaRPr lang="en-US" altLang="zh-TW" sz="2400" b="1" dirty="0" smtClean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“每個設備都有它的極限</a:t>
            </a:r>
            <a:r>
              <a:rPr lang="en-US" altLang="zh-TW" sz="2400" dirty="0" smtClean="0">
                <a:solidFill>
                  <a:prstClr val="black"/>
                </a:solidFill>
                <a:latin typeface="標楷體"/>
                <a:ea typeface="標楷體"/>
              </a:rPr>
              <a:t>…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再怎麼做還是沒有辦法真的降低嗅覺閥值。</a:t>
            </a:r>
            <a:r>
              <a:rPr lang="en-US" altLang="zh-TW" sz="2400" dirty="0">
                <a:solidFill>
                  <a:prstClr val="black"/>
                </a:solidFill>
                <a:latin typeface="標楷體"/>
                <a:ea typeface="標楷體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標楷體"/>
                <a:ea typeface="標楷體"/>
              </a:rPr>
              <a:t>…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壓力也會使現有的設備升級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”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利於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廠務爭取設備更新的經費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。</a:t>
            </a: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21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18864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4000" b="1" dirty="0" smtClean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規範的作用</a:t>
            </a:r>
            <a:r>
              <a:rPr lang="en-US" altLang="zh-TW" sz="4000" b="1" dirty="0" smtClean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?</a:t>
            </a:r>
            <a:endParaRPr lang="zh-TW" altLang="en-US" sz="4000" b="1" dirty="0">
              <a:solidFill>
                <a:srgbClr val="C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7744" y="1556792"/>
            <a:ext cx="59766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聯合國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在</a:t>
            </a:r>
            <a:r>
              <a:rPr lang="en-US" altLang="zh-TW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1990 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年代開始正視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企業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環境管理的規範議題， 並與國際標準化組織（ </a:t>
            </a: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International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Organization </a:t>
            </a:r>
            <a:r>
              <a:rPr lang="en-US" altLang="zh-TW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for Standardization, ISO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）聯手推動環境管理標準的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觀念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，自此企業社會責任（</a:t>
            </a:r>
            <a:r>
              <a:rPr lang="en-US" altLang="zh-TW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corporate social responsibility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）正式進入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管理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階段。隨後發展出來的安全衛生管理標準，包括</a:t>
            </a:r>
            <a:r>
              <a:rPr lang="en-US" altLang="zh-TW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ISO 14000 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與</a:t>
            </a: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OHSAS </a:t>
            </a:r>
            <a:r>
              <a:rPr lang="en-US" altLang="zh-TW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18000 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等，也被視為企業社會責任的一種表現。</a:t>
            </a:r>
          </a:p>
        </p:txBody>
      </p:sp>
    </p:spTree>
    <p:extLst>
      <p:ext uri="{BB962C8B-B14F-4D97-AF65-F5344CB8AC3E}">
        <p14:creationId xmlns:p14="http://schemas.microsoft.com/office/powerpoint/2010/main" val="27946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73162" y="2568878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  <a:latin typeface="標楷體"/>
                <a:ea typeface="標楷體"/>
              </a:rPr>
              <a:t>『</a:t>
            </a:r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環境爭議</a:t>
            </a:r>
            <a:r>
              <a:rPr lang="en-US" altLang="zh-TW" sz="3200" b="1" dirty="0" smtClean="0">
                <a:solidFill>
                  <a:srgbClr val="C00000"/>
                </a:solidFill>
                <a:latin typeface="標楷體"/>
                <a:ea typeface="標楷體"/>
              </a:rPr>
              <a:t>』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/>
                <a:ea typeface="標楷體"/>
              </a:rPr>
              <a:t>該由誰面對／解決？該如何</a:t>
            </a:r>
            <a:r>
              <a:rPr lang="zh-TW" altLang="en-US" sz="3200" b="1" dirty="0">
                <a:solidFill>
                  <a:srgbClr val="C00000"/>
                </a:solidFill>
                <a:latin typeface="標楷體"/>
                <a:ea typeface="標楷體"/>
              </a:rPr>
              <a:t>面對／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/>
                <a:ea typeface="標楷體"/>
              </a:rPr>
              <a:t>解決？</a:t>
            </a:r>
            <a:endParaRPr lang="en-US" altLang="zh-TW" sz="32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00064" y="90872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C00000"/>
                </a:solidFill>
                <a:latin typeface="標楷體"/>
                <a:ea typeface="標楷體"/>
              </a:rPr>
              <a:t>『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環境</a:t>
            </a:r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爭議</a:t>
            </a:r>
            <a:r>
              <a:rPr lang="en-US" altLang="zh-TW" sz="3200" b="1" dirty="0" smtClean="0">
                <a:solidFill>
                  <a:srgbClr val="C00000"/>
                </a:solidFill>
                <a:latin typeface="標楷體"/>
                <a:ea typeface="標楷體"/>
              </a:rPr>
              <a:t>』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/>
                <a:ea typeface="標楷體"/>
              </a:rPr>
              <a:t>是</a:t>
            </a:r>
            <a:r>
              <a:rPr lang="zh-TW" altLang="en-US" sz="3200" b="1" dirty="0">
                <a:solidFill>
                  <a:srgbClr val="C00000"/>
                </a:solidFill>
                <a:latin typeface="標楷體"/>
                <a:ea typeface="標楷體"/>
              </a:rPr>
              <a:t>指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/>
                <a:ea typeface="標楷體"/>
              </a:rPr>
              <a:t>甚麼</a:t>
            </a:r>
            <a:r>
              <a:rPr lang="en-US" altLang="zh-TW" sz="3200" b="1" dirty="0" smtClean="0">
                <a:solidFill>
                  <a:srgbClr val="C00000"/>
                </a:solidFill>
                <a:latin typeface="標楷體"/>
                <a:ea typeface="標楷體"/>
              </a:rPr>
              <a:t>?</a:t>
            </a:r>
            <a:endParaRPr lang="en-US" altLang="zh-TW" sz="3200" b="1" dirty="0" smtClean="0">
              <a:solidFill>
                <a:srgbClr val="C00000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9948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18864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4000" b="1" dirty="0">
                <a:solidFill>
                  <a:srgbClr val="C00000"/>
                </a:solidFill>
                <a:ea typeface="華康魏碑體" pitchFamily="65" charset="-120"/>
              </a:rPr>
              <a:t>信任與機制的建立</a:t>
            </a:r>
            <a:endParaRPr lang="zh-TW" altLang="en-US" sz="4000" b="1" dirty="0">
              <a:solidFill>
                <a:srgbClr val="C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55776" y="1052736"/>
            <a:ext cx="59766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400"/>
              </a:spcBef>
              <a:buSzPct val="80000"/>
              <a:buFont typeface="Wingdings" pitchFamily="2" charset="2"/>
              <a:buChar char="ü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環境背景值的建立</a:t>
            </a: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 marL="342900" indent="-342900">
              <a:spcBef>
                <a:spcPts val="2400"/>
              </a:spcBef>
              <a:buSzPct val="80000"/>
              <a:buFont typeface="Wingdings" pitchFamily="2" charset="2"/>
              <a:buChar char="ü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適當的異味事件通報、採樣機制：容易使用、明確的紀錄、周全的規劃</a:t>
            </a: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 marL="342900" indent="-342900">
              <a:spcBef>
                <a:spcPts val="2400"/>
              </a:spcBef>
              <a:buSzPct val="80000"/>
              <a:buFont typeface="Wingdings" pitchFamily="2" charset="2"/>
              <a:buChar char="ü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避免科學暴力：共同商議的機制</a:t>
            </a: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 marL="342900" indent="-342900">
              <a:spcBef>
                <a:spcPts val="2400"/>
              </a:spcBef>
              <a:buSzPct val="80000"/>
              <a:buFont typeface="Wingdings" pitchFamily="2" charset="2"/>
              <a:buChar char="ü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排除積極的利益投資者</a:t>
            </a:r>
            <a:r>
              <a:rPr lang="en-US" altLang="zh-TW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民代、賠償金</a:t>
            </a:r>
            <a:r>
              <a:rPr lang="en-US" altLang="zh-TW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)</a:t>
            </a:r>
          </a:p>
          <a:p>
            <a:pPr marL="342900" indent="-342900">
              <a:spcBef>
                <a:spcPts val="2400"/>
              </a:spcBef>
              <a:buSzPct val="80000"/>
              <a:buFont typeface="Wingdings" pitchFamily="2" charset="2"/>
              <a:buChar char="ü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對時間的容許度：改善不是一蹴可幾</a:t>
            </a:r>
            <a:endParaRPr lang="en-US" altLang="zh-TW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 marL="342900" indent="-342900">
              <a:spcBef>
                <a:spcPts val="2400"/>
              </a:spcBef>
              <a:buSzPct val="80000"/>
              <a:buFont typeface="Wingdings" pitchFamily="2" charset="2"/>
              <a:buChar char="ü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磨合再磨合，理性的聆聽與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溝通</a:t>
            </a:r>
            <a:endParaRPr lang="en-US" altLang="zh-TW" sz="2400" dirty="0" smtClean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 marL="342900" indent="-342900">
              <a:spcBef>
                <a:spcPts val="2400"/>
              </a:spcBef>
              <a:buSzPct val="80000"/>
              <a:buFont typeface="Wingdings" pitchFamily="2" charset="2"/>
              <a:buChar char="ü"/>
            </a:pP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聚焦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於如何改善，而非完全排除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工程產業的存在。</a:t>
            </a:r>
            <a:endParaRPr lang="zh-TW" altLang="en-US" sz="2400" dirty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608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99694" y="18864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4000" dirty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公民參與的必要性</a:t>
            </a:r>
            <a:endParaRPr lang="en-US" altLang="zh-TW" sz="4000" dirty="0">
              <a:solidFill>
                <a:srgbClr val="C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1680" y="1628800"/>
            <a:ext cx="70688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28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在現今的環境議題裡，例如之前的國光石化、內湖溼地的開發、中科三期等環境爭議，這些議題的共同點，皆體現出缺乏與當地公民的互動和溝通，以致後續造成諸多民眾的不滿和政策的改變。因此，公民的參與勢必列為決策條件的要素之一。學者</a:t>
            </a:r>
            <a:r>
              <a:rPr lang="en-US" altLang="zh-TW" sz="28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Sheila </a:t>
            </a:r>
            <a:r>
              <a:rPr lang="en-US" altLang="zh-TW" sz="2800" dirty="0" err="1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Jasanoff</a:t>
            </a:r>
            <a:r>
              <a:rPr lang="zh-TW" altLang="en-US" sz="28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所提倡的公民認識論，也是著重政府決策應以地方的人文特色、社會情境脈絡、歷史背景、常民知識等，作為決策規劃的一環。</a:t>
            </a:r>
          </a:p>
        </p:txBody>
      </p:sp>
    </p:spTree>
    <p:extLst>
      <p:ext uri="{BB962C8B-B14F-4D97-AF65-F5344CB8AC3E}">
        <p14:creationId xmlns:p14="http://schemas.microsoft.com/office/powerpoint/2010/main" val="61167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99694" y="18864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4000" dirty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公民參與的必要性</a:t>
            </a:r>
            <a:endParaRPr lang="en-US" altLang="zh-TW" sz="4000" dirty="0">
              <a:solidFill>
                <a:srgbClr val="C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1680" y="1628800"/>
            <a:ext cx="70688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28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以桃園龍潭渴望園區的案例而言，由於桃園縣環保局和綠色公民行動聯盟的推動，使社區監測計畫能有初步的發展，社區公民並藉由監測計畫，開始和廠商有所接觸、溝通，使產商進一步願意對自身的設備、製程用藥作出提升與更換，改善了當地的生活環境的品質。這案例也突顯出在環境議題上，政府部門、產業與公民之間的認知和互動，必須透過民主、對等的對話以取得共識，才能建立日後的合作機制。</a:t>
            </a:r>
          </a:p>
        </p:txBody>
      </p:sp>
    </p:spTree>
    <p:extLst>
      <p:ext uri="{BB962C8B-B14F-4D97-AF65-F5344CB8AC3E}">
        <p14:creationId xmlns:p14="http://schemas.microsoft.com/office/powerpoint/2010/main" val="27162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99694" y="18864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4000" dirty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公民參與的必要性</a:t>
            </a:r>
            <a:endParaRPr lang="en-US" altLang="zh-TW" sz="4000" dirty="0">
              <a:solidFill>
                <a:srgbClr val="C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79712" y="896526"/>
            <a:ext cx="70567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28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在公害糾紛處理法中</a:t>
            </a:r>
            <a:r>
              <a:rPr lang="en-US" altLang="zh-TW" sz="28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(2003</a:t>
            </a:r>
            <a:r>
              <a:rPr lang="zh-TW" altLang="en-US" sz="28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年通過</a:t>
            </a:r>
            <a:r>
              <a:rPr lang="en-US" altLang="zh-TW" sz="28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)</a:t>
            </a:r>
            <a:r>
              <a:rPr lang="zh-TW" altLang="en-US" sz="28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，關於環境保護協定的部分，主要的目的是希望在設立廠址之前，能夠透過對話來達成協議，避免設廠之後所產生的各項爭議，甚至是抗爭。但在台灣所面臨到的環境議題上，仍未能有效地運用。也體現出公民參與在環境決策的議題上，仍居於弱勢。產業方面，也鮮少對於公民參與的領域有所涉入和重視，即便企業的社會形象良好，可能也只僅於公關事件的操弄所塑造。然而，也唯有透過不斷的理性對話，多方利害關係人的納入，以及政府的協助之下，台灣環境的永續發展和環境爭議，才能獲得改善。</a:t>
            </a:r>
          </a:p>
        </p:txBody>
      </p:sp>
    </p:spTree>
    <p:extLst>
      <p:ext uri="{BB962C8B-B14F-4D97-AF65-F5344CB8AC3E}">
        <p14:creationId xmlns:p14="http://schemas.microsoft.com/office/powerpoint/2010/main" val="374643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2123728" y="2060848"/>
            <a:ext cx="6774802" cy="4177050"/>
          </a:xfrm>
          <a:prstGeom prst="roundRect">
            <a:avLst/>
          </a:prstGeom>
          <a:solidFill>
            <a:srgbClr val="C00000">
              <a:alpha val="14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06316" y="2276872"/>
            <a:ext cx="640962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對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法規的正確意識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。</a:t>
            </a: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~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民主素養</a:t>
            </a:r>
            <a:endParaRPr lang="en-US" altLang="zh-TW" sz="2400" dirty="0" smtClean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認識對科學知識的侷限，有溝通科學的能力。</a:t>
            </a: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~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科學素養。</a:t>
            </a:r>
            <a:endParaRPr lang="en-US" altLang="zh-TW" sz="2400" dirty="0" smtClean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所有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的阻力都是助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力。</a:t>
            </a: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~</a:t>
            </a: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倫理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素養</a:t>
            </a:r>
            <a:endParaRPr lang="en-US" altLang="zh-TW" sz="2400" dirty="0" smtClean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與人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溝通是藝術。</a:t>
            </a:r>
            <a:r>
              <a:rPr lang="en-US" altLang="zh-TW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~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美學素養</a:t>
            </a:r>
            <a:endParaRPr lang="en-US" altLang="zh-TW" sz="2400" dirty="0" smtClean="0">
              <a:solidFill>
                <a:prstClr val="black"/>
              </a:solidFill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善用新時代的公開資訊力量。</a:t>
            </a:r>
            <a:r>
              <a:rPr lang="en-US" altLang="zh-TW" sz="2400" dirty="0">
                <a:solidFill>
                  <a:prstClr val="black"/>
                </a:solidFill>
                <a:latin typeface="標楷體"/>
                <a:ea typeface="標楷體"/>
              </a:rPr>
              <a:t>~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媒體素養</a:t>
            </a:r>
            <a:endParaRPr lang="en-US" altLang="zh-TW" sz="2400" dirty="0">
              <a:solidFill>
                <a:prstClr val="black"/>
              </a:solidFill>
              <a:latin typeface="標楷體"/>
              <a:ea typeface="標楷體"/>
            </a:endParaRPr>
          </a:p>
          <a:p>
            <a:pPr>
              <a:spcBef>
                <a:spcPts val="2400"/>
              </a:spcBef>
              <a:buSzPct val="80000"/>
            </a:pPr>
            <a:endParaRPr lang="en-US" altLang="zh-TW" sz="2400" dirty="0">
              <a:solidFill>
                <a:prstClr val="black"/>
              </a:solidFill>
              <a:latin typeface="標楷體"/>
              <a:ea typeface="標楷體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91680" y="476672"/>
            <a:ext cx="69127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en-US" altLang="zh-TW" sz="4000" dirty="0" smtClean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As an Engineer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" pitchFamily="65" charset="-120"/>
                <a:ea typeface="華康魏碑體" pitchFamily="65" charset="-120"/>
              </a:rPr>
              <a:t>：</a:t>
            </a:r>
            <a:r>
              <a:rPr lang="zh-TW" altLang="en-US" sz="4000" dirty="0">
                <a:solidFill>
                  <a:prstClr val="black"/>
                </a:solidFill>
                <a:latin typeface="標楷體"/>
                <a:ea typeface="標楷體"/>
              </a:rPr>
              <a:t> </a:t>
            </a:r>
            <a:endParaRPr lang="en-US" altLang="zh-TW" sz="4000" dirty="0" smtClean="0">
              <a:solidFill>
                <a:prstClr val="black"/>
              </a:solidFill>
              <a:latin typeface="標楷體"/>
              <a:ea typeface="標楷體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800" dirty="0" smtClean="0">
                <a:solidFill>
                  <a:prstClr val="black"/>
                </a:solidFill>
                <a:latin typeface="標楷體"/>
                <a:ea typeface="標楷體"/>
              </a:rPr>
              <a:t>“</a:t>
            </a:r>
            <a:r>
              <a:rPr lang="zh-TW" altLang="en-US" sz="2800" dirty="0">
                <a:solidFill>
                  <a:prstClr val="black"/>
                </a:solidFill>
                <a:latin typeface="華康魏碑體" pitchFamily="65" charset="-120"/>
                <a:ea typeface="華康魏碑體" pitchFamily="65" charset="-120"/>
              </a:rPr>
              <a:t>培養理工人才，人文基礎教育要夠</a:t>
            </a:r>
            <a:r>
              <a:rPr lang="zh-TW" altLang="en-US" sz="2800" dirty="0">
                <a:solidFill>
                  <a:prstClr val="black"/>
                </a:solidFill>
                <a:latin typeface="標楷體"/>
                <a:ea typeface="標楷體"/>
              </a:rPr>
              <a:t>”</a:t>
            </a:r>
            <a:endParaRPr lang="en-US" altLang="zh-TW" sz="2800" dirty="0">
              <a:solidFill>
                <a:srgbClr val="C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87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 bwMode="auto">
          <a:xfrm>
            <a:off x="1477123" y="1124744"/>
            <a:ext cx="7416824" cy="428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7432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84632" indent="-457200">
              <a:buClr>
                <a:srgbClr val="4F81BD"/>
              </a:buClr>
              <a:buFont typeface="Arial" pitchFamily="34" charset="0"/>
              <a:buChar char="•"/>
            </a:pPr>
            <a:r>
              <a:rPr lang="zh-TW" altLang="en-US" sz="36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對</a:t>
            </a:r>
            <a:r>
              <a:rPr lang="zh-TW" altLang="en-US" sz="36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/>
                <a:ea typeface="標楷體"/>
              </a:rPr>
              <a:t>「環境爭議」參與者</a:t>
            </a:r>
            <a:r>
              <a:rPr lang="zh-TW" altLang="en-US" sz="36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36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觀察</a:t>
            </a:r>
            <a:endParaRPr lang="en-US" altLang="zh-TW" sz="3600" dirty="0" smtClean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 marL="484632" indent="-457200">
              <a:buClr>
                <a:srgbClr val="4F81BD"/>
              </a:buClr>
              <a:buFont typeface="Arial" pitchFamily="34" charset="0"/>
              <a:buChar char="•"/>
            </a:pPr>
            <a:endParaRPr lang="en-US" altLang="zh-TW" sz="3600" dirty="0" smtClean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 marL="484632" indent="-457200">
              <a:buClr>
                <a:srgbClr val="4F81BD"/>
              </a:buClr>
              <a:buFont typeface="Arial" pitchFamily="34" charset="0"/>
              <a:buChar char="•"/>
            </a:pPr>
            <a:r>
              <a:rPr lang="zh-TW" altLang="en-US" sz="36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由</a:t>
            </a:r>
            <a:r>
              <a:rPr lang="zh-TW" altLang="en-US" sz="3600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/>
                <a:ea typeface="標楷體"/>
              </a:rPr>
              <a:t>「</a:t>
            </a:r>
            <a:r>
              <a:rPr lang="zh-TW" altLang="en-US" sz="36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渴望村</a:t>
            </a:r>
            <a:r>
              <a:rPr lang="zh-TW" altLang="en-US" sz="36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/>
                <a:ea typeface="標楷體"/>
              </a:rPr>
              <a:t>」</a:t>
            </a:r>
            <a:r>
              <a:rPr lang="zh-TW" altLang="en-US" sz="36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案例看工程師角色</a:t>
            </a:r>
            <a:endParaRPr lang="en-US" altLang="zh-TW" sz="3600" dirty="0" smtClean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 marL="484632" indent="-457200">
              <a:buClr>
                <a:srgbClr val="4F81BD"/>
              </a:buClr>
              <a:buFont typeface="Arial" pitchFamily="34" charset="0"/>
              <a:buChar char="•"/>
            </a:pPr>
            <a:endParaRPr lang="en-US" altLang="zh-TW" sz="3600" dirty="0" smtClean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 marL="484632" indent="-457200">
              <a:buClr>
                <a:srgbClr val="4F81BD"/>
              </a:buClr>
              <a:buFont typeface="Arial" pitchFamily="34" charset="0"/>
              <a:buChar char="•"/>
            </a:pPr>
            <a:r>
              <a:rPr lang="zh-TW" altLang="en-US" sz="3600" dirty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在工程高牆內的</a:t>
            </a:r>
            <a:r>
              <a:rPr lang="zh-TW" altLang="en-US" sz="36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>積極作為</a:t>
            </a:r>
            <a:r>
              <a:rPr lang="zh-TW" altLang="en-US" sz="36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3600" dirty="0" smtClean="0">
                <a:solidFill>
                  <a:srgbClr val="1F497D">
                    <a:shade val="30000"/>
                    <a:satMod val="150000"/>
                  </a:srgbClr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3600" dirty="0">
              <a:solidFill>
                <a:srgbClr val="1F497D">
                  <a:shade val="30000"/>
                  <a:satMod val="150000"/>
                </a:srgb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65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47664" y="260649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台灣過去／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目前環境</a:t>
            </a:r>
            <a:r>
              <a:rPr lang="en-US" altLang="zh-TW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排放</a:t>
            </a:r>
            <a:r>
              <a:rPr lang="en-US" altLang="zh-TW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議題的樣態：</a:t>
            </a:r>
            <a:endParaRPr lang="en-US" altLang="zh-TW" sz="32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63688" y="1412776"/>
            <a:ext cx="73803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u"/>
            </a:pPr>
            <a:r>
              <a:rPr lang="zh-TW" altLang="en-US" sz="2400" b="1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中油五輕後勁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：抗爭；公投；社區商議；成為科學數據的支持者、生產者；民代發聲；以政府承諾施壓；成立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促進會 </a:t>
            </a:r>
            <a:r>
              <a:rPr lang="en-US" altLang="zh-TW" sz="2400" b="1" dirty="0" smtClean="0">
                <a:solidFill>
                  <a:srgbClr val="92D05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&lt;</a:t>
            </a:r>
            <a:r>
              <a:rPr lang="zh-TW" altLang="en-US" sz="2400" b="1" dirty="0" smtClean="0">
                <a:solidFill>
                  <a:srgbClr val="92D05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五輕紀錄片</a:t>
            </a:r>
            <a:r>
              <a:rPr lang="en-US" altLang="zh-TW" sz="2400" b="1" dirty="0" smtClean="0">
                <a:solidFill>
                  <a:srgbClr val="92D05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&gt;</a:t>
            </a:r>
            <a:endParaRPr lang="en-US" altLang="zh-TW" sz="2400" b="1" dirty="0">
              <a:solidFill>
                <a:srgbClr val="92D05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u"/>
            </a:pPr>
            <a:endParaRPr lang="en-US" altLang="zh-TW" sz="24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u"/>
            </a:pPr>
            <a:r>
              <a:rPr lang="zh-TW" altLang="en-US" sz="2400" b="1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台塑仁武廠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：民間監測；抗爭；媒體報導；專家會議；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NGO(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外圍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參與；補償水費</a:t>
            </a:r>
            <a:endParaRPr lang="en-US" altLang="zh-TW" sz="24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u"/>
            </a:pPr>
            <a:endParaRPr lang="en-US" altLang="zh-TW" sz="24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u"/>
            </a:pPr>
            <a:r>
              <a:rPr lang="zh-TW" altLang="en-US" sz="2400" b="1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仁武、大社工業區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：抗爭；社區巡守；通報；民代、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NGO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發聲；以政府承諾施壓</a:t>
            </a:r>
            <a:endParaRPr lang="en-US" altLang="zh-TW" sz="24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u"/>
            </a:pPr>
            <a:endParaRPr lang="en-US" altLang="zh-TW" sz="24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u"/>
            </a:pPr>
            <a:r>
              <a:rPr lang="zh-TW" altLang="en-US" sz="2400" b="1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潮寮事件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社區巡「狩」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；空污查證小組；調處會；簽訂環保協定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大寮鄉、工業局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；賠償</a:t>
            </a:r>
            <a:endParaRPr lang="en-US" altLang="zh-TW" sz="24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u"/>
            </a:pPr>
            <a:endParaRPr lang="en-US" altLang="zh-TW" sz="24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u"/>
            </a:pPr>
            <a:r>
              <a:rPr lang="zh-TW" altLang="en-US" sz="2400" b="1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林園工業區</a:t>
            </a:r>
            <a:r>
              <a:rPr lang="zh-TW" altLang="en-US" sz="24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：抗爭；停工；協商；賠償金</a:t>
            </a:r>
            <a:endParaRPr lang="en-US" altLang="zh-TW" sz="24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u"/>
            </a:pPr>
            <a:endParaRPr lang="en-US" altLang="zh-TW" sz="2400" dirty="0">
              <a:solidFill>
                <a:prstClr val="black"/>
              </a:solidFill>
            </a:endParaRPr>
          </a:p>
          <a:p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9" name="閃電 8"/>
          <p:cNvSpPr/>
          <p:nvPr/>
        </p:nvSpPr>
        <p:spPr>
          <a:xfrm>
            <a:off x="4779150" y="1337867"/>
            <a:ext cx="881844" cy="511256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5955065" y="2420888"/>
            <a:ext cx="2952328" cy="2088232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1760312" y="2420888"/>
            <a:ext cx="2952328" cy="2088232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6238292" y="2646206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居民</a:t>
            </a:r>
            <a:endParaRPr lang="zh-TW" altLang="en-US" sz="8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833883" y="2669029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廠家</a:t>
            </a:r>
          </a:p>
        </p:txBody>
      </p:sp>
    </p:spTree>
    <p:extLst>
      <p:ext uri="{BB962C8B-B14F-4D97-AF65-F5344CB8AC3E}">
        <p14:creationId xmlns:p14="http://schemas.microsoft.com/office/powerpoint/2010/main" val="181495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63688" y="1844824"/>
            <a:ext cx="67687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從林園、潮寮、台塑仁武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廠、後勁等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環境議題，可以從中了解當地民眾在面對環境議題時，缺乏適當的發聲管道與重視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。地方政府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、環保單位，未能在事件起初積極的介入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，相關廠家也未有積極回應，使得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居民只能採取體制外的抗爭行動，將他們的意見向上傳遞，以形成溢散效應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由下而上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26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98915" y="1699067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工程師在哪裡？</a:t>
            </a:r>
            <a:endParaRPr lang="zh-TW" altLang="en-US" sz="36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63688" y="3025081"/>
            <a:ext cx="6408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環保局、工業局、監測單位、學者、工廠</a:t>
            </a:r>
            <a:r>
              <a:rPr lang="en-US" altLang="zh-TW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sz="36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36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有何參與？</a:t>
            </a:r>
            <a:endParaRPr lang="zh-TW" altLang="en-US" sz="36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80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D9645-6CE6-41B3-8F4F-D0CC49593974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altLang="zh-TW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 b="1" dirty="0" smtClean="0">
                <a:latin typeface="標楷體" pitchFamily="65" charset="-120"/>
                <a:ea typeface="標楷體" pitchFamily="65" charset="-120"/>
              </a:rPr>
              <a:t>龍潭 渴望社區</a:t>
            </a:r>
          </a:p>
        </p:txBody>
      </p:sp>
      <p:pic>
        <p:nvPicPr>
          <p:cNvPr id="2048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20000" contrast="20000"/>
          </a:blip>
          <a:srcRect l="24010" t="29044" b="4950"/>
          <a:stretch>
            <a:fillRect/>
          </a:stretch>
        </p:blipFill>
        <p:spPr>
          <a:xfrm>
            <a:off x="395536" y="638373"/>
            <a:ext cx="8158162" cy="4429125"/>
          </a:xfr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31647" t="27750" r="24377" b="10757"/>
          <a:stretch>
            <a:fillRect/>
          </a:stretch>
        </p:blipFill>
        <p:spPr bwMode="auto">
          <a:xfrm>
            <a:off x="723116" y="88900"/>
            <a:ext cx="7500937" cy="65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2500313" y="4071938"/>
            <a:ext cx="3786187" cy="1214437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4400">
                <a:solidFill>
                  <a:srgbClr val="FFFF00"/>
                </a:solidFill>
                <a:latin typeface="華康魏碑體" pitchFamily="65" charset="-120"/>
                <a:ea typeface="華康魏碑體" pitchFamily="65" charset="-120"/>
              </a:rPr>
              <a:t>宏碁渴望園區</a:t>
            </a:r>
            <a:endParaRPr lang="en-US" altLang="zh-TW" sz="4400">
              <a:solidFill>
                <a:srgbClr val="FFFF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1785938" y="2714625"/>
            <a:ext cx="5143500" cy="39290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214563" y="4786313"/>
            <a:ext cx="2000250" cy="85725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4800">
                <a:solidFill>
                  <a:srgbClr val="FFFF00"/>
                </a:solidFill>
                <a:latin typeface="華康魏碑體" pitchFamily="65" charset="-120"/>
                <a:ea typeface="華康魏碑體" pitchFamily="65" charset="-120"/>
              </a:rPr>
              <a:t>渴望村</a:t>
            </a:r>
            <a:endParaRPr lang="en-US" altLang="zh-TW" sz="4800">
              <a:solidFill>
                <a:srgbClr val="FFFF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1428750" y="3714750"/>
            <a:ext cx="3633788" cy="27955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715891"/>
            <a:ext cx="7466013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4300" y="724689"/>
            <a:ext cx="7356475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7380312" y="63093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施建輝製作</a:t>
            </a:r>
          </a:p>
        </p:txBody>
      </p:sp>
    </p:spTree>
    <p:extLst>
      <p:ext uri="{BB962C8B-B14F-4D97-AF65-F5344CB8AC3E}">
        <p14:creationId xmlns:p14="http://schemas.microsoft.com/office/powerpoint/2010/main" val="395438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8" grpId="0" animBg="1"/>
      <p:bldP spid="18" grpId="1" animBg="1"/>
      <p:bldP spid="19" grpId="0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E7A1E-CB01-4653-A5D0-4B07D33B896B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altLang="zh-TW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 smtClean="0">
                <a:ea typeface="文鼎粗行楷" pitchFamily="49" charset="-120"/>
              </a:rPr>
              <a:t>時空背景</a:t>
            </a:r>
          </a:p>
        </p:txBody>
      </p:sp>
      <p:pic>
        <p:nvPicPr>
          <p:cNvPr id="614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30000" contrast="20000"/>
          </a:blip>
          <a:srcRect l="24010" t="29044" b="4950"/>
          <a:stretch>
            <a:fillRect/>
          </a:stretch>
        </p:blipFill>
        <p:spPr>
          <a:xfrm>
            <a:off x="642938" y="1357313"/>
            <a:ext cx="8158162" cy="4429125"/>
          </a:xfrm>
          <a:noFill/>
        </p:spPr>
      </p:pic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20000"/>
          </a:blip>
          <a:srcRect l="31647" t="27750" r="24377" b="10757"/>
          <a:stretch>
            <a:fillRect/>
          </a:stretch>
        </p:blipFill>
        <p:spPr bwMode="auto">
          <a:xfrm>
            <a:off x="928688" y="142875"/>
            <a:ext cx="7500937" cy="65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5572125" y="1000125"/>
            <a:ext cx="1428750" cy="714375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4000" b="1">
                <a:solidFill>
                  <a:srgbClr val="FFFF00"/>
                </a:solidFill>
              </a:rPr>
              <a:t>華映</a:t>
            </a:r>
            <a:endParaRPr lang="en-US" altLang="zh-TW" sz="4000" b="1">
              <a:solidFill>
                <a:srgbClr val="FFFF00"/>
              </a:solidFill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4643438" y="3786188"/>
            <a:ext cx="1428750" cy="714375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4000" b="1">
                <a:solidFill>
                  <a:srgbClr val="FFFF00"/>
                </a:solidFill>
              </a:rPr>
              <a:t>友達</a:t>
            </a:r>
            <a:endParaRPr lang="en-US" altLang="zh-TW" sz="4000" b="1">
              <a:solidFill>
                <a:srgbClr val="FFFF00"/>
              </a:solidFill>
            </a:endParaRPr>
          </a:p>
        </p:txBody>
      </p:sp>
      <p:grpSp>
        <p:nvGrpSpPr>
          <p:cNvPr id="2" name="群組 12"/>
          <p:cNvGrpSpPr>
            <a:grpSpLocks/>
          </p:cNvGrpSpPr>
          <p:nvPr/>
        </p:nvGrpSpPr>
        <p:grpSpPr bwMode="auto">
          <a:xfrm>
            <a:off x="5500694" y="1714488"/>
            <a:ext cx="1571625" cy="1428750"/>
            <a:chOff x="4786314" y="1857364"/>
            <a:chExt cx="1785950" cy="1714512"/>
          </a:xfrm>
        </p:grpSpPr>
        <p:sp>
          <p:nvSpPr>
            <p:cNvPr id="13" name="矩形 12"/>
            <p:cNvSpPr/>
            <p:nvPr/>
          </p:nvSpPr>
          <p:spPr>
            <a:xfrm>
              <a:off x="4786314" y="1857364"/>
              <a:ext cx="1785950" cy="1714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616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29190" y="1928802"/>
              <a:ext cx="1568001" cy="1576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群組 15"/>
          <p:cNvGrpSpPr>
            <a:grpSpLocks/>
          </p:cNvGrpSpPr>
          <p:nvPr/>
        </p:nvGrpSpPr>
        <p:grpSpPr bwMode="auto">
          <a:xfrm>
            <a:off x="4572000" y="4500563"/>
            <a:ext cx="1571636" cy="1428750"/>
            <a:chOff x="4786314" y="1857364"/>
            <a:chExt cx="1785950" cy="1714512"/>
          </a:xfrm>
        </p:grpSpPr>
        <p:sp>
          <p:nvSpPr>
            <p:cNvPr id="16" name="矩形 15"/>
            <p:cNvSpPr/>
            <p:nvPr/>
          </p:nvSpPr>
          <p:spPr>
            <a:xfrm>
              <a:off x="4786314" y="1857364"/>
              <a:ext cx="1785950" cy="1714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615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29190" y="1928802"/>
              <a:ext cx="1568001" cy="1576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4" name="Rectangle 18"/>
          <p:cNvSpPr>
            <a:spLocks noChangeArrowheads="1"/>
          </p:cNvSpPr>
          <p:nvPr/>
        </p:nvSpPr>
        <p:spPr bwMode="auto">
          <a:xfrm>
            <a:off x="2214563" y="4786313"/>
            <a:ext cx="2000250" cy="85725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4800">
                <a:solidFill>
                  <a:srgbClr val="FFFF00"/>
                </a:solidFill>
                <a:latin typeface="華康魏碑體" pitchFamily="65" charset="-120"/>
                <a:ea typeface="華康魏碑體" pitchFamily="65" charset="-120"/>
              </a:rPr>
              <a:t>渴望村</a:t>
            </a:r>
            <a:endParaRPr lang="en-US" altLang="zh-TW" sz="4800">
              <a:solidFill>
                <a:srgbClr val="FFFF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3214688" y="1643063"/>
            <a:ext cx="2000250" cy="7143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600" dirty="0">
                <a:solidFill>
                  <a:srgbClr val="0033CC"/>
                </a:solidFill>
                <a:latin typeface="華康粗圓體" pitchFamily="49" charset="-120"/>
                <a:ea typeface="華康粗圓體" pitchFamily="49" charset="-120"/>
              </a:rPr>
              <a:t>腐菜味</a:t>
            </a:r>
            <a:endParaRPr lang="en-US" altLang="zh-TW" sz="3600" dirty="0">
              <a:solidFill>
                <a:srgbClr val="0033CC"/>
              </a:solidFill>
              <a:latin typeface="華康粗圓體" pitchFamily="49" charset="-120"/>
              <a:ea typeface="華康粗圓體" pitchFamily="49" charset="-120"/>
            </a:endParaRP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3214688" y="2500313"/>
            <a:ext cx="2000250" cy="7143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600" dirty="0">
                <a:solidFill>
                  <a:srgbClr val="0033CC"/>
                </a:solidFill>
                <a:latin typeface="華康粗圓體" pitchFamily="49" charset="-120"/>
                <a:ea typeface="華康粗圓體" pitchFamily="49" charset="-120"/>
              </a:rPr>
              <a:t>酸臭味</a:t>
            </a:r>
            <a:endParaRPr lang="en-US" altLang="zh-TW" sz="3600" dirty="0">
              <a:solidFill>
                <a:srgbClr val="0033CC"/>
              </a:solidFill>
              <a:latin typeface="華康粗圓體" pitchFamily="49" charset="-120"/>
              <a:ea typeface="華康粗圓體" pitchFamily="49" charset="-120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4429132"/>
            <a:ext cx="1576387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文字方塊 17"/>
          <p:cNvSpPr txBox="1"/>
          <p:nvPr/>
        </p:nvSpPr>
        <p:spPr>
          <a:xfrm>
            <a:off x="7380312" y="63093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施建輝製作</a:t>
            </a:r>
          </a:p>
        </p:txBody>
      </p:sp>
    </p:spTree>
    <p:extLst>
      <p:ext uri="{BB962C8B-B14F-4D97-AF65-F5344CB8AC3E}">
        <p14:creationId xmlns:p14="http://schemas.microsoft.com/office/powerpoint/2010/main" val="205761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26093E-6 C -0.00053 0.02499 0.00208 0.03008 -0.00608 0.04118 C -0.00938 0.05182 -0.00521 0.04002 -0.00938 0.04696 C -0.01546 0.05691 -0.01059 0.05275 -0.01493 0.05575 C -0.02396 0.0738 -0.02987 0.06917 -0.04271 0.07056 C -0.0448 0.07449 -0.04618 0.07981 -0.04827 0.08374 C -0.04862 0.08698 -0.04966 0.08976 -0.05018 0.09253 C -0.05087 0.09808 -0.05157 0.10873 -0.05157 0.10896 C -0.05191 0.1233 -0.05209 0.14042 -0.05504 0.1543 C -0.05573 0.15892 -0.05764 0.16123 -0.05921 0.16447 C -0.06007 0.16725 -0.0599 0.17095 -0.06094 0.17326 C -0.06285 0.1772 -0.06962 0.17858 -0.07188 0.17928 C -0.07327 0.18529 -0.07396 0.18876 -0.07657 0.19246 C -0.07813 0.20079 -0.07882 0.20542 -0.07934 0.21467 C -0.07969 0.23757 -0.07934 0.2607 -0.08004 0.28383 C -0.08004 0.28569 -0.0875 0.29702 -0.08889 0.29864 C -0.09028 0.2998 -0.09306 0.30142 -0.09306 0.30165 C -0.09428 0.30419 -0.09584 0.30604 -0.09705 0.30859 C -0.09757 0.30997 -0.09757 0.31252 -0.09827 0.31321 C -0.10035 0.31553 -0.10261 0.31483 -0.10452 0.31622 C -0.10834 0.32154 -0.10851 0.32339 -0.11146 0.32941 C -0.11268 0.33889 -0.12014 0.35022 -0.12362 0.35739 C -0.12639 0.36364 -0.12344 0.36063 -0.12691 0.36318 C -0.12934 0.3685 -0.13195 0.37474 -0.13368 0.38099 C -0.13386 0.38793 -0.13403 0.39464 -0.13438 0.40135 C -0.13438 0.4032 -0.13507 0.40458 -0.1349 0.40597 C -0.1349 0.4069 -0.13421 0.4069 -0.13368 0.40759 " pathEditMode="relative" rAng="0" ptsTypes="ffffffffffffffffffffffffff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0" y="204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48439E-6 C 0.00382 0.03678 0.00503 0.08605 -0.00018 0.12098 C -0.00122 0.12792 -0.00903 0.15359 -0.01111 0.15799 C -0.01424 0.15452 -0.02205 0.15915 -0.02431 0.15961 C -0.02604 0.16146 -0.02656 0.164 -0.02795 0.16794 C -0.02865 0.17464 -0.03004 0.17904 -0.03125 0.18459 C -0.03386 0.20981 -0.03038 0.17464 -0.03229 0.2489 C -0.03247 0.25723 -0.03768 0.26995 -0.03941 0.27573 C -0.04028 0.2829 -0.04323 0.30141 -0.04497 0.30603 C -0.04653 0.30974 -0.04809 0.31089 -0.04983 0.31413 C -0.05104 0.31968 -0.05174 0.32593 -0.05313 0.33125 C -0.05469 0.33703 -0.0566 0.34189 -0.05799 0.3479 C -0.06007 0.35554 -0.0592 0.35901 -0.06233 0.36479 C -0.06389 0.37196 -0.06563 0.37728 -0.06771 0.38191 C -0.0691 0.38792 -0.07101 0.39162 -0.07275 0.39694 C -0.07379 0.40666 -0.0724 0.39741 -0.07535 0.40527 C -0.07743 0.41059 -0.07761 0.41614 -0.08021 0.41915 C -0.08663 0.41776 -0.08993 0.41684 -0.09549 0.41198 C -0.1007 0.41244 -0.10573 0.41406 -0.11059 0.41406 " pathEditMode="relative" rAng="0" ptsTypes="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00" y="2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2" grpId="0" animBg="1"/>
      <p:bldP spid="22" grpId="1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12188" y="332655"/>
            <a:ext cx="73802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SzPct val="80000"/>
            </a:pPr>
            <a:r>
              <a:rPr lang="zh-TW" altLang="en-US" sz="2400" dirty="0" smtClean="0">
                <a:solidFill>
                  <a:prstClr val="black"/>
                </a:solidFill>
                <a:ea typeface="華康魏碑體" pitchFamily="65" charset="-120"/>
              </a:rPr>
              <a:t>由縣</a:t>
            </a:r>
            <a:r>
              <a:rPr lang="zh-TW" altLang="en-US" sz="2400" dirty="0">
                <a:solidFill>
                  <a:prstClr val="black"/>
                </a:solidFill>
                <a:ea typeface="華康魏碑體" pitchFamily="65" charset="-120"/>
              </a:rPr>
              <a:t>環保局的監測</a:t>
            </a:r>
            <a:r>
              <a:rPr lang="zh-TW" altLang="en-US" sz="2400" dirty="0" smtClean="0">
                <a:solidFill>
                  <a:prstClr val="black"/>
                </a:solidFill>
                <a:ea typeface="華康魏碑體" pitchFamily="65" charset="-120"/>
              </a:rPr>
              <a:t>計畫開始，</a:t>
            </a:r>
            <a:r>
              <a:rPr lang="zh-TW" altLang="en-US" sz="2400" dirty="0">
                <a:solidFill>
                  <a:prstClr val="black"/>
                </a:solidFill>
                <a:ea typeface="華康魏碑體" pitchFamily="65" charset="-120"/>
              </a:rPr>
              <a:t>社區</a:t>
            </a:r>
            <a:r>
              <a:rPr lang="zh-TW" altLang="en-US" sz="2400" dirty="0" smtClean="0">
                <a:solidFill>
                  <a:prstClr val="black"/>
                </a:solidFill>
                <a:ea typeface="華康魏碑體" pitchFamily="65" charset="-120"/>
              </a:rPr>
              <a:t>居民開始參與社區環境監測。</a:t>
            </a:r>
            <a:r>
              <a:rPr lang="en-US" altLang="zh-TW" sz="2400" dirty="0">
                <a:solidFill>
                  <a:prstClr val="black"/>
                </a:solidFill>
                <a:ea typeface="華康魏碑體" pitchFamily="65" charset="-120"/>
              </a:rPr>
              <a:t>(</a:t>
            </a:r>
            <a:r>
              <a:rPr lang="en-US" altLang="zh-TW" sz="2400" dirty="0" smtClean="0">
                <a:solidFill>
                  <a:prstClr val="black"/>
                </a:solidFill>
                <a:ea typeface="華康魏碑體" pitchFamily="65" charset="-120"/>
              </a:rPr>
              <a:t>2006~2007)</a:t>
            </a: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>
                <a:solidFill>
                  <a:prstClr val="black"/>
                </a:solidFill>
                <a:ea typeface="華康魏碑體" pitchFamily="65" charset="-120"/>
              </a:rPr>
              <a:t>居民：</a:t>
            </a:r>
            <a:endParaRPr lang="en-US" altLang="zh-TW" sz="2400" dirty="0" smtClean="0">
              <a:solidFill>
                <a:prstClr val="black"/>
              </a:solidFill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en-US" altLang="zh-TW" sz="2400" dirty="0" smtClean="0">
                <a:solidFill>
                  <a:prstClr val="black"/>
                </a:solidFill>
                <a:latin typeface="標楷體"/>
                <a:ea typeface="華康魏碑體" pitchFamily="65" charset="-120"/>
              </a:rPr>
              <a:t>“</a:t>
            </a:r>
            <a:r>
              <a:rPr lang="zh-TW" altLang="en-US" sz="2400" dirty="0" smtClean="0">
                <a:solidFill>
                  <a:prstClr val="black"/>
                </a:solidFill>
                <a:ea typeface="華康魏碑體" pitchFamily="65" charset="-120"/>
              </a:rPr>
              <a:t>因為工廠這麼大，我們要跟誰接觸呢？另外，我們也不知道</a:t>
            </a:r>
            <a:r>
              <a:rPr lang="zh-TW" altLang="en-US" sz="2400" dirty="0" smtClean="0">
                <a:solidFill>
                  <a:srgbClr val="FF0000"/>
                </a:solidFill>
                <a:ea typeface="華康魏碑體" pitchFamily="65" charset="-120"/>
              </a:rPr>
              <a:t>高牆</a:t>
            </a:r>
            <a:r>
              <a:rPr lang="zh-TW" altLang="en-US" sz="2400" dirty="0" smtClean="0">
                <a:solidFill>
                  <a:prstClr val="black"/>
                </a:solidFill>
                <a:ea typeface="華康魏碑體" pitchFamily="65" charset="-120"/>
              </a:rPr>
              <a:t>裡面的想法為何？</a:t>
            </a:r>
            <a:r>
              <a:rPr lang="zh-TW" altLang="en-US" sz="2400" b="1" dirty="0" smtClean="0">
                <a:solidFill>
                  <a:srgbClr val="FF0000"/>
                </a:solidFill>
                <a:ea typeface="華康魏碑體" pitchFamily="65" charset="-120"/>
              </a:rPr>
              <a:t>我們是受害者，你們是加害者，不知道你們怎麼想的</a:t>
            </a:r>
            <a:r>
              <a:rPr lang="zh-TW" altLang="en-US" sz="2400" dirty="0" smtClean="0">
                <a:solidFill>
                  <a:prstClr val="black"/>
                </a:solidFill>
                <a:ea typeface="華康魏碑體" pitchFamily="65" charset="-120"/>
              </a:rPr>
              <a:t>？</a:t>
            </a:r>
            <a:r>
              <a:rPr lang="en-US" altLang="zh-TW" sz="2400" dirty="0" smtClean="0">
                <a:solidFill>
                  <a:prstClr val="black"/>
                </a:solidFill>
                <a:latin typeface="標楷體"/>
                <a:ea typeface="標楷體"/>
              </a:rPr>
              <a:t>”</a:t>
            </a: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環保局召開溝通會議：社區代表、村長、華映、友達</a:t>
            </a:r>
            <a:endParaRPr lang="en-US" altLang="zh-TW" sz="2400" dirty="0" smtClean="0">
              <a:solidFill>
                <a:prstClr val="black"/>
              </a:solidFill>
              <a:latin typeface="標楷體"/>
              <a:ea typeface="標楷體"/>
            </a:endParaRPr>
          </a:p>
          <a:p>
            <a:pPr>
              <a:spcBef>
                <a:spcPts val="2400"/>
              </a:spcBef>
              <a:buSzPct val="80000"/>
            </a:pPr>
            <a:r>
              <a:rPr lang="zh-TW" altLang="en-US" sz="2400" dirty="0">
                <a:solidFill>
                  <a:prstClr val="black"/>
                </a:solidFill>
                <a:latin typeface="標楷體"/>
                <a:ea typeface="標楷體"/>
              </a:rPr>
              <a:t>社區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邀請鄉主秘、代表、兩廠，逐漸開始對話。</a:t>
            </a:r>
            <a:endParaRPr lang="en-US" altLang="zh-TW" sz="2400" dirty="0">
              <a:solidFill>
                <a:prstClr val="black"/>
              </a:solidFill>
              <a:latin typeface="標楷體"/>
              <a:ea typeface="標楷體"/>
            </a:endParaRPr>
          </a:p>
          <a:p>
            <a:pPr>
              <a:spcBef>
                <a:spcPts val="2400"/>
              </a:spcBef>
              <a:buSzPct val="80000"/>
            </a:pPr>
            <a:endParaRPr lang="en-US" altLang="zh-TW" sz="2400" dirty="0">
              <a:solidFill>
                <a:prstClr val="black"/>
              </a:solidFill>
              <a:ea typeface="華康魏碑體" pitchFamily="65" charset="-120"/>
            </a:endParaRPr>
          </a:p>
          <a:p>
            <a:pPr>
              <a:spcBef>
                <a:spcPts val="2400"/>
              </a:spcBef>
              <a:buSzPct val="80000"/>
            </a:pPr>
            <a:endParaRPr lang="en-US" altLang="zh-TW" sz="2400" dirty="0">
              <a:solidFill>
                <a:prstClr val="black"/>
              </a:solidFill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869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18634</TotalTime>
  <Words>1740</Words>
  <Application>Microsoft Office PowerPoint</Application>
  <PresentationFormat>如螢幕大小 (4:3)</PresentationFormat>
  <Paragraphs>136</Paragraphs>
  <Slides>24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1_Office 佈景主題</vt:lpstr>
      <vt:lpstr>            南台科技大學 「工程倫理」教學工作坊   環境爭議中工程師的角色</vt:lpstr>
      <vt:lpstr>PowerPoint 簡報</vt:lpstr>
      <vt:lpstr>PowerPoint 簡報</vt:lpstr>
      <vt:lpstr>PowerPoint 簡報</vt:lpstr>
      <vt:lpstr>PowerPoint 簡報</vt:lpstr>
      <vt:lpstr>PowerPoint 簡報</vt:lpstr>
      <vt:lpstr>龍潭 渴望社區</vt:lpstr>
      <vt:lpstr>時空背景</vt:lpstr>
      <vt:lpstr>PowerPoint 簡報</vt:lpstr>
      <vt:lpstr>PowerPoint 簡報</vt:lpstr>
      <vt:lpstr>PowerPoint 簡報</vt:lpstr>
      <vt:lpstr>PowerPoint 簡報</vt:lpstr>
      <vt:lpstr>氣相層析質譜分析儀(GC-MS) Gas Chromatography-Mass Spectrophotometer</vt:lpstr>
      <vt:lpstr>環境檢驗科學的角色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wl</dc:creator>
  <cp:lastModifiedBy>wl</cp:lastModifiedBy>
  <cp:revision>149</cp:revision>
  <dcterms:created xsi:type="dcterms:W3CDTF">2011-12-07T02:57:45Z</dcterms:created>
  <dcterms:modified xsi:type="dcterms:W3CDTF">2012-01-10T02:24:55Z</dcterms:modified>
</cp:coreProperties>
</file>