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71" r:id="rId3"/>
    <p:sldId id="259" r:id="rId4"/>
    <p:sldId id="258" r:id="rId5"/>
    <p:sldId id="260" r:id="rId6"/>
    <p:sldId id="261" r:id="rId7"/>
    <p:sldId id="262" r:id="rId8"/>
    <p:sldId id="263" r:id="rId9"/>
    <p:sldId id="266" r:id="rId10"/>
    <p:sldId id="267" r:id="rId11"/>
    <p:sldId id="270" r:id="rId12"/>
    <p:sldId id="269" r:id="rId13"/>
    <p:sldId id="26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FA163E-7BCE-4463-A47A-D2EE6809FC87}" type="datetimeFigureOut">
              <a:rPr lang="zh-TW" altLang="en-US" smtClean="0"/>
              <a:t>2016/12/5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8BAA9B-04A5-4165-A8B1-74BBFBFF8D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6897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BAA9B-04A5-4165-A8B1-74BBFBFF8D84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586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他擁有較大的確定性，可以預先編排劇本，並引導對方演出。</a:t>
            </a:r>
          </a:p>
          <a:p>
            <a:r>
              <a:rPr lang="zh-TW" altLang="en-US" dirty="0"/>
              <a:t>然而，這個理論上的優勢往往會被心理因素削弱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BAA9B-04A5-4165-A8B1-74BBFBFF8D84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4946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比賽中準備發球的選手，經常感受到更大的緊繃氣息，像是那掌握在手中的確定性，一不經意，便會溜走。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BAA9B-04A5-4165-A8B1-74BBFBFF8D84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1291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但是，怎能繼續默不作聲，將自己的人生交給他人？</a:t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BAA9B-04A5-4165-A8B1-74BBFBFF8D84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8626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3E89-BF3D-4FA2-A9D3-95E79F908068}" type="datetimeFigureOut">
              <a:rPr lang="zh-TW" altLang="en-US" smtClean="0"/>
              <a:t>2016/12/5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D9AF-5E2E-44F8-9CDD-A99209C6460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1198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3E89-BF3D-4FA2-A9D3-95E79F908068}" type="datetimeFigureOut">
              <a:rPr lang="zh-TW" altLang="en-US" smtClean="0"/>
              <a:t>2016/12/5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D9AF-5E2E-44F8-9CDD-A99209C646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106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3E89-BF3D-4FA2-A9D3-95E79F908068}" type="datetimeFigureOut">
              <a:rPr lang="zh-TW" altLang="en-US" smtClean="0"/>
              <a:t>2016/12/5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D9AF-5E2E-44F8-9CDD-A99209C646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0658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3E89-BF3D-4FA2-A9D3-95E79F908068}" type="datetimeFigureOut">
              <a:rPr lang="zh-TW" altLang="en-US" smtClean="0"/>
              <a:t>2016/12/5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D9AF-5E2E-44F8-9CDD-A99209C6460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82654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3E89-BF3D-4FA2-A9D3-95E79F908068}" type="datetimeFigureOut">
              <a:rPr lang="zh-TW" altLang="en-US" smtClean="0"/>
              <a:t>2016/12/5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D9AF-5E2E-44F8-9CDD-A99209C646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35027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3E89-BF3D-4FA2-A9D3-95E79F908068}" type="datetimeFigureOut">
              <a:rPr lang="zh-TW" altLang="en-US" smtClean="0"/>
              <a:t>2016/12/5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D9AF-5E2E-44F8-9CDD-A99209C6460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76348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3E89-BF3D-4FA2-A9D3-95E79F908068}" type="datetimeFigureOut">
              <a:rPr lang="zh-TW" altLang="en-US" smtClean="0"/>
              <a:t>2016/12/5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D9AF-5E2E-44F8-9CDD-A99209C646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5129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3E89-BF3D-4FA2-A9D3-95E79F908068}" type="datetimeFigureOut">
              <a:rPr lang="zh-TW" altLang="en-US" smtClean="0"/>
              <a:t>2016/12/5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D9AF-5E2E-44F8-9CDD-A99209C646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01379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3E89-BF3D-4FA2-A9D3-95E79F908068}" type="datetimeFigureOut">
              <a:rPr lang="zh-TW" altLang="en-US" smtClean="0"/>
              <a:t>2016/12/5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D9AF-5E2E-44F8-9CDD-A99209C646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1499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3E89-BF3D-4FA2-A9D3-95E79F908068}" type="datetimeFigureOut">
              <a:rPr lang="zh-TW" altLang="en-US" smtClean="0"/>
              <a:t>2016/12/5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D9AF-5E2E-44F8-9CDD-A99209C646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5929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3E89-BF3D-4FA2-A9D3-95E79F908068}" type="datetimeFigureOut">
              <a:rPr lang="zh-TW" altLang="en-US" smtClean="0"/>
              <a:t>2016/12/5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D9AF-5E2E-44F8-9CDD-A99209C646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200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3E89-BF3D-4FA2-A9D3-95E79F908068}" type="datetimeFigureOut">
              <a:rPr lang="zh-TW" altLang="en-US" smtClean="0"/>
              <a:t>2016/12/5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D9AF-5E2E-44F8-9CDD-A99209C646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1304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3E89-BF3D-4FA2-A9D3-95E79F908068}" type="datetimeFigureOut">
              <a:rPr lang="zh-TW" altLang="en-US" smtClean="0"/>
              <a:t>2016/12/5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D9AF-5E2E-44F8-9CDD-A99209C646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6837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3E89-BF3D-4FA2-A9D3-95E79F908068}" type="datetimeFigureOut">
              <a:rPr lang="zh-TW" altLang="en-US" smtClean="0"/>
              <a:t>2016/12/5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D9AF-5E2E-44F8-9CDD-A99209C646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8529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3E89-BF3D-4FA2-A9D3-95E79F908068}" type="datetimeFigureOut">
              <a:rPr lang="zh-TW" altLang="en-US" smtClean="0"/>
              <a:t>2016/12/5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D9AF-5E2E-44F8-9CDD-A99209C646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6300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3E89-BF3D-4FA2-A9D3-95E79F908068}" type="datetimeFigureOut">
              <a:rPr lang="zh-TW" altLang="en-US" smtClean="0"/>
              <a:t>2016/12/5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D9AF-5E2E-44F8-9CDD-A99209C646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8135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3E89-BF3D-4FA2-A9D3-95E79F908068}" type="datetimeFigureOut">
              <a:rPr lang="zh-TW" altLang="en-US" smtClean="0"/>
              <a:t>2016/12/5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D9AF-5E2E-44F8-9CDD-A99209C646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0810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3ED3E89-BF3D-4FA2-A9D3-95E79F908068}" type="datetimeFigureOut">
              <a:rPr lang="zh-TW" altLang="en-US" smtClean="0"/>
              <a:t>2016/12/5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D01D9AF-5E2E-44F8-9CDD-A99209C646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65524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mypaper.pchome.com.tw/wang_buddy/post/1320919823" TargetMode="External"/><Relationship Id="rId2" Type="http://schemas.openxmlformats.org/officeDocument/2006/relationships/hyperlink" Target="http://health.businessweekly.com.tw/AArticle.aspx?ID=ARTL000017172&amp;p=1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9000">
              <a:schemeClr val="bg2">
                <a:tint val="97000"/>
                <a:hueMod val="92000"/>
                <a:satMod val="169000"/>
                <a:lumMod val="77000"/>
                <a:lumOff val="23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1.bp.blogspot.com/-NfmEv25QR5w/VKLtDaaBTuI/AAAAAAABu0M/stMZbqMWUP4/s1600/musicos_Lorenzo%2BMattott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4"/>
          <a:stretch/>
        </p:blipFill>
        <p:spPr bwMode="auto">
          <a:xfrm>
            <a:off x="1146412" y="0"/>
            <a:ext cx="8119554" cy="700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30368" y="2940381"/>
            <a:ext cx="4538720" cy="1228298"/>
          </a:xfrm>
        </p:spPr>
        <p:txBody>
          <a:bodyPr/>
          <a:lstStyle/>
          <a:p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好．愛企畫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7588591" y="4462818"/>
            <a:ext cx="4134835" cy="1875855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題目：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搶，發球權</a:t>
            </a:r>
            <a:endParaRPr lang="en-US" altLang="zh-TW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Wide Latin" panose="020A0A07050505020404" pitchFamily="18" charset="0"/>
                <a:ea typeface="微軟正黑體" panose="020B0604030504040204" pitchFamily="34" charset="-120"/>
              </a:rPr>
              <a:t>組員： </a:t>
            </a:r>
            <a:r>
              <a:rPr lang="zh-TW" altLang="en-US" b="1" dirty="0">
                <a:solidFill>
                  <a:srgbClr val="7030A0"/>
                </a:solidFill>
                <a:latin typeface="Wide Latin" panose="020A0A07050505020404" pitchFamily="18" charset="0"/>
                <a:ea typeface="微軟正黑體" panose="020B0604030504040204" pitchFamily="34" charset="-120"/>
              </a:rPr>
              <a:t>林峰五 林雅筑  </a:t>
            </a:r>
            <a:endParaRPr lang="en-US" altLang="zh-TW" b="1" dirty="0">
              <a:solidFill>
                <a:srgbClr val="7030A0"/>
              </a:solidFill>
              <a:latin typeface="Wide Latin" panose="020A0A07050505020404" pitchFamily="18" charset="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Wide Latin" panose="020A0A07050505020404" pitchFamily="18" charset="0"/>
                <a:ea typeface="微軟正黑體" panose="020B0604030504040204" pitchFamily="34" charset="-120"/>
              </a:rPr>
              <a:t>   指導：</a:t>
            </a:r>
            <a:r>
              <a:rPr lang="zh-TW" altLang="en-US" b="1" dirty="0">
                <a:solidFill>
                  <a:srgbClr val="7030A0"/>
                </a:solidFill>
                <a:latin typeface="Wide Latin" panose="020A0A07050505020404" pitchFamily="18" charset="0"/>
                <a:ea typeface="微軟正黑體" panose="020B0604030504040204" pitchFamily="34" charset="-120"/>
              </a:rPr>
              <a:t>彭易璟老師</a:t>
            </a:r>
            <a:endParaRPr lang="en-US" altLang="zh-TW" b="1" dirty="0">
              <a:solidFill>
                <a:srgbClr val="7030A0"/>
              </a:solidFill>
              <a:latin typeface="Wide Latin" panose="020A0A07050505020404" pitchFamily="18" charset="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Wide Latin" panose="020A0A07050505020404" pitchFamily="18" charset="0"/>
                <a:ea typeface="微軟正黑體" panose="020B0604030504040204" pitchFamily="34" charset="-120"/>
              </a:rPr>
              <a:t>         課程：</a:t>
            </a:r>
            <a:r>
              <a:rPr lang="zh-TW" altLang="en-US" b="1" dirty="0">
                <a:solidFill>
                  <a:srgbClr val="7030A0"/>
                </a:solidFill>
                <a:latin typeface="Wide Latin" panose="020A0A07050505020404" pitchFamily="18" charset="0"/>
                <a:ea typeface="微軟正黑體" panose="020B0604030504040204" pitchFamily="34" charset="-120"/>
              </a:rPr>
              <a:t>電影與兩性課題</a:t>
            </a:r>
            <a:endParaRPr lang="en-US" altLang="zh-TW" b="1" dirty="0">
              <a:solidFill>
                <a:srgbClr val="7030A0"/>
              </a:solidFill>
              <a:latin typeface="Wide Latin" panose="020A0A07050505020404" pitchFamily="18" charset="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0986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70313" y="0"/>
            <a:ext cx="3071431" cy="22728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1341783"/>
          </a:xfrm>
        </p:spPr>
        <p:txBody>
          <a:bodyPr/>
          <a:lstStyle/>
          <a:p>
            <a:r>
              <a:rPr lang="zh-TW" altLang="en-US" dirty="0"/>
              <a:t>心得分享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type="body" idx="1"/>
          </p:nvPr>
        </p:nvSpPr>
        <p:spPr>
          <a:xfrm>
            <a:off x="750472" y="1431235"/>
            <a:ext cx="10951197" cy="5237977"/>
          </a:xfrm>
        </p:spPr>
        <p:txBody>
          <a:bodyPr>
            <a:noAutofit/>
          </a:bodyPr>
          <a:lstStyle/>
          <a:p>
            <a:r>
              <a:rPr lang="zh-TW" altLang="en-US" sz="3600" dirty="0">
                <a:solidFill>
                  <a:srgbClr val="7030A0"/>
                </a:solidFill>
              </a:rPr>
              <a:t>林雅筑</a:t>
            </a:r>
            <a:r>
              <a:rPr lang="en-US" altLang="zh-TW" sz="3600" dirty="0">
                <a:solidFill>
                  <a:srgbClr val="7030A0"/>
                </a:solidFill>
              </a:rPr>
              <a:t>:</a:t>
            </a:r>
            <a:r>
              <a:rPr lang="zh-TW" altLang="en-US" sz="3600" dirty="0">
                <a:solidFill>
                  <a:schemeClr val="bg1"/>
                </a:solidFill>
              </a:rPr>
              <a:t>在做完這次的</a:t>
            </a:r>
            <a:r>
              <a:rPr lang="en-US" altLang="zh-TW" sz="3600" dirty="0">
                <a:solidFill>
                  <a:schemeClr val="bg1"/>
                </a:solidFill>
              </a:rPr>
              <a:t>PPT</a:t>
            </a:r>
            <a:r>
              <a:rPr lang="zh-TW" altLang="en-US" sz="3600" dirty="0">
                <a:solidFill>
                  <a:schemeClr val="bg1"/>
                </a:solidFill>
              </a:rPr>
              <a:t>之後，我更了解為什麼在一段美好的親密關係中，是需要彼此相的配合與摩擦，才能讓彼此的關係更進一步。學習到在愛情中，兩人相處之道，不只是道理的敘述，而是彼此一退一進的互動。然而，必須懂得面對自己的感受，才能給對方幸福。</a:t>
            </a:r>
          </a:p>
        </p:txBody>
      </p:sp>
    </p:spTree>
    <p:extLst>
      <p:ext uri="{BB962C8B-B14F-4D97-AF65-F5344CB8AC3E}">
        <p14:creationId xmlns:p14="http://schemas.microsoft.com/office/powerpoint/2010/main" val="2654530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70313" y="0"/>
            <a:ext cx="3071431" cy="22728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1341783"/>
          </a:xfrm>
        </p:spPr>
        <p:txBody>
          <a:bodyPr/>
          <a:lstStyle/>
          <a:p>
            <a:r>
              <a:rPr lang="zh-TW" altLang="en-US" dirty="0"/>
              <a:t>心得分享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type="body" idx="1"/>
          </p:nvPr>
        </p:nvSpPr>
        <p:spPr>
          <a:xfrm>
            <a:off x="750472" y="1431235"/>
            <a:ext cx="10951197" cy="5237977"/>
          </a:xfrm>
        </p:spPr>
        <p:txBody>
          <a:bodyPr>
            <a:noAutofit/>
          </a:bodyPr>
          <a:lstStyle/>
          <a:p>
            <a:r>
              <a:rPr lang="zh-TW" altLang="en-US" sz="3600" dirty="0">
                <a:solidFill>
                  <a:srgbClr val="7030A0"/>
                </a:solidFill>
              </a:rPr>
              <a:t>林峰五</a:t>
            </a:r>
            <a:r>
              <a:rPr lang="en-US" altLang="zh-TW" sz="3600" dirty="0">
                <a:solidFill>
                  <a:srgbClr val="7030A0"/>
                </a:solidFill>
              </a:rPr>
              <a:t>:</a:t>
            </a:r>
            <a:r>
              <a:rPr lang="zh-TW" altLang="en-US" sz="3600" dirty="0">
                <a:solidFill>
                  <a:schemeClr val="bg1"/>
                </a:solidFill>
              </a:rPr>
              <a:t>一開始抽到這個題目時，真的不知道從哪開始著手，因為自己沒有任何相關的經驗，但在查完相關的資料後，我試著用交朋友的方式套入主題來製作，也許我的想法並不是完全正確的，但我想兩性之間相處模式可能也跟做人處事有相關吧。</a:t>
            </a:r>
          </a:p>
        </p:txBody>
      </p:sp>
    </p:spTree>
    <p:extLst>
      <p:ext uri="{BB962C8B-B14F-4D97-AF65-F5344CB8AC3E}">
        <p14:creationId xmlns:p14="http://schemas.microsoft.com/office/powerpoint/2010/main" val="288137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3096" y="1537253"/>
            <a:ext cx="10416208" cy="1736034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TW" sz="1800" dirty="0">
                <a:hlinkClick r:id="rId2"/>
              </a:rPr>
              <a:t>http://health.businessweekly.com.tw/AArticle.aspx?ID=ARTL000017172&amp;p=1</a:t>
            </a:r>
            <a:r>
              <a:rPr lang="en-US" altLang="zh-TW" sz="1800" dirty="0"/>
              <a:t/>
            </a:r>
            <a:br>
              <a:rPr lang="en-US" altLang="zh-TW" sz="1800" dirty="0"/>
            </a:br>
            <a:r>
              <a:rPr lang="en-US" altLang="zh-TW" sz="1800" dirty="0"/>
              <a:t/>
            </a:r>
            <a:br>
              <a:rPr lang="en-US" altLang="zh-TW" sz="1800" dirty="0"/>
            </a:br>
            <a:r>
              <a:rPr lang="en-US" altLang="zh-TW" sz="1800" dirty="0">
                <a:hlinkClick r:id="rId3"/>
              </a:rPr>
              <a:t>http://mypaper.pchome.com.tw/wang_buddy/post/1320919823</a:t>
            </a:r>
            <a:r>
              <a:rPr lang="en-US" altLang="zh-TW" sz="1800" dirty="0"/>
              <a:t/>
            </a:r>
            <a:br>
              <a:rPr lang="en-US" altLang="zh-TW" sz="1800" dirty="0"/>
            </a:br>
            <a:endParaRPr lang="zh-TW" altLang="en-US" sz="1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4212" y="685801"/>
            <a:ext cx="8534400" cy="1116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200" b="1" dirty="0"/>
              <a:t>參考資料</a:t>
            </a:r>
          </a:p>
        </p:txBody>
      </p:sp>
    </p:spTree>
    <p:extLst>
      <p:ext uri="{BB962C8B-B14F-4D97-AF65-F5344CB8AC3E}">
        <p14:creationId xmlns:p14="http://schemas.microsoft.com/office/powerpoint/2010/main" val="282098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renaudfarace.fr/wp-content/uploads/2014/01/BV_p22-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612" y="0"/>
            <a:ext cx="9687188" cy="696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60794" y="2156271"/>
            <a:ext cx="3057099" cy="1325563"/>
          </a:xfrm>
        </p:spPr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謝謝聆聽</a:t>
            </a:r>
          </a:p>
        </p:txBody>
      </p:sp>
    </p:spTree>
    <p:extLst>
      <p:ext uri="{BB962C8B-B14F-4D97-AF65-F5344CB8AC3E}">
        <p14:creationId xmlns:p14="http://schemas.microsoft.com/office/powerpoint/2010/main" val="4090137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5045347"/>
              </p:ext>
            </p:extLst>
          </p:nvPr>
        </p:nvGraphicFramePr>
        <p:xfrm>
          <a:off x="1156599" y="43975"/>
          <a:ext cx="9870792" cy="6972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Acrobat Document" r:id="rId3" imgW="9829470" imgH="6943376" progId="AcroExch.Document.DC">
                  <p:embed/>
                </p:oleObj>
              </mc:Choice>
              <mc:Fallback>
                <p:oleObj name="Acrobat Document" r:id="rId3" imgW="9829470" imgH="6943376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56599" y="43975"/>
                        <a:ext cx="9870792" cy="69720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403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4212" y="1320801"/>
            <a:ext cx="8534400" cy="4086086"/>
          </a:xfrm>
        </p:spPr>
        <p:txBody>
          <a:bodyPr/>
          <a:lstStyle/>
          <a:p>
            <a:r>
              <a:rPr lang="zh-TW" altLang="en-US" dirty="0"/>
              <a:t>林雅筑</a:t>
            </a:r>
            <a:r>
              <a:rPr lang="en-US" altLang="zh-TW" dirty="0"/>
              <a:t>:</a:t>
            </a:r>
            <a:r>
              <a:rPr lang="zh-TW" altLang="en-US" dirty="0"/>
              <a:t>資料查詢、整理</a:t>
            </a:r>
            <a:r>
              <a:rPr lang="en-US" altLang="zh-TW" dirty="0"/>
              <a:t>PPT</a:t>
            </a:r>
            <a:r>
              <a:rPr lang="zh-TW" altLang="en-US" dirty="0"/>
              <a:t>、好書推薦、心得</a:t>
            </a:r>
            <a:r>
              <a:rPr lang="en-US" altLang="zh-TW" dirty="0"/>
              <a:t>…</a:t>
            </a:r>
            <a:r>
              <a:rPr lang="zh-TW" altLang="en-US" dirty="0"/>
              <a:t>等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林峰五</a:t>
            </a:r>
            <a:r>
              <a:rPr lang="en-US" altLang="zh-TW" dirty="0"/>
              <a:t>:</a:t>
            </a:r>
            <a:r>
              <a:rPr lang="zh-TW" altLang="en-US" dirty="0"/>
              <a:t>尋找文章、統整資料、心得</a:t>
            </a:r>
            <a:r>
              <a:rPr lang="en-US" altLang="zh-TW" dirty="0"/>
              <a:t>…</a:t>
            </a:r>
            <a:r>
              <a:rPr lang="zh-TW" altLang="en-US" dirty="0"/>
              <a:t>等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4212" y="685801"/>
            <a:ext cx="8534400" cy="635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sz="3600" dirty="0"/>
              <a:t>分工</a:t>
            </a:r>
          </a:p>
        </p:txBody>
      </p:sp>
    </p:spTree>
    <p:extLst>
      <p:ext uri="{BB962C8B-B14F-4D97-AF65-F5344CB8AC3E}">
        <p14:creationId xmlns:p14="http://schemas.microsoft.com/office/powerpoint/2010/main" val="1637150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4212" y="1458686"/>
            <a:ext cx="10223274" cy="5018314"/>
          </a:xfrm>
        </p:spPr>
        <p:txBody>
          <a:bodyPr>
            <a:normAutofit/>
          </a:bodyPr>
          <a:lstStyle/>
          <a:p>
            <a:r>
              <a:rPr lang="zh-TW" altLang="en-US" dirty="0"/>
              <a:t>發球權</a:t>
            </a:r>
            <a:r>
              <a:rPr lang="en-US" altLang="zh-TW" dirty="0"/>
              <a:t>(</a:t>
            </a:r>
            <a:r>
              <a:rPr lang="zh-TW" altLang="en-US" dirty="0"/>
              <a:t>主控權</a:t>
            </a:r>
            <a:r>
              <a:rPr lang="en-US" altLang="zh-TW" dirty="0"/>
              <a:t>)</a:t>
            </a:r>
            <a:r>
              <a:rPr lang="zh-TW" altLang="en-US" dirty="0"/>
              <a:t>隱而未顯，卻又滲透在每一段親密關係中，是非常重要的概念。在兩人的關係中，需要依照彼此的狀況，訂定一些相處的規則，或培養兩人間的默契。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                                                                                              </a:t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4212" y="250372"/>
            <a:ext cx="8534400" cy="12083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600" b="1" dirty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</a:rPr>
              <a:t>何謂發球權</a:t>
            </a:r>
            <a:r>
              <a:rPr lang="en-US" altLang="zh-TW" sz="3600" b="1" dirty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</a:rPr>
              <a:t>?</a:t>
            </a:r>
            <a:endParaRPr lang="zh-TW" altLang="en-US" sz="3600" b="1" dirty="0">
              <a:solidFill>
                <a:schemeClr val="tx2">
                  <a:lumMod val="50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571" y="4336044"/>
            <a:ext cx="2325264" cy="2345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38117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4212" y="1676400"/>
            <a:ext cx="8534400" cy="4317999"/>
          </a:xfrm>
        </p:spPr>
        <p:txBody>
          <a:bodyPr>
            <a:normAutofit/>
          </a:bodyPr>
          <a:lstStyle/>
          <a:p>
            <a:r>
              <a:rPr lang="zh-TW" altLang="zh-TW" dirty="0"/>
              <a:t>在網球或桌球的比賽中，發球權是一個很重要的優勢。擁有發球權的一方，可以掌握發球的時機，決定擊球的力量與角度。</a:t>
            </a:r>
            <a:r>
              <a:rPr lang="zh-TW" altLang="zh-TW" b="1" u="sng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如果你沒有明確的決定，足夠的信心，你只會承受更多，卻沒有得到更多。</a:t>
            </a:r>
            <a:br>
              <a:rPr lang="zh-TW" altLang="zh-TW" b="1" u="sng" dirty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endParaRPr lang="zh-TW" altLang="en-US" b="1" u="sng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4212" y="163286"/>
            <a:ext cx="8534400" cy="1164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600" b="1" dirty="0"/>
              <a:t>不當愛情</a:t>
            </a:r>
            <a:r>
              <a:rPr lang="zh-TW" altLang="en-US" sz="3600" b="1"/>
              <a:t>的被動者</a:t>
            </a:r>
            <a:r>
              <a:rPr lang="zh-TW" altLang="en-US" sz="3600" b="1" dirty="0"/>
              <a:t>，找回愛情的發球權 </a:t>
            </a:r>
          </a:p>
        </p:txBody>
      </p:sp>
    </p:spTree>
    <p:extLst>
      <p:ext uri="{BB962C8B-B14F-4D97-AF65-F5344CB8AC3E}">
        <p14:creationId xmlns:p14="http://schemas.microsoft.com/office/powerpoint/2010/main" val="1783705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4212" y="1415145"/>
            <a:ext cx="8534400" cy="4535082"/>
          </a:xfrm>
        </p:spPr>
        <p:txBody>
          <a:bodyPr>
            <a:normAutofit/>
          </a:bodyPr>
          <a:lstStyle/>
          <a:p>
            <a:r>
              <a:rPr lang="zh-TW" altLang="zh-TW" dirty="0"/>
              <a:t>成功是一定的，但若失敗了，這是多麼沉重的挫折，</a:t>
            </a:r>
            <a:r>
              <a:rPr lang="zh-TW" altLang="en-US" dirty="0"/>
              <a:t>自己</a:t>
            </a:r>
            <a:r>
              <a:rPr lang="zh-TW" altLang="zh-TW" dirty="0"/>
              <a:t>得承擔所有的責任，沒有人會同情我。</a:t>
            </a:r>
            <a:br>
              <a:rPr lang="zh-TW" altLang="zh-TW" dirty="0"/>
            </a:br>
            <a:r>
              <a:rPr lang="zh-TW" altLang="zh-TW" dirty="0"/>
              <a:t>而對面的接球者，</a:t>
            </a:r>
            <a:r>
              <a:rPr lang="zh-TW" altLang="en-US" dirty="0"/>
              <a:t>接不接的到球全靠</a:t>
            </a:r>
            <a:r>
              <a:rPr lang="zh-TW" altLang="zh-TW" dirty="0"/>
              <a:t>運氣。這種有點無辜的茫然，卻成了一種</a:t>
            </a:r>
            <a:r>
              <a:rPr lang="zh-TW" altLang="zh-TW" b="1" u="sng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逃避責任的自我安慰</a:t>
            </a:r>
            <a:r>
              <a:rPr lang="zh-TW" altLang="zh-TW" dirty="0"/>
              <a:t>，不想浪費心思多想，只要不用負起責任，失敗也就不會那麼痛苦了。</a:t>
            </a:r>
            <a:br>
              <a:rPr lang="zh-TW" altLang="zh-TW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41365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21383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4212" y="1883229"/>
            <a:ext cx="8534400" cy="4775199"/>
          </a:xfrm>
        </p:spPr>
        <p:txBody>
          <a:bodyPr>
            <a:normAutofit fontScale="90000"/>
          </a:bodyPr>
          <a:lstStyle/>
          <a:p>
            <a:r>
              <a:rPr lang="zh-TW" altLang="zh-TW" dirty="0"/>
              <a:t>因此，</a:t>
            </a:r>
            <a:r>
              <a:rPr lang="zh-TW" altLang="zh-TW" b="1" u="sng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越沒有信心，越沒有準備的人，越想將發球權讓渡給對方</a:t>
            </a:r>
            <a:r>
              <a:rPr lang="zh-TW" altLang="zh-TW" dirty="0"/>
              <a:t>。他只想到會失敗、會鬧笑話，只想到發球失誤會將關係打亂，還有背負不了的責任。</a:t>
            </a:r>
            <a:br>
              <a:rPr lang="zh-TW" altLang="zh-TW" dirty="0"/>
            </a:br>
            <a:r>
              <a:rPr lang="zh-TW" altLang="zh-TW" b="1" u="sng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「那麼放棄吧！任憑對方擺佈吧！回了精彩的球是僥倖，回不了就繼續耍賴吧！」</a:t>
            </a:r>
            <a:r>
              <a:rPr lang="zh-TW" altLang="zh-TW" u="sng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/>
            </a:r>
            <a:br>
              <a:rPr lang="zh-TW" altLang="zh-TW" u="sng" dirty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zh-TW" altLang="zh-TW" dirty="0"/>
              <a:t>除了害怕替自己的人生負責外，也多少害怕必須對對方的人生負責，所以帶著不甘</a:t>
            </a:r>
            <a:r>
              <a:rPr lang="zh-TW" altLang="en-US" dirty="0"/>
              <a:t>心</a:t>
            </a:r>
            <a:r>
              <a:rPr lang="zh-TW" altLang="zh-TW" dirty="0"/>
              <a:t>的情緒，等待著對方的答案。</a:t>
            </a:r>
            <a:br>
              <a:rPr lang="zh-TW" altLang="zh-TW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631371"/>
          </a:xfrm>
        </p:spPr>
        <p:txBody>
          <a:bodyPr/>
          <a:lstStyle/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82516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71298" y="1391478"/>
            <a:ext cx="8534400" cy="4916557"/>
          </a:xfrm>
        </p:spPr>
        <p:txBody>
          <a:bodyPr>
            <a:normAutofit fontScale="90000"/>
          </a:bodyPr>
          <a:lstStyle/>
          <a:p>
            <a:r>
              <a:rPr lang="zh-TW" altLang="zh-TW" dirty="0"/>
              <a:t>情場不是球場，愛情</a:t>
            </a:r>
            <a:r>
              <a:rPr lang="zh-TW" altLang="en-US" dirty="0"/>
              <a:t>可</a:t>
            </a:r>
            <a:r>
              <a:rPr lang="zh-TW" altLang="zh-TW" dirty="0"/>
              <a:t>不是勝負之爭，當放棄發球權的</a:t>
            </a:r>
            <a:r>
              <a:rPr lang="zh-TW" altLang="en-US" dirty="0"/>
              <a:t>想法</a:t>
            </a:r>
            <a:r>
              <a:rPr lang="zh-TW" altLang="zh-TW" dirty="0"/>
              <a:t>萌芽之時，</a:t>
            </a:r>
            <a:r>
              <a:rPr lang="zh-TW" altLang="zh-TW" b="1" u="sng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或許你可以贏了這場球，但卻會輸了自己</a:t>
            </a:r>
            <a:r>
              <a:rPr lang="zh-TW" altLang="zh-TW" dirty="0"/>
              <a:t/>
            </a:r>
            <a:br>
              <a:rPr lang="zh-TW" altLang="zh-TW" dirty="0"/>
            </a:br>
            <a:r>
              <a:rPr lang="zh-TW" altLang="zh-TW" dirty="0"/>
              <a:t>如果明白了對方不值得留戀了，那就狠狠地發出一球，將他淘汰出「你的球場」吧！但</a:t>
            </a:r>
            <a:r>
              <a:rPr lang="zh-TW" altLang="en-US" dirty="0"/>
              <a:t>若仍想維護這段關係</a:t>
            </a:r>
            <a:r>
              <a:rPr lang="zh-TW" altLang="zh-TW" dirty="0"/>
              <a:t>，那就別拐彎抹角，把球明確地發到對方可以感受到的方向去吧！</a:t>
            </a:r>
            <a:br>
              <a:rPr lang="zh-TW" altLang="zh-TW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402771"/>
          </a:xfrm>
        </p:spPr>
        <p:txBody>
          <a:bodyPr/>
          <a:lstStyle/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60652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 idx="4294967295"/>
          </p:nvPr>
        </p:nvSpPr>
        <p:spPr>
          <a:xfrm>
            <a:off x="0" y="265113"/>
            <a:ext cx="10058400" cy="966787"/>
          </a:xfrm>
        </p:spPr>
        <p:txBody>
          <a:bodyPr>
            <a:normAutofit/>
          </a:bodyPr>
          <a:lstStyle/>
          <a:p>
            <a:r>
              <a:rPr lang="zh-TW" altLang="en-US" dirty="0"/>
              <a:t>      好書推薦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68" y="1298713"/>
            <a:ext cx="3602935" cy="5231293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5115340" y="1431235"/>
            <a:ext cx="707666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/>
              <a:t>作者： </a:t>
            </a:r>
            <a:r>
              <a:rPr lang="zh-TW" altLang="en-US" sz="4000" dirty="0">
                <a:solidFill>
                  <a:srgbClr val="7030A0"/>
                </a:solidFill>
              </a:rPr>
              <a:t>姚如雯</a:t>
            </a:r>
            <a:endParaRPr lang="en-US" altLang="zh-TW" sz="4000" dirty="0">
              <a:solidFill>
                <a:srgbClr val="7030A0"/>
              </a:solidFill>
            </a:endParaRPr>
          </a:p>
          <a:p>
            <a:endParaRPr lang="zh-TW" altLang="en-US" sz="4000" dirty="0"/>
          </a:p>
          <a:p>
            <a:r>
              <a:rPr lang="zh-TW" altLang="en-US" sz="4000" dirty="0"/>
              <a:t>出版社：</a:t>
            </a:r>
            <a:r>
              <a:rPr lang="zh-TW" altLang="en-US" sz="4000" dirty="0">
                <a:solidFill>
                  <a:srgbClr val="7030A0"/>
                </a:solidFill>
              </a:rPr>
              <a:t>啟思 </a:t>
            </a:r>
            <a:endParaRPr lang="en-US" altLang="zh-TW" sz="4000" dirty="0">
              <a:solidFill>
                <a:srgbClr val="7030A0"/>
              </a:solidFill>
            </a:endParaRPr>
          </a:p>
          <a:p>
            <a:r>
              <a:rPr lang="zh-TW" altLang="en-US" sz="4000" dirty="0"/>
              <a:t> </a:t>
            </a:r>
          </a:p>
          <a:p>
            <a:r>
              <a:rPr lang="zh-TW" altLang="en-US" sz="4000" dirty="0"/>
              <a:t>出版日期：</a:t>
            </a:r>
            <a:r>
              <a:rPr lang="en-US" altLang="zh-TW" sz="4000" dirty="0">
                <a:solidFill>
                  <a:srgbClr val="7030A0"/>
                </a:solidFill>
              </a:rPr>
              <a:t>2012/01/11</a:t>
            </a:r>
          </a:p>
          <a:p>
            <a:endParaRPr lang="en-US" altLang="zh-TW" sz="4000" dirty="0"/>
          </a:p>
          <a:p>
            <a:r>
              <a:rPr lang="zh-TW" altLang="en-US" sz="2400" dirty="0"/>
              <a:t>愛情不是生命的全部，</a:t>
            </a:r>
          </a:p>
          <a:p>
            <a:r>
              <a:rPr lang="zh-TW" altLang="en-US" sz="2400" dirty="0"/>
              <a:t>　只有懂得如何讓自己快樂的人，才能帶給別人              真正的幸福</a:t>
            </a:r>
            <a:r>
              <a:rPr lang="zh-TW" altLang="en-US" sz="4000" dirty="0"/>
              <a:t>。</a:t>
            </a:r>
            <a:endParaRPr lang="en-US" altLang="zh-TW" sz="4000" dirty="0"/>
          </a:p>
        </p:txBody>
      </p:sp>
    </p:spTree>
    <p:extLst>
      <p:ext uri="{BB962C8B-B14F-4D97-AF65-F5344CB8AC3E}">
        <p14:creationId xmlns:p14="http://schemas.microsoft.com/office/powerpoint/2010/main" val="570822613"/>
      </p:ext>
    </p:extLst>
  </p:cSld>
  <p:clrMapOvr>
    <a:masterClrMapping/>
  </p:clrMapOvr>
</p:sld>
</file>

<file path=ppt/theme/theme1.xml><?xml version="1.0" encoding="utf-8"?>
<a:theme xmlns:a="http://schemas.openxmlformats.org/drawingml/2006/main" name="切割線">
  <a:themeElements>
    <a:clrScheme name="切割線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切割線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切割線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248</TotalTime>
  <Words>540</Words>
  <Application>Microsoft Office PowerPoint</Application>
  <PresentationFormat>寬螢幕</PresentationFormat>
  <Paragraphs>38</Paragraphs>
  <Slides>13</Slides>
  <Notes>4</Notes>
  <HiddenSlides>0</HiddenSlides>
  <MMClips>0</MMClips>
  <ScaleCrop>false</ScaleCrop>
  <HeadingPairs>
    <vt:vector size="8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22" baseType="lpstr">
      <vt:lpstr>微軟正黑體</vt:lpstr>
      <vt:lpstr>新細明體</vt:lpstr>
      <vt:lpstr>Calibri</vt:lpstr>
      <vt:lpstr>Century Gothic</vt:lpstr>
      <vt:lpstr>Wide Latin</vt:lpstr>
      <vt:lpstr>Wingdings</vt:lpstr>
      <vt:lpstr>Wingdings 3</vt:lpstr>
      <vt:lpstr>切割線</vt:lpstr>
      <vt:lpstr>Adobe Acrobat Document</vt:lpstr>
      <vt:lpstr>好．愛企畫</vt:lpstr>
      <vt:lpstr>PowerPoint 簡報</vt:lpstr>
      <vt:lpstr>林雅筑:資料查詢、整理PPT、好書推薦、心得…等 林峰五:尋找文章、統整資料、心得…等</vt:lpstr>
      <vt:lpstr>發球權(主控權)隱而未顯，卻又滲透在每一段親密關係中，是非常重要的概念。在兩人的關係中，需要依照彼此的狀況，訂定一些相處的規則，或培養兩人間的默契。                                                                                                </vt:lpstr>
      <vt:lpstr>在網球或桌球的比賽中，發球權是一個很重要的優勢。擁有發球權的一方，可以掌握發球的時機，決定擊球的力量與角度。如果你沒有明確的決定，足夠的信心，你只會承受更多，卻沒有得到更多。 </vt:lpstr>
      <vt:lpstr>成功是一定的，但若失敗了，這是多麼沉重的挫折，自己得承擔所有的責任，沒有人會同情我。 而對面的接球者，接不接的到球全靠運氣。這種有點無辜的茫然，卻成了一種逃避責任的自我安慰，不想浪費心思多想，只要不用負起責任，失敗也就不會那麼痛苦了。 </vt:lpstr>
      <vt:lpstr>因此，越沒有信心，越沒有準備的人，越想將發球權讓渡給對方。他只想到會失敗、會鬧笑話，只想到發球失誤會將關係打亂，還有背負不了的責任。 「那麼放棄吧！任憑對方擺佈吧！回了精彩的球是僥倖，回不了就繼續耍賴吧！」 除了害怕替自己的人生負責外，也多少害怕必須對對方的人生負責，所以帶著不甘心的情緒，等待著對方的答案。 </vt:lpstr>
      <vt:lpstr>情場不是球場，愛情可不是勝負之爭，當放棄發球權的想法萌芽之時，或許你可以贏了這場球，但卻會輸了自己 如果明白了對方不值得留戀了，那就狠狠地發出一球，將他淘汰出「你的球場」吧！但若仍想維護這段關係，那就別拐彎抹角，把球明確地發到對方可以感受到的方向去吧！ </vt:lpstr>
      <vt:lpstr>      好書推薦</vt:lpstr>
      <vt:lpstr>心得分享</vt:lpstr>
      <vt:lpstr>心得分享</vt:lpstr>
      <vt:lpstr>http://health.businessweekly.com.tw/AArticle.aspx?ID=ARTL000017172&amp;p=1  http://mypaper.pchome.com.tw/wang_buddy/post/1320919823 </vt:lpstr>
      <vt:lpstr>謝謝聆聽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好．愛企畫</dc:title>
  <dc:creator>amin</dc:creator>
  <cp:lastModifiedBy>amin</cp:lastModifiedBy>
  <cp:revision>70</cp:revision>
  <dcterms:created xsi:type="dcterms:W3CDTF">2016-10-29T16:48:35Z</dcterms:created>
  <dcterms:modified xsi:type="dcterms:W3CDTF">2016-12-05T14:30:35Z</dcterms:modified>
</cp:coreProperties>
</file>