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6" r:id="rId2"/>
    <p:sldId id="257" r:id="rId3"/>
    <p:sldId id="258" r:id="rId4"/>
    <p:sldId id="260" r:id="rId5"/>
    <p:sldId id="262" r:id="rId6"/>
    <p:sldId id="264" r:id="rId7"/>
    <p:sldId id="266" r:id="rId8"/>
    <p:sldId id="268" r:id="rId9"/>
    <p:sldId id="270" r:id="rId10"/>
    <p:sldId id="272" r:id="rId11"/>
    <p:sldId id="276" r:id="rId12"/>
    <p:sldId id="278" r:id="rId13"/>
    <p:sldId id="280" r:id="rId14"/>
    <p:sldId id="273" r:id="rId15"/>
    <p:sldId id="312" r:id="rId16"/>
    <p:sldId id="297" r:id="rId17"/>
    <p:sldId id="281" r:id="rId18"/>
    <p:sldId id="283" r:id="rId19"/>
    <p:sldId id="285" r:id="rId20"/>
    <p:sldId id="315" r:id="rId21"/>
    <p:sldId id="289" r:id="rId22"/>
    <p:sldId id="291" r:id="rId23"/>
    <p:sldId id="293" r:id="rId24"/>
    <p:sldId id="295" r:id="rId25"/>
    <p:sldId id="299" r:id="rId26"/>
    <p:sldId id="301" r:id="rId27"/>
    <p:sldId id="305" r:id="rId28"/>
    <p:sldId id="307" r:id="rId29"/>
    <p:sldId id="309" r:id="rId30"/>
    <p:sldId id="310" r:id="rId31"/>
    <p:sldId id="316" r:id="rId3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58" y="224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EA791F-9301-4327-8072-220B0641476F}" type="datetimeFigureOut">
              <a:rPr lang="zh-TW" altLang="en-US" smtClean="0"/>
              <a:pPr/>
              <a:t>2013/10/18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E25F78-3204-4B75-A740-B5D3049E8CB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276041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jenglish.com/dl/p11737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tw.ipeen.lifestyle.yahoo.net/shop/105131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j0101.pixnet.net/blog/post/25948800-%E9%96%92%E8%81%8A-%E7%BE%8E%E7%9A%84%E4%BA%8B%E7%89%A9%EF%BC%8C%E5%80%BC%E5%BE%97%E7%8F%8D%E8%97%8F%E3%80%82-%E5%8F%A4%E8%91%A3%E5%BA%95%E7%89%87%E7%9B%B8%E6%A9%9F-nik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>
                <a:hlinkClick r:id="rId3"/>
              </a:rPr>
              <a:t>http://www.hjenglish.com/dl/p11737/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BA99D-30B9-4FEC-88C5-E5A412CC9BBE}" type="slidenum">
              <a:rPr lang="zh-TW" altLang="en-US" smtClean="0"/>
              <a:pPr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499425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>
                <a:hlinkClick r:id="rId3"/>
              </a:rPr>
              <a:t>http://tw.ipeen.lifestyle.yahoo.net/shop/105131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BA99D-30B9-4FEC-88C5-E5A412CC9BBE}" type="slidenum">
              <a:rPr lang="zh-TW" altLang="en-US" smtClean="0"/>
              <a:pPr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070936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>
                <a:hlinkClick r:id="rId3"/>
              </a:rPr>
              <a:t>http://j0101.pixnet.net/blog/post/25948800-%E9%96%92%E8%81%8A-%E7%BE%8E%E7%9A%84%E4%BA%8B%E7%89%A9%EF%BC%8C%E5%80%BC%E5%BE%97%E7%8F%8D%E8%97%8F%E3%80%82-%E5%8F%A4%E8%91%A3%E5%BA%95%E7%89%87%E7%9B%B8%E6%A9%9F-nik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BA99D-30B9-4FEC-88C5-E5A412CC9BBE}" type="slidenum">
              <a:rPr lang="zh-TW" altLang="en-US" smtClean="0"/>
              <a:pPr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425645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zh-TW" smtClean="0"/>
          </a:p>
          <a:p>
            <a:r>
              <a:rPr lang="zh-TW" altLang="en-US" smtClean="0"/>
              <a:t>如果你是一個律師或醫生 你需要會做什麽</a:t>
            </a:r>
            <a:r>
              <a:rPr lang="en-US" altLang="zh-TW" smtClean="0"/>
              <a:t>?</a:t>
            </a:r>
            <a:r>
              <a:rPr lang="zh-TW" altLang="en-US" smtClean="0"/>
              <a:t> </a:t>
            </a:r>
            <a:endParaRPr lang="en-US" altLang="zh-TW" smtClean="0"/>
          </a:p>
          <a:p>
            <a:endParaRPr lang="en-US" altLang="zh-TW" smtClean="0"/>
          </a:p>
          <a:p>
            <a:r>
              <a:rPr lang="zh-TW" altLang="en-US" smtClean="0"/>
              <a:t>來各位同學看看下列的照片</a:t>
            </a:r>
            <a:r>
              <a:rPr lang="en-US" altLang="zh-TW" smtClean="0"/>
              <a:t>?</a:t>
            </a:r>
            <a:r>
              <a:rPr lang="zh-TW" altLang="en-US" smtClean="0"/>
              <a:t> 如果你是左邊的律師 或右邊的醫生</a:t>
            </a:r>
            <a:endParaRPr lang="en-US" altLang="zh-TW" smtClean="0"/>
          </a:p>
          <a:p>
            <a:r>
              <a:rPr lang="en-US" altLang="zh-TW" smtClean="0"/>
              <a:t>1</a:t>
            </a:r>
            <a:r>
              <a:rPr lang="zh-TW" altLang="en-US" smtClean="0"/>
              <a:t>律師</a:t>
            </a:r>
            <a:r>
              <a:rPr lang="en-US" altLang="zh-TW" smtClean="0"/>
              <a:t>:</a:t>
            </a:r>
            <a:r>
              <a:rPr lang="zh-TW" altLang="en-US" smtClean="0"/>
              <a:t>熟悉法律</a:t>
            </a:r>
            <a:r>
              <a:rPr lang="en-US" altLang="zh-TW" smtClean="0"/>
              <a:t>(</a:t>
            </a:r>
            <a:r>
              <a:rPr lang="zh-TW" altLang="en-US" smtClean="0"/>
              <a:t>知識</a:t>
            </a:r>
            <a:r>
              <a:rPr lang="en-US" altLang="zh-TW" smtClean="0"/>
              <a:t>)~</a:t>
            </a:r>
            <a:r>
              <a:rPr lang="zh-TW" altLang="en-US" smtClean="0"/>
              <a:t>口才好</a:t>
            </a:r>
            <a:r>
              <a:rPr lang="en-US" altLang="zh-TW" smtClean="0"/>
              <a:t>(</a:t>
            </a:r>
            <a:r>
              <a:rPr lang="zh-TW" altLang="en-US" smtClean="0"/>
              <a:t>特質上 態度</a:t>
            </a:r>
            <a:r>
              <a:rPr lang="en-US" altLang="zh-TW" smtClean="0"/>
              <a:t>)~</a:t>
            </a:r>
            <a:r>
              <a:rPr lang="zh-TW" altLang="en-US" smtClean="0"/>
              <a:t>辯論的能力</a:t>
            </a:r>
            <a:r>
              <a:rPr lang="en-US" altLang="zh-TW" smtClean="0"/>
              <a:t>(</a:t>
            </a:r>
            <a:r>
              <a:rPr lang="zh-TW" altLang="en-US" smtClean="0"/>
              <a:t>技能</a:t>
            </a:r>
            <a:r>
              <a:rPr lang="en-US" altLang="zh-TW" smtClean="0"/>
              <a:t>)</a:t>
            </a:r>
          </a:p>
          <a:p>
            <a:r>
              <a:rPr lang="en-US" altLang="zh-TW" smtClean="0"/>
              <a:t>2.</a:t>
            </a:r>
            <a:r>
              <a:rPr lang="zh-TW" altLang="en-US" smtClean="0"/>
              <a:t>醫生</a:t>
            </a:r>
            <a:r>
              <a:rPr lang="en-US" altLang="zh-TW" smtClean="0"/>
              <a:t>:</a:t>
            </a:r>
            <a:r>
              <a:rPr lang="zh-TW" altLang="en-US" smtClean="0"/>
              <a:t> 細心與觀察力 敏銳</a:t>
            </a:r>
            <a:r>
              <a:rPr lang="en-US" altLang="zh-TW" smtClean="0"/>
              <a:t>(</a:t>
            </a:r>
            <a:r>
              <a:rPr lang="zh-TW" altLang="en-US" smtClean="0"/>
              <a:t>態度</a:t>
            </a:r>
            <a:r>
              <a:rPr lang="en-US" altLang="zh-TW" smtClean="0"/>
              <a:t>.</a:t>
            </a:r>
            <a:r>
              <a:rPr lang="zh-TW" altLang="en-US" smtClean="0"/>
              <a:t>特質</a:t>
            </a:r>
            <a:r>
              <a:rPr lang="en-US" altLang="zh-TW" smtClean="0"/>
              <a:t>),</a:t>
            </a:r>
            <a:r>
              <a:rPr lang="zh-TW" altLang="en-US" smtClean="0"/>
              <a:t> 醫學知識</a:t>
            </a:r>
            <a:r>
              <a:rPr lang="en-US" altLang="zh-TW" smtClean="0"/>
              <a:t>(</a:t>
            </a:r>
            <a:r>
              <a:rPr lang="zh-TW" altLang="en-US" smtClean="0"/>
              <a:t>知識</a:t>
            </a:r>
            <a:r>
              <a:rPr lang="en-US" altLang="zh-TW" smtClean="0"/>
              <a:t>),</a:t>
            </a:r>
            <a:r>
              <a:rPr lang="zh-TW" altLang="en-US" smtClean="0"/>
              <a:t>技能</a:t>
            </a:r>
            <a:r>
              <a:rPr lang="en-US" altLang="zh-TW" smtClean="0"/>
              <a:t>(</a:t>
            </a:r>
            <a:r>
              <a:rPr lang="zh-TW" altLang="en-US" smtClean="0"/>
              <a:t>開刀 聽診</a:t>
            </a:r>
            <a:r>
              <a:rPr lang="en-US" altLang="zh-TW" smtClean="0"/>
              <a:t>)</a:t>
            </a:r>
            <a:endParaRPr lang="zh-TW" altLang="en-US" smtClean="0"/>
          </a:p>
        </p:txBody>
      </p:sp>
      <p:sp>
        <p:nvSpPr>
          <p:cNvPr id="28676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9pPr>
          </a:lstStyle>
          <a:p>
            <a:pPr eaLnBrk="1" hangingPunct="1"/>
            <a:fld id="{292D6798-3638-46CF-A2ED-3A5B73F50F36}" type="slidenum">
              <a:rPr lang="en-US" altLang="zh-TW">
                <a:solidFill>
                  <a:prstClr val="black"/>
                </a:solidFill>
                <a:latin typeface="Arial" charset="0"/>
              </a:rPr>
              <a:pPr eaLnBrk="1" hangingPunct="1"/>
              <a:t>11</a:t>
            </a:fld>
            <a:endParaRPr lang="en-US" altLang="zh-TW">
              <a:solidFill>
                <a:prstClr val="black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9699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 smtClean="0"/>
          </a:p>
        </p:txBody>
      </p:sp>
      <p:sp>
        <p:nvSpPr>
          <p:cNvPr id="29700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9pPr>
          </a:lstStyle>
          <a:p>
            <a:pPr eaLnBrk="1" hangingPunct="1"/>
            <a:fld id="{A66F4FFF-728F-4FBA-A5B5-803E82EDCB8E}" type="slidenum">
              <a:rPr lang="en-US" altLang="zh-TW">
                <a:solidFill>
                  <a:prstClr val="black"/>
                </a:solidFill>
                <a:latin typeface="Arial" charset="0"/>
              </a:rPr>
              <a:pPr eaLnBrk="1" hangingPunct="1"/>
              <a:t>12</a:t>
            </a:fld>
            <a:endParaRPr lang="en-US" altLang="zh-TW">
              <a:solidFill>
                <a:prstClr val="black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HK" altLang="en-US" noProof="0" dirty="0" smtClean="0">
                <a:latin typeface="+mn-ea"/>
                <a:ea typeface="+mn-ea"/>
              </a:rPr>
              <a:t>您可以記錄您的觀察筆記。</a:t>
            </a:r>
          </a:p>
          <a:p>
            <a:r>
              <a:rPr lang="zh-HK" altLang="en-US" noProof="0" dirty="0" smtClean="0">
                <a:latin typeface="+mn-ea"/>
                <a:ea typeface="+mn-ea"/>
              </a:rPr>
              <a:t>您也可以將圖片或圖表加入至圖像區域。</a:t>
            </a:r>
            <a:endParaRPr lang="zh-HK" altLang="en-US" noProof="0" dirty="0">
              <a:latin typeface="+mn-ea"/>
              <a:ea typeface="+mn-ea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6A6B3F-4EEB-4411-B2AC-1D59F36C77D0}" type="slidenum">
              <a:rPr lang="en-US" smtClean="0"/>
              <a:pPr/>
              <a:t>15</a:t>
            </a:fld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E25F78-3204-4B75-A740-B5D3049E8CBF}" type="slidenum">
              <a:rPr lang="zh-TW" altLang="en-US" smtClean="0"/>
              <a:pPr/>
              <a:t>25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617941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b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685669" indent="-263719" eaLnBrk="0" hangingPunct="0">
              <a:defRPr kumimoji="1" b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054875" indent="-210975" eaLnBrk="0" hangingPunct="0">
              <a:defRPr kumimoji="1" b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476825" indent="-210975" eaLnBrk="0" hangingPunct="0">
              <a:defRPr kumimoji="1" b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1898774" indent="-210975" eaLnBrk="0" hangingPunct="0">
              <a:defRPr kumimoji="1" b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320724" indent="-210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742674" indent="-210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164624" indent="-210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586574" indent="-210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/>
            <a:fld id="{FB1F32F1-C87E-4125-A9D1-9F7956DCE70E}" type="slidenum">
              <a:rPr lang="en-US" altLang="zh-TW" b="0">
                <a:solidFill>
                  <a:prstClr val="black"/>
                </a:solidFill>
              </a:rPr>
              <a:pPr eaLnBrk="1" hangingPunct="1"/>
              <a:t>27</a:t>
            </a:fld>
            <a:endParaRPr lang="en-US" altLang="zh-TW" b="0">
              <a:solidFill>
                <a:prstClr val="black"/>
              </a:solidFill>
            </a:endParaRPr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03325" y="706438"/>
            <a:ext cx="4511675" cy="3384550"/>
          </a:xfrm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8911" y="4376979"/>
            <a:ext cx="5043098" cy="409614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zh-TW" smtClean="0">
              <a:ea typeface="新細明體" charset="-12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8DEA6-C23C-4CD3-8AD0-A4F756BBF79B}" type="datetimeFigureOut">
              <a:rPr lang="zh-TW" altLang="en-US" smtClean="0"/>
              <a:pPr/>
              <a:t>2013/10/18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29861-8257-4942-B9F3-15098100A5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8DEA6-C23C-4CD3-8AD0-A4F756BBF79B}" type="datetimeFigureOut">
              <a:rPr lang="zh-TW" altLang="en-US" smtClean="0"/>
              <a:pPr/>
              <a:t>2013/10/18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29861-8257-4942-B9F3-15098100A5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8DEA6-C23C-4CD3-8AD0-A4F756BBF79B}" type="datetimeFigureOut">
              <a:rPr lang="zh-TW" altLang="en-US" smtClean="0"/>
              <a:pPr/>
              <a:t>2013/10/18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29861-8257-4942-B9F3-15098100A5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8DEA6-C23C-4CD3-8AD0-A4F756BBF79B}" type="datetimeFigureOut">
              <a:rPr lang="zh-TW" altLang="en-US" smtClean="0"/>
              <a:pPr/>
              <a:t>2013/10/18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29861-8257-4942-B9F3-15098100A5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8DEA6-C23C-4CD3-8AD0-A4F756BBF79B}" type="datetimeFigureOut">
              <a:rPr lang="zh-TW" altLang="en-US" smtClean="0"/>
              <a:pPr/>
              <a:t>2013/10/18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29861-8257-4942-B9F3-15098100A5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8DEA6-C23C-4CD3-8AD0-A4F756BBF79B}" type="datetimeFigureOut">
              <a:rPr lang="zh-TW" altLang="en-US" smtClean="0"/>
              <a:pPr/>
              <a:t>2013/10/18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29861-8257-4942-B9F3-15098100A5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8DEA6-C23C-4CD3-8AD0-A4F756BBF79B}" type="datetimeFigureOut">
              <a:rPr lang="zh-TW" altLang="en-US" smtClean="0"/>
              <a:pPr/>
              <a:t>2013/10/18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29861-8257-4942-B9F3-15098100A5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8DEA6-C23C-4CD3-8AD0-A4F756BBF79B}" type="datetimeFigureOut">
              <a:rPr lang="zh-TW" altLang="en-US" smtClean="0"/>
              <a:pPr/>
              <a:t>2013/10/18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29861-8257-4942-B9F3-15098100A5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8DEA6-C23C-4CD3-8AD0-A4F756BBF79B}" type="datetimeFigureOut">
              <a:rPr lang="zh-TW" altLang="en-US" smtClean="0"/>
              <a:pPr/>
              <a:t>2013/10/18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29861-8257-4942-B9F3-15098100A5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8DEA6-C23C-4CD3-8AD0-A4F756BBF79B}" type="datetimeFigureOut">
              <a:rPr lang="zh-TW" altLang="en-US" smtClean="0"/>
              <a:pPr/>
              <a:t>2013/10/18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29861-8257-4942-B9F3-15098100A5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8DEA6-C23C-4CD3-8AD0-A4F756BBF79B}" type="datetimeFigureOut">
              <a:rPr lang="zh-TW" altLang="en-US" smtClean="0"/>
              <a:pPr/>
              <a:t>2013/10/18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29861-8257-4942-B9F3-15098100A5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58DEA6-C23C-4CD3-8AD0-A4F756BBF79B}" type="datetimeFigureOut">
              <a:rPr lang="zh-TW" altLang="en-US" smtClean="0"/>
              <a:pPr/>
              <a:t>2013/10/18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D29861-8257-4942-B9F3-15098100A5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microsoft.com/office/2007/relationships/hdphoto" Target="../media/hdphoto3.wdp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://big5.backchina.com/blog/277734/article-166825.html" TargetMode="External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742" y="-5678"/>
            <a:ext cx="9162742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0" y="476672"/>
            <a:ext cx="9143999" cy="1470025"/>
          </a:xfrm>
        </p:spPr>
        <p:txBody>
          <a:bodyPr>
            <a:noAutofit/>
          </a:bodyPr>
          <a:lstStyle/>
          <a:p>
            <a:r>
              <a:rPr lang="zh-TW" altLang="en-US" sz="6000" dirty="0">
                <a:latin typeface="標楷體" pitchFamily="65" charset="-120"/>
                <a:ea typeface="標楷體" pitchFamily="65" charset="-120"/>
              </a:rPr>
              <a:t>自我</a:t>
            </a:r>
            <a:r>
              <a:rPr lang="zh-TW" altLang="en-US" sz="6000" dirty="0" smtClean="0">
                <a:latin typeface="標楷體" pitchFamily="65" charset="-120"/>
                <a:ea typeface="標楷體" pitchFamily="65" charset="-120"/>
              </a:rPr>
              <a:t>認識與職業能力探索</a:t>
            </a:r>
            <a:endParaRPr lang="zh-TW" altLang="en-US" sz="60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通識教育中心</a:t>
            </a:r>
            <a:endParaRPr lang="en-US" altLang="zh-TW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王環莉老師</a:t>
            </a: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90427">
            <a:off x="597084" y="2353134"/>
            <a:ext cx="1993091" cy="29896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05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zh-TW" altLang="zh-TW" b="1" u="sng" dirty="0">
                <a:latin typeface="標楷體" pitchFamily="65" charset="-120"/>
                <a:ea typeface="標楷體" pitchFamily="65" charset="-120"/>
              </a:rPr>
              <a:t>建構能力：</a:t>
            </a:r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調整組合，或修理機器、設備，或工具，以便發揮其功能的能力</a:t>
            </a: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zh-TW" altLang="zh-TW" dirty="0">
              <a:latin typeface="標楷體" pitchFamily="65" charset="-120"/>
              <a:ea typeface="標楷體" pitchFamily="65" charset="-120"/>
            </a:endParaRPr>
          </a:p>
          <a:p>
            <a:pPr marL="514350" indent="-514350">
              <a:buFont typeface="+mj-lt"/>
              <a:buAutoNum type="arabicPeriod"/>
            </a:pPr>
            <a:r>
              <a:rPr lang="zh-TW" altLang="zh-TW" b="1" u="sng" dirty="0" smtClean="0">
                <a:latin typeface="標楷體" pitchFamily="65" charset="-120"/>
                <a:ea typeface="標楷體" pitchFamily="65" charset="-120"/>
              </a:rPr>
              <a:t>機密</a:t>
            </a:r>
            <a:r>
              <a:rPr lang="zh-TW" altLang="zh-TW" b="1" u="sng" dirty="0">
                <a:latin typeface="標楷體" pitchFamily="65" charset="-120"/>
                <a:ea typeface="標楷體" pitchFamily="65" charset="-120"/>
              </a:rPr>
              <a:t>工作能力：</a:t>
            </a:r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運用判斷力選擇或調整工具，以符合嚴密、精確之標準。</a:t>
            </a:r>
          </a:p>
          <a:p>
            <a:pPr marL="514350" indent="-514350">
              <a:buFont typeface="+mj-lt"/>
              <a:buAutoNum type="arabicPeriod"/>
            </a:pPr>
            <a:r>
              <a:rPr lang="zh-TW" altLang="zh-TW" b="1" u="sng" dirty="0" smtClean="0">
                <a:latin typeface="標楷體" pitchFamily="65" charset="-120"/>
                <a:ea typeface="標楷體" pitchFamily="65" charset="-120"/>
              </a:rPr>
              <a:t>操作</a:t>
            </a:r>
            <a:r>
              <a:rPr lang="zh-TW" altLang="zh-TW" b="1" u="sng" dirty="0">
                <a:latin typeface="標楷體" pitchFamily="65" charset="-120"/>
                <a:ea typeface="標楷體" pitchFamily="65" charset="-120"/>
              </a:rPr>
              <a:t>與控制能力：</a:t>
            </a:r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開動、停止、控制，或調整機器、設備的能力。</a:t>
            </a:r>
          </a:p>
          <a:p>
            <a:pPr marL="514350" indent="-514350">
              <a:buFont typeface="+mj-lt"/>
              <a:buAutoNum type="arabicPeriod"/>
            </a:pPr>
            <a:r>
              <a:rPr lang="zh-TW" altLang="zh-TW" b="1" u="sng" dirty="0" smtClean="0">
                <a:latin typeface="標楷體" pitchFamily="65" charset="-120"/>
                <a:ea typeface="標楷體" pitchFamily="65" charset="-120"/>
              </a:rPr>
              <a:t>發動</a:t>
            </a:r>
            <a:r>
              <a:rPr lang="zh-TW" altLang="zh-TW" b="1" u="sng" dirty="0">
                <a:latin typeface="標楷體" pitchFamily="65" charset="-120"/>
                <a:ea typeface="標楷體" pitchFamily="65" charset="-120"/>
              </a:rPr>
              <a:t>與操作能力：</a:t>
            </a:r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駕駛機器或為機器做導航的能力。通常需要持續性的注意力和迅速的反應。</a:t>
            </a:r>
          </a:p>
          <a:p>
            <a:pPr marL="514350" indent="-514350">
              <a:buFont typeface="+mj-lt"/>
              <a:buAutoNum type="arabicPeriod"/>
            </a:pPr>
            <a:r>
              <a:rPr lang="zh-TW" altLang="zh-TW" b="1" u="sng" dirty="0" smtClean="0">
                <a:latin typeface="標楷體" pitchFamily="65" charset="-120"/>
                <a:ea typeface="標楷體" pitchFamily="65" charset="-120"/>
              </a:rPr>
              <a:t>操縱</a:t>
            </a:r>
            <a:r>
              <a:rPr lang="zh-TW" altLang="zh-TW" b="1" u="sng" dirty="0">
                <a:latin typeface="標楷體" pitchFamily="65" charset="-120"/>
                <a:ea typeface="標楷體" pitchFamily="65" charset="-120"/>
              </a:rPr>
              <a:t>能力：</a:t>
            </a:r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運用身體、工具或其他特殊設備，來移動、安置，或調整物體及材料之能力。</a:t>
            </a:r>
          </a:p>
          <a:p>
            <a:pPr marL="514350" indent="-514350">
              <a:buFont typeface="+mj-lt"/>
              <a:buAutoNum type="arabicPeriod"/>
            </a:pPr>
            <a:r>
              <a:rPr lang="zh-TW" altLang="zh-TW" b="1" u="sng" dirty="0" smtClean="0">
                <a:latin typeface="標楷體" pitchFamily="65" charset="-120"/>
                <a:ea typeface="標楷體" pitchFamily="65" charset="-120"/>
              </a:rPr>
              <a:t>轉動</a:t>
            </a:r>
            <a:r>
              <a:rPr lang="zh-TW" altLang="zh-TW" b="1" u="sng" dirty="0">
                <a:latin typeface="標楷體" pitchFamily="65" charset="-120"/>
                <a:ea typeface="標楷體" pitchFamily="65" charset="-120"/>
              </a:rPr>
              <a:t>能力：</a:t>
            </a:r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觀察、調整機器或設備運作情形的能力；例如，設定正確的時間、溫度、壓力等。</a:t>
            </a:r>
          </a:p>
          <a:p>
            <a:pPr marL="514350" indent="-514350">
              <a:buFont typeface="+mj-lt"/>
              <a:buAutoNum type="arabicPeriod"/>
            </a:pPr>
            <a:r>
              <a:rPr lang="zh-TW" altLang="zh-TW" b="1" u="sng" dirty="0" smtClean="0">
                <a:latin typeface="標楷體" pitchFamily="65" charset="-120"/>
                <a:ea typeface="標楷體" pitchFamily="65" charset="-120"/>
              </a:rPr>
              <a:t>供</a:t>
            </a:r>
            <a:r>
              <a:rPr lang="zh-TW" altLang="zh-TW" b="1" u="sng" dirty="0">
                <a:latin typeface="標楷體" pitchFamily="65" charset="-120"/>
                <a:ea typeface="標楷體" pitchFamily="65" charset="-120"/>
              </a:rPr>
              <a:t>輸原料與切斷原料的能力：</a:t>
            </a:r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添加原料或原料從機器中取出、更換的能力。</a:t>
            </a:r>
          </a:p>
          <a:p>
            <a:pPr marL="514350" indent="-514350">
              <a:buFont typeface="+mj-lt"/>
              <a:buAutoNum type="arabicPeriod"/>
            </a:pPr>
            <a:r>
              <a:rPr lang="zh-TW" altLang="zh-TW" b="1" u="sng" dirty="0" smtClean="0">
                <a:latin typeface="標楷體" pitchFamily="65" charset="-120"/>
                <a:ea typeface="標楷體" pitchFamily="65" charset="-120"/>
              </a:rPr>
              <a:t>接觸</a:t>
            </a:r>
            <a:r>
              <a:rPr lang="zh-TW" altLang="zh-TW" b="1" u="sng" dirty="0">
                <a:latin typeface="標楷體" pitchFamily="65" charset="-120"/>
                <a:ea typeface="標楷體" pitchFamily="65" charset="-120"/>
              </a:rPr>
              <a:t>處理能力：</a:t>
            </a:r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運用身體、手工具或其他工具、移動或拿起物體或原料的能力。</a:t>
            </a:r>
          </a:p>
        </p:txBody>
      </p:sp>
    </p:spTree>
    <p:extLst>
      <p:ext uri="{BB962C8B-B14F-4D97-AF65-F5344CB8AC3E}">
        <p14:creationId xmlns:p14="http://schemas.microsoft.com/office/powerpoint/2010/main" val="137257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0488"/>
            <a:ext cx="9144000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zh-TW" altLang="en-US" sz="6000" b="1" u="sng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職能是什麽</a:t>
            </a:r>
            <a:r>
              <a:rPr lang="en-US" altLang="zh-TW" sz="6000" b="1" u="sng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?</a:t>
            </a:r>
            <a:endParaRPr lang="zh-TW" altLang="en-US" sz="6000" b="1" u="sng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099" name="日期版面配置區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9pPr>
          </a:lstStyle>
          <a:p>
            <a:pPr eaLnBrk="1" hangingPunct="1"/>
            <a:r>
              <a:rPr kumimoji="0" lang="en-US" altLang="zh-TW" smtClean="0">
                <a:solidFill>
                  <a:srgbClr val="006699"/>
                </a:solidFill>
              </a:rPr>
              <a:t>2011/00/00</a:t>
            </a:r>
          </a:p>
        </p:txBody>
      </p:sp>
      <p:sp>
        <p:nvSpPr>
          <p:cNvPr id="4100" name="頁尾版面配置區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9pPr>
          </a:lstStyle>
          <a:p>
            <a:pPr eaLnBrk="1" hangingPunct="1"/>
            <a:r>
              <a:rPr kumimoji="0" lang="zh-TW" altLang="en-US" smtClean="0">
                <a:solidFill>
                  <a:srgbClr val="006699"/>
                </a:solidFill>
              </a:rPr>
              <a:t>職涯發展暨校友中心</a:t>
            </a:r>
            <a:endParaRPr kumimoji="0" lang="en-US" altLang="zh-TW" smtClean="0">
              <a:solidFill>
                <a:srgbClr val="006699"/>
              </a:solidFill>
            </a:endParaRPr>
          </a:p>
        </p:txBody>
      </p:sp>
      <p:sp>
        <p:nvSpPr>
          <p:cNvPr id="4101" name="投影片編號版面配置區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9pPr>
          </a:lstStyle>
          <a:p>
            <a:pPr eaLnBrk="1" hangingPunct="1"/>
            <a:fld id="{28C781C1-9027-4FDC-BC87-15DA2482F957}" type="slidenum">
              <a:rPr kumimoji="0" lang="en-US" altLang="zh-TW" smtClean="0">
                <a:solidFill>
                  <a:srgbClr val="006699"/>
                </a:solidFill>
              </a:rPr>
              <a:pPr eaLnBrk="1" hangingPunct="1"/>
              <a:t>11</a:t>
            </a:fld>
            <a:endParaRPr kumimoji="0" lang="en-US" altLang="zh-TW" smtClean="0">
              <a:solidFill>
                <a:srgbClr val="006699"/>
              </a:solidFill>
            </a:endParaRPr>
          </a:p>
        </p:txBody>
      </p:sp>
      <p:sp>
        <p:nvSpPr>
          <p:cNvPr id="5126" name="內容版面配置區 8"/>
          <p:cNvSpPr>
            <a:spLocks noGrp="1"/>
          </p:cNvSpPr>
          <p:nvPr>
            <p:ph idx="1"/>
          </p:nvPr>
        </p:nvSpPr>
        <p:spPr>
          <a:xfrm>
            <a:off x="323850" y="1628775"/>
            <a:ext cx="8229600" cy="4816475"/>
          </a:xfrm>
        </p:spPr>
        <p:txBody>
          <a:bodyPr/>
          <a:lstStyle/>
          <a:p>
            <a:pPr>
              <a:defRPr/>
            </a:pPr>
            <a:r>
              <a:rPr lang="zh-TW" altLang="en-US" b="1" u="sng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如果你是一個律師或醫生</a:t>
            </a:r>
            <a:endParaRPr lang="en-US" altLang="zh-TW" b="1" u="sng" dirty="0" smtClean="0">
              <a:solidFill>
                <a:srgbClr val="7030A0"/>
              </a:solidFill>
              <a:latin typeface="標楷體" pitchFamily="65" charset="-120"/>
              <a:ea typeface="標楷體" pitchFamily="65" charset="-120"/>
            </a:endParaRPr>
          </a:p>
          <a:p>
            <a:pPr marL="514350" indent="-514350">
              <a:buFont typeface="Wingdings" pitchFamily="2" charset="2"/>
              <a:buChar char="u"/>
              <a:defRPr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你需要會做什麽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?</a:t>
            </a:r>
          </a:p>
          <a:p>
            <a:pPr marL="514350" indent="-514350">
              <a:buFont typeface="Wingdings" pitchFamily="2" charset="2"/>
              <a:buChar char="u"/>
              <a:defRPr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這些工作需要哪些知識、技能、態度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?</a:t>
            </a:r>
          </a:p>
          <a:p>
            <a:pPr marL="514350" indent="-514350">
              <a:buFontTx/>
              <a:buNone/>
              <a:defRPr/>
            </a:pP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>
              <a:defRPr/>
            </a:pP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>
              <a:defRPr/>
            </a:pPr>
            <a:endParaRPr lang="zh-TW" altLang="en-US" dirty="0" smtClean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4103" name="圖片 6" descr="1006151258501814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3644354"/>
            <a:ext cx="3024188" cy="252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圖片 7" descr="YXZ41CA44LP18CA3UH22RCAIG0ICGCAWUGDEUCAV33A42CAUVUOUWCAN8KVSBCA7BIHD3CAEMFTDMCA2XEF6RCA960NSBCA37XLODCA8QSYKUCA4ZY7TOCAPNMMPXCAO21I1YCA6SGH38CALDQUGC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4965" y="3572917"/>
            <a:ext cx="2465387" cy="259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46798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255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122" name="內容版面配置區 2"/>
          <p:cNvSpPr>
            <a:spLocks noGrp="1"/>
          </p:cNvSpPr>
          <p:nvPr>
            <p:ph idx="1"/>
          </p:nvPr>
        </p:nvSpPr>
        <p:spPr>
          <a:xfrm>
            <a:off x="457200" y="1557338"/>
            <a:ext cx="8229600" cy="4498975"/>
          </a:xfrm>
        </p:spPr>
        <p:txBody>
          <a:bodyPr/>
          <a:lstStyle/>
          <a:p>
            <a:endParaRPr lang="en-US" altLang="zh-TW" sz="1200" b="1" smtClean="0"/>
          </a:p>
        </p:txBody>
      </p:sp>
      <p:sp>
        <p:nvSpPr>
          <p:cNvPr id="5123" name="日期版面配置區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9pPr>
          </a:lstStyle>
          <a:p>
            <a:pPr eaLnBrk="1" hangingPunct="1"/>
            <a:r>
              <a:rPr kumimoji="0" lang="en-US" altLang="zh-TW" smtClean="0">
                <a:solidFill>
                  <a:srgbClr val="006699"/>
                </a:solidFill>
              </a:rPr>
              <a:t>2011/00/00</a:t>
            </a:r>
          </a:p>
        </p:txBody>
      </p:sp>
      <p:sp>
        <p:nvSpPr>
          <p:cNvPr id="5124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2627313" y="6248400"/>
            <a:ext cx="4321175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9pPr>
          </a:lstStyle>
          <a:p>
            <a:pPr eaLnBrk="1" hangingPunct="1"/>
            <a:r>
              <a:rPr kumimoji="0" lang="zh-TW" altLang="en-US" smtClean="0">
                <a:solidFill>
                  <a:srgbClr val="006699"/>
                </a:solidFill>
              </a:rPr>
              <a:t>職涯發展暨校友中心</a:t>
            </a:r>
            <a:endParaRPr kumimoji="0" lang="en-US" altLang="zh-TW" smtClean="0">
              <a:solidFill>
                <a:srgbClr val="006699"/>
              </a:solidFill>
            </a:endParaRPr>
          </a:p>
        </p:txBody>
      </p:sp>
      <p:sp>
        <p:nvSpPr>
          <p:cNvPr id="5125" name="投影片編號版面配置區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新細明體" pitchFamily="18" charset="-120"/>
              </a:defRPr>
            </a:lvl9pPr>
          </a:lstStyle>
          <a:p>
            <a:pPr eaLnBrk="1" hangingPunct="1"/>
            <a:fld id="{A92FAAB5-BCD8-42A6-88FF-1EA331320E86}" type="slidenum">
              <a:rPr kumimoji="0" lang="en-US" altLang="zh-TW" smtClean="0">
                <a:solidFill>
                  <a:srgbClr val="006699"/>
                </a:solidFill>
              </a:rPr>
              <a:pPr eaLnBrk="1" hangingPunct="1"/>
              <a:t>12</a:t>
            </a:fld>
            <a:endParaRPr kumimoji="0" lang="en-US" altLang="zh-TW" smtClean="0">
              <a:solidFill>
                <a:srgbClr val="006699"/>
              </a:solidFill>
            </a:endParaRPr>
          </a:p>
        </p:txBody>
      </p:sp>
      <p:sp>
        <p:nvSpPr>
          <p:cNvPr id="7" name="圓角矩形 6"/>
          <p:cNvSpPr/>
          <p:nvPr/>
        </p:nvSpPr>
        <p:spPr>
          <a:xfrm>
            <a:off x="323850" y="1412875"/>
            <a:ext cx="8569325" cy="460851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 b="1" dirty="0">
              <a:solidFill>
                <a:srgbClr val="7030A0"/>
              </a:solidFill>
              <a:latin typeface="標楷體" pitchFamily="65" charset="-120"/>
              <a:ea typeface="標楷體" pitchFamily="65" charset="-12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 sz="2400" b="1" dirty="0">
              <a:solidFill>
                <a:srgbClr val="7030A0"/>
              </a:solidFill>
              <a:latin typeface="標楷體" pitchFamily="65" charset="-120"/>
              <a:ea typeface="標楷體" pitchFamily="65" charset="-12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 sz="2400" b="1" dirty="0">
              <a:solidFill>
                <a:srgbClr val="7030A0"/>
              </a:solidFill>
              <a:latin typeface="標楷體" pitchFamily="65" charset="-120"/>
              <a:ea typeface="標楷體" pitchFamily="65" charset="-12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zh-TW" altLang="en-US" sz="3600" b="1" dirty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職能</a:t>
            </a:r>
            <a:r>
              <a:rPr kumimoji="1" lang="en-US" altLang="zh-TW" sz="3600" b="1" dirty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(Competency):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u"/>
              <a:defRPr/>
            </a:pPr>
            <a:r>
              <a:rPr kumimoji="1" lang="zh-TW" altLang="en-US" sz="2800" b="1" dirty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能做好這</a:t>
            </a:r>
            <a:r>
              <a:rPr kumimoji="1" lang="en-US" altLang="zh-TW" sz="2800" b="1" dirty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”</a:t>
            </a:r>
            <a:r>
              <a:rPr kumimoji="1" lang="zh-TW" altLang="en-US" sz="2800" b="1" dirty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職位</a:t>
            </a:r>
            <a:r>
              <a:rPr kumimoji="1" lang="en-US" altLang="zh-TW" sz="2800" b="1" dirty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”</a:t>
            </a:r>
            <a:r>
              <a:rPr kumimoji="1" lang="zh-TW" altLang="en-US" sz="2800" b="1" dirty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上的能力</a:t>
            </a:r>
            <a:r>
              <a:rPr kumimoji="1" lang="en-US" altLang="zh-TW" sz="2800" b="1" dirty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,</a:t>
            </a:r>
            <a:r>
              <a:rPr kumimoji="1" lang="zh-TW" altLang="en-US" sz="2800" b="1" dirty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稱為職能</a:t>
            </a:r>
            <a:r>
              <a:rPr kumimoji="1" lang="en-US" altLang="zh-TW" sz="2800" b="1" dirty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zh-TW" altLang="en-US" sz="2800" b="1" dirty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  </a:t>
            </a:r>
            <a:r>
              <a:rPr kumimoji="1" lang="en-US" altLang="zh-TW" sz="2800" b="1" dirty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~</a:t>
            </a:r>
            <a:r>
              <a:rPr kumimoji="1" lang="zh-TW" altLang="en-US" sz="2800" b="1" dirty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*一般人用法</a:t>
            </a:r>
            <a:r>
              <a:rPr kumimoji="1" lang="en-US" altLang="zh-TW" sz="2800" b="1" dirty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~</a:t>
            </a:r>
            <a:r>
              <a:rPr kumimoji="1" lang="zh-TW" altLang="en-US" sz="2800" b="1" dirty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*</a:t>
            </a:r>
            <a:endParaRPr kumimoji="1" lang="en-US" altLang="zh-TW" sz="2800" b="1" dirty="0">
              <a:solidFill>
                <a:srgbClr val="0070C0"/>
              </a:solidFill>
              <a:latin typeface="標楷體" pitchFamily="65" charset="-120"/>
              <a:ea typeface="標楷體" pitchFamily="65" charset="-12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 sz="2800" b="1" dirty="0">
              <a:solidFill>
                <a:srgbClr val="0070C0"/>
              </a:solidFill>
              <a:latin typeface="標楷體" pitchFamily="65" charset="-120"/>
              <a:ea typeface="標楷體" pitchFamily="65" charset="-12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u"/>
              <a:defRPr/>
            </a:pPr>
            <a:r>
              <a:rPr kumimoji="1" lang="zh-TW" altLang="en-US" sz="2800" dirty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能成功完成某項</a:t>
            </a:r>
            <a:r>
              <a:rPr kumimoji="1" lang="zh-TW" altLang="en-US" sz="2800" u="sng" dirty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工作任務</a:t>
            </a:r>
            <a:r>
              <a:rPr kumimoji="1" lang="zh-TW" altLang="en-US" sz="2800" dirty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，</a:t>
            </a:r>
            <a:endParaRPr kumimoji="1" lang="en-US" altLang="zh-TW" sz="2800" dirty="0">
              <a:solidFill>
                <a:srgbClr val="7030A0"/>
              </a:solidFill>
              <a:latin typeface="標楷體" pitchFamily="65" charset="-120"/>
              <a:ea typeface="標楷體" pitchFamily="65" charset="-12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zh-TW" altLang="en-US" sz="2800" dirty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 或為了提高</a:t>
            </a:r>
            <a:r>
              <a:rPr kumimoji="1" lang="zh-TW" altLang="en-US" sz="2800" u="sng" dirty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個人與組織現在與未來績效所應具備的知識、技能、能力</a:t>
            </a:r>
            <a:r>
              <a:rPr kumimoji="1" lang="en-US" altLang="zh-TW" sz="2800" u="sng" dirty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kumimoji="1" lang="zh-TW" altLang="en-US" sz="2800" u="sng" dirty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包含態度和個人特質</a:t>
            </a:r>
            <a:r>
              <a:rPr kumimoji="1" lang="en-US" altLang="zh-TW" sz="2800" u="sng" dirty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) </a:t>
            </a:r>
            <a:r>
              <a:rPr kumimoji="1" lang="zh-TW" altLang="en-US" sz="2800" dirty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。</a:t>
            </a:r>
            <a:endParaRPr kumimoji="1" lang="en-US" altLang="zh-TW" sz="2800" dirty="0">
              <a:solidFill>
                <a:srgbClr val="7030A0"/>
              </a:solidFill>
              <a:latin typeface="標楷體" pitchFamily="65" charset="-120"/>
              <a:ea typeface="標楷體" pitchFamily="65" charset="-12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 b="1" dirty="0">
              <a:solidFill>
                <a:srgbClr val="0070C0"/>
              </a:solidFill>
              <a:latin typeface="標楷體" pitchFamily="65" charset="-120"/>
              <a:ea typeface="標楷體" pitchFamily="65" charset="-12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zh-TW" altLang="en-US" b="1" dirty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       </a:t>
            </a:r>
            <a:r>
              <a:rPr kumimoji="1" lang="en-US" altLang="zh-TW" b="1" dirty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~</a:t>
            </a:r>
            <a:r>
              <a:rPr kumimoji="1" lang="zh-TW" altLang="en-US" b="1" dirty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*</a:t>
            </a:r>
            <a:r>
              <a:rPr kumimoji="1" lang="zh-TW" altLang="en-US" sz="2800" b="1" dirty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取自經濟部產業專業人才發展推動工作室</a:t>
            </a:r>
            <a:r>
              <a:rPr kumimoji="1" lang="en-US" altLang="zh-TW" sz="2800" b="1" dirty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~</a:t>
            </a:r>
            <a:r>
              <a:rPr kumimoji="1" lang="zh-TW" altLang="en-US" sz="2800" b="1" dirty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*</a:t>
            </a:r>
            <a:endParaRPr kumimoji="1" lang="en-US" altLang="zh-TW" sz="2800" b="1" dirty="0">
              <a:solidFill>
                <a:srgbClr val="0070C0"/>
              </a:solidFill>
              <a:latin typeface="標楷體" pitchFamily="65" charset="-120"/>
              <a:ea typeface="標楷體" pitchFamily="65" charset="-12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zh-TW" sz="12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http://hrd.college.itri.org.tw/competency/NounExplanation.html#</a:t>
            </a:r>
            <a:r>
              <a:rPr kumimoji="1" lang="zh-TW" altLang="en-US" sz="12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職能基準</a:t>
            </a:r>
            <a:endParaRPr kumimoji="1" lang="en-US" altLang="zh-TW" sz="1200" b="1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 b="1" dirty="0">
              <a:solidFill>
                <a:srgbClr val="0070C0"/>
              </a:solidFill>
              <a:latin typeface="標楷體" pitchFamily="65" charset="-120"/>
              <a:ea typeface="標楷體" pitchFamily="65" charset="-12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 b="1" dirty="0">
              <a:solidFill>
                <a:srgbClr val="0070C0"/>
              </a:solidFill>
              <a:latin typeface="標楷體" pitchFamily="65" charset="-120"/>
              <a:ea typeface="標楷體" pitchFamily="65" charset="-12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 b="1" dirty="0">
              <a:solidFill>
                <a:srgbClr val="0070C0"/>
              </a:solidFill>
              <a:latin typeface="標楷體" pitchFamily="65" charset="-120"/>
              <a:ea typeface="標楷體" pitchFamily="65" charset="-12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zh-TW" altLang="en-US" dirty="0">
              <a:solidFill>
                <a:srgbClr val="FFFFFF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8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zh-TW" altLang="en-US" sz="6000" b="1" u="sng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職能是什麽</a:t>
            </a:r>
            <a:r>
              <a:rPr lang="en-US" altLang="zh-TW" sz="6000" b="1" u="sng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?</a:t>
            </a:r>
            <a:endParaRPr lang="zh-TW" altLang="en-US" sz="6000" b="1" u="sng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78527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32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投影片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48680"/>
            <a:ext cx="7525997" cy="5616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35177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238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US" altLang="zh-TW" sz="6000" dirty="0" smtClean="0">
                <a:latin typeface="標楷體" pitchFamily="65" charset="-120"/>
                <a:ea typeface="標楷體" pitchFamily="65" charset="-120"/>
              </a:rPr>
              <a:t>UCAN</a:t>
            </a:r>
            <a:r>
              <a:rPr lang="zh-TW" altLang="en-US" sz="6000" dirty="0" smtClean="0">
                <a:latin typeface="標楷體" pitchFamily="65" charset="-120"/>
                <a:ea typeface="標楷體" pitchFamily="65" charset="-120"/>
              </a:rPr>
              <a:t>興趣探索測驗</a:t>
            </a:r>
            <a:r>
              <a:rPr lang="en-US" altLang="zh-TW" sz="6000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6000" dirty="0" smtClean="0">
                <a:latin typeface="標楷體" pitchFamily="65" charset="-120"/>
                <a:ea typeface="標楷體" pitchFamily="65" charset="-120"/>
              </a:rPr>
            </a:br>
            <a:r>
              <a:rPr lang="zh-TW" altLang="en-US" sz="6000" dirty="0" smtClean="0">
                <a:latin typeface="標楷體" pitchFamily="65" charset="-120"/>
                <a:ea typeface="標楷體" pitchFamily="65" charset="-120"/>
              </a:rPr>
              <a:t>與職業能力診斷</a:t>
            </a:r>
            <a:endParaRPr lang="zh-TW" altLang="en-US" sz="6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2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7744" y="358318"/>
            <a:ext cx="5904656" cy="571504"/>
          </a:xfrm>
        </p:spPr>
        <p:txBody>
          <a:bodyPr>
            <a:noAutofit/>
          </a:bodyPr>
          <a:lstStyle/>
          <a:p>
            <a:r>
              <a:rPr lang="en-US" altLang="zh-HK" sz="6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UCAN</a:t>
            </a:r>
            <a:r>
              <a:rPr lang="zh-TW" altLang="en-US" sz="6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測驗簡介</a:t>
            </a:r>
            <a:endParaRPr lang="zh-HK" altLang="en-US" sz="6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3388"/>
          <a:stretch/>
        </p:blipFill>
        <p:spPr bwMode="auto">
          <a:xfrm>
            <a:off x="3779912" y="4370110"/>
            <a:ext cx="5364089" cy="24928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55576" y="1340768"/>
            <a:ext cx="7668498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000" dirty="0" smtClean="0">
                <a:solidFill>
                  <a:schemeClr val="accent4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en-US" altLang="zh-TW" sz="3000" b="1" u="sng" dirty="0" smtClean="0">
                <a:solidFill>
                  <a:schemeClr val="accent4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.</a:t>
            </a:r>
            <a:r>
              <a:rPr lang="zh-TW" altLang="en-US" sz="3000" b="1" u="sng" dirty="0" smtClean="0">
                <a:solidFill>
                  <a:schemeClr val="accent4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職業興趣探索</a:t>
            </a:r>
            <a:r>
              <a:rPr lang="en-US" altLang="zh-TW" sz="3000" b="1" u="sng" dirty="0" smtClean="0">
                <a:solidFill>
                  <a:schemeClr val="accent4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</a:p>
          <a:p>
            <a:r>
              <a:rPr lang="zh-TW" altLang="en-US" sz="3000" dirty="0">
                <a:solidFill>
                  <a:schemeClr val="accent4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3000" dirty="0" smtClean="0">
                <a:solidFill>
                  <a:schemeClr val="accent4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由「我最喜歡哪些活動」、「我認為自己有哪些特質」、「我喜歡哪些科目」三大題項組成，共</a:t>
            </a:r>
            <a:r>
              <a:rPr lang="en-US" altLang="zh-TW" sz="3000" dirty="0" smtClean="0">
                <a:solidFill>
                  <a:schemeClr val="accent4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16</a:t>
            </a:r>
            <a:r>
              <a:rPr lang="zh-TW" altLang="en-US" sz="3000" dirty="0" smtClean="0">
                <a:solidFill>
                  <a:schemeClr val="accent4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類職涯類型。</a:t>
            </a:r>
            <a:endParaRPr lang="en-US" altLang="zh-TW" sz="3000" dirty="0" smtClean="0">
              <a:solidFill>
                <a:schemeClr val="accent4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3000" dirty="0" smtClean="0">
              <a:solidFill>
                <a:schemeClr val="accent4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3000" b="1" u="sng" dirty="0" smtClean="0">
                <a:solidFill>
                  <a:schemeClr val="accent4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2.</a:t>
            </a:r>
            <a:r>
              <a:rPr lang="zh-TW" altLang="en-US" sz="3000" b="1" u="sng" dirty="0" smtClean="0">
                <a:solidFill>
                  <a:schemeClr val="accent4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就業職能診斷</a:t>
            </a:r>
            <a:endParaRPr lang="en-US" altLang="zh-TW" sz="3000" b="1" u="sng" dirty="0" smtClean="0">
              <a:solidFill>
                <a:schemeClr val="accent4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3000" dirty="0">
                <a:solidFill>
                  <a:schemeClr val="accent4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3000" dirty="0" smtClean="0">
                <a:solidFill>
                  <a:schemeClr val="accent4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en-US" altLang="zh-TW" sz="3000" dirty="0" smtClean="0">
                <a:solidFill>
                  <a:schemeClr val="accent4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(1)</a:t>
            </a:r>
            <a:r>
              <a:rPr lang="zh-TW" altLang="en-US" sz="3000" dirty="0" smtClean="0">
                <a:solidFill>
                  <a:schemeClr val="accent4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共通職能診斷</a:t>
            </a:r>
            <a:endParaRPr lang="en-US" altLang="zh-TW" sz="3000" dirty="0" smtClean="0">
              <a:solidFill>
                <a:schemeClr val="accent4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3000" dirty="0">
                <a:solidFill>
                  <a:schemeClr val="accent4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3000" dirty="0" smtClean="0">
                <a:solidFill>
                  <a:schemeClr val="accent4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en-US" altLang="zh-TW" sz="3000" dirty="0" smtClean="0">
                <a:solidFill>
                  <a:schemeClr val="accent4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(2)</a:t>
            </a:r>
            <a:r>
              <a:rPr lang="zh-TW" altLang="en-US" sz="3000" dirty="0" smtClean="0">
                <a:solidFill>
                  <a:schemeClr val="accent4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專業職能診斷</a:t>
            </a:r>
            <a:endParaRPr lang="en-US" altLang="zh-TW" sz="3000" dirty="0" smtClean="0">
              <a:solidFill>
                <a:schemeClr val="accent4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HK" sz="3000" dirty="0">
              <a:solidFill>
                <a:schemeClr val="accent1">
                  <a:lumMod val="75000"/>
                </a:schemeClr>
              </a:solidFill>
              <a:latin typeface="新細明體" pitchFamily="18" charset="-120"/>
              <a:ea typeface="新細明體" pitchFamily="18" charset="-120"/>
            </a:endParaRPr>
          </a:p>
          <a:p>
            <a:endParaRPr lang="en-US" altLang="zh-TW" sz="2000" dirty="0" smtClean="0">
              <a:solidFill>
                <a:schemeClr val="accent1">
                  <a:lumMod val="75000"/>
                </a:schemeClr>
              </a:solidFill>
              <a:latin typeface="新細明體" pitchFamily="18" charset="-120"/>
              <a:ea typeface="新細明體" pitchFamily="18" charset="-120"/>
            </a:endParaRPr>
          </a:p>
          <a:p>
            <a:endParaRPr lang="zh-HK" altLang="en-US" sz="2000" dirty="0">
              <a:solidFill>
                <a:schemeClr val="accent1">
                  <a:lumMod val="75000"/>
                </a:schemeClr>
              </a:solidFill>
              <a:latin typeface="新細明體" pitchFamily="18" charset="-120"/>
              <a:ea typeface="新細明體" pitchFamily="18" charset="-120"/>
            </a:endParaRPr>
          </a:p>
        </p:txBody>
      </p:sp>
      <p:pic>
        <p:nvPicPr>
          <p:cNvPr id="9" name="Picture 2" descr="0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07123"/>
            <a:ext cx="1800200" cy="10738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863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" name="群組 6"/>
          <p:cNvGrpSpPr>
            <a:grpSpLocks/>
          </p:cNvGrpSpPr>
          <p:nvPr/>
        </p:nvGrpSpPr>
        <p:grpSpPr bwMode="auto">
          <a:xfrm>
            <a:off x="323850" y="298450"/>
            <a:ext cx="8496300" cy="6226175"/>
            <a:chOff x="179388" y="188913"/>
            <a:chExt cx="8843962" cy="6480175"/>
          </a:xfrm>
        </p:grpSpPr>
        <p:pic>
          <p:nvPicPr>
            <p:cNvPr id="32773" name="Picture 2" descr="0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50825" y="188913"/>
              <a:ext cx="1441450" cy="750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2774" name="Text Box 4"/>
            <p:cNvSpPr txBox="1">
              <a:spLocks noChangeArrowheads="1"/>
            </p:cNvSpPr>
            <p:nvPr/>
          </p:nvSpPr>
          <p:spPr bwMode="auto">
            <a:xfrm>
              <a:off x="1907860" y="332660"/>
              <a:ext cx="5976946" cy="4130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TW" sz="2000" b="1"/>
                <a:t>UCAN</a:t>
              </a:r>
              <a:r>
                <a:rPr lang="zh-TW" altLang="en-US" sz="2000" b="1"/>
                <a:t>平台 </a:t>
              </a:r>
              <a:r>
                <a:rPr lang="en-US" altLang="zh-TW" sz="2000" b="1"/>
                <a:t>–</a:t>
              </a:r>
              <a:r>
                <a:rPr lang="zh-TW" altLang="en-US" sz="2000" b="1"/>
                <a:t> 功能介紹</a:t>
              </a:r>
              <a:endParaRPr lang="en-US" altLang="zh-TW" sz="2000" b="1"/>
            </a:p>
          </p:txBody>
        </p:sp>
        <p:sp>
          <p:nvSpPr>
            <p:cNvPr id="32775" name="文字方塊 6"/>
            <p:cNvSpPr txBox="1">
              <a:spLocks noChangeArrowheads="1"/>
            </p:cNvSpPr>
            <p:nvPr/>
          </p:nvSpPr>
          <p:spPr bwMode="auto">
            <a:xfrm>
              <a:off x="2051624" y="692853"/>
              <a:ext cx="6912237" cy="8591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zh-TW" altLang="en-US" sz="1600"/>
                <a:t>如圖紅框中，有「職業查詢」、「職業興趣探索」、「職能診斷」、「能力養能計劃」、「診斷諮詢服務」、「檔案紀錄」。</a:t>
              </a:r>
              <a:r>
                <a:rPr lang="en-US" altLang="zh-TW" sz="1600"/>
                <a:t>(</a:t>
              </a:r>
              <a:r>
                <a:rPr lang="zh-TW" altLang="en-US" sz="1600"/>
                <a:t>下一頁會一一做介紹</a:t>
              </a:r>
              <a:r>
                <a:rPr lang="en-US" altLang="zh-TW" sz="1600"/>
                <a:t>)</a:t>
              </a:r>
              <a:r>
                <a:rPr lang="zh-TW" altLang="en-US" sz="1600"/>
                <a:t> </a:t>
              </a:r>
              <a:endParaRPr lang="en-US" altLang="zh-TW" sz="1600"/>
            </a:p>
          </p:txBody>
        </p:sp>
        <p:pic>
          <p:nvPicPr>
            <p:cNvPr id="32776" name="圖片 8" descr="ucan-19.JPG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79388" y="1557338"/>
              <a:ext cx="8843962" cy="51117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矩形 9"/>
            <p:cNvSpPr/>
            <p:nvPr/>
          </p:nvSpPr>
          <p:spPr>
            <a:xfrm>
              <a:off x="2269749" y="3141507"/>
              <a:ext cx="6406584" cy="865786"/>
            </a:xfrm>
            <a:prstGeom prst="rect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88913"/>
            <a:ext cx="9144000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844824"/>
            <a:ext cx="8229600" cy="4741987"/>
          </a:xfrm>
        </p:spPr>
        <p:txBody>
          <a:bodyPr>
            <a:normAutofit fontScale="92500" lnSpcReduction="20000"/>
          </a:bodyPr>
          <a:lstStyle/>
          <a:p>
            <a:endParaRPr lang="en-US" altLang="zh-TW" sz="3800" b="1" u="sng" dirty="0" smtClean="0">
              <a:solidFill>
                <a:srgbClr val="00B050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3800" b="1" u="sng" dirty="0" smtClean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>看一看</a:t>
            </a:r>
            <a:r>
              <a:rPr lang="zh-TW" altLang="en-US" sz="3800" b="1" u="sng" dirty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>，各職涯類型的工作世界 </a:t>
            </a:r>
            <a:endParaRPr lang="en-US" altLang="zh-TW" sz="3800" b="1" u="sng" dirty="0" smtClean="0">
              <a:solidFill>
                <a:srgbClr val="00B050"/>
              </a:solidFill>
              <a:latin typeface="標楷體" pitchFamily="65" charset="-120"/>
              <a:ea typeface="標楷體" pitchFamily="65" charset="-120"/>
            </a:endParaRPr>
          </a:p>
          <a:p>
            <a:endParaRPr lang="zh-TW" altLang="en-US" b="1" u="sng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包含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： 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/>
            </a:r>
            <a:br>
              <a:rPr lang="zh-TW" altLang="en-US" dirty="0">
                <a:latin typeface="標楷體" pitchFamily="65" charset="-120"/>
                <a:ea typeface="標楷體" pitchFamily="65" charset="-120"/>
              </a:rPr>
            </a:b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-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各項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就業途徑之說明 </a:t>
            </a:r>
            <a:br>
              <a:rPr lang="zh-TW" altLang="en-US" dirty="0">
                <a:latin typeface="標楷體" pitchFamily="65" charset="-120"/>
                <a:ea typeface="標楷體" pitchFamily="65" charset="-120"/>
              </a:rPr>
            </a:b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-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相關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執業資格、技能檢定或教育部採證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民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    間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證照 </a:t>
            </a:r>
            <a:br>
              <a:rPr lang="zh-TW" altLang="en-US" dirty="0">
                <a:latin typeface="標楷體" pitchFamily="65" charset="-120"/>
                <a:ea typeface="標楷體" pitchFamily="65" charset="-120"/>
              </a:rPr>
            </a:b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  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-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該工作所需的職業能力 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/>
            </a:r>
            <a:br>
              <a:rPr lang="zh-TW" altLang="en-US" dirty="0">
                <a:latin typeface="標楷體" pitchFamily="65" charset="-120"/>
                <a:ea typeface="標楷體" pitchFamily="65" charset="-120"/>
              </a:rPr>
            </a:b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  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-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相關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職業及各項職業的簡介 </a:t>
            </a:r>
            <a:br>
              <a:rPr lang="zh-TW" altLang="en-US" dirty="0">
                <a:latin typeface="標楷體" pitchFamily="65" charset="-120"/>
                <a:ea typeface="標楷體" pitchFamily="65" charset="-120"/>
              </a:rPr>
            </a:b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/>
            </a:r>
            <a:br>
              <a:rPr lang="zh-TW" altLang="en-US" dirty="0">
                <a:latin typeface="標楷體" pitchFamily="65" charset="-120"/>
                <a:ea typeface="標楷體" pitchFamily="65" charset="-120"/>
              </a:rPr>
            </a:b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1414510"/>
          </a:xfrm>
        </p:spPr>
        <p:txBody>
          <a:bodyPr>
            <a:noAutofit/>
          </a:bodyPr>
          <a:lstStyle/>
          <a:p>
            <a:r>
              <a:rPr lang="zh-TW" altLang="en-US" sz="4000" dirty="0">
                <a:latin typeface="標楷體" pitchFamily="65" charset="-120"/>
                <a:ea typeface="標楷體" pitchFamily="65" charset="-120"/>
              </a:rPr>
              <a:t>職業興趣</a:t>
            </a:r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探索與職能診斷</a:t>
            </a:r>
            <a:r>
              <a:rPr lang="en-US" altLang="zh-TW" sz="4000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4000" dirty="0" smtClean="0">
                <a:latin typeface="標楷體" pitchFamily="65" charset="-120"/>
                <a:ea typeface="標楷體" pitchFamily="65" charset="-120"/>
              </a:rPr>
            </a:br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測驗結果</a:t>
            </a:r>
            <a:r>
              <a:rPr lang="zh-TW" altLang="en-US" sz="4000" dirty="0">
                <a:latin typeface="標楷體" pitchFamily="65" charset="-120"/>
                <a:ea typeface="標楷體" pitchFamily="65" charset="-120"/>
              </a:rPr>
              <a:t>的應用 </a:t>
            </a:r>
          </a:p>
        </p:txBody>
      </p:sp>
    </p:spTree>
    <p:extLst>
      <p:ext uri="{BB962C8B-B14F-4D97-AF65-F5344CB8AC3E}">
        <p14:creationId xmlns:p14="http://schemas.microsoft.com/office/powerpoint/2010/main" val="1832360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85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內容版面配置區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67261100"/>
              </p:ext>
            </p:extLst>
          </p:nvPr>
        </p:nvGraphicFramePr>
        <p:xfrm>
          <a:off x="457200" y="1600200"/>
          <a:ext cx="8229600" cy="36775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408620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產業類別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Holland</a:t>
                      </a:r>
                      <a:r>
                        <a:rPr lang="zh-TW" altLang="en-US" dirty="0" smtClean="0"/>
                        <a:t>興趣代碼</a:t>
                      </a:r>
                      <a:r>
                        <a:rPr lang="en-US" altLang="zh-TW" dirty="0" smtClean="0"/>
                        <a:t>(</a:t>
                      </a:r>
                      <a:r>
                        <a:rPr lang="zh-TW" altLang="en-US" dirty="0" smtClean="0"/>
                        <a:t>由高至低</a:t>
                      </a:r>
                      <a:r>
                        <a:rPr lang="en-US" altLang="zh-TW" dirty="0" smtClean="0"/>
                        <a:t>)</a:t>
                      </a:r>
                      <a:endParaRPr lang="zh-TW" altLang="en-US" dirty="0"/>
                    </a:p>
                  </a:txBody>
                  <a:tcPr/>
                </a:tc>
              </a:tr>
              <a:tr h="408620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建築營造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i="0" dirty="0" smtClean="0">
                          <a:latin typeface="MS PMincho" pitchFamily="18" charset="-128"/>
                          <a:ea typeface="MS PMincho" pitchFamily="18" charset="-128"/>
                        </a:rPr>
                        <a:t>C</a:t>
                      </a:r>
                      <a:r>
                        <a:rPr lang="zh-TW" altLang="en-US" i="0" dirty="0" smtClean="0">
                          <a:latin typeface="MS PMincho" pitchFamily="18" charset="-128"/>
                          <a:ea typeface="MS PMincho" pitchFamily="18" charset="-128"/>
                        </a:rPr>
                        <a:t> </a:t>
                      </a:r>
                      <a:r>
                        <a:rPr lang="en-US" altLang="zh-TW" i="0" dirty="0" smtClean="0">
                          <a:latin typeface="MS PMincho" pitchFamily="18" charset="-128"/>
                          <a:ea typeface="MS PMincho" pitchFamily="18" charset="-128"/>
                        </a:rPr>
                        <a:t>R</a:t>
                      </a:r>
                      <a:r>
                        <a:rPr lang="zh-TW" altLang="en-US" i="0" dirty="0" smtClean="0">
                          <a:latin typeface="MS PMincho" pitchFamily="18" charset="-128"/>
                          <a:ea typeface="MS PMincho" pitchFamily="18" charset="-128"/>
                        </a:rPr>
                        <a:t> </a:t>
                      </a:r>
                      <a:r>
                        <a:rPr lang="en-US" altLang="zh-TW" i="0" dirty="0" smtClean="0">
                          <a:latin typeface="MS PMincho" pitchFamily="18" charset="-128"/>
                          <a:ea typeface="MS PMincho" pitchFamily="18" charset="-128"/>
                        </a:rPr>
                        <a:t>I</a:t>
                      </a:r>
                      <a:r>
                        <a:rPr lang="zh-TW" altLang="en-US" i="0" dirty="0" smtClean="0">
                          <a:latin typeface="MS PMincho" pitchFamily="18" charset="-128"/>
                          <a:ea typeface="MS PMincho" pitchFamily="18" charset="-128"/>
                        </a:rPr>
                        <a:t> </a:t>
                      </a:r>
                      <a:r>
                        <a:rPr lang="en-US" altLang="zh-TW" i="0" dirty="0" smtClean="0">
                          <a:latin typeface="MS PMincho" pitchFamily="18" charset="-128"/>
                          <a:ea typeface="MS PMincho" pitchFamily="18" charset="-128"/>
                        </a:rPr>
                        <a:t>A</a:t>
                      </a:r>
                      <a:r>
                        <a:rPr lang="zh-TW" altLang="en-US" i="0" dirty="0" smtClean="0">
                          <a:latin typeface="MS PMincho" pitchFamily="18" charset="-128"/>
                          <a:ea typeface="MS PMincho" pitchFamily="18" charset="-128"/>
                        </a:rPr>
                        <a:t> </a:t>
                      </a:r>
                      <a:r>
                        <a:rPr lang="en-US" altLang="zh-TW" i="0" dirty="0" smtClean="0">
                          <a:latin typeface="MS PMincho" pitchFamily="18" charset="-128"/>
                          <a:ea typeface="MS PMincho" pitchFamily="18" charset="-128"/>
                        </a:rPr>
                        <a:t>S</a:t>
                      </a:r>
                      <a:r>
                        <a:rPr lang="zh-TW" altLang="en-US" i="0" dirty="0" smtClean="0">
                          <a:latin typeface="MS PMincho" pitchFamily="18" charset="-128"/>
                          <a:ea typeface="MS PMincho" pitchFamily="18" charset="-128"/>
                        </a:rPr>
                        <a:t> </a:t>
                      </a:r>
                      <a:r>
                        <a:rPr lang="en-US" altLang="zh-TW" i="0" dirty="0" smtClean="0">
                          <a:latin typeface="MS PMincho" pitchFamily="18" charset="-128"/>
                          <a:ea typeface="MS PMincho" pitchFamily="18" charset="-128"/>
                        </a:rPr>
                        <a:t>E</a:t>
                      </a:r>
                      <a:endParaRPr lang="zh-TW" altLang="en-US" i="0" dirty="0">
                        <a:latin typeface="MS PMincho" pitchFamily="18" charset="-128"/>
                        <a:ea typeface="MS PMincho" pitchFamily="18" charset="-128"/>
                      </a:endParaRPr>
                    </a:p>
                  </a:txBody>
                  <a:tcPr/>
                </a:tc>
              </a:tr>
              <a:tr h="408620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天然資源、食品與農業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i="0" kern="1200" dirty="0" smtClean="0">
                          <a:solidFill>
                            <a:schemeClr val="dk1"/>
                          </a:solidFill>
                          <a:latin typeface="MS PMincho" pitchFamily="18" charset="-128"/>
                          <a:ea typeface="MS PMincho" pitchFamily="18" charset="-128"/>
                          <a:cs typeface="+mn-cs"/>
                        </a:rPr>
                        <a:t>I R C E S A</a:t>
                      </a:r>
                      <a:endParaRPr lang="zh-TW" altLang="en-US" sz="1800" i="0" kern="1200" dirty="0">
                        <a:solidFill>
                          <a:schemeClr val="dk1"/>
                        </a:solidFill>
                        <a:latin typeface="MS PMincho" pitchFamily="18" charset="-128"/>
                        <a:ea typeface="MS PMincho" pitchFamily="18" charset="-128"/>
                        <a:cs typeface="+mn-cs"/>
                      </a:endParaRPr>
                    </a:p>
                  </a:txBody>
                  <a:tcPr/>
                </a:tc>
              </a:tr>
              <a:tr h="408620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教育與訓練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i="0" kern="1200" dirty="0" smtClean="0">
                          <a:solidFill>
                            <a:schemeClr val="dk1"/>
                          </a:solidFill>
                          <a:latin typeface="MS PMincho" pitchFamily="18" charset="-128"/>
                          <a:ea typeface="MS PMincho" pitchFamily="18" charset="-128"/>
                          <a:cs typeface="+mn-cs"/>
                        </a:rPr>
                        <a:t>S E C A I R</a:t>
                      </a:r>
                      <a:endParaRPr lang="zh-TW" altLang="en-US" sz="1800" i="0" kern="1200" dirty="0">
                        <a:solidFill>
                          <a:schemeClr val="dk1"/>
                        </a:solidFill>
                        <a:latin typeface="MS PMincho" pitchFamily="18" charset="-128"/>
                        <a:ea typeface="MS PMincho" pitchFamily="18" charset="-128"/>
                        <a:cs typeface="+mn-cs"/>
                      </a:endParaRPr>
                    </a:p>
                  </a:txBody>
                  <a:tcPr/>
                </a:tc>
              </a:tr>
              <a:tr h="408620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藝文與影音傳播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i="0" kern="1200" dirty="0" smtClean="0">
                          <a:solidFill>
                            <a:schemeClr val="dk1"/>
                          </a:solidFill>
                          <a:latin typeface="MS PMincho" pitchFamily="18" charset="-128"/>
                          <a:ea typeface="MS PMincho" pitchFamily="18" charset="-128"/>
                          <a:cs typeface="+mn-cs"/>
                        </a:rPr>
                        <a:t>A E S I C R</a:t>
                      </a:r>
                      <a:endParaRPr lang="zh-TW" altLang="en-US" sz="1800" i="0" kern="1200" dirty="0">
                        <a:solidFill>
                          <a:schemeClr val="dk1"/>
                        </a:solidFill>
                        <a:latin typeface="MS PMincho" pitchFamily="18" charset="-128"/>
                        <a:ea typeface="MS PMincho" pitchFamily="18" charset="-128"/>
                        <a:cs typeface="+mn-cs"/>
                      </a:endParaRPr>
                    </a:p>
                  </a:txBody>
                  <a:tcPr/>
                </a:tc>
              </a:tr>
              <a:tr h="408620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企業經營管理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i="0" kern="1200" dirty="0" smtClean="0">
                          <a:solidFill>
                            <a:schemeClr val="dk1"/>
                          </a:solidFill>
                          <a:latin typeface="MS PMincho" pitchFamily="18" charset="-128"/>
                          <a:ea typeface="MS PMincho" pitchFamily="18" charset="-128"/>
                          <a:cs typeface="+mn-cs"/>
                        </a:rPr>
                        <a:t>C E S R I A</a:t>
                      </a:r>
                      <a:endParaRPr lang="zh-TW" altLang="en-US" sz="1800" i="0" kern="1200" dirty="0">
                        <a:solidFill>
                          <a:schemeClr val="dk1"/>
                        </a:solidFill>
                        <a:latin typeface="MS PMincho" pitchFamily="18" charset="-128"/>
                        <a:ea typeface="MS PMincho" pitchFamily="18" charset="-128"/>
                        <a:cs typeface="+mn-cs"/>
                      </a:endParaRPr>
                    </a:p>
                  </a:txBody>
                  <a:tcPr/>
                </a:tc>
              </a:tr>
              <a:tr h="408620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金融財務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i="0" kern="1200" dirty="0" smtClean="0">
                          <a:solidFill>
                            <a:schemeClr val="dk1"/>
                          </a:solidFill>
                          <a:latin typeface="MS PMincho" pitchFamily="18" charset="-128"/>
                          <a:ea typeface="MS PMincho" pitchFamily="18" charset="-128"/>
                          <a:cs typeface="+mn-cs"/>
                        </a:rPr>
                        <a:t>C E I R S A</a:t>
                      </a:r>
                      <a:endParaRPr lang="zh-TW" altLang="en-US" sz="1800" i="0" kern="1200" dirty="0">
                        <a:solidFill>
                          <a:schemeClr val="dk1"/>
                        </a:solidFill>
                        <a:latin typeface="MS PMincho" pitchFamily="18" charset="-128"/>
                        <a:ea typeface="MS PMincho" pitchFamily="18" charset="-128"/>
                        <a:cs typeface="+mn-cs"/>
                      </a:endParaRPr>
                    </a:p>
                  </a:txBody>
                  <a:tcPr/>
                </a:tc>
              </a:tr>
              <a:tr h="408620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政府公共事務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i="0" kern="1200" dirty="0" smtClean="0">
                          <a:solidFill>
                            <a:schemeClr val="dk1"/>
                          </a:solidFill>
                          <a:latin typeface="MS PMincho" pitchFamily="18" charset="-128"/>
                          <a:ea typeface="MS PMincho" pitchFamily="18" charset="-128"/>
                          <a:cs typeface="+mn-cs"/>
                        </a:rPr>
                        <a:t>E C S A I R</a:t>
                      </a:r>
                    </a:p>
                  </a:txBody>
                  <a:tcPr/>
                </a:tc>
              </a:tr>
              <a:tr h="4086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 smtClean="0"/>
                        <a:t>醫療保健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i="0" kern="1200" dirty="0" smtClean="0">
                          <a:solidFill>
                            <a:schemeClr val="dk1"/>
                          </a:solidFill>
                          <a:latin typeface="MS PMincho" pitchFamily="18" charset="-128"/>
                          <a:ea typeface="MS PMincho" pitchFamily="18" charset="-128"/>
                          <a:cs typeface="+mn-cs"/>
                        </a:rPr>
                        <a:t>I</a:t>
                      </a:r>
                      <a:r>
                        <a:rPr lang="zh-TW" altLang="en-US" sz="1800" i="0" kern="1200" dirty="0" smtClean="0">
                          <a:solidFill>
                            <a:schemeClr val="dk1"/>
                          </a:solidFill>
                          <a:latin typeface="MS PMincho" pitchFamily="18" charset="-128"/>
                          <a:ea typeface="MS PMincho" pitchFamily="18" charset="-128"/>
                          <a:cs typeface="+mn-cs"/>
                        </a:rPr>
                        <a:t> </a:t>
                      </a:r>
                      <a:r>
                        <a:rPr lang="en-US" altLang="zh-TW" sz="1800" i="0" kern="1200" dirty="0" smtClean="0">
                          <a:solidFill>
                            <a:schemeClr val="dk1"/>
                          </a:solidFill>
                          <a:latin typeface="MS PMincho" pitchFamily="18" charset="-128"/>
                          <a:ea typeface="MS PMincho" pitchFamily="18" charset="-128"/>
                          <a:cs typeface="+mn-cs"/>
                        </a:rPr>
                        <a:t>S</a:t>
                      </a:r>
                      <a:r>
                        <a:rPr lang="zh-TW" altLang="en-US" sz="1800" i="0" kern="1200" dirty="0" smtClean="0">
                          <a:solidFill>
                            <a:schemeClr val="dk1"/>
                          </a:solidFill>
                          <a:latin typeface="MS PMincho" pitchFamily="18" charset="-128"/>
                          <a:ea typeface="MS PMincho" pitchFamily="18" charset="-128"/>
                          <a:cs typeface="+mn-cs"/>
                        </a:rPr>
                        <a:t> </a:t>
                      </a:r>
                      <a:r>
                        <a:rPr lang="en-US" altLang="zh-TW" sz="1800" i="0" kern="1200" dirty="0" smtClean="0">
                          <a:solidFill>
                            <a:schemeClr val="dk1"/>
                          </a:solidFill>
                          <a:latin typeface="MS PMincho" pitchFamily="18" charset="-128"/>
                          <a:ea typeface="MS PMincho" pitchFamily="18" charset="-128"/>
                          <a:cs typeface="+mn-cs"/>
                        </a:rPr>
                        <a:t>C</a:t>
                      </a:r>
                      <a:r>
                        <a:rPr lang="zh-TW" altLang="en-US" sz="1800" i="0" kern="1200" dirty="0" smtClean="0">
                          <a:solidFill>
                            <a:schemeClr val="dk1"/>
                          </a:solidFill>
                          <a:latin typeface="MS PMincho" pitchFamily="18" charset="-128"/>
                          <a:ea typeface="MS PMincho" pitchFamily="18" charset="-128"/>
                          <a:cs typeface="+mn-cs"/>
                        </a:rPr>
                        <a:t> </a:t>
                      </a:r>
                      <a:r>
                        <a:rPr lang="en-US" altLang="zh-TW" sz="1800" i="0" kern="1200" dirty="0" smtClean="0">
                          <a:solidFill>
                            <a:schemeClr val="dk1"/>
                          </a:solidFill>
                          <a:latin typeface="MS PMincho" pitchFamily="18" charset="-128"/>
                          <a:ea typeface="MS PMincho" pitchFamily="18" charset="-128"/>
                          <a:cs typeface="+mn-cs"/>
                        </a:rPr>
                        <a:t>E</a:t>
                      </a:r>
                      <a:r>
                        <a:rPr lang="zh-TW" altLang="en-US" sz="1800" i="0" kern="1200" dirty="0" smtClean="0">
                          <a:solidFill>
                            <a:schemeClr val="dk1"/>
                          </a:solidFill>
                          <a:latin typeface="MS PMincho" pitchFamily="18" charset="-128"/>
                          <a:ea typeface="MS PMincho" pitchFamily="18" charset="-128"/>
                          <a:cs typeface="+mn-cs"/>
                        </a:rPr>
                        <a:t> </a:t>
                      </a:r>
                      <a:r>
                        <a:rPr lang="en-US" altLang="zh-TW" sz="1800" i="0" kern="1200" dirty="0" smtClean="0">
                          <a:solidFill>
                            <a:schemeClr val="dk1"/>
                          </a:solidFill>
                          <a:latin typeface="MS PMincho" pitchFamily="18" charset="-128"/>
                          <a:ea typeface="MS PMincho" pitchFamily="18" charset="-128"/>
                          <a:cs typeface="+mn-cs"/>
                        </a:rPr>
                        <a:t>R</a:t>
                      </a:r>
                      <a:r>
                        <a:rPr lang="zh-TW" altLang="en-US" sz="1800" i="0" kern="1200" dirty="0" smtClean="0">
                          <a:solidFill>
                            <a:schemeClr val="dk1"/>
                          </a:solidFill>
                          <a:latin typeface="MS PMincho" pitchFamily="18" charset="-128"/>
                          <a:ea typeface="MS PMincho" pitchFamily="18" charset="-128"/>
                          <a:cs typeface="+mn-cs"/>
                        </a:rPr>
                        <a:t> </a:t>
                      </a:r>
                      <a:r>
                        <a:rPr lang="en-US" altLang="zh-TW" sz="1800" i="0" kern="1200" dirty="0" smtClean="0">
                          <a:solidFill>
                            <a:schemeClr val="dk1"/>
                          </a:solidFill>
                          <a:latin typeface="MS PMincho" pitchFamily="18" charset="-128"/>
                          <a:ea typeface="MS PMincho" pitchFamily="18" charset="-128"/>
                          <a:cs typeface="+mn-cs"/>
                        </a:rPr>
                        <a:t>A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標楷體" pitchFamily="65" charset="-120"/>
                <a:ea typeface="標楷體" pitchFamily="65" charset="-120"/>
              </a:rPr>
              <a:t>各產業興趣類型</a:t>
            </a:r>
            <a:endParaRPr lang="zh-TW" altLang="en-US" sz="6000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36986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563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內容版面配置區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78593731"/>
              </p:ext>
            </p:extLst>
          </p:nvPr>
        </p:nvGraphicFramePr>
        <p:xfrm>
          <a:off x="457200" y="1600200"/>
          <a:ext cx="8229600" cy="3337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產業類別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Holland</a:t>
                      </a:r>
                      <a:r>
                        <a:rPr lang="zh-TW" altLang="en-US" dirty="0" smtClean="0"/>
                        <a:t>興趣代碼</a:t>
                      </a:r>
                      <a:r>
                        <a:rPr lang="en-US" altLang="zh-TW" dirty="0" smtClean="0"/>
                        <a:t>(</a:t>
                      </a:r>
                      <a:r>
                        <a:rPr lang="zh-TW" altLang="en-US" dirty="0" smtClean="0"/>
                        <a:t>由高至低</a:t>
                      </a:r>
                      <a:r>
                        <a:rPr lang="en-US" altLang="zh-TW" dirty="0" smtClean="0"/>
                        <a:t>)</a:t>
                      </a:r>
                      <a:endParaRPr lang="zh-TW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個人及社會服務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i="0" dirty="0" smtClean="0">
                          <a:latin typeface="MS PMincho" pitchFamily="18" charset="-128"/>
                          <a:ea typeface="MS PMincho" pitchFamily="18" charset="-128"/>
                        </a:rPr>
                        <a:t>S</a:t>
                      </a:r>
                      <a:r>
                        <a:rPr lang="zh-TW" altLang="en-US" i="0" dirty="0" smtClean="0">
                          <a:latin typeface="MS PMincho" pitchFamily="18" charset="-128"/>
                          <a:ea typeface="MS PMincho" pitchFamily="18" charset="-128"/>
                        </a:rPr>
                        <a:t> </a:t>
                      </a:r>
                      <a:r>
                        <a:rPr lang="en-US" altLang="zh-TW" i="0" dirty="0" smtClean="0">
                          <a:latin typeface="MS PMincho" pitchFamily="18" charset="-128"/>
                          <a:ea typeface="MS PMincho" pitchFamily="18" charset="-128"/>
                        </a:rPr>
                        <a:t>E</a:t>
                      </a:r>
                      <a:r>
                        <a:rPr lang="zh-TW" altLang="en-US" i="0" dirty="0" smtClean="0">
                          <a:latin typeface="MS PMincho" pitchFamily="18" charset="-128"/>
                          <a:ea typeface="MS PMincho" pitchFamily="18" charset="-128"/>
                        </a:rPr>
                        <a:t> </a:t>
                      </a:r>
                      <a:r>
                        <a:rPr lang="en-US" altLang="zh-TW" i="0" dirty="0" smtClean="0">
                          <a:latin typeface="MS PMincho" pitchFamily="18" charset="-128"/>
                          <a:ea typeface="MS PMincho" pitchFamily="18" charset="-128"/>
                        </a:rPr>
                        <a:t>A</a:t>
                      </a:r>
                      <a:r>
                        <a:rPr lang="zh-TW" altLang="en-US" i="0" dirty="0" smtClean="0">
                          <a:latin typeface="MS PMincho" pitchFamily="18" charset="-128"/>
                          <a:ea typeface="MS PMincho" pitchFamily="18" charset="-128"/>
                        </a:rPr>
                        <a:t> </a:t>
                      </a:r>
                      <a:r>
                        <a:rPr lang="en-US" altLang="zh-TW" i="0" dirty="0" smtClean="0">
                          <a:latin typeface="MS PMincho" pitchFamily="18" charset="-128"/>
                          <a:ea typeface="MS PMincho" pitchFamily="18" charset="-128"/>
                        </a:rPr>
                        <a:t>C</a:t>
                      </a:r>
                      <a:r>
                        <a:rPr lang="zh-TW" altLang="en-US" i="0" dirty="0" smtClean="0">
                          <a:latin typeface="MS PMincho" pitchFamily="18" charset="-128"/>
                          <a:ea typeface="MS PMincho" pitchFamily="18" charset="-128"/>
                        </a:rPr>
                        <a:t> </a:t>
                      </a:r>
                      <a:r>
                        <a:rPr lang="en-US" altLang="zh-TW" i="0" dirty="0" smtClean="0">
                          <a:latin typeface="MS PMincho" pitchFamily="18" charset="-128"/>
                          <a:ea typeface="MS PMincho" pitchFamily="18" charset="-128"/>
                        </a:rPr>
                        <a:t>I</a:t>
                      </a:r>
                      <a:r>
                        <a:rPr lang="zh-TW" altLang="en-US" i="0" dirty="0" smtClean="0">
                          <a:latin typeface="MS PMincho" pitchFamily="18" charset="-128"/>
                          <a:ea typeface="MS PMincho" pitchFamily="18" charset="-128"/>
                        </a:rPr>
                        <a:t> </a:t>
                      </a:r>
                      <a:r>
                        <a:rPr lang="en-US" altLang="zh-TW" i="0" dirty="0" smtClean="0">
                          <a:latin typeface="MS PMincho" pitchFamily="18" charset="-128"/>
                          <a:ea typeface="MS PMincho" pitchFamily="18" charset="-128"/>
                        </a:rPr>
                        <a:t>R</a:t>
                      </a:r>
                      <a:endParaRPr lang="zh-TW" altLang="en-US" i="0" dirty="0">
                        <a:latin typeface="MS PMincho" pitchFamily="18" charset="-128"/>
                        <a:ea typeface="MS PMincho" pitchFamily="18" charset="-128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休閒與觀光旅遊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i="0" kern="1200" dirty="0" smtClean="0">
                          <a:solidFill>
                            <a:schemeClr val="dk1"/>
                          </a:solidFill>
                          <a:latin typeface="MS PMincho" pitchFamily="18" charset="-128"/>
                          <a:ea typeface="MS PMincho" pitchFamily="18" charset="-128"/>
                          <a:cs typeface="+mn-cs"/>
                        </a:rPr>
                        <a:t>S</a:t>
                      </a:r>
                      <a:r>
                        <a:rPr lang="zh-TW" altLang="en-US" sz="1800" i="0" kern="1200" dirty="0" smtClean="0">
                          <a:solidFill>
                            <a:schemeClr val="dk1"/>
                          </a:solidFill>
                          <a:latin typeface="MS PMincho" pitchFamily="18" charset="-128"/>
                          <a:ea typeface="MS PMincho" pitchFamily="18" charset="-128"/>
                          <a:cs typeface="+mn-cs"/>
                        </a:rPr>
                        <a:t> </a:t>
                      </a:r>
                      <a:r>
                        <a:rPr lang="en-US" altLang="zh-TW" sz="1800" i="0" kern="1200" dirty="0" smtClean="0">
                          <a:solidFill>
                            <a:schemeClr val="dk1"/>
                          </a:solidFill>
                          <a:latin typeface="MS PMincho" pitchFamily="18" charset="-128"/>
                          <a:ea typeface="MS PMincho" pitchFamily="18" charset="-128"/>
                          <a:cs typeface="+mn-cs"/>
                        </a:rPr>
                        <a:t>E</a:t>
                      </a:r>
                      <a:r>
                        <a:rPr lang="zh-TW" altLang="en-US" sz="1800" i="0" kern="1200" dirty="0" smtClean="0">
                          <a:solidFill>
                            <a:schemeClr val="dk1"/>
                          </a:solidFill>
                          <a:latin typeface="MS PMincho" pitchFamily="18" charset="-128"/>
                          <a:ea typeface="MS PMincho" pitchFamily="18" charset="-128"/>
                          <a:cs typeface="+mn-cs"/>
                        </a:rPr>
                        <a:t> </a:t>
                      </a:r>
                      <a:r>
                        <a:rPr lang="en-US" altLang="zh-TW" sz="1800" i="0" kern="1200" dirty="0" smtClean="0">
                          <a:solidFill>
                            <a:schemeClr val="dk1"/>
                          </a:solidFill>
                          <a:latin typeface="MS PMincho" pitchFamily="18" charset="-128"/>
                          <a:ea typeface="MS PMincho" pitchFamily="18" charset="-128"/>
                          <a:cs typeface="+mn-cs"/>
                        </a:rPr>
                        <a:t>A</a:t>
                      </a:r>
                      <a:r>
                        <a:rPr lang="zh-TW" altLang="en-US" sz="1800" i="0" kern="1200" dirty="0" smtClean="0">
                          <a:solidFill>
                            <a:schemeClr val="dk1"/>
                          </a:solidFill>
                          <a:latin typeface="MS PMincho" pitchFamily="18" charset="-128"/>
                          <a:ea typeface="MS PMincho" pitchFamily="18" charset="-128"/>
                          <a:cs typeface="+mn-cs"/>
                        </a:rPr>
                        <a:t> </a:t>
                      </a:r>
                      <a:r>
                        <a:rPr lang="en-US" altLang="zh-TW" sz="1800" i="0" kern="1200" dirty="0" smtClean="0">
                          <a:solidFill>
                            <a:schemeClr val="dk1"/>
                          </a:solidFill>
                          <a:latin typeface="MS PMincho" pitchFamily="18" charset="-128"/>
                          <a:ea typeface="MS PMincho" pitchFamily="18" charset="-128"/>
                          <a:cs typeface="+mn-cs"/>
                        </a:rPr>
                        <a:t>C</a:t>
                      </a:r>
                      <a:r>
                        <a:rPr lang="zh-TW" altLang="en-US" sz="1800" i="0" kern="1200" dirty="0" smtClean="0">
                          <a:solidFill>
                            <a:schemeClr val="dk1"/>
                          </a:solidFill>
                          <a:latin typeface="MS PMincho" pitchFamily="18" charset="-128"/>
                          <a:ea typeface="MS PMincho" pitchFamily="18" charset="-128"/>
                          <a:cs typeface="+mn-cs"/>
                        </a:rPr>
                        <a:t> </a:t>
                      </a:r>
                      <a:r>
                        <a:rPr lang="en-US" altLang="zh-TW" sz="1800" i="0" kern="1200" dirty="0" smtClean="0">
                          <a:solidFill>
                            <a:schemeClr val="dk1"/>
                          </a:solidFill>
                          <a:latin typeface="MS PMincho" pitchFamily="18" charset="-128"/>
                          <a:ea typeface="MS PMincho" pitchFamily="18" charset="-128"/>
                          <a:cs typeface="+mn-cs"/>
                        </a:rPr>
                        <a:t>I</a:t>
                      </a:r>
                      <a:r>
                        <a:rPr lang="zh-TW" altLang="en-US" sz="1800" i="0" kern="1200" dirty="0" smtClean="0">
                          <a:solidFill>
                            <a:schemeClr val="dk1"/>
                          </a:solidFill>
                          <a:latin typeface="MS PMincho" pitchFamily="18" charset="-128"/>
                          <a:ea typeface="MS PMincho" pitchFamily="18" charset="-128"/>
                          <a:cs typeface="+mn-cs"/>
                        </a:rPr>
                        <a:t> </a:t>
                      </a:r>
                      <a:r>
                        <a:rPr lang="en-US" altLang="zh-TW" sz="1800" i="0" kern="1200" dirty="0" smtClean="0">
                          <a:solidFill>
                            <a:schemeClr val="dk1"/>
                          </a:solidFill>
                          <a:latin typeface="MS PMincho" pitchFamily="18" charset="-128"/>
                          <a:ea typeface="MS PMincho" pitchFamily="18" charset="-128"/>
                          <a:cs typeface="+mn-cs"/>
                        </a:rPr>
                        <a:t>R</a:t>
                      </a:r>
                      <a:endParaRPr lang="zh-TW" altLang="en-US" sz="1800" i="0" kern="1200" dirty="0">
                        <a:solidFill>
                          <a:schemeClr val="dk1"/>
                        </a:solidFill>
                        <a:latin typeface="MS PMincho" pitchFamily="18" charset="-128"/>
                        <a:ea typeface="MS PMincho" pitchFamily="18" charset="-128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資訊科技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i="0" kern="1200" dirty="0" smtClean="0">
                          <a:solidFill>
                            <a:schemeClr val="dk1"/>
                          </a:solidFill>
                          <a:latin typeface="MS PMincho" pitchFamily="18" charset="-128"/>
                          <a:ea typeface="MS PMincho" pitchFamily="18" charset="-128"/>
                          <a:cs typeface="+mn-cs"/>
                        </a:rPr>
                        <a:t>R</a:t>
                      </a:r>
                      <a:r>
                        <a:rPr lang="zh-TW" altLang="en-US" sz="1800" i="0" kern="1200" dirty="0" smtClean="0">
                          <a:solidFill>
                            <a:schemeClr val="dk1"/>
                          </a:solidFill>
                          <a:latin typeface="MS PMincho" pitchFamily="18" charset="-128"/>
                          <a:ea typeface="MS PMincho" pitchFamily="18" charset="-128"/>
                          <a:cs typeface="+mn-cs"/>
                        </a:rPr>
                        <a:t> </a:t>
                      </a:r>
                      <a:r>
                        <a:rPr lang="en-US" altLang="zh-TW" sz="1800" i="0" kern="1200" dirty="0" smtClean="0">
                          <a:solidFill>
                            <a:schemeClr val="dk1"/>
                          </a:solidFill>
                          <a:latin typeface="MS PMincho" pitchFamily="18" charset="-128"/>
                          <a:ea typeface="MS PMincho" pitchFamily="18" charset="-128"/>
                          <a:cs typeface="+mn-cs"/>
                        </a:rPr>
                        <a:t>C</a:t>
                      </a:r>
                      <a:r>
                        <a:rPr lang="zh-TW" altLang="en-US" sz="1800" i="0" kern="1200" dirty="0" smtClean="0">
                          <a:solidFill>
                            <a:schemeClr val="dk1"/>
                          </a:solidFill>
                          <a:latin typeface="MS PMincho" pitchFamily="18" charset="-128"/>
                          <a:ea typeface="MS PMincho" pitchFamily="18" charset="-128"/>
                          <a:cs typeface="+mn-cs"/>
                        </a:rPr>
                        <a:t> </a:t>
                      </a:r>
                      <a:r>
                        <a:rPr lang="en-US" altLang="zh-TW" sz="1800" i="0" kern="1200" dirty="0" smtClean="0">
                          <a:solidFill>
                            <a:schemeClr val="dk1"/>
                          </a:solidFill>
                          <a:latin typeface="MS PMincho" pitchFamily="18" charset="-128"/>
                          <a:ea typeface="MS PMincho" pitchFamily="18" charset="-128"/>
                          <a:cs typeface="+mn-cs"/>
                        </a:rPr>
                        <a:t>I</a:t>
                      </a:r>
                      <a:r>
                        <a:rPr lang="zh-TW" altLang="en-US" sz="1800" i="0" kern="1200" dirty="0" smtClean="0">
                          <a:solidFill>
                            <a:schemeClr val="dk1"/>
                          </a:solidFill>
                          <a:latin typeface="MS PMincho" pitchFamily="18" charset="-128"/>
                          <a:ea typeface="MS PMincho" pitchFamily="18" charset="-128"/>
                          <a:cs typeface="+mn-cs"/>
                        </a:rPr>
                        <a:t> </a:t>
                      </a:r>
                      <a:r>
                        <a:rPr lang="en-US" altLang="zh-TW" sz="1800" i="0" kern="1200" dirty="0" smtClean="0">
                          <a:solidFill>
                            <a:schemeClr val="dk1"/>
                          </a:solidFill>
                          <a:latin typeface="MS PMincho" pitchFamily="18" charset="-128"/>
                          <a:ea typeface="MS PMincho" pitchFamily="18" charset="-128"/>
                          <a:cs typeface="+mn-cs"/>
                        </a:rPr>
                        <a:t>E</a:t>
                      </a:r>
                      <a:r>
                        <a:rPr lang="zh-TW" altLang="en-US" sz="1800" i="0" kern="1200" dirty="0" smtClean="0">
                          <a:solidFill>
                            <a:schemeClr val="dk1"/>
                          </a:solidFill>
                          <a:latin typeface="MS PMincho" pitchFamily="18" charset="-128"/>
                          <a:ea typeface="MS PMincho" pitchFamily="18" charset="-128"/>
                          <a:cs typeface="+mn-cs"/>
                        </a:rPr>
                        <a:t> </a:t>
                      </a:r>
                      <a:r>
                        <a:rPr lang="en-US" altLang="zh-TW" sz="1800" i="0" kern="1200" dirty="0" smtClean="0">
                          <a:solidFill>
                            <a:schemeClr val="dk1"/>
                          </a:solidFill>
                          <a:latin typeface="MS PMincho" pitchFamily="18" charset="-128"/>
                          <a:ea typeface="MS PMincho" pitchFamily="18" charset="-128"/>
                          <a:cs typeface="+mn-cs"/>
                        </a:rPr>
                        <a:t>A</a:t>
                      </a:r>
                      <a:r>
                        <a:rPr lang="zh-TW" altLang="en-US" sz="1800" i="0" kern="1200" dirty="0" smtClean="0">
                          <a:solidFill>
                            <a:schemeClr val="dk1"/>
                          </a:solidFill>
                          <a:latin typeface="MS PMincho" pitchFamily="18" charset="-128"/>
                          <a:ea typeface="MS PMincho" pitchFamily="18" charset="-128"/>
                          <a:cs typeface="+mn-cs"/>
                        </a:rPr>
                        <a:t> </a:t>
                      </a:r>
                      <a:r>
                        <a:rPr lang="en-US" altLang="zh-TW" sz="1800" i="0" kern="1200" dirty="0" smtClean="0">
                          <a:solidFill>
                            <a:schemeClr val="dk1"/>
                          </a:solidFill>
                          <a:latin typeface="MS PMincho" pitchFamily="18" charset="-128"/>
                          <a:ea typeface="MS PMincho" pitchFamily="18" charset="-128"/>
                          <a:cs typeface="+mn-cs"/>
                        </a:rPr>
                        <a:t>S</a:t>
                      </a:r>
                      <a:endParaRPr lang="zh-TW" altLang="en-US" sz="1800" i="0" kern="1200" dirty="0">
                        <a:solidFill>
                          <a:schemeClr val="dk1"/>
                        </a:solidFill>
                        <a:latin typeface="MS PMincho" pitchFamily="18" charset="-128"/>
                        <a:ea typeface="MS PMincho" pitchFamily="18" charset="-128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 smtClean="0"/>
                        <a:t>科學、技術、工程、數學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i="0" kern="1200" dirty="0" smtClean="0">
                          <a:solidFill>
                            <a:schemeClr val="dk1"/>
                          </a:solidFill>
                          <a:latin typeface="MS PMincho" pitchFamily="18" charset="-128"/>
                          <a:ea typeface="MS PMincho" pitchFamily="18" charset="-128"/>
                          <a:cs typeface="+mn-cs"/>
                        </a:rPr>
                        <a:t>I</a:t>
                      </a:r>
                      <a:r>
                        <a:rPr lang="zh-TW" altLang="en-US" sz="1800" i="0" kern="1200" dirty="0" smtClean="0">
                          <a:solidFill>
                            <a:schemeClr val="dk1"/>
                          </a:solidFill>
                          <a:latin typeface="MS PMincho" pitchFamily="18" charset="-128"/>
                          <a:ea typeface="MS PMincho" pitchFamily="18" charset="-128"/>
                          <a:cs typeface="+mn-cs"/>
                        </a:rPr>
                        <a:t> </a:t>
                      </a:r>
                      <a:r>
                        <a:rPr lang="en-US" altLang="zh-TW" sz="1800" i="0" kern="1200" dirty="0" smtClean="0">
                          <a:solidFill>
                            <a:schemeClr val="dk1"/>
                          </a:solidFill>
                          <a:latin typeface="MS PMincho" pitchFamily="18" charset="-128"/>
                          <a:ea typeface="MS PMincho" pitchFamily="18" charset="-128"/>
                          <a:cs typeface="+mn-cs"/>
                        </a:rPr>
                        <a:t>R</a:t>
                      </a:r>
                      <a:r>
                        <a:rPr lang="zh-TW" altLang="en-US" sz="1800" i="0" kern="1200" dirty="0" smtClean="0">
                          <a:solidFill>
                            <a:schemeClr val="dk1"/>
                          </a:solidFill>
                          <a:latin typeface="MS PMincho" pitchFamily="18" charset="-128"/>
                          <a:ea typeface="MS PMincho" pitchFamily="18" charset="-128"/>
                          <a:cs typeface="+mn-cs"/>
                        </a:rPr>
                        <a:t> </a:t>
                      </a:r>
                      <a:r>
                        <a:rPr lang="en-US" altLang="zh-TW" sz="1800" i="0" kern="1200" dirty="0" smtClean="0">
                          <a:solidFill>
                            <a:schemeClr val="dk1"/>
                          </a:solidFill>
                          <a:latin typeface="MS PMincho" pitchFamily="18" charset="-128"/>
                          <a:ea typeface="MS PMincho" pitchFamily="18" charset="-128"/>
                          <a:cs typeface="+mn-cs"/>
                        </a:rPr>
                        <a:t>C</a:t>
                      </a:r>
                      <a:r>
                        <a:rPr lang="zh-TW" altLang="en-US" sz="1800" i="0" kern="1200" dirty="0" smtClean="0">
                          <a:solidFill>
                            <a:schemeClr val="dk1"/>
                          </a:solidFill>
                          <a:latin typeface="MS PMincho" pitchFamily="18" charset="-128"/>
                          <a:ea typeface="MS PMincho" pitchFamily="18" charset="-128"/>
                          <a:cs typeface="+mn-cs"/>
                        </a:rPr>
                        <a:t> </a:t>
                      </a:r>
                      <a:r>
                        <a:rPr lang="en-US" altLang="zh-TW" sz="1800" i="0" kern="1200" dirty="0" smtClean="0">
                          <a:solidFill>
                            <a:schemeClr val="dk1"/>
                          </a:solidFill>
                          <a:latin typeface="MS PMincho" pitchFamily="18" charset="-128"/>
                          <a:ea typeface="MS PMincho" pitchFamily="18" charset="-128"/>
                          <a:cs typeface="+mn-cs"/>
                        </a:rPr>
                        <a:t>E</a:t>
                      </a:r>
                      <a:r>
                        <a:rPr lang="zh-TW" altLang="en-US" sz="1800" i="0" kern="1200" dirty="0" smtClean="0">
                          <a:solidFill>
                            <a:schemeClr val="dk1"/>
                          </a:solidFill>
                          <a:latin typeface="MS PMincho" pitchFamily="18" charset="-128"/>
                          <a:ea typeface="MS PMincho" pitchFamily="18" charset="-128"/>
                          <a:cs typeface="+mn-cs"/>
                        </a:rPr>
                        <a:t> </a:t>
                      </a:r>
                      <a:r>
                        <a:rPr lang="en-US" altLang="zh-TW" sz="1800" i="0" kern="1200" dirty="0" smtClean="0">
                          <a:solidFill>
                            <a:schemeClr val="dk1"/>
                          </a:solidFill>
                          <a:latin typeface="MS PMincho" pitchFamily="18" charset="-128"/>
                          <a:ea typeface="MS PMincho" pitchFamily="18" charset="-128"/>
                          <a:cs typeface="+mn-cs"/>
                        </a:rPr>
                        <a:t>S</a:t>
                      </a:r>
                      <a:r>
                        <a:rPr lang="zh-TW" altLang="en-US" sz="1800" i="0" kern="1200" dirty="0" smtClean="0">
                          <a:solidFill>
                            <a:schemeClr val="dk1"/>
                          </a:solidFill>
                          <a:latin typeface="MS PMincho" pitchFamily="18" charset="-128"/>
                          <a:ea typeface="MS PMincho" pitchFamily="18" charset="-128"/>
                          <a:cs typeface="+mn-cs"/>
                        </a:rPr>
                        <a:t> </a:t>
                      </a:r>
                      <a:r>
                        <a:rPr lang="en-US" altLang="zh-TW" sz="1800" i="0" kern="1200" dirty="0" smtClean="0">
                          <a:solidFill>
                            <a:schemeClr val="dk1"/>
                          </a:solidFill>
                          <a:latin typeface="MS PMincho" pitchFamily="18" charset="-128"/>
                          <a:ea typeface="MS PMincho" pitchFamily="18" charset="-128"/>
                          <a:cs typeface="+mn-cs"/>
                        </a:rPr>
                        <a:t>A</a:t>
                      </a:r>
                      <a:endParaRPr lang="zh-TW" altLang="en-US" sz="1800" i="0" kern="1200" dirty="0">
                        <a:solidFill>
                          <a:schemeClr val="dk1"/>
                        </a:solidFill>
                        <a:latin typeface="MS PMincho" pitchFamily="18" charset="-128"/>
                        <a:ea typeface="MS PMincho" pitchFamily="18" charset="-128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製造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i="0" kern="1200" dirty="0" smtClean="0">
                          <a:solidFill>
                            <a:schemeClr val="dk1"/>
                          </a:solidFill>
                          <a:latin typeface="MS PMincho" pitchFamily="18" charset="-128"/>
                          <a:ea typeface="MS PMincho" pitchFamily="18" charset="-128"/>
                          <a:cs typeface="+mn-cs"/>
                        </a:rPr>
                        <a:t>C</a:t>
                      </a:r>
                      <a:r>
                        <a:rPr lang="zh-TW" altLang="en-US" sz="1800" i="0" kern="1200" dirty="0" smtClean="0">
                          <a:solidFill>
                            <a:schemeClr val="dk1"/>
                          </a:solidFill>
                          <a:latin typeface="MS PMincho" pitchFamily="18" charset="-128"/>
                          <a:ea typeface="MS PMincho" pitchFamily="18" charset="-128"/>
                          <a:cs typeface="+mn-cs"/>
                        </a:rPr>
                        <a:t> </a:t>
                      </a:r>
                      <a:r>
                        <a:rPr lang="en-US" altLang="zh-TW" sz="1800" i="0" kern="1200" dirty="0" smtClean="0">
                          <a:solidFill>
                            <a:schemeClr val="dk1"/>
                          </a:solidFill>
                          <a:latin typeface="MS PMincho" pitchFamily="18" charset="-128"/>
                          <a:ea typeface="MS PMincho" pitchFamily="18" charset="-128"/>
                          <a:cs typeface="+mn-cs"/>
                        </a:rPr>
                        <a:t>I</a:t>
                      </a:r>
                      <a:r>
                        <a:rPr lang="zh-TW" altLang="en-US" sz="1800" i="0" kern="1200" dirty="0" smtClean="0">
                          <a:solidFill>
                            <a:schemeClr val="dk1"/>
                          </a:solidFill>
                          <a:latin typeface="MS PMincho" pitchFamily="18" charset="-128"/>
                          <a:ea typeface="MS PMincho" pitchFamily="18" charset="-128"/>
                          <a:cs typeface="+mn-cs"/>
                        </a:rPr>
                        <a:t> </a:t>
                      </a:r>
                      <a:r>
                        <a:rPr lang="en-US" altLang="zh-TW" sz="1800" i="0" kern="1200" dirty="0" smtClean="0">
                          <a:solidFill>
                            <a:schemeClr val="dk1"/>
                          </a:solidFill>
                          <a:latin typeface="MS PMincho" pitchFamily="18" charset="-128"/>
                          <a:ea typeface="MS PMincho" pitchFamily="18" charset="-128"/>
                          <a:cs typeface="+mn-cs"/>
                        </a:rPr>
                        <a:t>R</a:t>
                      </a:r>
                      <a:r>
                        <a:rPr lang="zh-TW" altLang="en-US" sz="1800" i="0" kern="1200" dirty="0" smtClean="0">
                          <a:solidFill>
                            <a:schemeClr val="dk1"/>
                          </a:solidFill>
                          <a:latin typeface="MS PMincho" pitchFamily="18" charset="-128"/>
                          <a:ea typeface="MS PMincho" pitchFamily="18" charset="-128"/>
                          <a:cs typeface="+mn-cs"/>
                        </a:rPr>
                        <a:t> </a:t>
                      </a:r>
                      <a:r>
                        <a:rPr lang="en-US" altLang="zh-TW" sz="1800" i="0" kern="1200" dirty="0" smtClean="0">
                          <a:solidFill>
                            <a:schemeClr val="dk1"/>
                          </a:solidFill>
                          <a:latin typeface="MS PMincho" pitchFamily="18" charset="-128"/>
                          <a:ea typeface="MS PMincho" pitchFamily="18" charset="-128"/>
                          <a:cs typeface="+mn-cs"/>
                        </a:rPr>
                        <a:t>E</a:t>
                      </a:r>
                      <a:r>
                        <a:rPr lang="zh-TW" altLang="en-US" sz="1800" i="0" kern="1200" dirty="0" smtClean="0">
                          <a:solidFill>
                            <a:schemeClr val="dk1"/>
                          </a:solidFill>
                          <a:latin typeface="MS PMincho" pitchFamily="18" charset="-128"/>
                          <a:ea typeface="MS PMincho" pitchFamily="18" charset="-128"/>
                          <a:cs typeface="+mn-cs"/>
                        </a:rPr>
                        <a:t> </a:t>
                      </a:r>
                      <a:r>
                        <a:rPr lang="en-US" altLang="zh-TW" sz="1800" i="0" kern="1200" dirty="0" smtClean="0">
                          <a:solidFill>
                            <a:schemeClr val="dk1"/>
                          </a:solidFill>
                          <a:latin typeface="MS PMincho" pitchFamily="18" charset="-128"/>
                          <a:ea typeface="MS PMincho" pitchFamily="18" charset="-128"/>
                          <a:cs typeface="+mn-cs"/>
                        </a:rPr>
                        <a:t>S</a:t>
                      </a:r>
                      <a:r>
                        <a:rPr lang="zh-TW" altLang="en-US" sz="1800" i="0" kern="1200" dirty="0" smtClean="0">
                          <a:solidFill>
                            <a:schemeClr val="dk1"/>
                          </a:solidFill>
                          <a:latin typeface="MS PMincho" pitchFamily="18" charset="-128"/>
                          <a:ea typeface="MS PMincho" pitchFamily="18" charset="-128"/>
                          <a:cs typeface="+mn-cs"/>
                        </a:rPr>
                        <a:t> </a:t>
                      </a:r>
                      <a:r>
                        <a:rPr lang="en-US" altLang="zh-TW" sz="1800" i="0" kern="1200" dirty="0" smtClean="0">
                          <a:solidFill>
                            <a:schemeClr val="dk1"/>
                          </a:solidFill>
                          <a:latin typeface="MS PMincho" pitchFamily="18" charset="-128"/>
                          <a:ea typeface="MS PMincho" pitchFamily="18" charset="-128"/>
                          <a:cs typeface="+mn-cs"/>
                        </a:rPr>
                        <a:t>A</a:t>
                      </a:r>
                      <a:endParaRPr lang="zh-TW" altLang="en-US" sz="1800" i="0" kern="1200" dirty="0">
                        <a:solidFill>
                          <a:schemeClr val="dk1"/>
                        </a:solidFill>
                        <a:latin typeface="MS PMincho" pitchFamily="18" charset="-128"/>
                        <a:ea typeface="MS PMincho" pitchFamily="18" charset="-128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 smtClean="0"/>
                        <a:t>行銷與銷售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i="0" kern="1200" dirty="0" smtClean="0">
                          <a:solidFill>
                            <a:schemeClr val="dk1"/>
                          </a:solidFill>
                          <a:latin typeface="MS PMincho" pitchFamily="18" charset="-128"/>
                          <a:ea typeface="MS PMincho" pitchFamily="18" charset="-128"/>
                          <a:cs typeface="+mn-cs"/>
                        </a:rPr>
                        <a:t>E</a:t>
                      </a:r>
                      <a:r>
                        <a:rPr lang="zh-TW" altLang="en-US" sz="1800" i="0" kern="1200" dirty="0" smtClean="0">
                          <a:solidFill>
                            <a:schemeClr val="dk1"/>
                          </a:solidFill>
                          <a:latin typeface="MS PMincho" pitchFamily="18" charset="-128"/>
                          <a:ea typeface="MS PMincho" pitchFamily="18" charset="-128"/>
                          <a:cs typeface="+mn-cs"/>
                        </a:rPr>
                        <a:t> </a:t>
                      </a:r>
                      <a:r>
                        <a:rPr lang="en-US" altLang="zh-TW" sz="1800" i="0" kern="1200" dirty="0" smtClean="0">
                          <a:solidFill>
                            <a:schemeClr val="dk1"/>
                          </a:solidFill>
                          <a:latin typeface="MS PMincho" pitchFamily="18" charset="-128"/>
                          <a:ea typeface="MS PMincho" pitchFamily="18" charset="-128"/>
                          <a:cs typeface="+mn-cs"/>
                        </a:rPr>
                        <a:t>S</a:t>
                      </a:r>
                      <a:r>
                        <a:rPr lang="zh-TW" altLang="en-US" sz="1800" i="0" kern="1200" dirty="0" smtClean="0">
                          <a:solidFill>
                            <a:schemeClr val="dk1"/>
                          </a:solidFill>
                          <a:latin typeface="MS PMincho" pitchFamily="18" charset="-128"/>
                          <a:ea typeface="MS PMincho" pitchFamily="18" charset="-128"/>
                          <a:cs typeface="+mn-cs"/>
                        </a:rPr>
                        <a:t> </a:t>
                      </a:r>
                      <a:r>
                        <a:rPr lang="en-US" altLang="zh-TW" sz="1800" i="0" kern="1200" dirty="0" smtClean="0">
                          <a:solidFill>
                            <a:schemeClr val="dk1"/>
                          </a:solidFill>
                          <a:latin typeface="MS PMincho" pitchFamily="18" charset="-128"/>
                          <a:ea typeface="MS PMincho" pitchFamily="18" charset="-128"/>
                          <a:cs typeface="+mn-cs"/>
                        </a:rPr>
                        <a:t>C</a:t>
                      </a:r>
                      <a:r>
                        <a:rPr lang="zh-TW" altLang="en-US" sz="1800" i="0" kern="1200" dirty="0" smtClean="0">
                          <a:solidFill>
                            <a:schemeClr val="dk1"/>
                          </a:solidFill>
                          <a:latin typeface="MS PMincho" pitchFamily="18" charset="-128"/>
                          <a:ea typeface="MS PMincho" pitchFamily="18" charset="-128"/>
                          <a:cs typeface="+mn-cs"/>
                        </a:rPr>
                        <a:t> </a:t>
                      </a:r>
                      <a:r>
                        <a:rPr lang="en-US" altLang="zh-TW" sz="1800" i="0" kern="1200" dirty="0" smtClean="0">
                          <a:solidFill>
                            <a:schemeClr val="dk1"/>
                          </a:solidFill>
                          <a:latin typeface="MS PMincho" pitchFamily="18" charset="-128"/>
                          <a:ea typeface="MS PMincho" pitchFamily="18" charset="-128"/>
                          <a:cs typeface="+mn-cs"/>
                        </a:rPr>
                        <a:t>A</a:t>
                      </a:r>
                      <a:r>
                        <a:rPr lang="zh-TW" altLang="en-US" sz="1800" i="0" kern="1200" dirty="0" smtClean="0">
                          <a:solidFill>
                            <a:schemeClr val="dk1"/>
                          </a:solidFill>
                          <a:latin typeface="MS PMincho" pitchFamily="18" charset="-128"/>
                          <a:ea typeface="MS PMincho" pitchFamily="18" charset="-128"/>
                          <a:cs typeface="+mn-cs"/>
                        </a:rPr>
                        <a:t> </a:t>
                      </a:r>
                      <a:r>
                        <a:rPr lang="en-US" altLang="zh-TW" sz="1800" i="0" kern="1200" dirty="0" smtClean="0">
                          <a:solidFill>
                            <a:schemeClr val="dk1"/>
                          </a:solidFill>
                          <a:latin typeface="MS PMincho" pitchFamily="18" charset="-128"/>
                          <a:ea typeface="MS PMincho" pitchFamily="18" charset="-128"/>
                          <a:cs typeface="+mn-cs"/>
                        </a:rPr>
                        <a:t>I</a:t>
                      </a:r>
                      <a:r>
                        <a:rPr lang="zh-TW" altLang="en-US" sz="1800" i="0" kern="1200" dirty="0" smtClean="0">
                          <a:solidFill>
                            <a:schemeClr val="dk1"/>
                          </a:solidFill>
                          <a:latin typeface="MS PMincho" pitchFamily="18" charset="-128"/>
                          <a:ea typeface="MS PMincho" pitchFamily="18" charset="-128"/>
                          <a:cs typeface="+mn-cs"/>
                        </a:rPr>
                        <a:t> </a:t>
                      </a:r>
                      <a:r>
                        <a:rPr lang="en-US" altLang="zh-TW" sz="1800" i="0" kern="1200" dirty="0" smtClean="0">
                          <a:solidFill>
                            <a:schemeClr val="dk1"/>
                          </a:solidFill>
                          <a:latin typeface="MS PMincho" pitchFamily="18" charset="-128"/>
                          <a:ea typeface="MS PMincho" pitchFamily="18" charset="-128"/>
                          <a:cs typeface="+mn-cs"/>
                        </a:rPr>
                        <a:t>R</a:t>
                      </a:r>
                      <a:endParaRPr lang="zh-TW" altLang="en-US" sz="1800" i="0" kern="1200" dirty="0">
                        <a:solidFill>
                          <a:schemeClr val="dk1"/>
                        </a:solidFill>
                        <a:latin typeface="MS PMincho" pitchFamily="18" charset="-128"/>
                        <a:ea typeface="MS PMincho" pitchFamily="18" charset="-128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 smtClean="0"/>
                        <a:t>司法、法律與公共安全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i="0" kern="1200" dirty="0" smtClean="0">
                          <a:solidFill>
                            <a:schemeClr val="dk1"/>
                          </a:solidFill>
                          <a:latin typeface="MS PMincho" pitchFamily="18" charset="-128"/>
                          <a:ea typeface="MS PMincho" pitchFamily="18" charset="-128"/>
                          <a:cs typeface="+mn-cs"/>
                        </a:rPr>
                        <a:t>E</a:t>
                      </a:r>
                      <a:r>
                        <a:rPr lang="zh-TW" altLang="en-US" sz="1800" i="0" kern="1200" dirty="0" smtClean="0">
                          <a:solidFill>
                            <a:schemeClr val="dk1"/>
                          </a:solidFill>
                          <a:latin typeface="MS PMincho" pitchFamily="18" charset="-128"/>
                          <a:ea typeface="MS PMincho" pitchFamily="18" charset="-128"/>
                          <a:cs typeface="+mn-cs"/>
                        </a:rPr>
                        <a:t> </a:t>
                      </a:r>
                      <a:r>
                        <a:rPr lang="en-US" altLang="zh-TW" sz="1800" i="0" kern="1200" dirty="0" smtClean="0">
                          <a:solidFill>
                            <a:schemeClr val="dk1"/>
                          </a:solidFill>
                          <a:latin typeface="MS PMincho" pitchFamily="18" charset="-128"/>
                          <a:ea typeface="MS PMincho" pitchFamily="18" charset="-128"/>
                          <a:cs typeface="+mn-cs"/>
                        </a:rPr>
                        <a:t>S</a:t>
                      </a:r>
                      <a:r>
                        <a:rPr lang="zh-TW" altLang="en-US" sz="1800" i="0" kern="1200" dirty="0" smtClean="0">
                          <a:solidFill>
                            <a:schemeClr val="dk1"/>
                          </a:solidFill>
                          <a:latin typeface="MS PMincho" pitchFamily="18" charset="-128"/>
                          <a:ea typeface="MS PMincho" pitchFamily="18" charset="-128"/>
                          <a:cs typeface="+mn-cs"/>
                        </a:rPr>
                        <a:t> </a:t>
                      </a:r>
                      <a:r>
                        <a:rPr lang="en-US" altLang="zh-TW" sz="1800" i="0" kern="1200" dirty="0" smtClean="0">
                          <a:solidFill>
                            <a:schemeClr val="dk1"/>
                          </a:solidFill>
                          <a:latin typeface="MS PMincho" pitchFamily="18" charset="-128"/>
                          <a:ea typeface="MS PMincho" pitchFamily="18" charset="-128"/>
                          <a:cs typeface="+mn-cs"/>
                        </a:rPr>
                        <a:t>C</a:t>
                      </a:r>
                      <a:r>
                        <a:rPr lang="zh-TW" altLang="en-US" sz="1800" i="0" kern="1200" dirty="0" smtClean="0">
                          <a:solidFill>
                            <a:schemeClr val="dk1"/>
                          </a:solidFill>
                          <a:latin typeface="MS PMincho" pitchFamily="18" charset="-128"/>
                          <a:ea typeface="MS PMincho" pitchFamily="18" charset="-128"/>
                          <a:cs typeface="+mn-cs"/>
                        </a:rPr>
                        <a:t> </a:t>
                      </a:r>
                      <a:r>
                        <a:rPr lang="en-US" altLang="zh-TW" sz="1800" i="0" kern="1200" dirty="0" smtClean="0">
                          <a:solidFill>
                            <a:schemeClr val="dk1"/>
                          </a:solidFill>
                          <a:latin typeface="MS PMincho" pitchFamily="18" charset="-128"/>
                          <a:ea typeface="MS PMincho" pitchFamily="18" charset="-128"/>
                          <a:cs typeface="+mn-cs"/>
                        </a:rPr>
                        <a:t>A</a:t>
                      </a:r>
                      <a:r>
                        <a:rPr lang="zh-TW" altLang="en-US" sz="1800" i="0" kern="1200" dirty="0" smtClean="0">
                          <a:solidFill>
                            <a:schemeClr val="dk1"/>
                          </a:solidFill>
                          <a:latin typeface="MS PMincho" pitchFamily="18" charset="-128"/>
                          <a:ea typeface="MS PMincho" pitchFamily="18" charset="-128"/>
                          <a:cs typeface="+mn-cs"/>
                        </a:rPr>
                        <a:t> </a:t>
                      </a:r>
                      <a:r>
                        <a:rPr lang="en-US" altLang="zh-TW" sz="1800" i="0" kern="1200" dirty="0" smtClean="0">
                          <a:solidFill>
                            <a:schemeClr val="dk1"/>
                          </a:solidFill>
                          <a:latin typeface="MS PMincho" pitchFamily="18" charset="-128"/>
                          <a:ea typeface="MS PMincho" pitchFamily="18" charset="-128"/>
                          <a:cs typeface="+mn-cs"/>
                        </a:rPr>
                        <a:t>I</a:t>
                      </a:r>
                      <a:r>
                        <a:rPr lang="zh-TW" altLang="en-US" sz="1800" i="0" kern="1200" dirty="0" smtClean="0">
                          <a:solidFill>
                            <a:schemeClr val="dk1"/>
                          </a:solidFill>
                          <a:latin typeface="MS PMincho" pitchFamily="18" charset="-128"/>
                          <a:ea typeface="MS PMincho" pitchFamily="18" charset="-128"/>
                          <a:cs typeface="+mn-cs"/>
                        </a:rPr>
                        <a:t> </a:t>
                      </a:r>
                      <a:r>
                        <a:rPr lang="en-US" altLang="zh-TW" sz="1800" i="0" kern="1200" dirty="0" smtClean="0">
                          <a:solidFill>
                            <a:schemeClr val="dk1"/>
                          </a:solidFill>
                          <a:latin typeface="MS PMincho" pitchFamily="18" charset="-128"/>
                          <a:ea typeface="MS PMincho" pitchFamily="18" charset="-128"/>
                          <a:cs typeface="+mn-cs"/>
                        </a:rPr>
                        <a:t>R</a:t>
                      </a:r>
                      <a:endParaRPr lang="zh-TW" altLang="en-US" sz="1800" i="0" kern="1200" dirty="0">
                        <a:solidFill>
                          <a:schemeClr val="dk1"/>
                        </a:solidFill>
                        <a:latin typeface="MS PMincho" pitchFamily="18" charset="-128"/>
                        <a:ea typeface="MS PMincho" pitchFamily="18" charset="-128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物流運輸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i="0" kern="1200" dirty="0" smtClean="0">
                          <a:solidFill>
                            <a:schemeClr val="dk1"/>
                          </a:solidFill>
                          <a:latin typeface="MS PMincho" pitchFamily="18" charset="-128"/>
                          <a:ea typeface="MS PMincho" pitchFamily="18" charset="-128"/>
                          <a:cs typeface="+mn-cs"/>
                        </a:rPr>
                        <a:t>C</a:t>
                      </a:r>
                      <a:r>
                        <a:rPr lang="zh-TW" altLang="en-US" sz="1800" i="0" kern="1200" dirty="0" smtClean="0">
                          <a:solidFill>
                            <a:schemeClr val="dk1"/>
                          </a:solidFill>
                          <a:latin typeface="MS PMincho" pitchFamily="18" charset="-128"/>
                          <a:ea typeface="MS PMincho" pitchFamily="18" charset="-128"/>
                          <a:cs typeface="+mn-cs"/>
                        </a:rPr>
                        <a:t> </a:t>
                      </a:r>
                      <a:r>
                        <a:rPr lang="en-US" altLang="zh-TW" sz="1800" i="0" kern="1200" dirty="0" smtClean="0">
                          <a:solidFill>
                            <a:schemeClr val="dk1"/>
                          </a:solidFill>
                          <a:latin typeface="MS PMincho" pitchFamily="18" charset="-128"/>
                          <a:ea typeface="MS PMincho" pitchFamily="18" charset="-128"/>
                          <a:cs typeface="+mn-cs"/>
                        </a:rPr>
                        <a:t>E</a:t>
                      </a:r>
                      <a:r>
                        <a:rPr lang="zh-TW" altLang="en-US" sz="1800" i="0" kern="1200" dirty="0" smtClean="0">
                          <a:solidFill>
                            <a:schemeClr val="dk1"/>
                          </a:solidFill>
                          <a:latin typeface="MS PMincho" pitchFamily="18" charset="-128"/>
                          <a:ea typeface="MS PMincho" pitchFamily="18" charset="-128"/>
                          <a:cs typeface="+mn-cs"/>
                        </a:rPr>
                        <a:t> </a:t>
                      </a:r>
                      <a:r>
                        <a:rPr lang="en-US" altLang="zh-TW" sz="1800" i="0" kern="1200" dirty="0" smtClean="0">
                          <a:solidFill>
                            <a:schemeClr val="dk1"/>
                          </a:solidFill>
                          <a:latin typeface="MS PMincho" pitchFamily="18" charset="-128"/>
                          <a:ea typeface="MS PMincho" pitchFamily="18" charset="-128"/>
                          <a:cs typeface="+mn-cs"/>
                        </a:rPr>
                        <a:t>I</a:t>
                      </a:r>
                      <a:r>
                        <a:rPr lang="zh-TW" altLang="en-US" sz="1800" i="0" kern="1200" dirty="0" smtClean="0">
                          <a:solidFill>
                            <a:schemeClr val="dk1"/>
                          </a:solidFill>
                          <a:latin typeface="MS PMincho" pitchFamily="18" charset="-128"/>
                          <a:ea typeface="MS PMincho" pitchFamily="18" charset="-128"/>
                          <a:cs typeface="+mn-cs"/>
                        </a:rPr>
                        <a:t> </a:t>
                      </a:r>
                      <a:r>
                        <a:rPr lang="en-US" altLang="zh-TW" sz="1800" i="0" kern="1200" dirty="0" smtClean="0">
                          <a:solidFill>
                            <a:schemeClr val="dk1"/>
                          </a:solidFill>
                          <a:latin typeface="MS PMincho" pitchFamily="18" charset="-128"/>
                          <a:ea typeface="MS PMincho" pitchFamily="18" charset="-128"/>
                          <a:cs typeface="+mn-cs"/>
                        </a:rPr>
                        <a:t>R</a:t>
                      </a:r>
                      <a:r>
                        <a:rPr lang="zh-TW" altLang="en-US" sz="1800" i="0" kern="1200" dirty="0" smtClean="0">
                          <a:solidFill>
                            <a:schemeClr val="dk1"/>
                          </a:solidFill>
                          <a:latin typeface="MS PMincho" pitchFamily="18" charset="-128"/>
                          <a:ea typeface="MS PMincho" pitchFamily="18" charset="-128"/>
                          <a:cs typeface="+mn-cs"/>
                        </a:rPr>
                        <a:t> </a:t>
                      </a:r>
                      <a:r>
                        <a:rPr lang="en-US" altLang="zh-TW" sz="1800" i="0" kern="1200" dirty="0" smtClean="0">
                          <a:solidFill>
                            <a:schemeClr val="dk1"/>
                          </a:solidFill>
                          <a:latin typeface="MS PMincho" pitchFamily="18" charset="-128"/>
                          <a:ea typeface="MS PMincho" pitchFamily="18" charset="-128"/>
                          <a:cs typeface="+mn-cs"/>
                        </a:rPr>
                        <a:t>S</a:t>
                      </a:r>
                      <a:r>
                        <a:rPr lang="zh-TW" altLang="en-US" sz="1800" i="0" kern="1200" dirty="0" smtClean="0">
                          <a:solidFill>
                            <a:schemeClr val="dk1"/>
                          </a:solidFill>
                          <a:latin typeface="MS PMincho" pitchFamily="18" charset="-128"/>
                          <a:ea typeface="MS PMincho" pitchFamily="18" charset="-128"/>
                          <a:cs typeface="+mn-cs"/>
                        </a:rPr>
                        <a:t> </a:t>
                      </a:r>
                      <a:r>
                        <a:rPr lang="en-US" altLang="zh-TW" sz="1800" i="0" kern="1200" dirty="0" smtClean="0">
                          <a:solidFill>
                            <a:schemeClr val="dk1"/>
                          </a:solidFill>
                          <a:latin typeface="MS PMincho" pitchFamily="18" charset="-128"/>
                          <a:ea typeface="MS PMincho" pitchFamily="18" charset="-128"/>
                          <a:cs typeface="+mn-cs"/>
                        </a:rPr>
                        <a:t>A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標楷體" pitchFamily="65" charset="-120"/>
                <a:ea typeface="標楷體" pitchFamily="65" charset="-120"/>
              </a:rPr>
              <a:t>各科興趣類型</a:t>
            </a:r>
            <a:endParaRPr lang="zh-TW" altLang="en-US" sz="60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467544" y="5655770"/>
            <a:ext cx="69847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資料來源：</a:t>
            </a:r>
            <a:r>
              <a:rPr lang="en-US" altLang="zh-TW" sz="1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UCAN</a:t>
            </a:r>
            <a:endParaRPr lang="zh-TW" altLang="en-US" sz="1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41442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0" y="44624"/>
            <a:ext cx="9144000" cy="6081539"/>
          </a:xfrm>
        </p:spPr>
        <p:txBody>
          <a:bodyPr>
            <a:normAutofit/>
          </a:bodyPr>
          <a:lstStyle/>
          <a:p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能力是影響生涯決定最直接的因素。</a:t>
            </a:r>
            <a:endParaRPr lang="en-US" altLang="zh-TW" sz="4000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sz="40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能力是達成某件事所需要的技能。</a:t>
            </a:r>
            <a:endParaRPr lang="en-US" altLang="zh-TW" sz="4000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sz="40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興趣是做喜歡做的事</a:t>
            </a:r>
            <a:r>
              <a:rPr lang="zh-TW" altLang="en-US" sz="4000" dirty="0" smtClean="0"/>
              <a:t>。</a:t>
            </a:r>
            <a:endParaRPr lang="en-US" altLang="zh-TW" sz="4000" dirty="0" smtClean="0"/>
          </a:p>
          <a:p>
            <a:endParaRPr lang="en-US" altLang="zh-TW" sz="4000" dirty="0" smtClean="0"/>
          </a:p>
          <a:p>
            <a:r>
              <a:rPr lang="zh-TW" altLang="en-US" sz="4000" dirty="0"/>
              <a:t>空</a:t>
            </a:r>
            <a:r>
              <a:rPr lang="zh-TW" altLang="en-US" sz="4000" dirty="0" smtClean="0"/>
              <a:t>有興趣，缺少能力，一且都是空想。</a:t>
            </a:r>
            <a:endParaRPr lang="zh-TW" alt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2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0" y="4421732"/>
            <a:ext cx="9144000" cy="2553147"/>
          </a:xfrm>
        </p:spPr>
        <p:txBody>
          <a:bodyPr/>
          <a:lstStyle/>
          <a:p>
            <a:r>
              <a:rPr lang="zh-TW" altLang="en-US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職場共通職能</a:t>
            </a:r>
            <a:r>
              <a:rPr lang="en-US" altLang="zh-TW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共八大職能</a:t>
            </a:r>
            <a:r>
              <a:rPr lang="en-US" altLang="zh-TW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是指從事各種不同的職業類型都需要具備的能力，而</a:t>
            </a:r>
            <a:r>
              <a:rPr lang="en-US" altLang="zh-TW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UCAN</a:t>
            </a:r>
            <a:r>
              <a:rPr lang="zh-TW" altLang="en-US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為您整理出</a:t>
            </a:r>
            <a:endParaRPr lang="en-US" altLang="zh-TW" sz="3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30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八種能力</a:t>
            </a:r>
            <a:r>
              <a:rPr lang="en-US" altLang="zh-TW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!</a:t>
            </a:r>
          </a:p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職場共通職能</a:t>
            </a:r>
            <a:endParaRPr lang="zh-TW" altLang="en-US" sz="6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050" name="Picture 2" descr="投影片7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6" t="6100" r="12641" b="19270"/>
          <a:stretch/>
        </p:blipFill>
        <p:spPr bwMode="auto">
          <a:xfrm>
            <a:off x="2267744" y="1268759"/>
            <a:ext cx="4605001" cy="3152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84859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863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57200" y="1600201"/>
            <a:ext cx="7931224" cy="4709119"/>
          </a:xfrm>
        </p:spPr>
        <p:txBody>
          <a:bodyPr>
            <a:normAutofit fontScale="77500" lnSpcReduction="20000"/>
          </a:bodyPr>
          <a:lstStyle/>
          <a:p>
            <a:r>
              <a:rPr lang="zh-TW" altLang="en-US" sz="4300" b="1" u="sng" dirty="0" smtClean="0">
                <a:latin typeface="標楷體" pitchFamily="65" charset="-120"/>
                <a:ea typeface="標楷體" pitchFamily="65" charset="-120"/>
              </a:rPr>
              <a:t>溝通表達</a:t>
            </a:r>
            <a:r>
              <a:rPr lang="en-US" altLang="zh-TW" b="1" u="sng" dirty="0" smtClean="0">
                <a:latin typeface="標楷體" pitchFamily="65" charset="-120"/>
                <a:ea typeface="標楷體" pitchFamily="65" charset="-120"/>
              </a:rPr>
              <a:t>:</a:t>
            </a:r>
          </a:p>
          <a:p>
            <a:pPr>
              <a:buFont typeface="標楷體" pitchFamily="65" charset="-120"/>
              <a:buChar char="–"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工作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上與人談話時，能先確認彼此的主題與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目的。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>
              <a:buFont typeface="標楷體" pitchFamily="65" charset="-120"/>
              <a:buChar char="–"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能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專注傾聽觀察對方傳達的訊息，即使他人和自己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意見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不相同，仍能樂於傾聽接納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>
              <a:buFont typeface="標楷體" pitchFamily="65" charset="-120"/>
              <a:buChar char="–"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會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依據不同對象，運用適當方法技巧，運用口語與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書面方式清楚表達訊息。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>
              <a:buFont typeface="標楷體" pitchFamily="65" charset="-120"/>
              <a:buChar char="–"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外語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能力</a:t>
            </a:r>
            <a:endParaRPr lang="en-US" altLang="zh-TW" dirty="0">
              <a:latin typeface="標楷體" pitchFamily="65" charset="-120"/>
              <a:ea typeface="標楷體" pitchFamily="65" charset="-120"/>
            </a:endParaRPr>
          </a:p>
          <a:p>
            <a:endParaRPr lang="en-US" altLang="zh-TW" dirty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4300" b="1" u="sng" dirty="0" smtClean="0">
                <a:latin typeface="標楷體" pitchFamily="65" charset="-120"/>
                <a:ea typeface="標楷體" pitchFamily="65" charset="-120"/>
              </a:rPr>
              <a:t>持續學習</a:t>
            </a:r>
            <a:r>
              <a:rPr lang="en-US" altLang="zh-TW" b="1" u="sng" dirty="0" smtClean="0">
                <a:latin typeface="標楷體" pitchFamily="65" charset="-120"/>
                <a:ea typeface="標楷體" pitchFamily="65" charset="-120"/>
              </a:rPr>
              <a:t>:</a:t>
            </a:r>
          </a:p>
          <a:p>
            <a:pPr marL="0" indent="0">
              <a:buNone/>
            </a:pP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-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能持續表現出對學習新事物及知識技能的好奇心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-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能持續因應產業趨勢進行專業能力發展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-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能從與他人的互動中，汲取正面有益的經驗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標楷體" pitchFamily="65" charset="-120"/>
                <a:ea typeface="標楷體" pitchFamily="65" charset="-120"/>
              </a:rPr>
              <a:t>共通職能項目</a:t>
            </a:r>
            <a:endParaRPr lang="zh-TW" altLang="en-US" sz="6000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81763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863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67544" y="332656"/>
            <a:ext cx="8147248" cy="5976664"/>
          </a:xfrm>
        </p:spPr>
        <p:txBody>
          <a:bodyPr>
            <a:normAutofit fontScale="92500"/>
          </a:bodyPr>
          <a:lstStyle/>
          <a:p>
            <a:r>
              <a:rPr lang="zh-TW" altLang="en-US" b="1" u="sng" dirty="0" smtClean="0">
                <a:latin typeface="標楷體" pitchFamily="65" charset="-120"/>
                <a:ea typeface="標楷體" pitchFamily="65" charset="-120"/>
              </a:rPr>
              <a:t>人際互動</a:t>
            </a:r>
            <a:endParaRPr lang="en-US" altLang="zh-TW" b="1" u="sng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en-US" altLang="zh-TW" sz="2600" dirty="0" smtClean="0">
                <a:latin typeface="標楷體" pitchFamily="65" charset="-120"/>
                <a:ea typeface="標楷體" pitchFamily="65" charset="-120"/>
              </a:rPr>
              <a:t>-</a:t>
            </a:r>
            <a:r>
              <a:rPr lang="zh-TW" altLang="en-US" sz="2600" dirty="0" smtClean="0">
                <a:latin typeface="標楷體" pitchFamily="65" charset="-120"/>
                <a:ea typeface="標楷體" pitchFamily="65" charset="-120"/>
              </a:rPr>
              <a:t>能以同理心主動了解他人的需求與感受</a:t>
            </a:r>
            <a:endParaRPr lang="en-US" altLang="zh-TW" sz="26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en-US" altLang="zh-TW" sz="2600" dirty="0" smtClean="0">
                <a:latin typeface="標楷體" pitchFamily="65" charset="-120"/>
                <a:ea typeface="標楷體" pitchFamily="65" charset="-120"/>
              </a:rPr>
              <a:t>-</a:t>
            </a:r>
            <a:r>
              <a:rPr lang="zh-TW" altLang="en-US" sz="2600" dirty="0" smtClean="0">
                <a:latin typeface="標楷體" pitchFamily="65" charset="-120"/>
                <a:ea typeface="標楷體" pitchFamily="65" charset="-120"/>
              </a:rPr>
              <a:t>會主動尋找</a:t>
            </a:r>
            <a:r>
              <a:rPr lang="zh-TW" altLang="en-US" sz="2600" dirty="0">
                <a:latin typeface="標楷體" pitchFamily="65" charset="-120"/>
                <a:ea typeface="標楷體" pitchFamily="65" charset="-120"/>
              </a:rPr>
              <a:t>或製造機會接觸他人</a:t>
            </a:r>
            <a:r>
              <a:rPr lang="zh-TW" altLang="en-US" sz="2600" dirty="0" smtClean="0">
                <a:latin typeface="標楷體" pitchFamily="65" charset="-120"/>
                <a:ea typeface="標楷體" pitchFamily="65" charset="-120"/>
              </a:rPr>
              <a:t>，以建立良好的人際關係</a:t>
            </a:r>
            <a:endParaRPr lang="en-US" altLang="zh-TW" sz="26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en-US" altLang="zh-TW" sz="2600" dirty="0" smtClean="0">
                <a:latin typeface="標楷體" pitchFamily="65" charset="-120"/>
                <a:ea typeface="標楷體" pitchFamily="65" charset="-120"/>
              </a:rPr>
              <a:t>-</a:t>
            </a:r>
            <a:r>
              <a:rPr lang="zh-TW" altLang="en-US" sz="2600" dirty="0" smtClean="0">
                <a:latin typeface="標楷體" pitchFamily="65" charset="-120"/>
                <a:ea typeface="標楷體" pitchFamily="65" charset="-120"/>
              </a:rPr>
              <a:t>工作時能提供他人協助與支持，產生未來互惠的合作關係</a:t>
            </a:r>
            <a:endParaRPr lang="en-US" altLang="zh-TW" sz="26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2600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600" dirty="0" smtClean="0">
                <a:latin typeface="標楷體" pitchFamily="65" charset="-120"/>
                <a:ea typeface="標楷體" pitchFamily="65" charset="-120"/>
              </a:rPr>
              <a:t>模式。</a:t>
            </a:r>
            <a:endParaRPr lang="en-US" altLang="zh-TW" sz="26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endParaRPr lang="en-US" altLang="zh-TW" sz="26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b="1" u="sng" dirty="0">
                <a:latin typeface="標楷體" pitchFamily="65" charset="-120"/>
                <a:ea typeface="標楷體" pitchFamily="65" charset="-120"/>
              </a:rPr>
              <a:t>團隊</a:t>
            </a:r>
            <a:r>
              <a:rPr lang="zh-TW" altLang="en-US" b="1" u="sng" dirty="0" smtClean="0">
                <a:latin typeface="標楷體" pitchFamily="65" charset="-120"/>
                <a:ea typeface="標楷體" pitchFamily="65" charset="-120"/>
              </a:rPr>
              <a:t>合作</a:t>
            </a:r>
            <a:endParaRPr lang="en-US" altLang="zh-TW" b="1" u="sng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en-US" altLang="zh-TW" sz="2600" dirty="0" smtClean="0">
                <a:latin typeface="標楷體" pitchFamily="65" charset="-120"/>
                <a:ea typeface="標楷體" pitchFamily="65" charset="-120"/>
              </a:rPr>
              <a:t>-</a:t>
            </a:r>
            <a:r>
              <a:rPr lang="zh-TW" altLang="en-US" sz="2600" dirty="0" smtClean="0">
                <a:latin typeface="標楷體" pitchFamily="65" charset="-120"/>
                <a:ea typeface="標楷體" pitchFamily="65" charset="-120"/>
              </a:rPr>
              <a:t>能重視團隊目標，支持團隊的決定，與團隊成員共同解決</a:t>
            </a:r>
            <a:endParaRPr lang="en-US" altLang="zh-TW" sz="26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2600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600" dirty="0" smtClean="0">
                <a:latin typeface="標楷體" pitchFamily="65" charset="-120"/>
                <a:ea typeface="標楷體" pitchFamily="65" charset="-120"/>
              </a:rPr>
              <a:t>問題並承擔責任。</a:t>
            </a:r>
            <a:endParaRPr lang="en-US" altLang="zh-TW" sz="26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en-US" altLang="zh-TW" sz="2600" dirty="0" smtClean="0">
                <a:latin typeface="標楷體" pitchFamily="65" charset="-120"/>
                <a:ea typeface="標楷體" pitchFamily="65" charset="-120"/>
              </a:rPr>
              <a:t>-</a:t>
            </a:r>
            <a:r>
              <a:rPr lang="zh-TW" altLang="en-US" sz="2600" dirty="0" smtClean="0">
                <a:latin typeface="標楷體" pitchFamily="65" charset="-120"/>
                <a:ea typeface="標楷體" pitchFamily="65" charset="-120"/>
              </a:rPr>
              <a:t>積極參與團隊並適當表達個人看法，對他人提出的意見能 </a:t>
            </a:r>
            <a:endParaRPr lang="en-US" altLang="zh-TW" sz="26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2600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600" dirty="0" smtClean="0">
                <a:latin typeface="標楷體" pitchFamily="65" charset="-120"/>
                <a:ea typeface="標楷體" pitchFamily="65" charset="-120"/>
              </a:rPr>
              <a:t>給予建設性的回應。</a:t>
            </a:r>
            <a:endParaRPr lang="en-US" altLang="zh-TW" sz="26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en-US" altLang="zh-TW" sz="2600" dirty="0" smtClean="0">
                <a:latin typeface="標楷體" pitchFamily="65" charset="-120"/>
                <a:ea typeface="標楷體" pitchFamily="65" charset="-120"/>
              </a:rPr>
              <a:t>-</a:t>
            </a:r>
            <a:r>
              <a:rPr lang="zh-TW" altLang="en-US" sz="2600" dirty="0" smtClean="0">
                <a:latin typeface="標楷體" pitchFamily="65" charset="-120"/>
                <a:ea typeface="標楷體" pitchFamily="65" charset="-120"/>
              </a:rPr>
              <a:t>重視團隊成員的意見與專業知識，願意向其學習，</a:t>
            </a:r>
            <a:endParaRPr lang="en-US" altLang="zh-TW" sz="26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2600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600" dirty="0" smtClean="0">
                <a:latin typeface="標楷體" pitchFamily="65" charset="-120"/>
                <a:ea typeface="標楷體" pitchFamily="65" charset="-120"/>
              </a:rPr>
              <a:t>必要時調整自己的角色或行為。</a:t>
            </a:r>
            <a:endParaRPr lang="en-US" altLang="zh-TW" sz="26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842043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863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/>
          </a:bodyPr>
          <a:lstStyle/>
          <a:p>
            <a:r>
              <a:rPr lang="zh-TW" altLang="en-US" b="1" u="sng" dirty="0" smtClean="0">
                <a:latin typeface="標楷體" pitchFamily="65" charset="-120"/>
                <a:ea typeface="標楷體" pitchFamily="65" charset="-120"/>
              </a:rPr>
              <a:t>問題解決</a:t>
            </a:r>
            <a:endParaRPr lang="en-US" altLang="zh-TW" b="1" u="sng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>-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系統化的蒐集與問題狀況有關的資訊，根據事實謹慎評估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並釐清問題所在。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>-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評估各種解決方案的利弊，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找出最佳問題解決方案。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endParaRPr lang="en-US" altLang="zh-TW" sz="2400" dirty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b="1" u="sng" dirty="0" smtClean="0">
                <a:latin typeface="標楷體" pitchFamily="65" charset="-120"/>
                <a:ea typeface="標楷體" pitchFamily="65" charset="-120"/>
              </a:rPr>
              <a:t>創新</a:t>
            </a:r>
            <a:endParaRPr lang="en-US" altLang="zh-TW" b="1" u="sng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en-US" altLang="zh-TW" sz="2600" dirty="0" smtClean="0">
                <a:latin typeface="標楷體" pitchFamily="65" charset="-120"/>
                <a:ea typeface="標楷體" pitchFamily="65" charset="-120"/>
              </a:rPr>
              <a:t>-</a:t>
            </a:r>
            <a:r>
              <a:rPr lang="zh-TW" altLang="en-US" sz="2600" dirty="0" smtClean="0">
                <a:latin typeface="標楷體" pitchFamily="65" charset="-120"/>
                <a:ea typeface="標楷體" pitchFamily="65" charset="-120"/>
              </a:rPr>
              <a:t>能提出新穎且具體可行的產品或服務方式，或蒐集各</a:t>
            </a:r>
            <a:endParaRPr lang="en-US" altLang="zh-TW" sz="26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2600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600" dirty="0" smtClean="0">
                <a:latin typeface="標楷體" pitchFamily="65" charset="-120"/>
                <a:ea typeface="標楷體" pitchFamily="65" charset="-120"/>
              </a:rPr>
              <a:t>方意見與想法，提出嶄新的見解觀點。</a:t>
            </a:r>
            <a:endParaRPr lang="en-US" altLang="zh-TW" sz="26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en-US" altLang="zh-TW" sz="2600" dirty="0" smtClean="0">
                <a:latin typeface="標楷體" pitchFamily="65" charset="-120"/>
                <a:ea typeface="標楷體" pitchFamily="65" charset="-120"/>
              </a:rPr>
              <a:t>-</a:t>
            </a:r>
            <a:r>
              <a:rPr lang="zh-TW" altLang="en-US" sz="2600" dirty="0" smtClean="0">
                <a:latin typeface="標楷體" pitchFamily="65" charset="-120"/>
                <a:ea typeface="標楷體" pitchFamily="65" charset="-120"/>
              </a:rPr>
              <a:t>不會侷限於原有做法，能嘗試新的方式達成目標或解</a:t>
            </a:r>
            <a:endParaRPr lang="en-US" altLang="zh-TW" sz="26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2600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600" dirty="0" smtClean="0">
                <a:latin typeface="標楷體" pitchFamily="65" charset="-120"/>
                <a:ea typeface="標楷體" pitchFamily="65" charset="-120"/>
              </a:rPr>
              <a:t>決問題。</a:t>
            </a:r>
            <a:endParaRPr lang="en-US" altLang="zh-TW" sz="26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en-US" altLang="zh-TW" sz="2600" dirty="0" smtClean="0">
                <a:latin typeface="標楷體" pitchFamily="65" charset="-120"/>
                <a:ea typeface="標楷體" pitchFamily="65" charset="-120"/>
              </a:rPr>
              <a:t>-</a:t>
            </a:r>
            <a:r>
              <a:rPr lang="zh-TW" altLang="en-US" sz="2600" dirty="0" smtClean="0">
                <a:latin typeface="標楷體" pitchFamily="65" charset="-120"/>
                <a:ea typeface="標楷體" pitchFamily="65" charset="-120"/>
              </a:rPr>
              <a:t>能夠在工作進行中保持彈性。</a:t>
            </a:r>
            <a:endParaRPr lang="zh-TW" altLang="en-US" sz="2600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45933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863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67544" y="764704"/>
            <a:ext cx="8363272" cy="5649491"/>
          </a:xfrm>
        </p:spPr>
        <p:txBody>
          <a:bodyPr>
            <a:normAutofit/>
          </a:bodyPr>
          <a:lstStyle/>
          <a:p>
            <a:r>
              <a:rPr lang="zh-TW" altLang="en-US" b="1" u="sng" dirty="0" smtClean="0">
                <a:latin typeface="標楷體" pitchFamily="65" charset="-120"/>
                <a:ea typeface="標楷體" pitchFamily="65" charset="-120"/>
              </a:rPr>
              <a:t>工作責任及紀律</a:t>
            </a:r>
            <a:endParaRPr lang="en-US" altLang="zh-TW" b="1" u="sng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en-US" altLang="zh-TW" sz="2600" dirty="0" smtClean="0">
                <a:latin typeface="標楷體" pitchFamily="65" charset="-120"/>
                <a:ea typeface="標楷體" pitchFamily="65" charset="-120"/>
              </a:rPr>
              <a:t>-</a:t>
            </a:r>
            <a:r>
              <a:rPr lang="zh-TW" altLang="en-US" sz="2600" dirty="0" smtClean="0">
                <a:latin typeface="標楷體" pitchFamily="65" charset="-120"/>
                <a:ea typeface="標楷體" pitchFamily="65" charset="-120"/>
              </a:rPr>
              <a:t>能夠認同公司組織或工作的目標或價值，積極為其努力</a:t>
            </a:r>
            <a:endParaRPr lang="en-US" altLang="zh-TW" sz="26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en-US" altLang="zh-TW" sz="2600" dirty="0" smtClean="0">
                <a:latin typeface="標楷體" pitchFamily="65" charset="-120"/>
                <a:ea typeface="標楷體" pitchFamily="65" charset="-120"/>
              </a:rPr>
              <a:t>-</a:t>
            </a:r>
            <a:r>
              <a:rPr lang="zh-TW" altLang="en-US" sz="2600" dirty="0" smtClean="0">
                <a:latin typeface="標楷體" pitchFamily="65" charset="-120"/>
                <a:ea typeface="標楷體" pitchFamily="65" charset="-120"/>
              </a:rPr>
              <a:t>積極且良好地完成自己負責的工作，能避免草率完工</a:t>
            </a:r>
            <a:endParaRPr lang="en-US" altLang="zh-TW" sz="26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en-US" altLang="zh-TW" sz="2600" dirty="0" smtClean="0">
                <a:latin typeface="標楷體" pitchFamily="65" charset="-120"/>
                <a:ea typeface="標楷體" pitchFamily="65" charset="-120"/>
              </a:rPr>
              <a:t>-</a:t>
            </a:r>
            <a:r>
              <a:rPr lang="zh-TW" altLang="en-US" sz="2600" dirty="0" smtClean="0">
                <a:latin typeface="標楷體" pitchFamily="65" charset="-120"/>
                <a:ea typeface="標楷體" pitchFamily="65" charset="-120"/>
              </a:rPr>
              <a:t>能找到自我排解壓力的適當方式，能承擔須面對的壓力</a:t>
            </a:r>
            <a:endParaRPr lang="en-US" altLang="zh-TW" sz="26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b="1" u="sng" dirty="0">
                <a:latin typeface="標楷體" pitchFamily="65" charset="-120"/>
                <a:ea typeface="標楷體" pitchFamily="65" charset="-120"/>
              </a:rPr>
              <a:t>資訊科技</a:t>
            </a:r>
            <a:r>
              <a:rPr lang="zh-TW" altLang="en-US" b="1" u="sng" dirty="0" smtClean="0">
                <a:latin typeface="標楷體" pitchFamily="65" charset="-120"/>
                <a:ea typeface="標楷體" pitchFamily="65" charset="-120"/>
              </a:rPr>
              <a:t>應用</a:t>
            </a:r>
            <a:endParaRPr lang="en-US" altLang="zh-TW" b="1" u="sng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>-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有效運用電腦軟硬體，應用文書處理、簡報工具、統計試算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，來製作工作所要求的文件與成果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>-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願意遵守各種資訊及工具的道德與法律規範</a:t>
            </a:r>
            <a:endParaRPr lang="zh-TW" altLang="en-US" sz="2400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78380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863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zh-TW" altLang="en-US" sz="6000" dirty="0">
                <a:latin typeface="Times New Roman" panose="02020603050405020304" pitchFamily="18" charset="0"/>
                <a:ea typeface="標楷體" panose="03000509000000000000" pitchFamily="65" charset="-120"/>
              </a:rPr>
              <a:t>發現個人核心競爭力</a:t>
            </a:r>
            <a:r>
              <a:rPr lang="en-US" altLang="zh-TW" sz="6000" dirty="0">
                <a:latin typeface="Times New Roman" panose="02020603050405020304" pitchFamily="18" charset="0"/>
                <a:ea typeface="標楷體" panose="03000509000000000000" pitchFamily="65" charset="-120"/>
              </a:rPr>
              <a:t/>
            </a:r>
            <a:br>
              <a:rPr lang="en-US" altLang="zh-TW" sz="6000" dirty="0">
                <a:latin typeface="Times New Roman" panose="02020603050405020304" pitchFamily="18" charset="0"/>
                <a:ea typeface="標楷體" panose="03000509000000000000" pitchFamily="65" charset="-120"/>
              </a:rPr>
            </a:br>
            <a:r>
              <a:rPr lang="en-US" altLang="zh-TW" sz="6000" dirty="0">
                <a:latin typeface="Times New Roman" panose="02020603050405020304" pitchFamily="18" charset="0"/>
                <a:ea typeface="標楷體" panose="03000509000000000000" pitchFamily="65" charset="-120"/>
              </a:rPr>
              <a:t>-CPAS </a:t>
            </a:r>
            <a:r>
              <a:rPr lang="zh-TW" altLang="en-US" sz="6000" dirty="0">
                <a:latin typeface="Times New Roman" panose="02020603050405020304" pitchFamily="18" charset="0"/>
                <a:ea typeface="標楷體" panose="03000509000000000000" pitchFamily="65" charset="-120"/>
              </a:rPr>
              <a:t>職業適性測驗</a:t>
            </a:r>
            <a:r>
              <a:rPr lang="en-US" altLang="zh-TW" sz="6000" dirty="0">
                <a:latin typeface="Times New Roman" panose="02020603050405020304" pitchFamily="18" charset="0"/>
                <a:ea typeface="標楷體" panose="03000509000000000000" pitchFamily="65" charset="-120"/>
              </a:rPr>
              <a:t/>
            </a:r>
            <a:br>
              <a:rPr lang="en-US" altLang="zh-TW" sz="6000" dirty="0">
                <a:latin typeface="Times New Roman" panose="02020603050405020304" pitchFamily="18" charset="0"/>
                <a:ea typeface="標楷體" panose="03000509000000000000" pitchFamily="65" charset="-120"/>
              </a:rPr>
            </a:br>
            <a:r>
              <a:rPr lang="en-US" altLang="zh-TW" sz="4000" dirty="0">
                <a:latin typeface="Times New Roman" panose="02020603050405020304" pitchFamily="18" charset="0"/>
                <a:ea typeface="標楷體" panose="03000509000000000000" pitchFamily="65" charset="-120"/>
              </a:rPr>
              <a:t>(Career Personality aptitude sys.)</a:t>
            </a:r>
            <a:endParaRPr lang="zh-TW" altLang="en-US" sz="4000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403648" y="5229200"/>
            <a:ext cx="6400800" cy="1752600"/>
          </a:xfrm>
        </p:spPr>
        <p:txBody>
          <a:bodyPr/>
          <a:lstStyle/>
          <a:p>
            <a:endParaRPr lang="zh-TW" alt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6192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n-US" altLang="zh-TW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CPAS</a:t>
            </a:r>
            <a:r>
              <a:rPr lang="zh-TW" alt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 開發者</a:t>
            </a:r>
            <a:r>
              <a:rPr lang="en-US" altLang="zh-TW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伊藤友八郎博士</a:t>
            </a:r>
          </a:p>
        </p:txBody>
      </p:sp>
      <p:sp>
        <p:nvSpPr>
          <p:cNvPr id="512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西元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1934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年出生於名古屋市，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1958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年畢業於東京大學社會學系。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hangingPunct="1"/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伊藤博士主攻社會心理學與精神分析學近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50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年，曾任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『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適性能力開發研究會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』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經營顧問、全日本人事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MAS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（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Management Advice Service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）協會會長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hangingPunct="1"/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曾任日本講談社經營總合研究所董事兼副社長、產業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‧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組織心理學會會長。多年來積極開發各類心理診斷測驗，在人力資源評鑑的專業領域上，備受全日本學術界與企業界推崇</a:t>
            </a:r>
          </a:p>
          <a:p>
            <a:pPr eaLnBrk="1" hangingPunct="1"/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曾經開發完成「性格適性診断測驗」、「智力診断測驗」、「組織活性度診断測驗」等等，超過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100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種以上的性格適性能力、診断測驗</a:t>
            </a:r>
          </a:p>
        </p:txBody>
      </p:sp>
    </p:spTree>
    <p:extLst>
      <p:ext uri="{BB962C8B-B14F-4D97-AF65-F5344CB8AC3E}">
        <p14:creationId xmlns:p14="http://schemas.microsoft.com/office/powerpoint/2010/main" val="96835284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50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 descr="iceber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1412875"/>
            <a:ext cx="2809875" cy="38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94052" name="Rectangle 4"/>
          <p:cNvSpPr>
            <a:spLocks noChangeArrowheads="1"/>
          </p:cNvSpPr>
          <p:nvPr/>
        </p:nvSpPr>
        <p:spPr bwMode="auto">
          <a:xfrm>
            <a:off x="3765550" y="1412875"/>
            <a:ext cx="2160588" cy="1223963"/>
          </a:xfrm>
          <a:prstGeom prst="rect">
            <a:avLst/>
          </a:prstGeom>
          <a:gradFill rotWithShape="1">
            <a:gsLst>
              <a:gs pos="0">
                <a:srgbClr val="000080"/>
              </a:gs>
              <a:gs pos="50000">
                <a:schemeClr val="bg1"/>
              </a:gs>
              <a:gs pos="100000">
                <a:srgbClr val="000080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SzPct val="80000"/>
              <a:buFont typeface="Wingdings" pitchFamily="2" charset="2"/>
              <a:buChar char="n"/>
              <a:defRPr/>
            </a:pPr>
            <a:r>
              <a:rPr kumimoji="1" lang="zh-TW" altLang="en-US" sz="2000" b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</a:rPr>
              <a:t>知識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SzPct val="80000"/>
              <a:buFont typeface="Wingdings" pitchFamily="2" charset="2"/>
              <a:buChar char="n"/>
              <a:defRPr/>
            </a:pPr>
            <a:r>
              <a:rPr kumimoji="1" lang="zh-TW" altLang="en-US" sz="2000" b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</a:rPr>
              <a:t>技能</a:t>
            </a:r>
          </a:p>
        </p:txBody>
      </p:sp>
      <p:sp>
        <p:nvSpPr>
          <p:cNvPr id="1794053" name="Rectangle 5"/>
          <p:cNvSpPr>
            <a:spLocks noChangeArrowheads="1"/>
          </p:cNvSpPr>
          <p:nvPr/>
        </p:nvSpPr>
        <p:spPr bwMode="auto">
          <a:xfrm>
            <a:off x="3779838" y="2636838"/>
            <a:ext cx="2160587" cy="2593975"/>
          </a:xfrm>
          <a:prstGeom prst="rect">
            <a:avLst/>
          </a:prstGeom>
          <a:gradFill rotWithShape="1">
            <a:gsLst>
              <a:gs pos="0">
                <a:srgbClr val="000080"/>
              </a:gs>
              <a:gs pos="50000">
                <a:schemeClr val="bg1"/>
              </a:gs>
              <a:gs pos="100000">
                <a:srgbClr val="000080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SzPct val="80000"/>
              <a:buFont typeface="Wingdings" pitchFamily="2" charset="2"/>
              <a:buChar char="n"/>
              <a:defRPr/>
            </a:pPr>
            <a:r>
              <a:rPr kumimoji="1" lang="zh-TW" altLang="en-US" sz="2000" b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</a:rPr>
              <a:t>人格特質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SzPct val="80000"/>
              <a:buFont typeface="Wingdings" pitchFamily="2" charset="2"/>
              <a:buChar char="n"/>
              <a:defRPr/>
            </a:pPr>
            <a:r>
              <a:rPr kumimoji="1" lang="zh-TW" altLang="en-US" sz="2000" b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</a:rPr>
              <a:t>工作適性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SzPct val="80000"/>
              <a:buFont typeface="Wingdings" pitchFamily="2" charset="2"/>
              <a:buChar char="n"/>
              <a:defRPr/>
            </a:pPr>
            <a:r>
              <a:rPr kumimoji="1" lang="zh-TW" altLang="en-US" sz="2000" b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</a:rPr>
              <a:t>核心職能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SzPct val="80000"/>
              <a:buFont typeface="Wingdings" pitchFamily="2" charset="2"/>
              <a:buChar char="n"/>
              <a:defRPr/>
            </a:pPr>
            <a:r>
              <a:rPr kumimoji="1" lang="zh-TW" altLang="en-US" sz="2000" b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itchFamily="49" charset="-120"/>
              </a:rPr>
              <a:t>領導潛能</a:t>
            </a:r>
          </a:p>
        </p:txBody>
      </p:sp>
      <p:sp>
        <p:nvSpPr>
          <p:cNvPr id="1794054" name="AutoShape 6"/>
          <p:cNvSpPr>
            <a:spLocks noChangeAspect="1" noChangeArrowheads="1"/>
          </p:cNvSpPr>
          <p:nvPr/>
        </p:nvSpPr>
        <p:spPr bwMode="auto">
          <a:xfrm>
            <a:off x="5522913" y="1412875"/>
            <a:ext cx="2720975" cy="3816350"/>
          </a:xfrm>
          <a:prstGeom prst="leftArrowCallout">
            <a:avLst>
              <a:gd name="adj1" fmla="val 131880"/>
              <a:gd name="adj2" fmla="val 70128"/>
              <a:gd name="adj3" fmla="val 13458"/>
              <a:gd name="adj4" fmla="val 86542"/>
            </a:avLst>
          </a:prstGeom>
          <a:solidFill>
            <a:srgbClr val="000080"/>
          </a:solidFill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zh-TW" altLang="en-US" sz="32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標楷體" pitchFamily="65" charset="-120"/>
              </a:rPr>
              <a:t>性格＞能力</a:t>
            </a:r>
            <a:endParaRPr kumimoji="1" lang="zh-TW" altLang="en-US" sz="2400" b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</a:endParaRPr>
          </a:p>
        </p:txBody>
      </p:sp>
      <p:sp>
        <p:nvSpPr>
          <p:cNvPr id="210951" name="Rectangle 7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zh-TW" alt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適職</a:t>
            </a:r>
            <a:r>
              <a:rPr lang="en-US" altLang="zh-TW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=</a:t>
            </a:r>
            <a:r>
              <a:rPr lang="zh-TW" alt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能力</a:t>
            </a:r>
            <a:r>
              <a:rPr lang="en-US" altLang="zh-TW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×</a:t>
            </a:r>
            <a:r>
              <a:rPr lang="zh-TW" alt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性格</a:t>
            </a:r>
          </a:p>
        </p:txBody>
      </p:sp>
    </p:spTree>
    <p:extLst>
      <p:ext uri="{BB962C8B-B14F-4D97-AF65-F5344CB8AC3E}">
        <p14:creationId xmlns:p14="http://schemas.microsoft.com/office/powerpoint/2010/main" val="384037967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0488"/>
            <a:ext cx="9144000" cy="699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94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08850" y="0"/>
            <a:ext cx="8229600" cy="11430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altLang="zh-TW" sz="60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CPAS</a:t>
            </a:r>
            <a:r>
              <a:rPr lang="zh-TW" altLang="en-US" sz="60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人才診斷系統模型</a:t>
            </a:r>
          </a:p>
        </p:txBody>
      </p:sp>
      <p:sp>
        <p:nvSpPr>
          <p:cNvPr id="394245" name="Text Box 5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3186113" y="1944688"/>
            <a:ext cx="2952750" cy="3006725"/>
          </a:xfrm>
          <a:prstGeom prst="rect">
            <a:avLst/>
          </a:prstGeom>
          <a:solidFill>
            <a:srgbClr val="CCFF66"/>
          </a:solidFill>
          <a:ln w="9525" algn="ctr">
            <a:noFill/>
            <a:miter lim="800000"/>
            <a:headEnd/>
            <a:tailEnd/>
          </a:ln>
          <a:effectLst>
            <a:outerShdw dist="135003" dir="2471156" algn="ctr" rotWithShape="0">
              <a:srgbClr val="808080"/>
            </a:outerShdw>
          </a:effectLst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kumimoji="1" lang="en-US" altLang="zh-TW" sz="1400" b="1" u="sng" dirty="0">
                <a:solidFill>
                  <a:srgbClr val="33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新細明體" pitchFamily="18" charset="-120"/>
              </a:rPr>
              <a:t>12</a:t>
            </a:r>
            <a:r>
              <a:rPr kumimoji="1" lang="zh-TW" altLang="en-US" sz="1400" b="1" u="sng" dirty="0">
                <a:solidFill>
                  <a:srgbClr val="33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新細明體" pitchFamily="18" charset="-120"/>
              </a:rPr>
              <a:t>項職場核心性格</a:t>
            </a:r>
          </a:p>
          <a:p>
            <a:pPr fontAlgn="base">
              <a:lnSpc>
                <a:spcPct val="50000"/>
              </a:lnSpc>
              <a:spcBef>
                <a:spcPct val="50000"/>
              </a:spcBef>
              <a:spcAft>
                <a:spcPct val="0"/>
              </a:spcAft>
              <a:defRPr/>
            </a:pPr>
            <a:r>
              <a:rPr kumimoji="1" lang="zh-TW" altLang="en-US" sz="1400" b="1" dirty="0">
                <a:solidFill>
                  <a:srgbClr val="33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新細明體" pitchFamily="18" charset="-120"/>
              </a:rPr>
              <a:t>行動性</a:t>
            </a:r>
            <a:r>
              <a:rPr kumimoji="1" lang="zh-TW" altLang="en-US" sz="1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新細明體" pitchFamily="18" charset="-120"/>
              </a:rPr>
              <a:t>     </a:t>
            </a:r>
            <a:r>
              <a:rPr kumimoji="1" lang="en-US" altLang="zh-TW" sz="1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新細明體" pitchFamily="18" charset="-120"/>
              </a:rPr>
              <a:t>active</a:t>
            </a:r>
            <a:r>
              <a:rPr kumimoji="1" lang="en-US" altLang="zh-TW" sz="1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新細明體" pitchFamily="18" charset="-120"/>
              </a:rPr>
              <a:t> </a:t>
            </a:r>
            <a:endParaRPr kumimoji="1" lang="en-US" altLang="zh-TW" sz="1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新細明體" pitchFamily="18" charset="-120"/>
            </a:endParaRPr>
          </a:p>
          <a:p>
            <a:pPr fontAlgn="base">
              <a:lnSpc>
                <a:spcPct val="50000"/>
              </a:lnSpc>
              <a:spcBef>
                <a:spcPct val="50000"/>
              </a:spcBef>
              <a:spcAft>
                <a:spcPct val="0"/>
              </a:spcAft>
              <a:defRPr/>
            </a:pPr>
            <a:r>
              <a:rPr kumimoji="1" lang="zh-TW" altLang="en-US" sz="1400" b="1" dirty="0">
                <a:solidFill>
                  <a:srgbClr val="33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新細明體" pitchFamily="18" charset="-120"/>
              </a:rPr>
              <a:t>持續性</a:t>
            </a:r>
            <a:r>
              <a:rPr kumimoji="1" lang="zh-TW" altLang="en-US" sz="1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新細明體" pitchFamily="18" charset="-120"/>
              </a:rPr>
              <a:t>     </a:t>
            </a:r>
            <a:r>
              <a:rPr kumimoji="1" lang="en-US" altLang="zh-TW" sz="1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新細明體" pitchFamily="18" charset="-120"/>
              </a:rPr>
              <a:t>continuative</a:t>
            </a:r>
            <a:r>
              <a:rPr kumimoji="1" lang="en-US" altLang="zh-TW" sz="1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新細明體" pitchFamily="18" charset="-120"/>
              </a:rPr>
              <a:t> </a:t>
            </a:r>
            <a:endParaRPr kumimoji="1" lang="en-US" altLang="zh-TW" sz="1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新細明體" pitchFamily="18" charset="-120"/>
            </a:endParaRPr>
          </a:p>
          <a:p>
            <a:pPr fontAlgn="base">
              <a:lnSpc>
                <a:spcPct val="50000"/>
              </a:lnSpc>
              <a:spcBef>
                <a:spcPct val="50000"/>
              </a:spcBef>
              <a:spcAft>
                <a:spcPct val="0"/>
              </a:spcAft>
              <a:defRPr/>
            </a:pPr>
            <a:r>
              <a:rPr kumimoji="1" lang="zh-TW" altLang="en-US" sz="1400" b="1" dirty="0">
                <a:solidFill>
                  <a:srgbClr val="33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新細明體" pitchFamily="18" charset="-120"/>
              </a:rPr>
              <a:t>指導性</a:t>
            </a:r>
            <a:r>
              <a:rPr kumimoji="1" lang="zh-TW" altLang="en-US" sz="1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新細明體" pitchFamily="18" charset="-120"/>
              </a:rPr>
              <a:t>     </a:t>
            </a:r>
            <a:r>
              <a:rPr kumimoji="1" lang="en-US" altLang="zh-TW" sz="1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新細明體" pitchFamily="18" charset="-120"/>
              </a:rPr>
              <a:t>commander</a:t>
            </a:r>
            <a:r>
              <a:rPr kumimoji="1" lang="en-US" altLang="zh-TW" sz="1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新細明體" pitchFamily="18" charset="-120"/>
              </a:rPr>
              <a:t> </a:t>
            </a:r>
            <a:r>
              <a:rPr kumimoji="1" lang="en-US" altLang="zh-TW" sz="1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新細明體" pitchFamily="18" charset="-120"/>
              </a:rPr>
              <a:t>  </a:t>
            </a:r>
          </a:p>
          <a:p>
            <a:pPr fontAlgn="base">
              <a:lnSpc>
                <a:spcPct val="50000"/>
              </a:lnSpc>
              <a:spcBef>
                <a:spcPct val="50000"/>
              </a:spcBef>
              <a:spcAft>
                <a:spcPct val="0"/>
              </a:spcAft>
              <a:defRPr/>
            </a:pPr>
            <a:r>
              <a:rPr lang="zh-TW" altLang="en-US" sz="1400" b="1" dirty="0">
                <a:solidFill>
                  <a:srgbClr val="33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新細明體" pitchFamily="18" charset="-120"/>
              </a:rPr>
              <a:t>挑戰性</a:t>
            </a:r>
            <a:r>
              <a:rPr lang="zh-TW" altLang="en-US" sz="1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新細明體" pitchFamily="18" charset="-120"/>
              </a:rPr>
              <a:t>     </a:t>
            </a:r>
            <a:r>
              <a:rPr lang="en-US" altLang="zh-TW" sz="1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新細明體" pitchFamily="18" charset="-120"/>
              </a:rPr>
              <a:t>challenging</a:t>
            </a:r>
            <a:r>
              <a:rPr lang="en-US" altLang="zh-TW" sz="1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新細明體" pitchFamily="18" charset="-120"/>
              </a:rPr>
              <a:t> </a:t>
            </a:r>
            <a:endParaRPr lang="en-US" altLang="zh-TW" sz="1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新細明體" pitchFamily="18" charset="-120"/>
            </a:endParaRPr>
          </a:p>
          <a:p>
            <a:pPr fontAlgn="base">
              <a:lnSpc>
                <a:spcPct val="50000"/>
              </a:lnSpc>
              <a:spcBef>
                <a:spcPct val="50000"/>
              </a:spcBef>
              <a:spcAft>
                <a:spcPct val="0"/>
              </a:spcAft>
              <a:defRPr/>
            </a:pPr>
            <a:r>
              <a:rPr lang="zh-TW" altLang="en-US" sz="1400" b="1" dirty="0">
                <a:solidFill>
                  <a:srgbClr val="33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新細明體" pitchFamily="18" charset="-120"/>
              </a:rPr>
              <a:t>共感性 </a:t>
            </a:r>
            <a:r>
              <a:rPr lang="zh-TW" altLang="en-US" sz="1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新細明體" pitchFamily="18" charset="-120"/>
              </a:rPr>
              <a:t>    </a:t>
            </a:r>
            <a:r>
              <a:rPr lang="en-US" altLang="zh-TW" sz="1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新細明體" pitchFamily="18" charset="-120"/>
              </a:rPr>
              <a:t>sympathy</a:t>
            </a:r>
            <a:r>
              <a:rPr lang="en-US" altLang="zh-TW" sz="1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新細明體" pitchFamily="18" charset="-120"/>
              </a:rPr>
              <a:t> </a:t>
            </a:r>
            <a:endParaRPr lang="en-US" altLang="zh-TW" sz="1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新細明體" pitchFamily="18" charset="-120"/>
            </a:endParaRPr>
          </a:p>
          <a:p>
            <a:pPr fontAlgn="base">
              <a:lnSpc>
                <a:spcPct val="50000"/>
              </a:lnSpc>
              <a:spcBef>
                <a:spcPct val="50000"/>
              </a:spcBef>
              <a:spcAft>
                <a:spcPct val="0"/>
              </a:spcAft>
              <a:defRPr/>
            </a:pPr>
            <a:r>
              <a:rPr lang="zh-TW" altLang="en-US" sz="1400" b="1" dirty="0">
                <a:solidFill>
                  <a:srgbClr val="33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新細明體" pitchFamily="18" charset="-120"/>
              </a:rPr>
              <a:t>情緒安定性</a:t>
            </a:r>
            <a:r>
              <a:rPr lang="zh-TW" altLang="en-US" sz="1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新細明體" pitchFamily="18" charset="-120"/>
              </a:rPr>
              <a:t> </a:t>
            </a:r>
            <a:r>
              <a:rPr lang="en-US" altLang="zh-TW" sz="1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新細明體" pitchFamily="18" charset="-120"/>
              </a:rPr>
              <a:t>equable emotion</a:t>
            </a:r>
            <a:r>
              <a:rPr lang="en-US" altLang="zh-TW" sz="1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新細明體" pitchFamily="18" charset="-120"/>
              </a:rPr>
              <a:t> </a:t>
            </a:r>
            <a:endParaRPr lang="en-US" altLang="zh-TW" sz="1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新細明體" pitchFamily="18" charset="-120"/>
            </a:endParaRPr>
          </a:p>
          <a:p>
            <a:pPr fontAlgn="base">
              <a:lnSpc>
                <a:spcPct val="50000"/>
              </a:lnSpc>
              <a:spcBef>
                <a:spcPct val="50000"/>
              </a:spcBef>
              <a:spcAft>
                <a:spcPct val="0"/>
              </a:spcAft>
              <a:defRPr/>
            </a:pPr>
            <a:r>
              <a:rPr lang="zh-TW" altLang="en-US" sz="1400" b="1" dirty="0">
                <a:solidFill>
                  <a:srgbClr val="33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新細明體" pitchFamily="18" charset="-120"/>
              </a:rPr>
              <a:t>獨立自主性</a:t>
            </a:r>
            <a:r>
              <a:rPr lang="zh-TW" altLang="en-US" sz="1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新細明體" pitchFamily="18" charset="-120"/>
              </a:rPr>
              <a:t> </a:t>
            </a:r>
            <a:r>
              <a:rPr lang="en-US" altLang="zh-TW" sz="1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新細明體" pitchFamily="18" charset="-120"/>
              </a:rPr>
              <a:t>independent</a:t>
            </a:r>
            <a:r>
              <a:rPr lang="en-US" altLang="zh-TW" sz="1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新細明體" pitchFamily="18" charset="-120"/>
              </a:rPr>
              <a:t> </a:t>
            </a:r>
            <a:r>
              <a:rPr lang="en-US" altLang="zh-TW" sz="1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新細明體" pitchFamily="18" charset="-120"/>
              </a:rPr>
              <a:t>  </a:t>
            </a:r>
          </a:p>
          <a:p>
            <a:pPr fontAlgn="base">
              <a:lnSpc>
                <a:spcPct val="50000"/>
              </a:lnSpc>
              <a:spcBef>
                <a:spcPct val="50000"/>
              </a:spcBef>
              <a:spcAft>
                <a:spcPct val="0"/>
              </a:spcAft>
              <a:defRPr/>
            </a:pPr>
            <a:r>
              <a:rPr lang="zh-TW" altLang="en-US" sz="1400" b="1" dirty="0">
                <a:solidFill>
                  <a:srgbClr val="33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新細明體" pitchFamily="18" charset="-120"/>
              </a:rPr>
              <a:t>革新性</a:t>
            </a:r>
            <a:r>
              <a:rPr lang="zh-TW" altLang="en-US" sz="1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新細明體" pitchFamily="18" charset="-120"/>
              </a:rPr>
              <a:t>     </a:t>
            </a:r>
            <a:r>
              <a:rPr lang="en-US" altLang="zh-TW" sz="1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新細明體" pitchFamily="18" charset="-120"/>
              </a:rPr>
              <a:t>innovative</a:t>
            </a:r>
            <a:r>
              <a:rPr lang="en-US" altLang="zh-TW" sz="1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新細明體" pitchFamily="18" charset="-120"/>
              </a:rPr>
              <a:t> </a:t>
            </a:r>
            <a:endParaRPr lang="en-US" altLang="zh-TW" sz="1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新細明體" pitchFamily="18" charset="-120"/>
            </a:endParaRPr>
          </a:p>
          <a:p>
            <a:pPr fontAlgn="base">
              <a:lnSpc>
                <a:spcPct val="50000"/>
              </a:lnSpc>
              <a:spcBef>
                <a:spcPct val="50000"/>
              </a:spcBef>
              <a:spcAft>
                <a:spcPct val="0"/>
              </a:spcAft>
              <a:defRPr/>
            </a:pPr>
            <a:r>
              <a:rPr lang="zh-TW" altLang="en-US" sz="1400" b="1" dirty="0">
                <a:solidFill>
                  <a:srgbClr val="33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新細明體" pitchFamily="18" charset="-120"/>
              </a:rPr>
              <a:t>思考性</a:t>
            </a:r>
            <a:r>
              <a:rPr lang="zh-TW" altLang="en-US" sz="1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新細明體" pitchFamily="18" charset="-120"/>
              </a:rPr>
              <a:t>     </a:t>
            </a:r>
            <a:r>
              <a:rPr lang="en-US" altLang="zh-TW" sz="1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新細明體" pitchFamily="18" charset="-120"/>
              </a:rPr>
              <a:t>analytic</a:t>
            </a:r>
            <a:r>
              <a:rPr lang="en-US" altLang="zh-TW" sz="1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新細明體" pitchFamily="18" charset="-120"/>
              </a:rPr>
              <a:t> </a:t>
            </a:r>
            <a:endParaRPr lang="en-US" altLang="zh-TW" sz="1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新細明體" pitchFamily="18" charset="-120"/>
            </a:endParaRPr>
          </a:p>
          <a:p>
            <a:pPr fontAlgn="base">
              <a:lnSpc>
                <a:spcPct val="50000"/>
              </a:lnSpc>
              <a:spcBef>
                <a:spcPct val="50000"/>
              </a:spcBef>
              <a:spcAft>
                <a:spcPct val="0"/>
              </a:spcAft>
              <a:defRPr/>
            </a:pPr>
            <a:r>
              <a:rPr lang="zh-TW" altLang="en-US" sz="1400" b="1" dirty="0">
                <a:solidFill>
                  <a:srgbClr val="33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新細明體" pitchFamily="18" charset="-120"/>
              </a:rPr>
              <a:t>柔軟性</a:t>
            </a:r>
            <a:r>
              <a:rPr lang="zh-TW" altLang="en-US" sz="1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新細明體" pitchFamily="18" charset="-120"/>
              </a:rPr>
              <a:t>     </a:t>
            </a:r>
            <a:r>
              <a:rPr lang="en-US" altLang="zh-TW" sz="1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新細明體" pitchFamily="18" charset="-120"/>
              </a:rPr>
              <a:t>flexibility</a:t>
            </a:r>
            <a:r>
              <a:rPr lang="en-US" altLang="zh-TW" sz="1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新細明體" pitchFamily="18" charset="-120"/>
              </a:rPr>
              <a:t> </a:t>
            </a:r>
            <a:endParaRPr lang="en-US" altLang="zh-TW" sz="1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新細明體" pitchFamily="18" charset="-120"/>
            </a:endParaRPr>
          </a:p>
          <a:p>
            <a:pPr fontAlgn="base">
              <a:lnSpc>
                <a:spcPct val="50000"/>
              </a:lnSpc>
              <a:spcBef>
                <a:spcPct val="50000"/>
              </a:spcBef>
              <a:spcAft>
                <a:spcPct val="0"/>
              </a:spcAft>
              <a:defRPr/>
            </a:pPr>
            <a:r>
              <a:rPr lang="zh-TW" altLang="en-US" sz="1400" b="1" dirty="0">
                <a:solidFill>
                  <a:srgbClr val="33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新細明體" pitchFamily="18" charset="-120"/>
              </a:rPr>
              <a:t>感受性  </a:t>
            </a:r>
            <a:r>
              <a:rPr lang="zh-TW" altLang="en-US" sz="1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新細明體" pitchFamily="18" charset="-120"/>
              </a:rPr>
              <a:t>   </a:t>
            </a:r>
            <a:r>
              <a:rPr lang="en-US" altLang="zh-TW" sz="1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新細明體" pitchFamily="18" charset="-120"/>
              </a:rPr>
              <a:t>aesthesia</a:t>
            </a:r>
            <a:r>
              <a:rPr lang="en-US" altLang="zh-TW" sz="1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新細明體" pitchFamily="18" charset="-120"/>
              </a:rPr>
              <a:t> </a:t>
            </a:r>
            <a:endParaRPr lang="en-US" altLang="zh-TW" sz="1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新細明體" pitchFamily="18" charset="-120"/>
            </a:endParaRPr>
          </a:p>
          <a:p>
            <a:pPr fontAlgn="base">
              <a:lnSpc>
                <a:spcPct val="50000"/>
              </a:lnSpc>
              <a:spcBef>
                <a:spcPct val="50000"/>
              </a:spcBef>
              <a:spcAft>
                <a:spcPct val="20000"/>
              </a:spcAft>
              <a:defRPr/>
            </a:pPr>
            <a:r>
              <a:rPr lang="zh-TW" altLang="en-US" sz="1400" b="1" dirty="0">
                <a:solidFill>
                  <a:srgbClr val="33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新細明體" pitchFamily="18" charset="-120"/>
              </a:rPr>
              <a:t>慎重性</a:t>
            </a:r>
            <a:r>
              <a:rPr lang="zh-TW" altLang="en-US" sz="1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新細明體" pitchFamily="18" charset="-120"/>
              </a:rPr>
              <a:t>     </a:t>
            </a:r>
            <a:r>
              <a:rPr lang="en-US" altLang="zh-TW" sz="1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新細明體" pitchFamily="18" charset="-120"/>
              </a:rPr>
              <a:t>deliberate</a:t>
            </a:r>
            <a:r>
              <a:rPr lang="en-US" altLang="zh-TW" sz="1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新細明體" pitchFamily="18" charset="-120"/>
              </a:rPr>
              <a:t> </a:t>
            </a:r>
            <a:endParaRPr lang="en-US" altLang="zh-TW" sz="1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新細明體" pitchFamily="18" charset="-120"/>
            </a:endParaRPr>
          </a:p>
          <a:p>
            <a:pPr fontAlgn="base">
              <a:lnSpc>
                <a:spcPct val="0"/>
              </a:lnSpc>
              <a:spcBef>
                <a:spcPct val="50000"/>
              </a:spcBef>
              <a:spcAft>
                <a:spcPct val="0"/>
              </a:spcAft>
              <a:defRPr/>
            </a:pPr>
            <a:endParaRPr lang="en-US" altLang="zh-TW" sz="1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新細明體" pitchFamily="18" charset="-120"/>
            </a:endParaRPr>
          </a:p>
        </p:txBody>
      </p:sp>
      <p:sp>
        <p:nvSpPr>
          <p:cNvPr id="394246" name="Text Box 6"/>
          <p:cNvSpPr txBox="1">
            <a:spLocks noChangeArrowheads="1"/>
          </p:cNvSpPr>
          <p:nvPr/>
        </p:nvSpPr>
        <p:spPr bwMode="auto">
          <a:xfrm>
            <a:off x="3203575" y="1125538"/>
            <a:ext cx="2879725" cy="396875"/>
          </a:xfrm>
          <a:prstGeom prst="rect">
            <a:avLst/>
          </a:prstGeom>
          <a:solidFill>
            <a:srgbClr val="FFCC00"/>
          </a:solidFill>
          <a:ln w="9525" algn="ctr">
            <a:noFill/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kumimoji="1" lang="zh-TW" altLang="en-US" sz="2000" b="1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新細明體" pitchFamily="18" charset="-120"/>
              </a:rPr>
              <a:t>領導潛能</a:t>
            </a:r>
            <a:r>
              <a:rPr kumimoji="1" lang="en-US" altLang="zh-TW" sz="1600" b="1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新細明體" pitchFamily="18" charset="-120"/>
              </a:rPr>
              <a:t>Leadership</a:t>
            </a:r>
          </a:p>
        </p:txBody>
      </p:sp>
      <p:sp>
        <p:nvSpPr>
          <p:cNvPr id="394247" name="Text Box 7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>
            <a:off x="420688" y="1976438"/>
            <a:ext cx="2197100" cy="2903537"/>
          </a:xfrm>
          <a:prstGeom prst="rect">
            <a:avLst/>
          </a:prstGeom>
          <a:solidFill>
            <a:srgbClr val="FFCCFF"/>
          </a:solidFill>
          <a:ln w="9525" algn="ctr">
            <a:noFill/>
            <a:miter lim="800000"/>
            <a:headEnd/>
            <a:tailEnd/>
          </a:ln>
          <a:effectLst>
            <a:outerShdw dist="127000" dir="3187806" algn="ctr" rotWithShape="0">
              <a:srgbClr val="969696"/>
            </a:outerShdw>
          </a:effectLst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kumimoji="1" lang="en-US" altLang="zh-TW" sz="1600" b="1" u="sng">
                <a:solidFill>
                  <a:srgbClr val="33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新細明體" pitchFamily="18" charset="-120"/>
              </a:rPr>
              <a:t>5</a:t>
            </a:r>
            <a:r>
              <a:rPr kumimoji="1" lang="zh-TW" altLang="en-US" sz="1600" b="1" u="sng">
                <a:solidFill>
                  <a:srgbClr val="33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新細明體" pitchFamily="18" charset="-120"/>
              </a:rPr>
              <a:t>類適性工作</a:t>
            </a:r>
          </a:p>
          <a:p>
            <a:pPr fontAlgn="base">
              <a:lnSpc>
                <a:spcPct val="50000"/>
              </a:lnSpc>
              <a:spcBef>
                <a:spcPct val="50000"/>
              </a:spcBef>
              <a:spcAft>
                <a:spcPct val="0"/>
              </a:spcAft>
              <a:defRPr/>
            </a:pPr>
            <a:r>
              <a:rPr kumimoji="1" lang="zh-TW" altLang="en-US" sz="1600" b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新細明體" pitchFamily="18" charset="-120"/>
              </a:rPr>
              <a:t>定型的工作</a:t>
            </a:r>
          </a:p>
          <a:p>
            <a:pPr fontAlgn="base">
              <a:lnSpc>
                <a:spcPct val="50000"/>
              </a:lnSpc>
              <a:spcBef>
                <a:spcPct val="50000"/>
              </a:spcBef>
              <a:spcAft>
                <a:spcPct val="0"/>
              </a:spcAft>
              <a:defRPr/>
            </a:pPr>
            <a:r>
              <a:rPr kumimoji="1" lang="en-US" altLang="zh-TW" sz="1600" b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新細明體" pitchFamily="18" charset="-120"/>
              </a:rPr>
              <a:t>routine work</a:t>
            </a:r>
          </a:p>
          <a:p>
            <a:pPr fontAlgn="base">
              <a:lnSpc>
                <a:spcPct val="50000"/>
              </a:lnSpc>
              <a:spcBef>
                <a:spcPct val="50000"/>
              </a:spcBef>
              <a:spcAft>
                <a:spcPct val="0"/>
              </a:spcAft>
              <a:defRPr/>
            </a:pPr>
            <a:r>
              <a:rPr kumimoji="1" lang="zh-TW" altLang="en-US" sz="1600" b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新細明體" pitchFamily="18" charset="-120"/>
              </a:rPr>
              <a:t>對人的工作</a:t>
            </a:r>
          </a:p>
          <a:p>
            <a:pPr fontAlgn="base">
              <a:lnSpc>
                <a:spcPct val="50000"/>
              </a:lnSpc>
              <a:spcBef>
                <a:spcPct val="50000"/>
              </a:spcBef>
              <a:spcAft>
                <a:spcPct val="0"/>
              </a:spcAft>
              <a:defRPr/>
            </a:pPr>
            <a:r>
              <a:rPr kumimoji="1" lang="en-US" altLang="zh-TW" sz="1600" b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新細明體" pitchFamily="18" charset="-120"/>
              </a:rPr>
              <a:t>people/service</a:t>
            </a:r>
          </a:p>
          <a:p>
            <a:pPr fontAlgn="base">
              <a:lnSpc>
                <a:spcPct val="50000"/>
              </a:lnSpc>
              <a:spcBef>
                <a:spcPct val="50000"/>
              </a:spcBef>
              <a:spcAft>
                <a:spcPct val="0"/>
              </a:spcAft>
              <a:defRPr/>
            </a:pPr>
            <a:r>
              <a:rPr kumimoji="1" lang="zh-TW" altLang="en-US" sz="1600" b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新細明體" pitchFamily="18" charset="-120"/>
              </a:rPr>
              <a:t>營業的工作</a:t>
            </a:r>
          </a:p>
          <a:p>
            <a:pPr fontAlgn="base">
              <a:lnSpc>
                <a:spcPct val="50000"/>
              </a:lnSpc>
              <a:spcBef>
                <a:spcPct val="50000"/>
              </a:spcBef>
              <a:spcAft>
                <a:spcPct val="0"/>
              </a:spcAft>
              <a:defRPr/>
            </a:pPr>
            <a:r>
              <a:rPr kumimoji="1" lang="en-US" altLang="zh-TW" sz="1600" b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新細明體" pitchFamily="18" charset="-120"/>
              </a:rPr>
              <a:t>sales/performance</a:t>
            </a:r>
          </a:p>
          <a:p>
            <a:pPr fontAlgn="base">
              <a:lnSpc>
                <a:spcPct val="50000"/>
              </a:lnSpc>
              <a:spcBef>
                <a:spcPct val="50000"/>
              </a:spcBef>
              <a:spcAft>
                <a:spcPct val="0"/>
              </a:spcAft>
              <a:defRPr/>
            </a:pPr>
            <a:r>
              <a:rPr kumimoji="1" lang="zh-TW" altLang="en-US" sz="1600" b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新細明體" pitchFamily="18" charset="-120"/>
              </a:rPr>
              <a:t>非定型的工作</a:t>
            </a:r>
          </a:p>
          <a:p>
            <a:pPr fontAlgn="base">
              <a:lnSpc>
                <a:spcPct val="50000"/>
              </a:lnSpc>
              <a:spcBef>
                <a:spcPct val="50000"/>
              </a:spcBef>
              <a:spcAft>
                <a:spcPct val="0"/>
              </a:spcAft>
              <a:defRPr/>
            </a:pPr>
            <a:r>
              <a:rPr kumimoji="1" lang="en-US" altLang="zh-TW" sz="1600" b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新細明體" pitchFamily="18" charset="-120"/>
              </a:rPr>
              <a:t>planning/integration</a:t>
            </a:r>
          </a:p>
          <a:p>
            <a:pPr fontAlgn="base">
              <a:lnSpc>
                <a:spcPct val="50000"/>
              </a:lnSpc>
              <a:spcBef>
                <a:spcPct val="50000"/>
              </a:spcBef>
              <a:spcAft>
                <a:spcPct val="0"/>
              </a:spcAft>
              <a:defRPr/>
            </a:pPr>
            <a:r>
              <a:rPr kumimoji="1" lang="zh-TW" altLang="en-US" sz="1600" b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新細明體" pitchFamily="18" charset="-120"/>
              </a:rPr>
              <a:t>具創造性的工作</a:t>
            </a:r>
          </a:p>
          <a:p>
            <a:pPr fontAlgn="base">
              <a:lnSpc>
                <a:spcPct val="50000"/>
              </a:lnSpc>
              <a:spcBef>
                <a:spcPct val="50000"/>
              </a:spcBef>
              <a:spcAft>
                <a:spcPct val="0"/>
              </a:spcAft>
              <a:defRPr/>
            </a:pPr>
            <a:r>
              <a:rPr kumimoji="1" lang="en-US" altLang="zh-TW" sz="1600" b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新細明體" pitchFamily="18" charset="-120"/>
              </a:rPr>
              <a:t>creative work</a:t>
            </a:r>
          </a:p>
          <a:p>
            <a:pPr fontAlgn="base">
              <a:lnSpc>
                <a:spcPct val="0"/>
              </a:lnSpc>
              <a:spcBef>
                <a:spcPct val="50000"/>
              </a:spcBef>
              <a:spcAft>
                <a:spcPct val="0"/>
              </a:spcAft>
              <a:defRPr/>
            </a:pPr>
            <a:endParaRPr kumimoji="1" lang="en-US" altLang="zh-TW" sz="1600" b="1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新細明體" pitchFamily="18" charset="-120"/>
            </a:endParaRPr>
          </a:p>
        </p:txBody>
      </p:sp>
      <p:sp>
        <p:nvSpPr>
          <p:cNvPr id="394248" name="Text Box 8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6761163" y="2224088"/>
            <a:ext cx="2187575" cy="2566987"/>
          </a:xfrm>
          <a:prstGeom prst="rect">
            <a:avLst/>
          </a:prstGeom>
          <a:solidFill>
            <a:srgbClr val="FFFF99"/>
          </a:solidFill>
          <a:ln w="9525" algn="ctr">
            <a:noFill/>
            <a:miter lim="800000"/>
            <a:headEnd/>
            <a:tailEnd/>
          </a:ln>
          <a:effectLst>
            <a:outerShdw dist="71842" dir="2700000" algn="ctr" rotWithShape="0">
              <a:srgbClr val="808080"/>
            </a:outerShdw>
          </a:effectLst>
        </p:spPr>
        <p:txBody>
          <a:bodyPr anchor="ctr" anchorCtr="1">
            <a:spAutoFit/>
          </a:bodyPr>
          <a:lstStyle/>
          <a:p>
            <a:pPr algn="ctr" fontAlgn="b">
              <a:spcBef>
                <a:spcPct val="35000"/>
              </a:spcBef>
              <a:spcAft>
                <a:spcPct val="0"/>
              </a:spcAft>
              <a:defRPr/>
            </a:pPr>
            <a:r>
              <a:rPr kumimoji="1" lang="zh-TW" altLang="en-US" b="1" u="sng">
                <a:solidFill>
                  <a:srgbClr val="33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新細明體" pitchFamily="18" charset="-120"/>
              </a:rPr>
              <a:t>六大關鍵核心職能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kumimoji="1" lang="zh-TW" altLang="en-US" sz="1600" b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新細明體" pitchFamily="18" charset="-120"/>
              </a:rPr>
              <a:t>執行力 </a:t>
            </a:r>
            <a:r>
              <a:rPr kumimoji="1" lang="en-US" altLang="zh-TW" sz="1600" b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新細明體" pitchFamily="18" charset="-120"/>
              </a:rPr>
              <a:t>Vitality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kumimoji="1" lang="zh-TW" altLang="en-US" sz="1600" b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新細明體" pitchFamily="18" charset="-120"/>
              </a:rPr>
              <a:t>統御力 </a:t>
            </a:r>
            <a:r>
              <a:rPr kumimoji="1" lang="en-US" altLang="zh-TW" sz="1600" b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新細明體" pitchFamily="18" charset="-120"/>
              </a:rPr>
              <a:t>Leadership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kumimoji="1" lang="zh-TW" altLang="en-US" sz="1600" b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新細明體" pitchFamily="18" charset="-120"/>
              </a:rPr>
              <a:t>親和力 </a:t>
            </a:r>
            <a:r>
              <a:rPr kumimoji="1" lang="en-US" altLang="zh-TW" sz="1600" b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新細明體" pitchFamily="18" charset="-120"/>
              </a:rPr>
              <a:t>Feeling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kumimoji="1" lang="zh-TW" altLang="en-US" sz="1600" b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新細明體" pitchFamily="18" charset="-120"/>
              </a:rPr>
              <a:t>開創力 </a:t>
            </a:r>
            <a:r>
              <a:rPr kumimoji="1" lang="en-US" altLang="zh-TW" sz="1600" b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新細明體" pitchFamily="18" charset="-120"/>
              </a:rPr>
              <a:t>Originality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kumimoji="1" lang="zh-TW" altLang="en-US" sz="1600" b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新細明體" pitchFamily="18" charset="-120"/>
              </a:rPr>
              <a:t>應變力 </a:t>
            </a:r>
            <a:r>
              <a:rPr kumimoji="1" lang="en-US" altLang="zh-TW" sz="1600" b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新細明體" pitchFamily="18" charset="-120"/>
              </a:rPr>
              <a:t>Thinking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kumimoji="1" lang="zh-TW" altLang="en-US" sz="1600" b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新細明體" pitchFamily="18" charset="-120"/>
              </a:rPr>
              <a:t>敏感力 </a:t>
            </a:r>
            <a:r>
              <a:rPr kumimoji="1" lang="en-US" altLang="zh-TW" sz="1600" b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新細明體" pitchFamily="18" charset="-120"/>
              </a:rPr>
              <a:t>Sensibility</a:t>
            </a:r>
          </a:p>
        </p:txBody>
      </p:sp>
      <p:sp>
        <p:nvSpPr>
          <p:cNvPr id="394249" name="AutoShape 9"/>
          <p:cNvSpPr>
            <a:spLocks noChangeArrowheads="1"/>
          </p:cNvSpPr>
          <p:nvPr/>
        </p:nvSpPr>
        <p:spPr bwMode="auto">
          <a:xfrm>
            <a:off x="2727325" y="2784475"/>
            <a:ext cx="431800" cy="1368425"/>
          </a:xfrm>
          <a:prstGeom prst="leftArrow">
            <a:avLst>
              <a:gd name="adj1" fmla="val 68824"/>
              <a:gd name="adj2" fmla="val 41546"/>
            </a:avLst>
          </a:prstGeom>
          <a:solidFill>
            <a:srgbClr val="CC99FF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zh-TW" altLang="en-US" b="1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新細明體" pitchFamily="18" charset="-120"/>
            </a:endParaRPr>
          </a:p>
        </p:txBody>
      </p:sp>
      <p:sp>
        <p:nvSpPr>
          <p:cNvPr id="394250" name="AutoShape 10"/>
          <p:cNvSpPr>
            <a:spLocks noChangeArrowheads="1"/>
          </p:cNvSpPr>
          <p:nvPr/>
        </p:nvSpPr>
        <p:spPr bwMode="auto">
          <a:xfrm rot="5400000">
            <a:off x="4483895" y="1053306"/>
            <a:ext cx="360362" cy="1368425"/>
          </a:xfrm>
          <a:prstGeom prst="leftArrow">
            <a:avLst>
              <a:gd name="adj1" fmla="val 68824"/>
              <a:gd name="adj2" fmla="val 41546"/>
            </a:avLst>
          </a:prstGeom>
          <a:solidFill>
            <a:srgbClr val="CC99FF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zh-TW" altLang="en-US" b="1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新細明體" pitchFamily="18" charset="-120"/>
            </a:endParaRPr>
          </a:p>
        </p:txBody>
      </p:sp>
      <p:sp>
        <p:nvSpPr>
          <p:cNvPr id="394251" name="AutoShape 11"/>
          <p:cNvSpPr>
            <a:spLocks noChangeArrowheads="1"/>
          </p:cNvSpPr>
          <p:nvPr/>
        </p:nvSpPr>
        <p:spPr bwMode="auto">
          <a:xfrm rot="10800000">
            <a:off x="6270625" y="2784475"/>
            <a:ext cx="431800" cy="1368425"/>
          </a:xfrm>
          <a:prstGeom prst="leftArrow">
            <a:avLst>
              <a:gd name="adj1" fmla="val 68824"/>
              <a:gd name="adj2" fmla="val 41546"/>
            </a:avLst>
          </a:prstGeom>
          <a:solidFill>
            <a:srgbClr val="CC99FF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zh-TW" altLang="en-US" b="1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新細明體" pitchFamily="18" charset="-120"/>
            </a:endParaRPr>
          </a:p>
        </p:txBody>
      </p:sp>
      <p:sp>
        <p:nvSpPr>
          <p:cNvPr id="394252" name="AutoShape 12"/>
          <p:cNvSpPr>
            <a:spLocks noChangeArrowheads="1"/>
          </p:cNvSpPr>
          <p:nvPr/>
        </p:nvSpPr>
        <p:spPr bwMode="auto">
          <a:xfrm rot="16200000">
            <a:off x="4358474" y="3897734"/>
            <a:ext cx="649288" cy="3024188"/>
          </a:xfrm>
          <a:custGeom>
            <a:avLst/>
            <a:gdLst>
              <a:gd name="G0" fmla="+- 16160 0 0"/>
              <a:gd name="G1" fmla="+- 126 0 0"/>
              <a:gd name="G2" fmla="+- 21600 0 126"/>
              <a:gd name="G3" fmla="+- 10800 0 126"/>
              <a:gd name="G4" fmla="+- 21600 0 16160"/>
              <a:gd name="G5" fmla="*/ G4 G3 10800"/>
              <a:gd name="G6" fmla="+- 21600 0 G5"/>
              <a:gd name="T0" fmla="*/ 16160 w 21600"/>
              <a:gd name="T1" fmla="*/ 0 h 21600"/>
              <a:gd name="T2" fmla="*/ 0 w 21600"/>
              <a:gd name="T3" fmla="*/ 10800 h 21600"/>
              <a:gd name="T4" fmla="*/ 1616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160" y="0"/>
                </a:moveTo>
                <a:lnTo>
                  <a:pt x="16160" y="126"/>
                </a:lnTo>
                <a:lnTo>
                  <a:pt x="3375" y="126"/>
                </a:lnTo>
                <a:lnTo>
                  <a:pt x="3375" y="21474"/>
                </a:lnTo>
                <a:lnTo>
                  <a:pt x="16160" y="21474"/>
                </a:lnTo>
                <a:lnTo>
                  <a:pt x="1616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126"/>
                </a:moveTo>
                <a:lnTo>
                  <a:pt x="1350" y="21474"/>
                </a:lnTo>
                <a:lnTo>
                  <a:pt x="2700" y="21474"/>
                </a:lnTo>
                <a:lnTo>
                  <a:pt x="2700" y="126"/>
                </a:lnTo>
                <a:close/>
              </a:path>
              <a:path w="21600" h="21600">
                <a:moveTo>
                  <a:pt x="0" y="126"/>
                </a:moveTo>
                <a:lnTo>
                  <a:pt x="0" y="21474"/>
                </a:lnTo>
                <a:lnTo>
                  <a:pt x="675" y="21474"/>
                </a:lnTo>
                <a:lnTo>
                  <a:pt x="675" y="126"/>
                </a:lnTo>
                <a:close/>
              </a:path>
            </a:pathLst>
          </a:custGeom>
          <a:solidFill>
            <a:srgbClr val="CCFFCC"/>
          </a:solidFill>
          <a:ln w="9525" algn="ctr">
            <a:noFill/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 vert="eaVert" wrap="none" anchor="ctr"/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kumimoji="1" lang="zh-TW" altLang="en-US" b="1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新細明體" pitchFamily="18" charset="-120"/>
              </a:rPr>
              <a:t>電腦系統分析</a:t>
            </a:r>
            <a:endParaRPr kumimoji="1" lang="zh-TW" altLang="en-US" dirty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新細明體" pitchFamily="18" charset="-120"/>
            </a:endParaRPr>
          </a:p>
        </p:txBody>
      </p:sp>
      <p:sp>
        <p:nvSpPr>
          <p:cNvPr id="394253" name="AutoShape 13"/>
          <p:cNvSpPr>
            <a:spLocks noChangeArrowheads="1"/>
          </p:cNvSpPr>
          <p:nvPr/>
        </p:nvSpPr>
        <p:spPr bwMode="auto">
          <a:xfrm rot="16200000">
            <a:off x="4308468" y="4507483"/>
            <a:ext cx="717550" cy="3313112"/>
          </a:xfrm>
          <a:custGeom>
            <a:avLst/>
            <a:gdLst>
              <a:gd name="G0" fmla="+- 13445 0 0"/>
              <a:gd name="G1" fmla="+- 852 0 0"/>
              <a:gd name="G2" fmla="+- 21600 0 852"/>
              <a:gd name="G3" fmla="+- 10800 0 852"/>
              <a:gd name="G4" fmla="+- 21600 0 13445"/>
              <a:gd name="G5" fmla="*/ G4 G3 10800"/>
              <a:gd name="G6" fmla="+- 21600 0 G5"/>
              <a:gd name="T0" fmla="*/ 13445 w 21600"/>
              <a:gd name="T1" fmla="*/ 0 h 21600"/>
              <a:gd name="T2" fmla="*/ 0 w 21600"/>
              <a:gd name="T3" fmla="*/ 10800 h 21600"/>
              <a:gd name="T4" fmla="*/ 13445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3445" y="0"/>
                </a:moveTo>
                <a:lnTo>
                  <a:pt x="13445" y="852"/>
                </a:lnTo>
                <a:lnTo>
                  <a:pt x="3375" y="852"/>
                </a:lnTo>
                <a:lnTo>
                  <a:pt x="3375" y="20748"/>
                </a:lnTo>
                <a:lnTo>
                  <a:pt x="13445" y="20748"/>
                </a:lnTo>
                <a:lnTo>
                  <a:pt x="13445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852"/>
                </a:moveTo>
                <a:lnTo>
                  <a:pt x="1350" y="20748"/>
                </a:lnTo>
                <a:lnTo>
                  <a:pt x="2700" y="20748"/>
                </a:lnTo>
                <a:lnTo>
                  <a:pt x="2700" y="852"/>
                </a:lnTo>
                <a:close/>
              </a:path>
              <a:path w="21600" h="21600">
                <a:moveTo>
                  <a:pt x="0" y="852"/>
                </a:moveTo>
                <a:lnTo>
                  <a:pt x="0" y="20748"/>
                </a:lnTo>
                <a:lnTo>
                  <a:pt x="675" y="20748"/>
                </a:lnTo>
                <a:lnTo>
                  <a:pt x="675" y="852"/>
                </a:lnTo>
                <a:close/>
              </a:path>
            </a:pathLst>
          </a:custGeom>
          <a:solidFill>
            <a:srgbClr val="CCFFFF"/>
          </a:solidFill>
          <a:ln w="9525" algn="ctr">
            <a:solidFill>
              <a:srgbClr val="33CCCC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kumimoji="1" lang="zh-TW" alt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新細明體" pitchFamily="18" charset="-120"/>
              </a:rPr>
              <a:t>測驗施作</a:t>
            </a:r>
            <a:r>
              <a:rPr kumimoji="1" lang="en-US" altLang="zh-TW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新細明體" pitchFamily="18" charset="-120"/>
              </a:rPr>
              <a:t>(10</a:t>
            </a:r>
            <a:r>
              <a:rPr kumimoji="1" lang="zh-TW" alt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新細明體" pitchFamily="18" charset="-120"/>
              </a:rPr>
              <a:t>分鐘 </a:t>
            </a:r>
            <a:r>
              <a:rPr kumimoji="1" lang="en-US" altLang="zh-TW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新細明體" pitchFamily="18" charset="-120"/>
              </a:rPr>
              <a:t>120</a:t>
            </a:r>
            <a:r>
              <a:rPr kumimoji="1" lang="zh-TW" alt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新細明體" pitchFamily="18" charset="-120"/>
              </a:rPr>
              <a:t>題</a:t>
            </a:r>
            <a:r>
              <a:rPr kumimoji="1" lang="en-US" altLang="zh-TW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新細明體" pitchFamily="18" charset="-12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98507380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50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9219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836712"/>
            <a:ext cx="9144000" cy="580926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n-US" altLang="zh-TW" sz="40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CPAS</a:t>
            </a:r>
            <a:r>
              <a:rPr lang="zh-TW" altLang="en-US" sz="60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對個人職涯發展的幫助</a:t>
            </a:r>
            <a:r>
              <a:rPr lang="en-US" altLang="zh-TW" sz="60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60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6000" dirty="0" smtClean="0">
              <a:effectLst>
                <a:outerShdw blurRad="38100" dist="38100" dir="2700000" algn="tl">
                  <a:srgbClr val="000000"/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72815"/>
            <a:ext cx="8229600" cy="3743747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zh-TW" altLang="en-US" dirty="0" smtClean="0">
                <a:latin typeface="標楷體" pitchFamily="65" charset="-120"/>
                <a:ea typeface="標楷體" panose="03000509000000000000" pitchFamily="65" charset="-120"/>
              </a:rPr>
              <a:t>瞭解自己的潛能與適才適所</a:t>
            </a:r>
          </a:p>
          <a:p>
            <a:pPr eaLnBrk="1" hangingPunct="1">
              <a:lnSpc>
                <a:spcPct val="90000"/>
              </a:lnSpc>
            </a:pPr>
            <a:r>
              <a:rPr lang="zh-TW" altLang="en-US" dirty="0" smtClean="0">
                <a:latin typeface="標楷體" pitchFamily="65" charset="-120"/>
                <a:ea typeface="標楷體" panose="03000509000000000000" pitchFamily="65" charset="-120"/>
              </a:rPr>
              <a:t>個人生涯規劃的參考工具</a:t>
            </a:r>
          </a:p>
          <a:p>
            <a:pPr eaLnBrk="1" hangingPunct="1">
              <a:lnSpc>
                <a:spcPct val="90000"/>
              </a:lnSpc>
            </a:pPr>
            <a:r>
              <a:rPr lang="zh-TW" altLang="en-US" dirty="0" smtClean="0">
                <a:latin typeface="標楷體" pitchFamily="65" charset="-120"/>
                <a:ea typeface="標楷體" panose="03000509000000000000" pitchFamily="65" charset="-120"/>
              </a:rPr>
              <a:t>有效掌握關鍵學習</a:t>
            </a:r>
          </a:p>
          <a:p>
            <a:pPr lvl="1" eaLnBrk="1" hangingPunct="1">
              <a:lnSpc>
                <a:spcPct val="90000"/>
              </a:lnSpc>
            </a:pPr>
            <a:r>
              <a:rPr lang="zh-TW" altLang="en-US" dirty="0" smtClean="0">
                <a:latin typeface="標楷體" pitchFamily="65" charset="-120"/>
                <a:ea typeface="標楷體" panose="03000509000000000000" pitchFamily="65" charset="-120"/>
              </a:rPr>
              <a:t>學歷</a:t>
            </a:r>
            <a:r>
              <a:rPr lang="en-US" altLang="zh-TW" dirty="0" smtClean="0">
                <a:latin typeface="標楷體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dirty="0" smtClean="0">
                <a:latin typeface="標楷體" pitchFamily="65" charset="-120"/>
                <a:ea typeface="標楷體" panose="03000509000000000000" pitchFamily="65" charset="-120"/>
              </a:rPr>
              <a:t>證照</a:t>
            </a:r>
            <a:r>
              <a:rPr lang="en-US" altLang="zh-TW" dirty="0" smtClean="0">
                <a:latin typeface="標楷體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dirty="0" smtClean="0">
                <a:latin typeface="標楷體" pitchFamily="65" charset="-120"/>
                <a:ea typeface="標楷體" panose="03000509000000000000" pitchFamily="65" charset="-120"/>
              </a:rPr>
              <a:t>研究所</a:t>
            </a:r>
          </a:p>
          <a:p>
            <a:pPr eaLnBrk="1" hangingPunct="1">
              <a:lnSpc>
                <a:spcPct val="90000"/>
              </a:lnSpc>
            </a:pPr>
            <a:r>
              <a:rPr lang="zh-TW" altLang="en-US" dirty="0" smtClean="0">
                <a:latin typeface="標楷體" pitchFamily="65" charset="-120"/>
                <a:ea typeface="標楷體" panose="03000509000000000000" pitchFamily="65" charset="-120"/>
              </a:rPr>
              <a:t>創業抉擇的重要參考</a:t>
            </a:r>
          </a:p>
          <a:p>
            <a:pPr eaLnBrk="1" hangingPunct="1">
              <a:lnSpc>
                <a:spcPct val="90000"/>
              </a:lnSpc>
            </a:pPr>
            <a:r>
              <a:rPr lang="zh-TW" altLang="en-US" dirty="0" smtClean="0">
                <a:latin typeface="標楷體" pitchFamily="65" charset="-120"/>
                <a:ea typeface="標楷體" panose="03000509000000000000" pitchFamily="65" charset="-120"/>
              </a:rPr>
              <a:t>選對象的重要參考</a:t>
            </a:r>
          </a:p>
        </p:txBody>
      </p:sp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950" y="4797425"/>
            <a:ext cx="1423988" cy="113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7956235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572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0" y="-85724"/>
            <a:ext cx="9144000" cy="6211888"/>
          </a:xfrm>
        </p:spPr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能力是可以培養與訓練的。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美國勞工部將工作時所需的能力，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  依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其性質分為：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algn="ctr"/>
            <a:endParaRPr lang="en-US" altLang="zh-TW" dirty="0" smtClean="0"/>
          </a:p>
          <a:p>
            <a:pPr>
              <a:buNone/>
            </a:pPr>
            <a:r>
              <a:rPr lang="zh-TW" altLang="en-US" sz="4000" dirty="0" smtClean="0"/>
              <a:t>                            </a:t>
            </a:r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資料（</a:t>
            </a:r>
            <a:r>
              <a:rPr lang="en-US" altLang="zh-TW" sz="4000" dirty="0" smtClean="0">
                <a:latin typeface="標楷體" pitchFamily="65" charset="-120"/>
                <a:ea typeface="標楷體" pitchFamily="65" charset="-120"/>
              </a:rPr>
              <a:t>DATA</a:t>
            </a:r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）</a:t>
            </a:r>
            <a:endParaRPr lang="en-US" altLang="zh-TW" sz="40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en-US" altLang="zh-TW" sz="4000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en-US" altLang="zh-TW" sz="4000" dirty="0" smtClean="0">
                <a:latin typeface="標楷體" pitchFamily="65" charset="-120"/>
                <a:ea typeface="標楷體" pitchFamily="65" charset="-120"/>
              </a:rPr>
              <a:t>            </a:t>
            </a:r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人</a:t>
            </a:r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（</a:t>
            </a:r>
            <a:r>
              <a:rPr lang="en-US" altLang="zh-TW" sz="4000" dirty="0" smtClean="0">
                <a:latin typeface="標楷體" pitchFamily="65" charset="-120"/>
                <a:ea typeface="標楷體" pitchFamily="65" charset="-120"/>
              </a:rPr>
              <a:t>PEOPLE</a:t>
            </a:r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） </a:t>
            </a:r>
            <a:endParaRPr lang="en-US" altLang="zh-TW" sz="40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4000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            </a:t>
            </a:r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事物</a:t>
            </a:r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（</a:t>
            </a:r>
            <a:r>
              <a:rPr lang="en-US" altLang="zh-TW" sz="4000" dirty="0" smtClean="0">
                <a:latin typeface="標楷體" pitchFamily="65" charset="-120"/>
                <a:ea typeface="標楷體" pitchFamily="65" charset="-120"/>
              </a:rPr>
              <a:t>THINGS</a:t>
            </a:r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）</a:t>
            </a:r>
            <a:endParaRPr lang="zh-TW" altLang="en-US" sz="4000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2536" y="2276872"/>
            <a:ext cx="3479759" cy="36450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0488"/>
            <a:ext cx="9144000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如何提升職能？</a:t>
            </a:r>
            <a:endParaRPr lang="zh-TW" altLang="en-US" sz="6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你可以至職涯發展暨校友中心申請各項職業適性測驗，找到自己想要從事的職業及其所需的能力。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參與各種職涯輔導活動及講座，包括履歷自傳撰寫、求職面試模擬、產業趨勢等主題。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參與校外實習。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自我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探索，釐清自己的工作價值觀。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資料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來源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&amp;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圖片來源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caac.jctv.ntut.edu.tw</a:t>
            </a:r>
          </a:p>
          <a:p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Career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就業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情報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  <a:hlinkClick r:id="rId3"/>
              </a:rPr>
              <a:t>big5.backchina.com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 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3297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572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430016"/>
            <a:ext cx="8229600" cy="1143000"/>
          </a:xfrm>
        </p:spPr>
        <p:txBody>
          <a:bodyPr>
            <a:normAutofit/>
          </a:bodyPr>
          <a:lstStyle/>
          <a:p>
            <a:r>
              <a:rPr lang="zh-TW" altLang="en-US" sz="6000" dirty="0">
                <a:latin typeface="標楷體" pitchFamily="65" charset="-120"/>
                <a:ea typeface="標楷體" pitchFamily="65" charset="-120"/>
              </a:rPr>
              <a:t>能力</a:t>
            </a:r>
            <a:r>
              <a:rPr lang="zh-TW" altLang="en-US" sz="6000" dirty="0" smtClean="0">
                <a:latin typeface="標楷體" pitchFamily="65" charset="-120"/>
                <a:ea typeface="標楷體" pitchFamily="65" charset="-120"/>
              </a:rPr>
              <a:t>鑑定</a:t>
            </a:r>
            <a:endParaRPr lang="zh-TW" altLang="en-US" sz="6000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50244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50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zh-TW" sz="6000" dirty="0" smtClean="0">
                <a:latin typeface="標楷體" pitchFamily="65" charset="-120"/>
                <a:ea typeface="標楷體" pitchFamily="65" charset="-120"/>
              </a:rPr>
              <a:t>資料</a:t>
            </a:r>
            <a:endParaRPr lang="zh-TW" altLang="en-US" sz="60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凡是</a:t>
            </a:r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從觀察、研究，和解釋所得到得事實、資訊，和觀念等，都屬於資料的範疇</a:t>
            </a: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資料</a:t>
            </a:r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通常是藉著數字、文字、符號，與統計等形式表現的。處理資料時，通常需要八種能力：</a:t>
            </a:r>
          </a:p>
          <a:p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6496" y="3813024"/>
            <a:ext cx="3521968" cy="2424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865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572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zh-TW" altLang="zh-TW" sz="2500" b="1" u="sng" dirty="0" smtClean="0">
                <a:solidFill>
                  <a:schemeClr val="accent4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綜合</a:t>
            </a:r>
            <a:r>
              <a:rPr lang="zh-TW" altLang="zh-TW" sz="2500" b="1" u="sng" dirty="0">
                <a:solidFill>
                  <a:schemeClr val="accent4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能力</a:t>
            </a:r>
            <a:r>
              <a:rPr lang="zh-TW" altLang="zh-TW" sz="2500" u="sng" dirty="0">
                <a:latin typeface="標楷體" pitchFamily="65" charset="-120"/>
                <a:ea typeface="標楷體" pitchFamily="65" charset="-120"/>
              </a:rPr>
              <a:t>：</a:t>
            </a:r>
            <a:r>
              <a:rPr lang="zh-TW" altLang="zh-TW" sz="2500" dirty="0">
                <a:latin typeface="標楷體" pitchFamily="65" charset="-120"/>
                <a:ea typeface="標楷體" pitchFamily="65" charset="-120"/>
              </a:rPr>
              <a:t>將分析過的資料加以統整、歸納出事實、觀念，獲將</a:t>
            </a:r>
            <a:r>
              <a:rPr lang="zh-TW" altLang="zh-TW" sz="2500" dirty="0" smtClean="0">
                <a:latin typeface="標楷體" pitchFamily="65" charset="-120"/>
                <a:ea typeface="標楷體" pitchFamily="65" charset="-120"/>
              </a:rPr>
              <a:t>資料合理</a:t>
            </a:r>
            <a:r>
              <a:rPr lang="zh-TW" altLang="zh-TW" sz="2500" dirty="0">
                <a:latin typeface="標楷體" pitchFamily="65" charset="-120"/>
                <a:ea typeface="標楷體" pitchFamily="65" charset="-120"/>
              </a:rPr>
              <a:t>的解釋的能力</a:t>
            </a:r>
            <a:r>
              <a:rPr lang="zh-TW" altLang="zh-TW" sz="2500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zh-TW" altLang="zh-TW" sz="2500" dirty="0">
              <a:latin typeface="標楷體" pitchFamily="65" charset="-120"/>
              <a:ea typeface="標楷體" pitchFamily="65" charset="-120"/>
            </a:endParaRPr>
          </a:p>
          <a:p>
            <a:pPr marL="457200" indent="-457200">
              <a:buFont typeface="+mj-lt"/>
              <a:buAutoNum type="arabicPeriod"/>
            </a:pPr>
            <a:r>
              <a:rPr lang="zh-TW" altLang="zh-TW" sz="2500" b="1" u="sng" dirty="0" smtClean="0">
                <a:solidFill>
                  <a:schemeClr val="accent4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統</a:t>
            </a:r>
            <a:r>
              <a:rPr lang="zh-TW" altLang="zh-TW" sz="2500" b="1" u="sng" dirty="0">
                <a:solidFill>
                  <a:schemeClr val="accent4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整能力</a:t>
            </a:r>
            <a:r>
              <a:rPr lang="zh-TW" altLang="zh-TW" sz="2500" u="sng" dirty="0">
                <a:latin typeface="標楷體" pitchFamily="65" charset="-120"/>
                <a:ea typeface="標楷體" pitchFamily="65" charset="-120"/>
              </a:rPr>
              <a:t>：</a:t>
            </a:r>
            <a:r>
              <a:rPr lang="zh-TW" altLang="zh-TW" sz="2500" dirty="0">
                <a:latin typeface="標楷體" pitchFamily="65" charset="-120"/>
                <a:ea typeface="標楷體" pitchFamily="65" charset="-120"/>
              </a:rPr>
              <a:t>將分析過的資料，整理程有組織、有條理的呈現方式，以便他人使用的能力</a:t>
            </a:r>
            <a:r>
              <a:rPr lang="zh-TW" altLang="zh-TW" sz="2500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zh-TW" altLang="zh-TW" sz="2500" dirty="0">
              <a:latin typeface="標楷體" pitchFamily="65" charset="-120"/>
              <a:ea typeface="標楷體" pitchFamily="65" charset="-120"/>
            </a:endParaRPr>
          </a:p>
          <a:p>
            <a:pPr marL="457200" indent="-457200">
              <a:buFont typeface="+mj-lt"/>
              <a:buAutoNum type="arabicPeriod"/>
            </a:pPr>
            <a:r>
              <a:rPr lang="zh-TW" altLang="zh-TW" sz="2500" b="1" u="sng" dirty="0" smtClean="0">
                <a:solidFill>
                  <a:schemeClr val="accent4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分析</a:t>
            </a:r>
            <a:r>
              <a:rPr lang="zh-TW" altLang="zh-TW" sz="2500" b="1" u="sng" dirty="0">
                <a:solidFill>
                  <a:schemeClr val="accent4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能力</a:t>
            </a:r>
            <a:r>
              <a:rPr lang="zh-TW" altLang="zh-TW" sz="2500" u="sng" dirty="0">
                <a:latin typeface="標楷體" pitchFamily="65" charset="-120"/>
                <a:ea typeface="標楷體" pitchFamily="65" charset="-120"/>
              </a:rPr>
              <a:t>：</a:t>
            </a:r>
            <a:r>
              <a:rPr lang="zh-TW" altLang="zh-TW" sz="2500" dirty="0">
                <a:latin typeface="標楷體" pitchFamily="65" charset="-120"/>
                <a:ea typeface="標楷體" pitchFamily="65" charset="-120"/>
              </a:rPr>
              <a:t>將收集來的資料之間的關係加以評估，以便採取行動的能力</a:t>
            </a:r>
            <a:r>
              <a:rPr lang="zh-TW" altLang="zh-TW" sz="2500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zh-TW" altLang="zh-TW" sz="2500" dirty="0">
              <a:latin typeface="標楷體" pitchFamily="65" charset="-120"/>
              <a:ea typeface="標楷體" pitchFamily="65" charset="-120"/>
            </a:endParaRPr>
          </a:p>
          <a:p>
            <a:pPr marL="457200" indent="-457200">
              <a:buFont typeface="+mj-lt"/>
              <a:buAutoNum type="arabicPeriod"/>
            </a:pPr>
            <a:r>
              <a:rPr lang="zh-TW" altLang="zh-TW" sz="2500" b="1" u="sng" dirty="0" smtClean="0">
                <a:solidFill>
                  <a:schemeClr val="accent4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彙集</a:t>
            </a:r>
            <a:r>
              <a:rPr lang="zh-TW" altLang="zh-TW" sz="2500" b="1" u="sng" dirty="0">
                <a:solidFill>
                  <a:schemeClr val="accent4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能力</a:t>
            </a:r>
            <a:r>
              <a:rPr lang="zh-TW" altLang="zh-TW" sz="2500" u="sng" dirty="0">
                <a:latin typeface="標楷體" pitchFamily="65" charset="-120"/>
                <a:ea typeface="標楷體" pitchFamily="65" charset="-120"/>
              </a:rPr>
              <a:t>：</a:t>
            </a:r>
            <a:r>
              <a:rPr lang="zh-TW" altLang="zh-TW" sz="2500" dirty="0">
                <a:latin typeface="標楷體" pitchFamily="65" charset="-120"/>
                <a:ea typeface="標楷體" pitchFamily="65" charset="-120"/>
              </a:rPr>
              <a:t>收集、整理資料，獲將資料分門別類的能力</a:t>
            </a:r>
            <a:r>
              <a:rPr lang="zh-TW" altLang="zh-TW" sz="2500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zh-TW" altLang="zh-TW" sz="2500" dirty="0">
              <a:latin typeface="標楷體" pitchFamily="65" charset="-120"/>
              <a:ea typeface="標楷體" pitchFamily="65" charset="-120"/>
            </a:endParaRPr>
          </a:p>
          <a:p>
            <a:pPr marL="457200" indent="-457200">
              <a:buFont typeface="+mj-lt"/>
              <a:buAutoNum type="arabicPeriod"/>
            </a:pPr>
            <a:r>
              <a:rPr lang="zh-TW" altLang="zh-TW" sz="2500" b="1" u="sng" dirty="0" smtClean="0">
                <a:solidFill>
                  <a:schemeClr val="accent4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計算</a:t>
            </a:r>
            <a:r>
              <a:rPr lang="zh-TW" altLang="zh-TW" sz="2500" b="1" u="sng" dirty="0">
                <a:solidFill>
                  <a:schemeClr val="accent4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能力</a:t>
            </a:r>
            <a:r>
              <a:rPr lang="zh-TW" altLang="zh-TW" sz="2500" u="sng" dirty="0">
                <a:latin typeface="標楷體" pitchFamily="65" charset="-120"/>
                <a:ea typeface="標楷體" pitchFamily="65" charset="-120"/>
              </a:rPr>
              <a:t>：</a:t>
            </a:r>
            <a:r>
              <a:rPr lang="zh-TW" altLang="zh-TW" sz="2500" dirty="0">
                <a:latin typeface="標楷體" pitchFamily="65" charset="-120"/>
                <a:ea typeface="標楷體" pitchFamily="65" charset="-120"/>
              </a:rPr>
              <a:t>計算數字並作成報表，以做為行動的參考的能力 </a:t>
            </a:r>
            <a:r>
              <a:rPr lang="zh-TW" altLang="zh-TW" sz="2500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zh-TW" altLang="zh-TW" sz="2500" dirty="0">
              <a:latin typeface="標楷體" pitchFamily="65" charset="-120"/>
              <a:ea typeface="標楷體" pitchFamily="65" charset="-120"/>
            </a:endParaRPr>
          </a:p>
          <a:p>
            <a:pPr marL="457200" indent="-457200">
              <a:buFont typeface="+mj-lt"/>
              <a:buAutoNum type="arabicPeriod"/>
            </a:pPr>
            <a:r>
              <a:rPr lang="zh-TW" altLang="zh-TW" sz="2500" b="1" u="sng" dirty="0" smtClean="0">
                <a:solidFill>
                  <a:schemeClr val="accent4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處理</a:t>
            </a:r>
            <a:r>
              <a:rPr lang="zh-TW" altLang="zh-TW" sz="2500" b="1" u="sng" dirty="0">
                <a:solidFill>
                  <a:schemeClr val="accent4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能力</a:t>
            </a:r>
            <a:r>
              <a:rPr lang="zh-TW" altLang="zh-TW" sz="2500" u="sng" dirty="0">
                <a:latin typeface="標楷體" pitchFamily="65" charset="-120"/>
                <a:ea typeface="標楷體" pitchFamily="65" charset="-120"/>
              </a:rPr>
              <a:t>：</a:t>
            </a:r>
            <a:r>
              <a:rPr lang="zh-TW" altLang="zh-TW" sz="2500" dirty="0">
                <a:latin typeface="標楷體" pitchFamily="65" charset="-120"/>
                <a:ea typeface="標楷體" pitchFamily="65" charset="-120"/>
              </a:rPr>
              <a:t>轉錄、登載或張貼資料的能力</a:t>
            </a:r>
            <a:r>
              <a:rPr lang="zh-TW" altLang="zh-TW" sz="2500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zh-TW" altLang="zh-TW" sz="2500" dirty="0">
              <a:latin typeface="標楷體" pitchFamily="65" charset="-120"/>
              <a:ea typeface="標楷體" pitchFamily="65" charset="-120"/>
            </a:endParaRPr>
          </a:p>
          <a:p>
            <a:pPr marL="457200" indent="-457200">
              <a:buFont typeface="+mj-lt"/>
              <a:buAutoNum type="arabicPeriod"/>
            </a:pPr>
            <a:r>
              <a:rPr lang="zh-TW" altLang="zh-TW" sz="2500" b="1" u="sng" dirty="0" smtClean="0">
                <a:solidFill>
                  <a:schemeClr val="accent4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比較</a:t>
            </a:r>
            <a:r>
              <a:rPr lang="zh-TW" altLang="zh-TW" sz="2500" b="1" u="sng" dirty="0">
                <a:solidFill>
                  <a:schemeClr val="accent4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能力</a:t>
            </a:r>
            <a:r>
              <a:rPr lang="zh-TW" altLang="zh-TW" sz="2500" u="sng" dirty="0">
                <a:latin typeface="標楷體" pitchFamily="65" charset="-120"/>
                <a:ea typeface="標楷體" pitchFamily="65" charset="-120"/>
              </a:rPr>
              <a:t>：</a:t>
            </a:r>
            <a:r>
              <a:rPr lang="zh-TW" altLang="zh-TW" sz="2500" dirty="0">
                <a:latin typeface="標楷體" pitchFamily="65" charset="-120"/>
                <a:ea typeface="標楷體" pitchFamily="65" charset="-120"/>
              </a:rPr>
              <a:t>區辨資料相似或相異情形的能力</a:t>
            </a:r>
            <a:r>
              <a:rPr lang="zh-TW" altLang="zh-TW" sz="2500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zh-TW" altLang="zh-TW" sz="2500" dirty="0">
              <a:latin typeface="標楷體" pitchFamily="65" charset="-120"/>
              <a:ea typeface="標楷體" pitchFamily="65" charset="-120"/>
            </a:endParaRPr>
          </a:p>
          <a:p>
            <a:pPr marL="457200" indent="-457200">
              <a:buFont typeface="+mj-lt"/>
              <a:buAutoNum type="arabicPeriod"/>
            </a:pPr>
            <a:r>
              <a:rPr lang="zh-TW" altLang="zh-TW" sz="2500" b="1" u="sng" dirty="0" smtClean="0">
                <a:solidFill>
                  <a:schemeClr val="accent4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協同</a:t>
            </a:r>
            <a:r>
              <a:rPr lang="zh-TW" altLang="zh-TW" sz="2500" b="1" u="sng" dirty="0">
                <a:solidFill>
                  <a:schemeClr val="accent4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能力</a:t>
            </a:r>
            <a:r>
              <a:rPr lang="zh-TW" altLang="zh-TW" sz="2500" u="sng" dirty="0">
                <a:latin typeface="標楷體" pitchFamily="65" charset="-120"/>
                <a:ea typeface="標楷體" pitchFamily="65" charset="-120"/>
              </a:rPr>
              <a:t>：</a:t>
            </a:r>
            <a:r>
              <a:rPr lang="zh-TW" altLang="zh-TW" sz="2500" dirty="0">
                <a:latin typeface="標楷體" pitchFamily="65" charset="-120"/>
                <a:ea typeface="標楷體" pitchFamily="65" charset="-120"/>
              </a:rPr>
              <a:t>能運用已分析的資料規劃行動方案。</a:t>
            </a:r>
          </a:p>
        </p:txBody>
      </p:sp>
    </p:spTree>
    <p:extLst>
      <p:ext uri="{BB962C8B-B14F-4D97-AF65-F5344CB8AC3E}">
        <p14:creationId xmlns:p14="http://schemas.microsoft.com/office/powerpoint/2010/main" val="3290292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25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zh-TW" sz="6000" dirty="0" smtClean="0">
                <a:latin typeface="標楷體" pitchFamily="65" charset="-120"/>
                <a:ea typeface="標楷體" pitchFamily="65" charset="-120"/>
              </a:rPr>
              <a:t>人</a:t>
            </a:r>
            <a:endParaRPr lang="zh-TW" altLang="en-US" sz="60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zh-TW" sz="4000" dirty="0" smtClean="0">
                <a:latin typeface="標楷體" pitchFamily="65" charset="-120"/>
                <a:ea typeface="標楷體" pitchFamily="65" charset="-120"/>
              </a:rPr>
              <a:t>和</a:t>
            </a:r>
            <a:r>
              <a:rPr lang="zh-TW" altLang="zh-TW" sz="4000" dirty="0">
                <a:latin typeface="標楷體" pitchFamily="65" charset="-120"/>
                <a:ea typeface="標楷體" pitchFamily="65" charset="-120"/>
              </a:rPr>
              <a:t>與人或動物共事、相處的能力</a:t>
            </a:r>
            <a:endParaRPr lang="zh-TW" altLang="en-US" sz="4000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2708920"/>
            <a:ext cx="4286250" cy="320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405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85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5937523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zh-TW" altLang="zh-TW" sz="2500" b="1" u="sng" dirty="0" smtClean="0">
                <a:latin typeface="標楷體" pitchFamily="65" charset="-120"/>
                <a:ea typeface="標楷體" pitchFamily="65" charset="-120"/>
              </a:rPr>
              <a:t>顧問能力：</a:t>
            </a:r>
            <a:r>
              <a:rPr lang="zh-TW" altLang="zh-TW" sz="2500" dirty="0" smtClean="0">
                <a:latin typeface="標楷體" pitchFamily="65" charset="-120"/>
                <a:ea typeface="標楷體" pitchFamily="65" charset="-120"/>
              </a:rPr>
              <a:t>對</a:t>
            </a:r>
            <a:r>
              <a:rPr lang="zh-TW" altLang="zh-TW" sz="2500" dirty="0">
                <a:latin typeface="標楷體" pitchFamily="65" charset="-120"/>
                <a:ea typeface="標楷體" pitchFamily="65" charset="-120"/>
              </a:rPr>
              <a:t>個人提供指導、忠告、諮詢或建議，以健全其人格發展。</a:t>
            </a:r>
          </a:p>
          <a:p>
            <a:pPr marL="457200" indent="-457200">
              <a:buFont typeface="+mj-lt"/>
              <a:buAutoNum type="arabicPeriod"/>
            </a:pPr>
            <a:r>
              <a:rPr lang="zh-TW" altLang="zh-TW" sz="2500" b="1" u="sng" dirty="0" smtClean="0">
                <a:latin typeface="標楷體" pitchFamily="65" charset="-120"/>
                <a:ea typeface="標楷體" pitchFamily="65" charset="-120"/>
              </a:rPr>
              <a:t>磋商</a:t>
            </a:r>
            <a:r>
              <a:rPr lang="zh-TW" altLang="zh-TW" sz="2500" b="1" u="sng" dirty="0">
                <a:latin typeface="標楷體" pitchFamily="65" charset="-120"/>
                <a:ea typeface="標楷體" pitchFamily="65" charset="-120"/>
              </a:rPr>
              <a:t>能力：</a:t>
            </a:r>
            <a:r>
              <a:rPr lang="zh-TW" altLang="zh-TW" sz="2500" dirty="0">
                <a:latin typeface="標楷體" pitchFamily="65" charset="-120"/>
                <a:ea typeface="標楷體" pitchFamily="65" charset="-120"/>
              </a:rPr>
              <a:t>與他人交換看法、資訊和意見，以達成雙方共同滿意的決定或解決問題。</a:t>
            </a:r>
          </a:p>
          <a:p>
            <a:pPr marL="457200" indent="-457200">
              <a:buFont typeface="+mj-lt"/>
              <a:buAutoNum type="arabicPeriod"/>
            </a:pPr>
            <a:r>
              <a:rPr lang="zh-TW" altLang="zh-TW" sz="2500" b="1" u="sng" dirty="0" smtClean="0">
                <a:latin typeface="標楷體" pitchFamily="65" charset="-120"/>
                <a:ea typeface="標楷體" pitchFamily="65" charset="-120"/>
              </a:rPr>
              <a:t>教學</a:t>
            </a:r>
            <a:r>
              <a:rPr lang="zh-TW" altLang="zh-TW" sz="2500" b="1" u="sng" dirty="0">
                <a:latin typeface="標楷體" pitchFamily="65" charset="-120"/>
                <a:ea typeface="標楷體" pitchFamily="65" charset="-120"/>
              </a:rPr>
              <a:t>能力：</a:t>
            </a:r>
            <a:r>
              <a:rPr lang="zh-TW" altLang="zh-TW" sz="2500" dirty="0">
                <a:latin typeface="標楷體" pitchFamily="65" charset="-120"/>
                <a:ea typeface="標楷體" pitchFamily="65" charset="-120"/>
              </a:rPr>
              <a:t>藉由說明、示範，或練習等方法指導或訓練他人。</a:t>
            </a:r>
          </a:p>
          <a:p>
            <a:pPr marL="457200" indent="-457200">
              <a:buFont typeface="+mj-lt"/>
              <a:buAutoNum type="arabicPeriod"/>
            </a:pPr>
            <a:r>
              <a:rPr lang="zh-TW" altLang="zh-TW" sz="2500" b="1" u="sng" dirty="0" smtClean="0">
                <a:latin typeface="標楷體" pitchFamily="65" charset="-120"/>
                <a:ea typeface="標楷體" pitchFamily="65" charset="-120"/>
              </a:rPr>
              <a:t>督導</a:t>
            </a:r>
            <a:r>
              <a:rPr lang="zh-TW" altLang="zh-TW" sz="2500" b="1" u="sng" dirty="0">
                <a:latin typeface="標楷體" pitchFamily="65" charset="-120"/>
                <a:ea typeface="標楷體" pitchFamily="65" charset="-120"/>
              </a:rPr>
              <a:t>能力：</a:t>
            </a:r>
            <a:r>
              <a:rPr lang="zh-TW" altLang="zh-TW" sz="2500" dirty="0">
                <a:latin typeface="標楷體" pitchFamily="65" charset="-120"/>
                <a:ea typeface="標楷體" pitchFamily="65" charset="-120"/>
              </a:rPr>
              <a:t>分派工作、責任給其他人，並能與他們保持和諧關係，並提高工作效率。</a:t>
            </a:r>
          </a:p>
          <a:p>
            <a:pPr marL="457200" indent="-457200">
              <a:buFont typeface="+mj-lt"/>
              <a:buAutoNum type="arabicPeriod"/>
            </a:pPr>
            <a:r>
              <a:rPr lang="zh-TW" altLang="zh-TW" sz="2500" b="1" u="sng" dirty="0" smtClean="0">
                <a:latin typeface="標楷體" pitchFamily="65" charset="-120"/>
                <a:ea typeface="標楷體" pitchFamily="65" charset="-120"/>
              </a:rPr>
              <a:t>娛樂</a:t>
            </a:r>
            <a:r>
              <a:rPr lang="zh-TW" altLang="zh-TW" sz="2500" b="1" u="sng" dirty="0">
                <a:latin typeface="標楷體" pitchFamily="65" charset="-120"/>
                <a:ea typeface="標楷體" pitchFamily="65" charset="-120"/>
              </a:rPr>
              <a:t>能力：</a:t>
            </a:r>
            <a:r>
              <a:rPr lang="zh-TW" altLang="zh-TW" sz="2500" dirty="0">
                <a:latin typeface="標楷體" pitchFamily="65" charset="-120"/>
                <a:ea typeface="標楷體" pitchFamily="65" charset="-120"/>
              </a:rPr>
              <a:t>娛樂他人以帶來歡愉的情緒，通常是藉著舞台、電影、電視，或廣播來達成目的。</a:t>
            </a:r>
          </a:p>
          <a:p>
            <a:pPr marL="457200" indent="-457200">
              <a:buFont typeface="+mj-lt"/>
              <a:buAutoNum type="arabicPeriod"/>
            </a:pPr>
            <a:r>
              <a:rPr lang="zh-TW" altLang="zh-TW" sz="2500" b="1" u="sng" dirty="0" smtClean="0">
                <a:latin typeface="標楷體" pitchFamily="65" charset="-120"/>
                <a:ea typeface="標楷體" pitchFamily="65" charset="-120"/>
              </a:rPr>
              <a:t>說服</a:t>
            </a:r>
            <a:r>
              <a:rPr lang="zh-TW" altLang="zh-TW" sz="2500" b="1" u="sng" dirty="0">
                <a:latin typeface="標楷體" pitchFamily="65" charset="-120"/>
                <a:ea typeface="標楷體" pitchFamily="65" charset="-120"/>
              </a:rPr>
              <a:t>能力：</a:t>
            </a:r>
            <a:r>
              <a:rPr lang="zh-TW" altLang="zh-TW" sz="2500" dirty="0">
                <a:latin typeface="標楷體" pitchFamily="65" charset="-120"/>
                <a:ea typeface="標楷體" pitchFamily="65" charset="-120"/>
              </a:rPr>
              <a:t>影響別人的觀點、想法，或做法。</a:t>
            </a:r>
          </a:p>
          <a:p>
            <a:pPr marL="457200" indent="-457200">
              <a:buFont typeface="+mj-lt"/>
              <a:buAutoNum type="arabicPeriod"/>
            </a:pPr>
            <a:r>
              <a:rPr lang="zh-TW" altLang="zh-TW" sz="2500" dirty="0" smtClean="0">
                <a:latin typeface="標楷體" pitchFamily="65" charset="-120"/>
                <a:ea typeface="標楷體" pitchFamily="65" charset="-120"/>
              </a:rPr>
              <a:t>說明</a:t>
            </a:r>
            <a:r>
              <a:rPr lang="zh-TW" altLang="zh-TW" sz="2500" dirty="0">
                <a:latin typeface="標楷體" pitchFamily="65" charset="-120"/>
                <a:ea typeface="標楷體" pitchFamily="65" charset="-120"/>
              </a:rPr>
              <a:t>與示知的能力：聽從別人指示、命令的能力。</a:t>
            </a:r>
          </a:p>
          <a:p>
            <a:pPr marL="457200" indent="-457200">
              <a:buFont typeface="+mj-lt"/>
              <a:buAutoNum type="arabicPeriod"/>
            </a:pPr>
            <a:r>
              <a:rPr lang="zh-TW" altLang="zh-TW" sz="2500" b="1" u="sng" dirty="0" smtClean="0">
                <a:latin typeface="標楷體" pitchFamily="65" charset="-120"/>
                <a:ea typeface="標楷體" pitchFamily="65" charset="-120"/>
              </a:rPr>
              <a:t>服從</a:t>
            </a:r>
            <a:r>
              <a:rPr lang="zh-TW" altLang="zh-TW" sz="2500" b="1" u="sng" dirty="0">
                <a:latin typeface="標楷體" pitchFamily="65" charset="-120"/>
                <a:ea typeface="標楷體" pitchFamily="65" charset="-120"/>
              </a:rPr>
              <a:t>能力：</a:t>
            </a:r>
            <a:r>
              <a:rPr lang="zh-TW" altLang="zh-TW" sz="2500" dirty="0">
                <a:latin typeface="標楷體" pitchFamily="65" charset="-120"/>
                <a:ea typeface="標楷體" pitchFamily="65" charset="-120"/>
              </a:rPr>
              <a:t>能注意他人的需求，並提供立即的回應。</a:t>
            </a:r>
          </a:p>
          <a:p>
            <a:pPr marL="457200" indent="-457200">
              <a:buFont typeface="+mj-lt"/>
              <a:buAutoNum type="arabicPeriod"/>
            </a:pPr>
            <a:r>
              <a:rPr lang="zh-TW" altLang="zh-TW" sz="2500" b="1" u="sng" dirty="0" smtClean="0">
                <a:latin typeface="標楷體" pitchFamily="65" charset="-120"/>
                <a:ea typeface="標楷體" pitchFamily="65" charset="-120"/>
              </a:rPr>
              <a:t>聽從</a:t>
            </a:r>
            <a:r>
              <a:rPr lang="zh-TW" altLang="zh-TW" sz="2500" b="1" u="sng" dirty="0">
                <a:latin typeface="標楷體" pitchFamily="65" charset="-120"/>
                <a:ea typeface="標楷體" pitchFamily="65" charset="-120"/>
              </a:rPr>
              <a:t>能力：</a:t>
            </a:r>
            <a:r>
              <a:rPr lang="zh-TW" altLang="zh-TW" sz="2500" dirty="0">
                <a:latin typeface="標楷體" pitchFamily="65" charset="-120"/>
                <a:ea typeface="標楷體" pitchFamily="65" charset="-120"/>
              </a:rPr>
              <a:t>能遵循管理者的指示、教導或命令。</a:t>
            </a:r>
          </a:p>
        </p:txBody>
      </p:sp>
    </p:spTree>
    <p:extLst>
      <p:ext uri="{BB962C8B-B14F-4D97-AF65-F5344CB8AC3E}">
        <p14:creationId xmlns:p14="http://schemas.microsoft.com/office/powerpoint/2010/main" val="326735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563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zh-TW" sz="6000" dirty="0" smtClean="0">
                <a:latin typeface="標楷體" pitchFamily="65" charset="-120"/>
                <a:ea typeface="標楷體" pitchFamily="65" charset="-120"/>
              </a:rPr>
              <a:t>事物</a:t>
            </a:r>
            <a:endParaRPr lang="zh-TW" altLang="en-US" sz="60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操作</a:t>
            </a:r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機械、設備、工具，或產品</a:t>
            </a: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事物</a:t>
            </a:r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是看得見的，有形狀、大小，或其他物理特徵的能力。</a:t>
            </a:r>
          </a:p>
          <a:p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3164010"/>
            <a:ext cx="4909840" cy="3269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287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</TotalTime>
  <Words>2119</Words>
  <Application>Microsoft Office PowerPoint</Application>
  <PresentationFormat>如螢幕大小 (4:3)</PresentationFormat>
  <Paragraphs>264</Paragraphs>
  <Slides>31</Slides>
  <Notes>8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31</vt:i4>
      </vt:variant>
    </vt:vector>
  </HeadingPairs>
  <TitlesOfParts>
    <vt:vector size="32" baseType="lpstr">
      <vt:lpstr>Office 佈景主題</vt:lpstr>
      <vt:lpstr>自我認識與職業能力探索</vt:lpstr>
      <vt:lpstr>PowerPoint 簡報</vt:lpstr>
      <vt:lpstr>PowerPoint 簡報</vt:lpstr>
      <vt:lpstr>能力鑑定</vt:lpstr>
      <vt:lpstr>資料</vt:lpstr>
      <vt:lpstr>PowerPoint 簡報</vt:lpstr>
      <vt:lpstr>人</vt:lpstr>
      <vt:lpstr>PowerPoint 簡報</vt:lpstr>
      <vt:lpstr>事物</vt:lpstr>
      <vt:lpstr>PowerPoint 簡報</vt:lpstr>
      <vt:lpstr>職能是什麽?</vt:lpstr>
      <vt:lpstr>職能是什麽?</vt:lpstr>
      <vt:lpstr>PowerPoint 簡報</vt:lpstr>
      <vt:lpstr>PowerPoint 簡報</vt:lpstr>
      <vt:lpstr>UCAN測驗簡介</vt:lpstr>
      <vt:lpstr>PowerPoint 簡報</vt:lpstr>
      <vt:lpstr>職業興趣探索與職能診斷 測驗結果的應用 </vt:lpstr>
      <vt:lpstr>各產業興趣類型</vt:lpstr>
      <vt:lpstr>各科興趣類型</vt:lpstr>
      <vt:lpstr>職場共通職能</vt:lpstr>
      <vt:lpstr>共通職能項目</vt:lpstr>
      <vt:lpstr>PowerPoint 簡報</vt:lpstr>
      <vt:lpstr>PowerPoint 簡報</vt:lpstr>
      <vt:lpstr>PowerPoint 簡報</vt:lpstr>
      <vt:lpstr>發現個人核心競爭力 -CPAS 職業適性測驗 (Career Personality aptitude sys.)</vt:lpstr>
      <vt:lpstr>CPAS 開發者-伊藤友八郎博士</vt:lpstr>
      <vt:lpstr>適職=能力×性格</vt:lpstr>
      <vt:lpstr>CPAS人才診斷系統模型</vt:lpstr>
      <vt:lpstr>CPAS對個人職涯發展的幫助 </vt:lpstr>
      <vt:lpstr>如何提升職能？</vt:lpstr>
      <vt:lpstr>資料來源&amp;圖片來源</vt:lpstr>
    </vt:vector>
  </TitlesOfParts>
  <Company>STUT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自我認識與職業能力探索</dc:title>
  <dc:creator>STUT</dc:creator>
  <cp:lastModifiedBy>Prof. Tsai</cp:lastModifiedBy>
  <cp:revision>21</cp:revision>
  <dcterms:created xsi:type="dcterms:W3CDTF">2013-10-14T07:06:06Z</dcterms:created>
  <dcterms:modified xsi:type="dcterms:W3CDTF">2013-10-18T07:22:04Z</dcterms:modified>
</cp:coreProperties>
</file>