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3463" cy="42808525"/>
  <p:notesSz cx="6858000" cy="9144000"/>
  <p:defaultTextStyle>
    <a:defPPr>
      <a:defRPr lang="zh-TW"/>
    </a:defPPr>
    <a:lvl1pPr marL="0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164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327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1491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8655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5819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2982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0146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7310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C2"/>
    <a:srgbClr val="FFFF99"/>
    <a:srgbClr val="EEB500"/>
    <a:srgbClr val="F57913"/>
    <a:srgbClr val="C6CA14"/>
    <a:srgbClr val="75FFB3"/>
    <a:srgbClr val="BC5908"/>
    <a:srgbClr val="E4CE4A"/>
    <a:srgbClr val="DEB210"/>
    <a:srgbClr val="D0C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044" autoAdjust="0"/>
    <p:restoredTop sz="93285" autoAdjust="0"/>
  </p:normalViewPr>
  <p:slideViewPr>
    <p:cSldViewPr>
      <p:cViewPr>
        <p:scale>
          <a:sx n="20" d="100"/>
          <a:sy n="20" d="100"/>
        </p:scale>
        <p:origin x="-3552" y="-30"/>
      </p:cViewPr>
      <p:guideLst>
        <p:guide orient="horz" pos="13483"/>
        <p:guide pos="95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6ABA1-98C2-4001-9B11-1253B5CA49BC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8F724-4C2B-41C0-95FA-C5FA97201C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11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8F724-4C2B-41C0-95FA-C5FA97201C3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21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8260" y="13298392"/>
            <a:ext cx="25706944" cy="91760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36520" y="24258164"/>
            <a:ext cx="21170424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1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0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1926511" y="1714329"/>
            <a:ext cx="6804779" cy="365259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12173" y="1714329"/>
            <a:ext cx="19910280" cy="365259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025" y="27508444"/>
            <a:ext cx="25706944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389025" y="18144082"/>
            <a:ext cx="25706944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16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32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14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865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581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298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01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731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12173" y="9988659"/>
            <a:ext cx="13357529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373761" y="9988659"/>
            <a:ext cx="13357529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12173" y="9582375"/>
            <a:ext cx="13362782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164" indent="0">
              <a:buNone/>
              <a:defRPr sz="9100" b="1"/>
            </a:lvl2pPr>
            <a:lvl3pPr marL="4174327" indent="0">
              <a:buNone/>
              <a:defRPr sz="8200" b="1"/>
            </a:lvl3pPr>
            <a:lvl4pPr marL="6261491" indent="0">
              <a:buNone/>
              <a:defRPr sz="7300" b="1"/>
            </a:lvl4pPr>
            <a:lvl5pPr marL="8348655" indent="0">
              <a:buNone/>
              <a:defRPr sz="7300" b="1"/>
            </a:lvl5pPr>
            <a:lvl6pPr marL="10435819" indent="0">
              <a:buNone/>
              <a:defRPr sz="7300" b="1"/>
            </a:lvl6pPr>
            <a:lvl7pPr marL="12522982" indent="0">
              <a:buNone/>
              <a:defRPr sz="7300" b="1"/>
            </a:lvl7pPr>
            <a:lvl8pPr marL="14610146" indent="0">
              <a:buNone/>
              <a:defRPr sz="7300" b="1"/>
            </a:lvl8pPr>
            <a:lvl9pPr marL="16697310" indent="0">
              <a:buNone/>
              <a:defRPr sz="7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12173" y="13575852"/>
            <a:ext cx="13362782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5363261" y="9582375"/>
            <a:ext cx="13368031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164" indent="0">
              <a:buNone/>
              <a:defRPr sz="9100" b="1"/>
            </a:lvl2pPr>
            <a:lvl3pPr marL="4174327" indent="0">
              <a:buNone/>
              <a:defRPr sz="8200" b="1"/>
            </a:lvl3pPr>
            <a:lvl4pPr marL="6261491" indent="0">
              <a:buNone/>
              <a:defRPr sz="7300" b="1"/>
            </a:lvl4pPr>
            <a:lvl5pPr marL="8348655" indent="0">
              <a:buNone/>
              <a:defRPr sz="7300" b="1"/>
            </a:lvl5pPr>
            <a:lvl6pPr marL="10435819" indent="0">
              <a:buNone/>
              <a:defRPr sz="7300" b="1"/>
            </a:lvl6pPr>
            <a:lvl7pPr marL="12522982" indent="0">
              <a:buNone/>
              <a:defRPr sz="7300" b="1"/>
            </a:lvl7pPr>
            <a:lvl8pPr marL="14610146" indent="0">
              <a:buNone/>
              <a:defRPr sz="7300" b="1"/>
            </a:lvl8pPr>
            <a:lvl9pPr marL="16697310" indent="0">
              <a:buNone/>
              <a:defRPr sz="7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5363261" y="13575852"/>
            <a:ext cx="13368031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175" y="1704413"/>
            <a:ext cx="9949891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24354" y="1704417"/>
            <a:ext cx="16906936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12175" y="8958084"/>
            <a:ext cx="9949891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7164" indent="0">
              <a:buNone/>
              <a:defRPr sz="5500"/>
            </a:lvl2pPr>
            <a:lvl3pPr marL="4174327" indent="0">
              <a:buNone/>
              <a:defRPr sz="4600"/>
            </a:lvl3pPr>
            <a:lvl4pPr marL="6261491" indent="0">
              <a:buNone/>
              <a:defRPr sz="4100"/>
            </a:lvl4pPr>
            <a:lvl5pPr marL="8348655" indent="0">
              <a:buNone/>
              <a:defRPr sz="4100"/>
            </a:lvl5pPr>
            <a:lvl6pPr marL="10435819" indent="0">
              <a:buNone/>
              <a:defRPr sz="4100"/>
            </a:lvl6pPr>
            <a:lvl7pPr marL="12522982" indent="0">
              <a:buNone/>
              <a:defRPr sz="4100"/>
            </a:lvl7pPr>
            <a:lvl8pPr marL="14610146" indent="0">
              <a:buNone/>
              <a:defRPr sz="4100"/>
            </a:lvl8pPr>
            <a:lvl9pPr marL="16697310" indent="0">
              <a:buNone/>
              <a:defRPr sz="4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27930" y="29965968"/>
            <a:ext cx="18146078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27930" y="3825021"/>
            <a:ext cx="18146078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7164" indent="0">
              <a:buNone/>
              <a:defRPr sz="12800"/>
            </a:lvl2pPr>
            <a:lvl3pPr marL="4174327" indent="0">
              <a:buNone/>
              <a:defRPr sz="11000"/>
            </a:lvl3pPr>
            <a:lvl4pPr marL="6261491" indent="0">
              <a:buNone/>
              <a:defRPr sz="9100"/>
            </a:lvl4pPr>
            <a:lvl5pPr marL="8348655" indent="0">
              <a:buNone/>
              <a:defRPr sz="9100"/>
            </a:lvl5pPr>
            <a:lvl6pPr marL="10435819" indent="0">
              <a:buNone/>
              <a:defRPr sz="9100"/>
            </a:lvl6pPr>
            <a:lvl7pPr marL="12522982" indent="0">
              <a:buNone/>
              <a:defRPr sz="9100"/>
            </a:lvl7pPr>
            <a:lvl8pPr marL="14610146" indent="0">
              <a:buNone/>
              <a:defRPr sz="9100"/>
            </a:lvl8pPr>
            <a:lvl9pPr marL="16697310" indent="0">
              <a:buNone/>
              <a:defRPr sz="91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927930" y="33503620"/>
            <a:ext cx="18146078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7164" indent="0">
              <a:buNone/>
              <a:defRPr sz="5500"/>
            </a:lvl2pPr>
            <a:lvl3pPr marL="4174327" indent="0">
              <a:buNone/>
              <a:defRPr sz="4600"/>
            </a:lvl3pPr>
            <a:lvl4pPr marL="6261491" indent="0">
              <a:buNone/>
              <a:defRPr sz="4100"/>
            </a:lvl4pPr>
            <a:lvl5pPr marL="8348655" indent="0">
              <a:buNone/>
              <a:defRPr sz="4100"/>
            </a:lvl5pPr>
            <a:lvl6pPr marL="10435819" indent="0">
              <a:buNone/>
              <a:defRPr sz="4100"/>
            </a:lvl6pPr>
            <a:lvl7pPr marL="12522982" indent="0">
              <a:buNone/>
              <a:defRPr sz="4100"/>
            </a:lvl7pPr>
            <a:lvl8pPr marL="14610146" indent="0">
              <a:buNone/>
              <a:defRPr sz="4100"/>
            </a:lvl8pPr>
            <a:lvl9pPr marL="16697310" indent="0">
              <a:buNone/>
              <a:defRPr sz="4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12173" y="1714326"/>
            <a:ext cx="27219117" cy="7134754"/>
          </a:xfrm>
          <a:prstGeom prst="rect">
            <a:avLst/>
          </a:prstGeom>
        </p:spPr>
        <p:txBody>
          <a:bodyPr vert="horz" lIns="417433" tIns="208716" rIns="417433" bIns="208716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12173" y="9988659"/>
            <a:ext cx="27219117" cy="28251648"/>
          </a:xfrm>
          <a:prstGeom prst="rect">
            <a:avLst/>
          </a:prstGeom>
        </p:spPr>
        <p:txBody>
          <a:bodyPr vert="horz" lIns="417433" tIns="208716" rIns="417433" bIns="20871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512173" y="39677164"/>
            <a:ext cx="7056808" cy="2279158"/>
          </a:xfrm>
          <a:prstGeom prst="rect">
            <a:avLst/>
          </a:prstGeom>
        </p:spPr>
        <p:txBody>
          <a:bodyPr vert="horz" lIns="417433" tIns="208716" rIns="417433" bIns="208716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333183" y="39677164"/>
            <a:ext cx="9577097" cy="2279158"/>
          </a:xfrm>
          <a:prstGeom prst="rect">
            <a:avLst/>
          </a:prstGeom>
        </p:spPr>
        <p:txBody>
          <a:bodyPr vert="horz" lIns="417433" tIns="208716" rIns="417433" bIns="208716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1674482" y="39677164"/>
            <a:ext cx="7056808" cy="2279158"/>
          </a:xfrm>
          <a:prstGeom prst="rect">
            <a:avLst/>
          </a:prstGeom>
        </p:spPr>
        <p:txBody>
          <a:bodyPr vert="horz" lIns="417433" tIns="208716" rIns="417433" bIns="208716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4327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373" indent="-1565373" algn="l" defTabSz="4174327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1641" indent="-1304477" algn="l" defTabSz="4174327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7909" indent="-1043582" algn="l" defTabSz="417432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073" indent="-1043582" algn="l" defTabSz="4174327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2237" indent="-1043582" algn="l" defTabSz="4174327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9400" indent="-1043582" algn="l" defTabSz="417432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6564" indent="-1043582" algn="l" defTabSz="417432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3728" indent="-1043582" algn="l" defTabSz="417432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0892" indent="-1043582" algn="l" defTabSz="417432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164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327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1491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8655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5819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2982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0146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7310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1543"/>
            <a:ext cx="30276323" cy="4292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099253" y="37216405"/>
            <a:ext cx="14420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UcPeriod"/>
            </a:pPr>
            <a:endParaRPr lang="zh-TW" altLang="zh-TW" sz="54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endParaRPr lang="zh-TW" altLang="en-US" sz="5400" dirty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32991" r="16677" b="20919"/>
          <a:stretch/>
        </p:blipFill>
        <p:spPr>
          <a:xfrm>
            <a:off x="1064328" y="40582888"/>
            <a:ext cx="27897236" cy="1919718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7" y="372330"/>
            <a:ext cx="4032448" cy="360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文字方塊 30"/>
          <p:cNvSpPr txBox="1"/>
          <p:nvPr/>
        </p:nvSpPr>
        <p:spPr>
          <a:xfrm>
            <a:off x="62209" y="2610174"/>
            <a:ext cx="3021411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天然物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概論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食安風暴───牛奶駭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60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指導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詹于宜老師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組員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徐克豪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朱龍生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曾子瑋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張立翰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涂雯媛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sz="7200" dirty="0"/>
          </a:p>
          <a:p>
            <a:endParaRPr lang="zh-TW" altLang="en-US" dirty="0"/>
          </a:p>
        </p:txBody>
      </p:sp>
      <p:grpSp>
        <p:nvGrpSpPr>
          <p:cNvPr id="1036" name="群組 1035"/>
          <p:cNvGrpSpPr/>
          <p:nvPr/>
        </p:nvGrpSpPr>
        <p:grpSpPr>
          <a:xfrm>
            <a:off x="1107966" y="19964102"/>
            <a:ext cx="13797741" cy="12961441"/>
            <a:chOff x="938252" y="21764302"/>
            <a:chExt cx="13797741" cy="12961441"/>
          </a:xfrm>
        </p:grpSpPr>
        <p:grpSp>
          <p:nvGrpSpPr>
            <p:cNvPr id="113" name="群組 112"/>
            <p:cNvGrpSpPr/>
            <p:nvPr/>
          </p:nvGrpSpPr>
          <p:grpSpPr>
            <a:xfrm>
              <a:off x="938252" y="22160885"/>
              <a:ext cx="13797741" cy="12564858"/>
              <a:chOff x="971955" y="22792409"/>
              <a:chExt cx="13797741" cy="12564858"/>
            </a:xfrm>
          </p:grpSpPr>
          <p:grpSp>
            <p:nvGrpSpPr>
              <p:cNvPr id="99" name="群組 98"/>
              <p:cNvGrpSpPr/>
              <p:nvPr/>
            </p:nvGrpSpPr>
            <p:grpSpPr>
              <a:xfrm>
                <a:off x="971955" y="22792409"/>
                <a:ext cx="13797741" cy="12564858"/>
                <a:chOff x="938643" y="15412347"/>
                <a:chExt cx="12815344" cy="5171777"/>
              </a:xfrm>
            </p:grpSpPr>
            <p:sp>
              <p:nvSpPr>
                <p:cNvPr id="100" name="圓角矩形 99"/>
                <p:cNvSpPr/>
                <p:nvPr/>
              </p:nvSpPr>
              <p:spPr>
                <a:xfrm>
                  <a:off x="938643" y="15412347"/>
                  <a:ext cx="12607266" cy="5171777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1" name="矩形 100"/>
                <p:cNvSpPr/>
                <p:nvPr/>
              </p:nvSpPr>
              <p:spPr>
                <a:xfrm>
                  <a:off x="1089516" y="16147678"/>
                  <a:ext cx="12664471" cy="7976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zh-TW" altLang="en-US" sz="4400" dirty="0"/>
                </a:p>
              </p:txBody>
            </p:sp>
          </p:grpSp>
          <p:sp>
            <p:nvSpPr>
              <p:cNvPr id="112" name="矩形 111"/>
              <p:cNvSpPr/>
              <p:nvPr/>
            </p:nvSpPr>
            <p:spPr>
              <a:xfrm>
                <a:off x="1512220" y="23683528"/>
                <a:ext cx="12801990" cy="11172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牛乳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中主要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包括</a:t>
                </a:r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乳清蛋白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與</a:t>
                </a:r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酪蛋白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。</a:t>
                </a:r>
                <a:endParaRPr lang="zh-TW" altLang="en-US" sz="4000" dirty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  <a:sym typeface="Wingdings 2"/>
                  </a:rPr>
                  <a:t> </a:t>
                </a:r>
                <a:r>
                  <a:rPr lang="zh-TW" altLang="en-US" sz="4000" b="1" dirty="0" smtClean="0">
                    <a:latin typeface="標楷體" pitchFamily="65" charset="-120"/>
                    <a:ea typeface="標楷體" pitchFamily="65" charset="-120"/>
                  </a:rPr>
                  <a:t>酪</a:t>
                </a:r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蛋白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：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為鮮奶主要蛋白質約佔 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80%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，可能會導致一些人腸胃過敏。</a:t>
                </a:r>
              </a:p>
              <a:p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  <a:sym typeface="Wingdings 2"/>
                  </a:rPr>
                  <a:t> </a:t>
                </a:r>
                <a:r>
                  <a:rPr lang="zh-TW" altLang="en-US" sz="4000" b="1" dirty="0" smtClean="0">
                    <a:latin typeface="標楷體" pitchFamily="65" charset="-120"/>
                    <a:ea typeface="標楷體" pitchFamily="65" charset="-120"/>
                  </a:rPr>
                  <a:t>乳</a:t>
                </a:r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清蛋白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：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在鮮奶蛋白質中約佔 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20 %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，易於吸收、含有完整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胺基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酸群，可以保持肌肉的活力、刺激肌肉中蛋白質成長，快速讓身體代謝維持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正常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運作。對黑色素有消除作用，可防治色素沉澱。</a:t>
                </a:r>
              </a:p>
              <a:p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（</a:t>
                </a:r>
                <a:r>
                  <a:rPr lang="en-US" altLang="zh-TW" sz="4000" b="1" dirty="0">
                    <a:latin typeface="標楷體" pitchFamily="65" charset="-120"/>
                    <a:ea typeface="標楷體" pitchFamily="65" charset="-120"/>
                  </a:rPr>
                  <a:t>1</a:t>
                </a:r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）</a:t>
                </a:r>
                <a:r>
                  <a:rPr lang="en-US" altLang="zh-TW" sz="4000" b="1" dirty="0">
                    <a:latin typeface="標楷體" pitchFamily="65" charset="-120"/>
                    <a:ea typeface="標楷體" pitchFamily="65" charset="-120"/>
                  </a:rPr>
                  <a:t>β-</a:t>
                </a:r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乳球蛋白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：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約占乳清蛋白的 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50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％，可能會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導致腸胃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過敏，但最具有抗原能力。</a:t>
                </a:r>
              </a:p>
              <a:p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（</a:t>
                </a:r>
                <a:r>
                  <a:rPr lang="en-US" altLang="zh-TW" sz="4000" b="1" dirty="0">
                    <a:latin typeface="標楷體" pitchFamily="65" charset="-120"/>
                    <a:ea typeface="標楷體" pitchFamily="65" charset="-120"/>
                  </a:rPr>
                  <a:t>2</a:t>
                </a:r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）</a:t>
                </a:r>
                <a:r>
                  <a:rPr lang="en-US" altLang="zh-TW" sz="4000" b="1" dirty="0">
                    <a:latin typeface="標楷體" pitchFamily="65" charset="-120"/>
                    <a:ea typeface="標楷體" pitchFamily="65" charset="-120"/>
                  </a:rPr>
                  <a:t>γ-</a:t>
                </a:r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乳白蛋白：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約占乳清蛋白的 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25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％，含高量的色氨酸及半胱氨酸，為乳蛋白中最有效利用成份，可促進乳酸菌及 </a:t>
                </a:r>
                <a:r>
                  <a:rPr lang="en-US" altLang="zh-TW" sz="4000" dirty="0" err="1">
                    <a:latin typeface="標楷體" pitchFamily="65" charset="-120"/>
                    <a:ea typeface="標楷體" pitchFamily="65" charset="-120"/>
                  </a:rPr>
                  <a:t>bifidus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 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菌生產。</a:t>
                </a:r>
              </a:p>
              <a:p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  <a:sym typeface="Wingdings 2"/>
                  </a:rPr>
                  <a:t> </a:t>
                </a:r>
                <a:r>
                  <a:rPr lang="zh-TW" altLang="en-US" sz="4000" b="1" dirty="0" smtClean="0">
                    <a:latin typeface="標楷體" pitchFamily="65" charset="-120"/>
                    <a:ea typeface="標楷體" pitchFamily="65" charset="-120"/>
                  </a:rPr>
                  <a:t>脂肪</a:t>
                </a:r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：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香氣成分存在於乳脂中，為運送維生素 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A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、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D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、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E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、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K 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的作用，並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提供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各種身體所必需的脂肪酸。</a:t>
                </a:r>
              </a:p>
              <a:p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  <a:sym typeface="Wingdings 2"/>
                  </a:rPr>
                  <a:t> </a:t>
                </a:r>
                <a:r>
                  <a:rPr lang="zh-TW" altLang="en-US" sz="4000" b="1" dirty="0" smtClean="0">
                    <a:latin typeface="標楷體" pitchFamily="65" charset="-120"/>
                    <a:ea typeface="標楷體" pitchFamily="65" charset="-120"/>
                  </a:rPr>
                  <a:t>碳水化合物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：主要為乳糖（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Lactose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），是重要的能量來源。</a:t>
                </a:r>
              </a:p>
              <a:p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  <a:sym typeface="Wingdings 2"/>
                  </a:rPr>
                  <a:t> </a:t>
                </a:r>
                <a:r>
                  <a:rPr lang="zh-TW" altLang="en-US" sz="4000" b="1" dirty="0" smtClean="0">
                    <a:latin typeface="標楷體" pitchFamily="65" charset="-120"/>
                    <a:ea typeface="標楷體" pitchFamily="65" charset="-120"/>
                  </a:rPr>
                  <a:t>鈣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：含大量豐富的鈣質，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100C.C.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牛奶鈣質含量約 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110 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毫克</a:t>
                </a:r>
                <a:endParaRPr lang="zh-TW" altLang="en-US" sz="40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126" name="流程圖: 打孔紙帶 125"/>
            <p:cNvSpPr/>
            <p:nvPr/>
          </p:nvSpPr>
          <p:spPr>
            <a:xfrm>
              <a:off x="2921194" y="21764302"/>
              <a:ext cx="9536241" cy="864096"/>
            </a:xfrm>
            <a:prstGeom prst="flowChartPunchedTap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牛奶成分</a:t>
              </a:r>
            </a:p>
          </p:txBody>
        </p:sp>
      </p:grpSp>
      <p:grpSp>
        <p:nvGrpSpPr>
          <p:cNvPr id="1044" name="群組 1043"/>
          <p:cNvGrpSpPr/>
          <p:nvPr/>
        </p:nvGrpSpPr>
        <p:grpSpPr>
          <a:xfrm>
            <a:off x="899947" y="6030924"/>
            <a:ext cx="13573712" cy="9133576"/>
            <a:chOff x="899947" y="6030924"/>
            <a:chExt cx="13573712" cy="9133576"/>
          </a:xfrm>
        </p:grpSpPr>
        <p:grpSp>
          <p:nvGrpSpPr>
            <p:cNvPr id="58" name="群組 57"/>
            <p:cNvGrpSpPr/>
            <p:nvPr/>
          </p:nvGrpSpPr>
          <p:grpSpPr>
            <a:xfrm>
              <a:off x="899947" y="6498607"/>
              <a:ext cx="13573712" cy="8665893"/>
              <a:chOff x="15328336" y="8407189"/>
              <a:chExt cx="13573712" cy="8116137"/>
            </a:xfrm>
          </p:grpSpPr>
          <p:grpSp>
            <p:nvGrpSpPr>
              <p:cNvPr id="94" name="群組 93"/>
              <p:cNvGrpSpPr/>
              <p:nvPr/>
            </p:nvGrpSpPr>
            <p:grpSpPr>
              <a:xfrm>
                <a:off x="15328336" y="8407189"/>
                <a:ext cx="13573712" cy="8116137"/>
                <a:chOff x="267716" y="15593500"/>
                <a:chExt cx="13573712" cy="6054231"/>
              </a:xfrm>
            </p:grpSpPr>
            <p:sp>
              <p:nvSpPr>
                <p:cNvPr id="95" name="圓角矩形 94"/>
                <p:cNvSpPr/>
                <p:nvPr/>
              </p:nvSpPr>
              <p:spPr>
                <a:xfrm>
                  <a:off x="267716" y="15593500"/>
                  <a:ext cx="13573712" cy="6054231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96" name="矩形 95"/>
                <p:cNvSpPr/>
                <p:nvPr/>
              </p:nvSpPr>
              <p:spPr>
                <a:xfrm>
                  <a:off x="1089516" y="16147678"/>
                  <a:ext cx="12664471" cy="7976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zh-TW" altLang="en-US" sz="4400" dirty="0"/>
                </a:p>
              </p:txBody>
            </p:sp>
          </p:grpSp>
          <p:sp>
            <p:nvSpPr>
              <p:cNvPr id="33" name="矩形 32"/>
              <p:cNvSpPr/>
              <p:nvPr/>
            </p:nvSpPr>
            <p:spPr>
              <a:xfrm>
                <a:off x="15913746" y="8811827"/>
                <a:ext cx="12484247" cy="758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000" dirty="0" smtClean="0"/>
                  <a:t>       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在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2013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年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11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月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20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日時，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《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商業周刊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》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以「牛奶駭人」為封面標題大篇幅報導台灣乳品恐含禁藥，在當時引發軒然大波，據悉該篇報導是根據銘傳大學生物科技學系副教授陳良宇研究，他發現台灣乳品大廠包括味全、統一、光泉三大品牌所生產的牛奶、調味乳含有抗生素代謝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物。</a:t>
                </a:r>
                <a:endParaRPr lang="en-US" altLang="zh-TW" sz="40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       「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嘧啶氮雜」與微量塑化劑。儘管這項乳製品研究備受爭議，但近日因頂新集團的黑心油風暴，導致這些關於食安問題的舊聞被掀起  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。</a:t>
                </a:r>
                <a:endParaRPr lang="zh-TW" altLang="en-US" sz="4000" dirty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嘧啶氮雜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: 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抗生素代謝物</a:t>
                </a:r>
                <a:r>
                  <a:rPr lang="en-US" altLang="zh-TW" sz="4000" dirty="0" err="1">
                    <a:latin typeface="標楷體" pitchFamily="65" charset="-120"/>
                    <a:ea typeface="標楷體" pitchFamily="65" charset="-120"/>
                  </a:rPr>
                  <a:t>Pyrimido</a:t>
                </a:r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[a]</a:t>
                </a:r>
                <a:r>
                  <a:rPr lang="en-US" altLang="zh-TW" sz="4000" dirty="0" err="1">
                    <a:latin typeface="標楷體" pitchFamily="65" charset="-120"/>
                    <a:ea typeface="標楷體" pitchFamily="65" charset="-120"/>
                  </a:rPr>
                  <a:t>Azepine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是一種雜環化合物。殘留抗生素、麻醉劑等，來自乳牛的治療用藥劑，讓生病的牛隻快點痊癒，以及降低生病期間的不舒適感。</a:t>
                </a:r>
              </a:p>
            </p:txBody>
          </p:sp>
        </p:grpSp>
        <p:sp>
          <p:nvSpPr>
            <p:cNvPr id="143" name="流程圖: 打孔紙帶 142"/>
            <p:cNvSpPr/>
            <p:nvPr/>
          </p:nvSpPr>
          <p:spPr>
            <a:xfrm>
              <a:off x="2838353" y="6030924"/>
              <a:ext cx="9536241" cy="864096"/>
            </a:xfrm>
            <a:prstGeom prst="flowChartPunchedTap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介紹</a:t>
              </a:r>
            </a:p>
          </p:txBody>
        </p:sp>
      </p:grpSp>
      <p:grpSp>
        <p:nvGrpSpPr>
          <p:cNvPr id="1024" name="群組 1023"/>
          <p:cNvGrpSpPr/>
          <p:nvPr/>
        </p:nvGrpSpPr>
        <p:grpSpPr>
          <a:xfrm>
            <a:off x="17065947" y="6030924"/>
            <a:ext cx="9536241" cy="7092418"/>
            <a:chOff x="17065947" y="6030924"/>
            <a:chExt cx="9536241" cy="709241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971" y="7362702"/>
              <a:ext cx="8102947" cy="5760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" name="流程圖: 替代處理程序 124"/>
            <p:cNvSpPr/>
            <p:nvPr/>
          </p:nvSpPr>
          <p:spPr>
            <a:xfrm>
              <a:off x="17409323" y="7156739"/>
              <a:ext cx="1528831" cy="493995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/>
                <a:t>圖一</a:t>
              </a:r>
              <a:endParaRPr lang="zh-TW" altLang="en-US" sz="2400" dirty="0"/>
            </a:p>
          </p:txBody>
        </p:sp>
        <p:sp>
          <p:nvSpPr>
            <p:cNvPr id="144" name="流程圖: 打孔紙帶 143"/>
            <p:cNvSpPr/>
            <p:nvPr/>
          </p:nvSpPr>
          <p:spPr>
            <a:xfrm>
              <a:off x="17065947" y="6030924"/>
              <a:ext cx="9536241" cy="864096"/>
            </a:xfrm>
            <a:prstGeom prst="flowChartPunchedTap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牛乳</a:t>
              </a:r>
              <a:r>
                <a:rPr lang="en-US" altLang="zh-TW" sz="48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VS</a:t>
              </a:r>
              <a:r>
                <a:rPr lang="zh-TW" altLang="en-US" sz="48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鮮乳</a:t>
              </a:r>
            </a:p>
          </p:txBody>
        </p:sp>
      </p:grpSp>
      <p:grpSp>
        <p:nvGrpSpPr>
          <p:cNvPr id="1034" name="群組 1033"/>
          <p:cNvGrpSpPr/>
          <p:nvPr/>
        </p:nvGrpSpPr>
        <p:grpSpPr>
          <a:xfrm>
            <a:off x="15589579" y="23477889"/>
            <a:ext cx="13573712" cy="12976045"/>
            <a:chOff x="15444493" y="23083279"/>
            <a:chExt cx="13573712" cy="12416053"/>
          </a:xfrm>
        </p:grpSpPr>
        <p:grpSp>
          <p:nvGrpSpPr>
            <p:cNvPr id="127" name="群組 126"/>
            <p:cNvGrpSpPr/>
            <p:nvPr/>
          </p:nvGrpSpPr>
          <p:grpSpPr>
            <a:xfrm>
              <a:off x="15444493" y="23498076"/>
              <a:ext cx="13573712" cy="12001256"/>
              <a:chOff x="504106" y="15593498"/>
              <a:chExt cx="13573712" cy="12441330"/>
            </a:xfrm>
          </p:grpSpPr>
          <p:sp>
            <p:nvSpPr>
              <p:cNvPr id="128" name="圓角矩形 127"/>
              <p:cNvSpPr/>
              <p:nvPr/>
            </p:nvSpPr>
            <p:spPr>
              <a:xfrm>
                <a:off x="504106" y="15593498"/>
                <a:ext cx="13573712" cy="12441330"/>
              </a:xfrm>
              <a:prstGeom prst="roundRect">
                <a:avLst/>
              </a:prstGeom>
              <a:solidFill>
                <a:schemeClr val="bg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1139612" y="16306374"/>
                <a:ext cx="12664471" cy="1108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000" dirty="0" smtClean="0">
                    <a:sym typeface="Wingdings 2"/>
                  </a:rPr>
                  <a:t>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  <a:sym typeface="Wingdings 2"/>
                  </a:rPr>
                  <a:t> </a:t>
                </a:r>
                <a:r>
                  <a:rPr lang="zh-TW" altLang="en-US" sz="4000" b="1" dirty="0" smtClean="0">
                    <a:latin typeface="標楷體" pitchFamily="65" charset="-120"/>
                    <a:ea typeface="標楷體" pitchFamily="65" charset="-120"/>
                  </a:rPr>
                  <a:t>空腹</a:t>
                </a:r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喝牛奶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：</a:t>
                </a:r>
                <a:endParaRPr lang="en-US" altLang="zh-TW" sz="4000" dirty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1.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牛奶中的乳糖需要乳糖酶的分解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，其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中的單糖才能夠通過小腸壁進入血液，為人體所吸收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。如果乳糖不能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被分解，而原封不動進入大腸，並被大腸桿菌等細菌代謝、發酵、產酸、產氣，於是出現腹瀉等不適症狀。</a:t>
                </a:r>
                <a:endParaRPr lang="en-US" altLang="zh-TW" sz="4000" dirty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4000" dirty="0">
                    <a:latin typeface="標楷體" pitchFamily="65" charset="-120"/>
                    <a:ea typeface="標楷體" pitchFamily="65" charset="-120"/>
                  </a:rPr>
                  <a:t>2.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牛奶在胃腸道通過時間加快，在胃內停留時間變短，排空時間變快，導致吸收效率降低</a:t>
                </a:r>
              </a:p>
              <a:p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  <a:sym typeface="Wingdings 2"/>
                  </a:rPr>
                  <a:t> </a:t>
                </a:r>
                <a:r>
                  <a:rPr lang="zh-TW" altLang="en-US" sz="4000" b="1" dirty="0" smtClean="0">
                    <a:latin typeface="標楷體" pitchFamily="65" charset="-120"/>
                    <a:ea typeface="標楷體" pitchFamily="65" charset="-120"/>
                  </a:rPr>
                  <a:t>與</a:t>
                </a:r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茶、咖啡同飲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：</a:t>
                </a:r>
              </a:p>
              <a:p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牛奶中含有豐富的鈣離子，茶葉中含有單寧酸，鈣與單寧酸反應產生不溶解的鈣鹽，會影響鈣的吸收。咖啡中的咖啡因是強脫鈣劑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。</a:t>
                </a:r>
                <a:endParaRPr lang="en-US" altLang="zh-TW" sz="40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用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高溫或低溫殺菌：</a:t>
                </a:r>
                <a:endParaRPr lang="en-US" altLang="zh-TW" sz="4000" dirty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牛奶中的蛋白質受高溫的作用，會由溶膠狀態轉變成凝膠狀態，導致沉澱物出現，營養價值降低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。</a:t>
                </a:r>
                <a:endParaRPr lang="en-US" altLang="zh-TW" sz="40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  <a:sym typeface="Wingdings 2"/>
                  </a:rPr>
                  <a:t> </a:t>
                </a:r>
                <a:r>
                  <a:rPr lang="zh-TW" altLang="en-US" sz="4000" b="1" dirty="0" smtClean="0">
                    <a:latin typeface="標楷體" pitchFamily="65" charset="-120"/>
                    <a:ea typeface="標楷體" pitchFamily="65" charset="-120"/>
                  </a:rPr>
                  <a:t>用</a:t>
                </a:r>
                <a:r>
                  <a:rPr lang="zh-TW" altLang="en-US" sz="4000" b="1" dirty="0">
                    <a:latin typeface="標楷體" pitchFamily="65" charset="-120"/>
                    <a:ea typeface="標楷體" pitchFamily="65" charset="-120"/>
                  </a:rPr>
                  <a:t>牛奶送服藥物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：</a:t>
                </a:r>
                <a:endParaRPr lang="en-US" altLang="zh-TW" sz="4000" dirty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牛奶中所含的蛋白質與多種金屬離子結合，會影響一些含金屬離子的藥物在人體內發揮正常藥效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。所以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服藥與喝牛奶最好間隔一段時間。</a:t>
                </a:r>
              </a:p>
            </p:txBody>
          </p:sp>
        </p:grpSp>
        <p:sp>
          <p:nvSpPr>
            <p:cNvPr id="145" name="流程圖: 打孔紙帶 144"/>
            <p:cNvSpPr/>
            <p:nvPr/>
          </p:nvSpPr>
          <p:spPr>
            <a:xfrm>
              <a:off x="17409323" y="23083279"/>
              <a:ext cx="9536241" cy="864096"/>
            </a:xfrm>
            <a:prstGeom prst="flowChartPunchedTap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喝牛奶的禁忌</a:t>
              </a:r>
            </a:p>
          </p:txBody>
        </p:sp>
      </p:grpSp>
      <p:sp>
        <p:nvSpPr>
          <p:cNvPr id="1033" name="文字方塊 1032"/>
          <p:cNvSpPr txBox="1"/>
          <p:nvPr/>
        </p:nvSpPr>
        <p:spPr>
          <a:xfrm>
            <a:off x="16186194" y="13150734"/>
            <a:ext cx="1216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圖一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牛乳與鮮乳標示的差別</a:t>
            </a:r>
          </a:p>
        </p:txBody>
      </p:sp>
      <p:grpSp>
        <p:nvGrpSpPr>
          <p:cNvPr id="1038" name="群組 1037"/>
          <p:cNvGrpSpPr/>
          <p:nvPr/>
        </p:nvGrpSpPr>
        <p:grpSpPr>
          <a:xfrm>
            <a:off x="15661587" y="14080517"/>
            <a:ext cx="13573712" cy="9195953"/>
            <a:chOff x="15303129" y="16584473"/>
            <a:chExt cx="13573712" cy="9195953"/>
          </a:xfrm>
        </p:grpSpPr>
        <p:grpSp>
          <p:nvGrpSpPr>
            <p:cNvPr id="153" name="群組 152"/>
            <p:cNvGrpSpPr/>
            <p:nvPr/>
          </p:nvGrpSpPr>
          <p:grpSpPr>
            <a:xfrm>
              <a:off x="15303129" y="16584473"/>
              <a:ext cx="13573712" cy="9195953"/>
              <a:chOff x="15444493" y="22313064"/>
              <a:chExt cx="13573712" cy="13458154"/>
            </a:xfrm>
          </p:grpSpPr>
          <p:grpSp>
            <p:nvGrpSpPr>
              <p:cNvPr id="154" name="群組 153"/>
              <p:cNvGrpSpPr/>
              <p:nvPr/>
            </p:nvGrpSpPr>
            <p:grpSpPr>
              <a:xfrm>
                <a:off x="15444493" y="23498075"/>
                <a:ext cx="13573712" cy="12273143"/>
                <a:chOff x="504106" y="15593497"/>
                <a:chExt cx="13573712" cy="12723187"/>
              </a:xfrm>
            </p:grpSpPr>
            <p:sp>
              <p:nvSpPr>
                <p:cNvPr id="156" name="圓角矩形 155"/>
                <p:cNvSpPr/>
                <p:nvPr/>
              </p:nvSpPr>
              <p:spPr>
                <a:xfrm>
                  <a:off x="504106" y="15593497"/>
                  <a:ext cx="13573712" cy="12723187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7" name="矩形 156"/>
                <p:cNvSpPr/>
                <p:nvPr/>
              </p:nvSpPr>
              <p:spPr>
                <a:xfrm>
                  <a:off x="1139612" y="16306374"/>
                  <a:ext cx="12664471" cy="7338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zh-TW" altLang="en-US" sz="4000" dirty="0"/>
                </a:p>
              </p:txBody>
            </p:sp>
          </p:grpSp>
          <p:sp>
            <p:nvSpPr>
              <p:cNvPr id="155" name="流程圖: 打孔紙帶 154"/>
              <p:cNvSpPr/>
              <p:nvPr/>
            </p:nvSpPr>
            <p:spPr>
              <a:xfrm>
                <a:off x="17066165" y="22313064"/>
                <a:ext cx="9879400" cy="1634314"/>
              </a:xfrm>
              <a:prstGeom prst="flowChartPunchedTap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800" b="1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牛乳與生乳</a:t>
                </a:r>
              </a:p>
            </p:txBody>
          </p:sp>
        </p:grpSp>
        <p:sp>
          <p:nvSpPr>
            <p:cNvPr id="1037" name="矩形 1036"/>
            <p:cNvSpPr/>
            <p:nvPr/>
          </p:nvSpPr>
          <p:spPr>
            <a:xfrm>
              <a:off x="15977998" y="17952859"/>
              <a:ext cx="12585743" cy="7478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依據我國</a:t>
              </a:r>
              <a:r>
                <a:rPr lang="en-US" altLang="zh-TW" sz="4000" dirty="0">
                  <a:latin typeface="標楷體" pitchFamily="65" charset="-120"/>
                  <a:ea typeface="標楷體" pitchFamily="65" charset="-120"/>
                </a:rPr>
                <a:t>CNS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定義：</a:t>
              </a:r>
            </a:p>
            <a:p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sym typeface="Wingdings 2"/>
                </a:rPr>
                <a:t> 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生</a:t>
              </a: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乳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：從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健康乳牛、乳羊擠出，經冷卻且「未經其他處理」之生乳汁。</a:t>
              </a:r>
            </a:p>
            <a:p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鮮乳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：以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生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乳為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原料，經</a:t>
              </a:r>
              <a:r>
                <a:rPr lang="en-US" altLang="zh-TW" sz="4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加溫殺菌包裝</a:t>
              </a:r>
              <a:r>
                <a:rPr lang="en-US" altLang="zh-TW" sz="4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後冷藏供飲用之乳汁。」</a:t>
              </a:r>
            </a:p>
            <a:p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sym typeface="Wingdings 2"/>
                </a:rPr>
                <a:t> 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強化</a:t>
              </a: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鮮乳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：可添加如寡醣類、酪蛋白、乳鈣、乳鐵蛋白或其他生乳中（除水分外）之營養素</a:t>
              </a:r>
            </a:p>
            <a:p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sym typeface="Wingdings 2"/>
                </a:rPr>
                <a:t> 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調味</a:t>
              </a: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乳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：以</a:t>
              </a:r>
              <a:r>
                <a:rPr lang="en-US" altLang="zh-TW" sz="4000" dirty="0">
                  <a:latin typeface="標楷體" pitchFamily="65" charset="-120"/>
                  <a:ea typeface="標楷體" pitchFamily="65" charset="-120"/>
                </a:rPr>
                <a:t>50%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以上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之生乳、鮮乳或保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久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乳為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主要原料，「添加調味料」等加工製成之調味乳。</a:t>
              </a:r>
            </a:p>
            <a:p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保久乳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：以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生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乳或鮮乳經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「高壓或高溫滅菌」，以無菌包裝後供飲用之乳汁。」</a:t>
              </a:r>
            </a:p>
            <a:p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sym typeface="Wingdings 2"/>
                </a:rPr>
                <a:t> 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牛乳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：至於牛乳，</a:t>
              </a:r>
              <a:r>
                <a:rPr lang="en-US" altLang="zh-TW" sz="4000" dirty="0">
                  <a:latin typeface="標楷體" pitchFamily="65" charset="-120"/>
                  <a:ea typeface="標楷體" pitchFamily="65" charset="-120"/>
                </a:rPr>
                <a:t>CNS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標準沒有定義。</a:t>
              </a:r>
            </a:p>
          </p:txBody>
        </p:sp>
      </p:grpSp>
      <p:grpSp>
        <p:nvGrpSpPr>
          <p:cNvPr id="160" name="群組 159"/>
          <p:cNvGrpSpPr/>
          <p:nvPr/>
        </p:nvGrpSpPr>
        <p:grpSpPr>
          <a:xfrm>
            <a:off x="1205818" y="15360114"/>
            <a:ext cx="13573712" cy="4387964"/>
            <a:chOff x="971955" y="16089738"/>
            <a:chExt cx="13573712" cy="4387964"/>
          </a:xfrm>
        </p:grpSpPr>
        <p:grpSp>
          <p:nvGrpSpPr>
            <p:cNvPr id="161" name="群組 160"/>
            <p:cNvGrpSpPr/>
            <p:nvPr/>
          </p:nvGrpSpPr>
          <p:grpSpPr>
            <a:xfrm>
              <a:off x="971955" y="16522943"/>
              <a:ext cx="13573712" cy="3954759"/>
              <a:chOff x="504106" y="15593499"/>
              <a:chExt cx="13573712" cy="4099775"/>
            </a:xfrm>
          </p:grpSpPr>
          <p:sp>
            <p:nvSpPr>
              <p:cNvPr id="163" name="圓角矩形 162"/>
              <p:cNvSpPr/>
              <p:nvPr/>
            </p:nvSpPr>
            <p:spPr>
              <a:xfrm>
                <a:off x="504106" y="15593499"/>
                <a:ext cx="13573712" cy="4099775"/>
              </a:xfrm>
              <a:prstGeom prst="roundRect">
                <a:avLst/>
              </a:prstGeom>
              <a:solidFill>
                <a:schemeClr val="bg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1163963" y="16257633"/>
                <a:ext cx="12664471" cy="3286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000" dirty="0" smtClean="0"/>
                  <a:t>         </a:t>
                </a:r>
                <a:r>
                  <a:rPr lang="zh-TW" altLang="en-US" sz="4000" dirty="0" smtClean="0">
                    <a:latin typeface="標楷體" pitchFamily="65" charset="-120"/>
                    <a:ea typeface="標楷體" pitchFamily="65" charset="-120"/>
                  </a:rPr>
                  <a:t>牛乳</a:t>
                </a:r>
                <a:r>
                  <a:rPr lang="zh-TW" altLang="en-US" sz="4000" dirty="0">
                    <a:latin typeface="標楷體" pitchFamily="65" charset="-120"/>
                    <a:ea typeface="標楷體" pitchFamily="65" charset="-120"/>
                  </a:rPr>
                  <a:t>，俗稱牛奶，是最古老的天然飲料之一。顧名思義，牛乳是從雌性乳牛身上所擠出來的。在不同國家，牛乳也分有不同的等級，目前最普遍的是全脂、高鈣低脂及脫脂牛乳。美國將牛乳按照脂肪含量分為五類，分別是接近無脂、半低脂、低脂、減脂與全脂。</a:t>
                </a:r>
              </a:p>
            </p:txBody>
          </p:sp>
        </p:grpSp>
        <p:sp>
          <p:nvSpPr>
            <p:cNvPr id="162" name="流程圖: 打孔紙帶 161"/>
            <p:cNvSpPr/>
            <p:nvPr/>
          </p:nvSpPr>
          <p:spPr>
            <a:xfrm>
              <a:off x="2846672" y="16089738"/>
              <a:ext cx="9592924" cy="937260"/>
            </a:xfrm>
            <a:prstGeom prst="flowChartPunchedTap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牛奶簡介</a:t>
              </a:r>
            </a:p>
          </p:txBody>
        </p:sp>
      </p:grpSp>
      <p:grpSp>
        <p:nvGrpSpPr>
          <p:cNvPr id="1041" name="群組 1040"/>
          <p:cNvGrpSpPr/>
          <p:nvPr/>
        </p:nvGrpSpPr>
        <p:grpSpPr>
          <a:xfrm>
            <a:off x="1303601" y="33124943"/>
            <a:ext cx="13249153" cy="7289428"/>
            <a:chOff x="1008482" y="35971008"/>
            <a:chExt cx="13249153" cy="7289428"/>
          </a:xfrm>
        </p:grpSpPr>
        <p:grpSp>
          <p:nvGrpSpPr>
            <p:cNvPr id="1035" name="群組 1034"/>
            <p:cNvGrpSpPr/>
            <p:nvPr/>
          </p:nvGrpSpPr>
          <p:grpSpPr>
            <a:xfrm>
              <a:off x="1008482" y="35971008"/>
              <a:ext cx="13249153" cy="7289428"/>
              <a:chOff x="1296513" y="16162902"/>
              <a:chExt cx="13249153" cy="6599004"/>
            </a:xfrm>
          </p:grpSpPr>
          <p:grpSp>
            <p:nvGrpSpPr>
              <p:cNvPr id="49" name="群組 48"/>
              <p:cNvGrpSpPr/>
              <p:nvPr/>
            </p:nvGrpSpPr>
            <p:grpSpPr>
              <a:xfrm>
                <a:off x="1296513" y="16522941"/>
                <a:ext cx="13249153" cy="6238965"/>
                <a:chOff x="828664" y="15593498"/>
                <a:chExt cx="13249153" cy="6467740"/>
              </a:xfrm>
            </p:grpSpPr>
            <p:sp>
              <p:nvSpPr>
                <p:cNvPr id="43" name="圓角矩形 42"/>
                <p:cNvSpPr/>
                <p:nvPr/>
              </p:nvSpPr>
              <p:spPr>
                <a:xfrm>
                  <a:off x="828664" y="15593498"/>
                  <a:ext cx="13249153" cy="646774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1163963" y="16257633"/>
                  <a:ext cx="12664471" cy="7338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zh-TW" altLang="en-US" sz="4000" dirty="0"/>
                </a:p>
              </p:txBody>
            </p:sp>
          </p:grpSp>
          <p:sp>
            <p:nvSpPr>
              <p:cNvPr id="142" name="流程圖: 打孔紙帶 141"/>
              <p:cNvSpPr/>
              <p:nvPr/>
            </p:nvSpPr>
            <p:spPr>
              <a:xfrm>
                <a:off x="2846672" y="16162902"/>
                <a:ext cx="9536241" cy="864096"/>
              </a:xfrm>
              <a:prstGeom prst="flowChartPunchedTap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800" b="1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牛奶可能引起的疾病</a:t>
                </a:r>
              </a:p>
            </p:txBody>
          </p:sp>
        </p:grpSp>
        <p:sp>
          <p:nvSpPr>
            <p:cNvPr id="1040" name="矩形 1039"/>
            <p:cNvSpPr/>
            <p:nvPr/>
          </p:nvSpPr>
          <p:spPr>
            <a:xfrm>
              <a:off x="1349827" y="37124072"/>
              <a:ext cx="12611288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4000" b="1" dirty="0">
                  <a:latin typeface="標楷體" pitchFamily="65" charset="-120"/>
                  <a:ea typeface="標楷體" pitchFamily="65" charset="-120"/>
                </a:rPr>
                <a:t>1. 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動脈硬化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：牛奶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中的脂肪含有膽固醇，形成擠壓動脈內壁的堆積物 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，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稱之為血栓</a:t>
              </a:r>
            </a:p>
            <a:p>
              <a:r>
                <a:rPr lang="en-US" altLang="zh-TW" sz="4000" b="1" dirty="0">
                  <a:latin typeface="標楷體" pitchFamily="65" charset="-120"/>
                  <a:ea typeface="標楷體" pitchFamily="65" charset="-120"/>
                </a:rPr>
                <a:t>2. </a:t>
              </a: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乳糖不耐症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：當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乳糖酶因先天性、原發性或續發性等原因 、原發性或續發性等原因，而致活性降低或缺乏時 ，而致活性降低或缺乏時，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乳糖無法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被水解消化而產生滲透壓的影響效應</a:t>
              </a:r>
            </a:p>
            <a:p>
              <a:r>
                <a:rPr lang="en-US" altLang="zh-TW" sz="4000" b="1" dirty="0">
                  <a:latin typeface="標楷體" pitchFamily="65" charset="-120"/>
                  <a:ea typeface="標楷體" pitchFamily="65" charset="-120"/>
                </a:rPr>
                <a:t>3. </a:t>
              </a:r>
              <a:r>
                <a:rPr lang="zh-TW" altLang="en-US" sz="4000" b="1" dirty="0">
                  <a:latin typeface="標楷體" pitchFamily="65" charset="-120"/>
                  <a:ea typeface="標楷體" pitchFamily="65" charset="-120"/>
                </a:rPr>
                <a:t>面皰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：混入許多牛奶的另一種物質是黃體激素，當黃體激素被轉化成雄性素</a:t>
              </a:r>
              <a:r>
                <a:rPr lang="en-US" altLang="zh-TW" sz="4000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面皰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生成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的因素之ㄧ</a:t>
              </a:r>
              <a:r>
                <a:rPr lang="en-US" altLang="zh-TW" sz="4000" dirty="0"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時，就可能產生面皰。</a:t>
              </a:r>
            </a:p>
          </p:txBody>
        </p:sp>
      </p:grpSp>
      <p:grpSp>
        <p:nvGrpSpPr>
          <p:cNvPr id="1043" name="群組 1042"/>
          <p:cNvGrpSpPr/>
          <p:nvPr/>
        </p:nvGrpSpPr>
        <p:grpSpPr>
          <a:xfrm>
            <a:off x="15698114" y="36691089"/>
            <a:ext cx="13249153" cy="3219229"/>
            <a:chOff x="15193739" y="36355970"/>
            <a:chExt cx="13249153" cy="3219229"/>
          </a:xfrm>
        </p:grpSpPr>
        <p:grpSp>
          <p:nvGrpSpPr>
            <p:cNvPr id="168" name="群組 167"/>
            <p:cNvGrpSpPr/>
            <p:nvPr/>
          </p:nvGrpSpPr>
          <p:grpSpPr>
            <a:xfrm>
              <a:off x="15193739" y="36355970"/>
              <a:ext cx="13249153" cy="3219229"/>
              <a:chOff x="1008482" y="35971009"/>
              <a:chExt cx="13249153" cy="3219229"/>
            </a:xfrm>
          </p:grpSpPr>
          <p:grpSp>
            <p:nvGrpSpPr>
              <p:cNvPr id="169" name="群組 168"/>
              <p:cNvGrpSpPr/>
              <p:nvPr/>
            </p:nvGrpSpPr>
            <p:grpSpPr>
              <a:xfrm>
                <a:off x="1008482" y="35971009"/>
                <a:ext cx="13249153" cy="3219229"/>
                <a:chOff x="1296513" y="16162902"/>
                <a:chExt cx="13249153" cy="2914317"/>
              </a:xfrm>
            </p:grpSpPr>
            <p:grpSp>
              <p:nvGrpSpPr>
                <p:cNvPr id="171" name="群組 170"/>
                <p:cNvGrpSpPr/>
                <p:nvPr/>
              </p:nvGrpSpPr>
              <p:grpSpPr>
                <a:xfrm>
                  <a:off x="1296513" y="16522943"/>
                  <a:ext cx="13249153" cy="2554276"/>
                  <a:chOff x="828664" y="15593499"/>
                  <a:chExt cx="13249153" cy="2647938"/>
                </a:xfrm>
              </p:grpSpPr>
              <p:sp>
                <p:nvSpPr>
                  <p:cNvPr id="173" name="圓角矩形 172"/>
                  <p:cNvSpPr/>
                  <p:nvPr/>
                </p:nvSpPr>
                <p:spPr>
                  <a:xfrm>
                    <a:off x="828664" y="15593499"/>
                    <a:ext cx="13249153" cy="2647938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74" name="矩形 173"/>
                  <p:cNvSpPr/>
                  <p:nvPr/>
                </p:nvSpPr>
                <p:spPr>
                  <a:xfrm>
                    <a:off x="1163963" y="16257633"/>
                    <a:ext cx="12664471" cy="733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zh-TW" altLang="en-US" sz="4000" dirty="0"/>
                  </a:p>
                </p:txBody>
              </p:sp>
            </p:grpSp>
            <p:sp>
              <p:nvSpPr>
                <p:cNvPr id="172" name="流程圖: 打孔紙帶 171"/>
                <p:cNvSpPr/>
                <p:nvPr/>
              </p:nvSpPr>
              <p:spPr>
                <a:xfrm>
                  <a:off x="2846672" y="16162902"/>
                  <a:ext cx="9536241" cy="864096"/>
                </a:xfrm>
                <a:prstGeom prst="flowChartPunchedTap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4800" b="1" dirty="0" smtClean="0">
                      <a:solidFill>
                        <a:schemeClr val="bg1"/>
                      </a:solidFill>
                      <a:latin typeface="標楷體" pitchFamily="65" charset="-120"/>
                      <a:ea typeface="標楷體" pitchFamily="65" charset="-120"/>
                    </a:rPr>
                    <a:t>參考資料</a:t>
                  </a:r>
                  <a:endParaRPr lang="zh-TW" altLang="en-US" sz="4800" b="1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sp>
            <p:nvSpPr>
              <p:cNvPr id="170" name="矩形 169"/>
              <p:cNvSpPr/>
              <p:nvPr/>
            </p:nvSpPr>
            <p:spPr>
              <a:xfrm>
                <a:off x="1349827" y="37124072"/>
                <a:ext cx="1261128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TW" altLang="en-US" sz="4000" dirty="0"/>
              </a:p>
            </p:txBody>
          </p:sp>
        </p:grpSp>
        <p:sp>
          <p:nvSpPr>
            <p:cNvPr id="1042" name="矩形 1041"/>
            <p:cNvSpPr/>
            <p:nvPr/>
          </p:nvSpPr>
          <p:spPr>
            <a:xfrm>
              <a:off x="15717758" y="37328430"/>
              <a:ext cx="1263778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latin typeface="標楷體" pitchFamily="65" charset="-120"/>
                  <a:ea typeface="標楷體" pitchFamily="65" charset="-120"/>
                </a:rPr>
                <a:t>1.https</a:t>
              </a:r>
              <a:r>
                <a:rPr lang="en-US" altLang="zh-TW" sz="2800" dirty="0">
                  <a:latin typeface="標楷體" pitchFamily="65" charset="-120"/>
                  <a:ea typeface="標楷體" pitchFamily="65" charset="-120"/>
                </a:rPr>
                <a:t>://zh.wikipedia.org/zh-tw/%E7%89%9B%E5%A5%B6</a:t>
              </a:r>
            </a:p>
            <a:p>
              <a:r>
                <a:rPr lang="en-US" altLang="zh-TW" sz="2800" dirty="0" smtClean="0">
                  <a:latin typeface="標楷體" pitchFamily="65" charset="-120"/>
                  <a:ea typeface="標楷體" pitchFamily="65" charset="-120"/>
                </a:rPr>
                <a:t>2.http</a:t>
              </a:r>
              <a:r>
                <a:rPr lang="en-US" altLang="zh-TW" sz="2800" dirty="0">
                  <a:latin typeface="標楷體" pitchFamily="65" charset="-120"/>
                  <a:ea typeface="標楷體" pitchFamily="65" charset="-120"/>
                </a:rPr>
                <a:t>://www.ettoday.net/news/20150317/479608.htm</a:t>
              </a:r>
            </a:p>
            <a:p>
              <a:r>
                <a:rPr lang="en-US" altLang="zh-TW" sz="2800" dirty="0" smtClean="0">
                  <a:latin typeface="標楷體" pitchFamily="65" charset="-120"/>
                  <a:ea typeface="標楷體" pitchFamily="65" charset="-120"/>
                </a:rPr>
                <a:t>3.http</a:t>
              </a:r>
              <a:r>
                <a:rPr lang="en-US" altLang="zh-TW" sz="2800" dirty="0">
                  <a:latin typeface="標楷體" pitchFamily="65" charset="-120"/>
                  <a:ea typeface="標楷體" pitchFamily="65" charset="-120"/>
                </a:rPr>
                <a:t>://www.businessweekly.com.tw/KIndepArticle.aspx?id=20229</a:t>
              </a:r>
            </a:p>
            <a:p>
              <a:r>
                <a:rPr lang="en-US" altLang="zh-TW" sz="2800" dirty="0" smtClean="0">
                  <a:latin typeface="標楷體" pitchFamily="65" charset="-120"/>
                  <a:ea typeface="標楷體" pitchFamily="65" charset="-120"/>
                </a:rPr>
                <a:t>4.http</a:t>
              </a:r>
              <a:r>
                <a:rPr lang="en-US" altLang="zh-TW" sz="2800" dirty="0">
                  <a:latin typeface="標楷體" pitchFamily="65" charset="-120"/>
                  <a:ea typeface="標楷體" pitchFamily="65" charset="-120"/>
                </a:rPr>
                <a:t>://</a:t>
              </a:r>
              <a:r>
                <a:rPr lang="en-US" altLang="zh-TW" sz="2800" dirty="0" smtClean="0">
                  <a:latin typeface="標楷體" pitchFamily="65" charset="-120"/>
                  <a:ea typeface="標楷體" pitchFamily="65" charset="-120"/>
                </a:rPr>
                <a:t>health.big5.enorth.com.cn/system/2009/12/08/004311566.shtml</a:t>
              </a:r>
            </a:p>
            <a:p>
              <a:r>
                <a:rPr lang="en-US" altLang="zh-TW" sz="2800" dirty="0">
                  <a:latin typeface="標楷體" pitchFamily="65" charset="-120"/>
                  <a:ea typeface="標楷體" pitchFamily="65" charset="-120"/>
                </a:rPr>
                <a:t>5. http://www.shs.edu.tw/works/essay/2009/03/2009032522050055.pdf</a:t>
              </a:r>
            </a:p>
          </p:txBody>
        </p:sp>
      </p:grpSp>
      <p:pic>
        <p:nvPicPr>
          <p:cNvPr id="1053" name="圖片 10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3" t="18434" r="30934" b="25310"/>
          <a:stretch/>
        </p:blipFill>
        <p:spPr>
          <a:xfrm>
            <a:off x="15169265" y="-111544"/>
            <a:ext cx="15044849" cy="27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1045</Words>
  <Application>Microsoft Office PowerPoint</Application>
  <PresentationFormat>自訂</PresentationFormat>
  <Paragraphs>51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win7</cp:lastModifiedBy>
  <cp:revision>339</cp:revision>
  <dcterms:created xsi:type="dcterms:W3CDTF">2015-05-06T12:56:08Z</dcterms:created>
  <dcterms:modified xsi:type="dcterms:W3CDTF">2016-01-22T04:42:45Z</dcterms:modified>
</cp:coreProperties>
</file>