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62" r:id="rId3"/>
    <p:sldId id="257" r:id="rId4"/>
    <p:sldId id="259" r:id="rId5"/>
    <p:sldId id="260" r:id="rId6"/>
    <p:sldId id="261" r:id="rId7"/>
    <p:sldId id="264" r:id="rId8"/>
    <p:sldId id="263" r:id="rId9"/>
    <p:sldId id="265" r:id="rId10"/>
    <p:sldId id="266" r:id="rId11"/>
    <p:sldId id="267" r:id="rId12"/>
    <p:sldId id="268"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64516B-6492-4781-A25B-3A23AD4FEAB5}" type="datetimeFigureOut">
              <a:rPr lang="zh-TW" altLang="en-US" smtClean="0"/>
              <a:pPr/>
              <a:t>2011/10/21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3C6F03-633E-4C59-A243-FBE47D62127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163C6F03-633E-4C59-A243-FBE47D621277}" type="slidenum">
              <a:rPr lang="zh-TW" altLang="en-US" smtClean="0"/>
              <a:pPr/>
              <a:t>4</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D175F8D9-87E2-49B9-95D3-85E77E6EEAA4}" type="datetime1">
              <a:rPr lang="zh-TW" altLang="en-US" smtClean="0"/>
              <a:pPr/>
              <a:t>2011/10/21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907F44A1-367B-42F4-8A93-C7ECCDCCC467}" type="datetime1">
              <a:rPr lang="zh-TW" altLang="en-US" smtClean="0"/>
              <a:pPr/>
              <a:t>2011/10/21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95758C2-9201-4311-B931-097E5D8FCB88}" type="datetime1">
              <a:rPr lang="zh-TW" altLang="en-US" smtClean="0"/>
              <a:pPr/>
              <a:t>2011/10/21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B23155F6-DF55-4067-996F-21351597F374}" type="datetime1">
              <a:rPr lang="zh-TW" altLang="en-US" smtClean="0"/>
              <a:pPr/>
              <a:t>2011/10/21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FBA1C63C-76C4-4E1F-ABF4-877CD24BA605}" type="datetime1">
              <a:rPr lang="zh-TW" altLang="en-US" smtClean="0"/>
              <a:pPr/>
              <a:t>2011/10/21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C0EA8AA5-9BC0-4056-965B-EF70E545D356}" type="datetime1">
              <a:rPr lang="zh-TW" altLang="en-US" smtClean="0"/>
              <a:pPr/>
              <a:t>2011/10/21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8067F3CA-E9F9-4507-BC65-68453ADC4912}" type="datetime1">
              <a:rPr lang="zh-TW" altLang="en-US" smtClean="0"/>
              <a:pPr/>
              <a:t>2011/10/21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D57C63AD-769F-4904-A68E-5080ED2FDCC4}" type="datetime1">
              <a:rPr lang="zh-TW" altLang="en-US" smtClean="0"/>
              <a:pPr/>
              <a:t>2011/10/21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7C13AEF0-C3E3-4D46-AAFB-FED9A2FD793F}" type="datetime1">
              <a:rPr lang="zh-TW" altLang="en-US" smtClean="0"/>
              <a:pPr/>
              <a:t>2011/10/21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19B9243-109C-4EB1-AC61-7AF3F840EA9C}" type="datetime1">
              <a:rPr lang="zh-TW" altLang="en-US" smtClean="0"/>
              <a:pPr/>
              <a:t>2011/10/21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F4087904-EDDD-4E78-B5E2-91E5FCEA4989}" type="datetime1">
              <a:rPr lang="zh-TW" altLang="en-US" smtClean="0"/>
              <a:pPr/>
              <a:t>2011/10/21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3ABE53-11FB-4450-B72C-CBAC512437E4}"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E78139-003C-4602-941A-9CAFD9004960}" type="datetime1">
              <a:rPr lang="zh-TW" altLang="en-US" smtClean="0"/>
              <a:pPr/>
              <a:t>2011/10/21</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3ABE53-11FB-4450-B72C-CBAC512437E4}"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矩形 3"/>
          <p:cNvSpPr/>
          <p:nvPr/>
        </p:nvSpPr>
        <p:spPr>
          <a:xfrm>
            <a:off x="2357422" y="214290"/>
            <a:ext cx="4429156" cy="1357322"/>
          </a:xfrm>
          <a:prstGeom prst="rect">
            <a:avLst/>
          </a:prstGeom>
          <a:solidFill>
            <a:schemeClr val="bg1"/>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4400" b="1" dirty="0" smtClean="0">
                <a:solidFill>
                  <a:sysClr val="windowText" lastClr="000000"/>
                </a:solidFill>
                <a:latin typeface="微軟正黑體" pitchFamily="34" charset="-120"/>
                <a:ea typeface="微軟正黑體" pitchFamily="34" charset="-120"/>
              </a:rPr>
              <a:t>工程與社會專題</a:t>
            </a:r>
            <a:r>
              <a:rPr lang="en-US" altLang="zh-TW" sz="4400" b="1" dirty="0" smtClean="0">
                <a:solidFill>
                  <a:sysClr val="windowText" lastClr="000000"/>
                </a:solidFill>
                <a:latin typeface="微軟正黑體" pitchFamily="34" charset="-120"/>
                <a:ea typeface="微軟正黑體" pitchFamily="34" charset="-120"/>
              </a:rPr>
              <a:t>(</a:t>
            </a:r>
            <a:r>
              <a:rPr lang="zh-TW" altLang="en-US" sz="4400" b="1" dirty="0" smtClean="0">
                <a:solidFill>
                  <a:sysClr val="windowText" lastClr="000000"/>
                </a:solidFill>
                <a:latin typeface="微軟正黑體" pitchFamily="34" charset="-120"/>
                <a:ea typeface="微軟正黑體" pitchFamily="34" charset="-120"/>
              </a:rPr>
              <a:t>資訊</a:t>
            </a:r>
            <a:r>
              <a:rPr lang="en-US" altLang="zh-TW" sz="4400" b="1" dirty="0" smtClean="0">
                <a:solidFill>
                  <a:sysClr val="windowText" lastClr="000000"/>
                </a:solidFill>
                <a:latin typeface="微軟正黑體" pitchFamily="34" charset="-120"/>
                <a:ea typeface="微軟正黑體" pitchFamily="34" charset="-120"/>
              </a:rPr>
              <a:t>)</a:t>
            </a:r>
            <a:endParaRPr lang="zh-TW" altLang="en-US" sz="4400" b="1" dirty="0">
              <a:solidFill>
                <a:sysClr val="windowText" lastClr="000000"/>
              </a:solidFill>
              <a:latin typeface="微軟正黑體" pitchFamily="34" charset="-120"/>
              <a:ea typeface="微軟正黑體" pitchFamily="34" charset="-120"/>
            </a:endParaRPr>
          </a:p>
        </p:txBody>
      </p:sp>
      <p:sp>
        <p:nvSpPr>
          <p:cNvPr id="5" name="矩形 4"/>
          <p:cNvSpPr/>
          <p:nvPr/>
        </p:nvSpPr>
        <p:spPr>
          <a:xfrm>
            <a:off x="3500430" y="3500438"/>
            <a:ext cx="2143140" cy="21431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2400" b="1" dirty="0" smtClean="0">
                <a:solidFill>
                  <a:schemeClr val="tx1"/>
                </a:solidFill>
                <a:latin typeface="微軟正黑體" pitchFamily="34" charset="-120"/>
                <a:ea typeface="微軟正黑體" pitchFamily="34" charset="-120"/>
              </a:rPr>
              <a:t>組長：李承霖</a:t>
            </a:r>
            <a:endParaRPr lang="en-US" altLang="zh-TW" sz="2400" b="1" dirty="0">
              <a:solidFill>
                <a:schemeClr val="tx1"/>
              </a:solidFill>
              <a:latin typeface="微軟正黑體" pitchFamily="34" charset="-120"/>
              <a:ea typeface="微軟正黑體" pitchFamily="34" charset="-120"/>
            </a:endParaRPr>
          </a:p>
          <a:p>
            <a:r>
              <a:rPr lang="zh-TW" altLang="en-US" sz="2400" b="1" dirty="0" smtClean="0">
                <a:solidFill>
                  <a:schemeClr val="tx1"/>
                </a:solidFill>
                <a:latin typeface="微軟正黑體" pitchFamily="34" charset="-120"/>
                <a:ea typeface="微軟正黑體" pitchFamily="34" charset="-120"/>
              </a:rPr>
              <a:t>組員：廖晧欽</a:t>
            </a:r>
            <a:endParaRPr lang="en-US" altLang="zh-TW" sz="2400" b="1" dirty="0" smtClean="0">
              <a:solidFill>
                <a:schemeClr val="tx1"/>
              </a:solidFill>
              <a:latin typeface="微軟正黑體" pitchFamily="34" charset="-120"/>
              <a:ea typeface="微軟正黑體" pitchFamily="34" charset="-120"/>
            </a:endParaRPr>
          </a:p>
          <a:p>
            <a:r>
              <a:rPr lang="zh-TW" altLang="en-US" sz="2400" b="1" dirty="0">
                <a:solidFill>
                  <a:schemeClr val="tx1"/>
                </a:solidFill>
                <a:latin typeface="微軟正黑體" pitchFamily="34" charset="-120"/>
                <a:ea typeface="微軟正黑體" pitchFamily="34" charset="-120"/>
              </a:rPr>
              <a:t>　</a:t>
            </a:r>
            <a:r>
              <a:rPr lang="zh-TW" altLang="en-US" sz="2400" b="1" dirty="0" smtClean="0">
                <a:solidFill>
                  <a:schemeClr val="tx1"/>
                </a:solidFill>
                <a:latin typeface="微軟正黑體" pitchFamily="34" charset="-120"/>
                <a:ea typeface="微軟正黑體" pitchFamily="34" charset="-120"/>
              </a:rPr>
              <a:t>　　黃國化</a:t>
            </a:r>
            <a:endParaRPr lang="en-US" altLang="zh-TW" sz="2400" b="1" dirty="0" smtClean="0">
              <a:solidFill>
                <a:schemeClr val="tx1"/>
              </a:solidFill>
              <a:latin typeface="微軟正黑體" pitchFamily="34" charset="-120"/>
              <a:ea typeface="微軟正黑體" pitchFamily="34" charset="-120"/>
            </a:endParaRPr>
          </a:p>
          <a:p>
            <a:r>
              <a:rPr lang="zh-TW" altLang="en-US" sz="2400" b="1" dirty="0">
                <a:solidFill>
                  <a:schemeClr val="tx1"/>
                </a:solidFill>
                <a:latin typeface="微軟正黑體" pitchFamily="34" charset="-120"/>
                <a:ea typeface="微軟正黑體" pitchFamily="34" charset="-120"/>
              </a:rPr>
              <a:t>　</a:t>
            </a:r>
            <a:r>
              <a:rPr lang="zh-TW" altLang="en-US" sz="2400" b="1" dirty="0" smtClean="0">
                <a:solidFill>
                  <a:schemeClr val="tx1"/>
                </a:solidFill>
                <a:latin typeface="微軟正黑體" pitchFamily="34" charset="-120"/>
                <a:ea typeface="微軟正黑體" pitchFamily="34" charset="-120"/>
              </a:rPr>
              <a:t>　　謝穎輝</a:t>
            </a:r>
            <a:endParaRPr lang="en-US" altLang="zh-TW" sz="2400" b="1" dirty="0" smtClean="0">
              <a:solidFill>
                <a:schemeClr val="tx1"/>
              </a:solidFill>
              <a:latin typeface="微軟正黑體" pitchFamily="34" charset="-120"/>
              <a:ea typeface="微軟正黑體" pitchFamily="34" charset="-120"/>
            </a:endParaRPr>
          </a:p>
          <a:p>
            <a:endParaRPr lang="en-US" altLang="zh-TW" dirty="0" smtClean="0"/>
          </a:p>
          <a:p>
            <a:pPr algn="ctr"/>
            <a:endParaRPr lang="zh-TW" altLang="en-US" dirty="0"/>
          </a:p>
        </p:txBody>
      </p:sp>
      <p:sp>
        <p:nvSpPr>
          <p:cNvPr id="6" name="頁尾版面配置區 5"/>
          <p:cNvSpPr>
            <a:spLocks noGrp="1"/>
          </p:cNvSpPr>
          <p:nvPr>
            <p:ph type="ftr" sz="quarter" idx="11"/>
          </p:nvPr>
        </p:nvSpPr>
        <p:spPr/>
        <p:txBody>
          <a:bodyPr/>
          <a:lstStyle/>
          <a:p>
            <a:endParaRPr lang="zh-TW"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511288"/>
          </a:xfrm>
        </p:spPr>
        <p:txBody>
          <a:bodyPr>
            <a:noAutofit/>
          </a:bodyPr>
          <a:lstStyle/>
          <a:p>
            <a:pPr algn="l"/>
            <a:r>
              <a:rPr lang="en-US" altLang="zh-TW" sz="2400" b="1" dirty="0" smtClean="0">
                <a:latin typeface="微軟正黑體" pitchFamily="34" charset="-120"/>
                <a:ea typeface="微軟正黑體" pitchFamily="34" charset="-120"/>
              </a:rPr>
              <a:t/>
            </a:r>
            <a:br>
              <a:rPr lang="en-US" altLang="zh-TW" sz="2400" b="1" dirty="0" smtClean="0">
                <a:latin typeface="微軟正黑體" pitchFamily="34" charset="-120"/>
                <a:ea typeface="微軟正黑體" pitchFamily="34" charset="-120"/>
              </a:rPr>
            </a:br>
            <a:r>
              <a:rPr lang="zh-TW" altLang="en-US" sz="2400" b="1" dirty="0" smtClean="0">
                <a:latin typeface="微軟正黑體" pitchFamily="34" charset="-120"/>
                <a:ea typeface="微軟正黑體" pitchFamily="34" charset="-120"/>
              </a:rPr>
              <a:t>經過這次日本核災事件，了解核災的恐怖後，對於我們一座小小的台灣目前就有三座核能發電廠正在運作中，許多民眾開始覺得應該要減少核能發電廠的數量，達到安全的節能減碳。小組討論有何看法？</a:t>
            </a:r>
            <a:br>
              <a:rPr lang="zh-TW" altLang="en-US" sz="2400" b="1" dirty="0" smtClean="0">
                <a:latin typeface="微軟正黑體" pitchFamily="34" charset="-120"/>
                <a:ea typeface="微軟正黑體" pitchFamily="34" charset="-120"/>
              </a:rPr>
            </a:br>
            <a:endParaRPr lang="zh-TW" altLang="en-US" sz="2400" b="1" dirty="0">
              <a:latin typeface="微軟正黑體" pitchFamily="34" charset="-120"/>
              <a:ea typeface="微軟正黑體" pitchFamily="34" charset="-120"/>
            </a:endParaRPr>
          </a:p>
        </p:txBody>
      </p:sp>
      <p:sp>
        <p:nvSpPr>
          <p:cNvPr id="4" name="矩形 3"/>
          <p:cNvSpPr/>
          <p:nvPr/>
        </p:nvSpPr>
        <p:spPr>
          <a:xfrm>
            <a:off x="642910" y="2357430"/>
            <a:ext cx="7858180" cy="37147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以目前的情況來看，核電廠還是必須的，現在的各種發電方式想取代核能所提供的發電量是不可能的，除非能放棄現有的生活享受，例如吹冷氣，玩電腦等等。</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雖然現在有很多環保人士一直在提倡反核，但實際效果不大，主要是科技越來越進步，人口越來越密集，無時無刻都要使用電能，所以要減少核能發電廠的數量機率不大。</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至於節能減碳部分，只能減緩溫室效應所帶來的衝擊，而不能完全消失，所以我們要達到節能減碳的方法很多，例如可以多搭乘大眾運輸系統、隨手關燈等，並不是因日本核災才凸顯出節能減碳的重要性，而是在平常生活就可以做到。</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zh-TW" altLang="en-US"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zh-TW" altLang="en-US" b="1" dirty="0" smtClean="0">
              <a:solidFill>
                <a:schemeClr val="tx1"/>
              </a:solidFill>
              <a:latin typeface="微軟正黑體" pitchFamily="34" charset="-120"/>
              <a:ea typeface="微軟正黑體" pitchFamily="34" charset="-120"/>
            </a:endParaRPr>
          </a:p>
          <a:p>
            <a:pPr algn="ctr"/>
            <a:endParaRPr lang="zh-TW" altLang="en-US" b="1" dirty="0">
              <a:solidFill>
                <a:schemeClr val="tx1"/>
              </a:solidFill>
              <a:latin typeface="微軟正黑體" pitchFamily="34" charset="-120"/>
              <a:ea typeface="微軟正黑體" pitchFamily="34" charset="-120"/>
            </a:endParaRPr>
          </a:p>
        </p:txBody>
      </p:sp>
      <p:sp>
        <p:nvSpPr>
          <p:cNvPr id="5" name="頁尾版面配置區 4"/>
          <p:cNvSpPr>
            <a:spLocks noGrp="1"/>
          </p:cNvSpPr>
          <p:nvPr>
            <p:ph type="ftr" sz="quarter" idx="11"/>
          </p:nvPr>
        </p:nvSpPr>
        <p:spPr/>
        <p:txBody>
          <a:bodyPr/>
          <a:lstStyle/>
          <a:p>
            <a:endParaRPr lang="zh-TW"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pPr algn="l"/>
            <a:r>
              <a:rPr lang="en-US" altLang="zh-TW" sz="2400" b="1" dirty="0" smtClean="0">
                <a:latin typeface="微軟正黑體" pitchFamily="34" charset="-120"/>
                <a:ea typeface="微軟正黑體" pitchFamily="34" charset="-120"/>
              </a:rPr>
              <a:t/>
            </a:r>
            <a:br>
              <a:rPr lang="en-US" altLang="zh-TW" sz="2400" b="1" dirty="0" smtClean="0">
                <a:latin typeface="微軟正黑體" pitchFamily="34" charset="-120"/>
                <a:ea typeface="微軟正黑體" pitchFamily="34" charset="-120"/>
              </a:rPr>
            </a:br>
            <a:r>
              <a:rPr lang="zh-TW" altLang="en-US" sz="2400" b="1" dirty="0" smtClean="0">
                <a:latin typeface="微軟正黑體" pitchFamily="34" charset="-120"/>
                <a:ea typeface="微軟正黑體" pitchFamily="34" charset="-120"/>
              </a:rPr>
              <a:t>對於日本這次核能事件，有人認為是天然災害，有人認為是人為的科技災害，小組的看法為何？是否其實日本是可以避免這樣的科技災害發生？我們台灣應該要怎麼樣做為借鏡？</a:t>
            </a:r>
            <a:br>
              <a:rPr lang="zh-TW" altLang="en-US" sz="2400" b="1" dirty="0" smtClean="0">
                <a:latin typeface="微軟正黑體" pitchFamily="34" charset="-120"/>
                <a:ea typeface="微軟正黑體" pitchFamily="34" charset="-120"/>
              </a:rPr>
            </a:br>
            <a:endParaRPr lang="zh-TW" altLang="en-US" sz="2400" b="1" dirty="0">
              <a:latin typeface="微軟正黑體" pitchFamily="34" charset="-120"/>
              <a:ea typeface="微軟正黑體" pitchFamily="34" charset="-120"/>
            </a:endParaRPr>
          </a:p>
        </p:txBody>
      </p:sp>
      <p:sp>
        <p:nvSpPr>
          <p:cNvPr id="4" name="頁尾版面配置區 3"/>
          <p:cNvSpPr>
            <a:spLocks noGrp="1"/>
          </p:cNvSpPr>
          <p:nvPr>
            <p:ph type="ftr" sz="quarter" idx="11"/>
          </p:nvPr>
        </p:nvSpPr>
        <p:spPr/>
        <p:txBody>
          <a:bodyPr/>
          <a:lstStyle/>
          <a:p>
            <a:endParaRPr lang="zh-TW" altLang="en-US"/>
          </a:p>
        </p:txBody>
      </p:sp>
      <p:sp>
        <p:nvSpPr>
          <p:cNvPr id="5" name="矩形 4"/>
          <p:cNvSpPr/>
          <p:nvPr/>
        </p:nvSpPr>
        <p:spPr>
          <a:xfrm>
            <a:off x="642910" y="2357430"/>
            <a:ext cx="7858180" cy="32147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此兩種災害都有，科技災害主要是因為我們目前還是都仰賴核能發電產生的電力，但是造成這次日本核電廠事故卻是大地震所引起的海嘯的自然災害。</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在興建核電廠的時候，日本應早有做出對應的防護措施及對策，只是萬萬沒想到導致核災的是自然災害，若要防止自然災害，就要有先進的儀器來做檢測才行，不過可能還要等個幾年。</a:t>
            </a:r>
            <a:endParaRPr lang="en-US" altLang="zh-TW" b="1" dirty="0" smtClean="0">
              <a:solidFill>
                <a:schemeClr val="tx1"/>
              </a:solidFill>
              <a:latin typeface="微軟正黑體" pitchFamily="34" charset="-120"/>
              <a:ea typeface="微軟正黑體" pitchFamily="34" charset="-120"/>
            </a:endParaRPr>
          </a:p>
          <a:p>
            <a:r>
              <a:rPr lang="en-US" b="1" dirty="0" smtClean="0">
                <a:solidFill>
                  <a:schemeClr val="tx1"/>
                </a:solidFill>
                <a:latin typeface="微軟正黑體" pitchFamily="34" charset="-120"/>
                <a:ea typeface="微軟正黑體" pitchFamily="34" charset="-120"/>
              </a:rPr>
              <a:t/>
            </a:r>
            <a:br>
              <a:rPr lang="en-US" b="1" dirty="0" smtClean="0">
                <a:solidFill>
                  <a:schemeClr val="tx1"/>
                </a:solidFill>
                <a:latin typeface="微軟正黑體" pitchFamily="34" charset="-120"/>
                <a:ea typeface="微軟正黑體" pitchFamily="34" charset="-120"/>
              </a:rPr>
            </a:br>
            <a:r>
              <a:rPr lang="zh-TW" altLang="en-US" b="1" dirty="0" smtClean="0">
                <a:solidFill>
                  <a:schemeClr val="tx1"/>
                </a:solidFill>
                <a:latin typeface="微軟正黑體" pitchFamily="34" charset="-120"/>
                <a:ea typeface="微軟正黑體" pitchFamily="34" charset="-120"/>
              </a:rPr>
              <a:t>　台灣如果遇到這種事，大概也很難避免同樣的結果，現在只能做更進一步的應變措施。</a:t>
            </a:r>
          </a:p>
          <a:p>
            <a:endParaRPr lang="zh-TW" altLang="en-US" b="1" dirty="0">
              <a:solidFill>
                <a:schemeClr val="tx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511288"/>
          </a:xfrm>
        </p:spPr>
        <p:txBody>
          <a:bodyPr>
            <a:noAutofit/>
          </a:bodyPr>
          <a:lstStyle/>
          <a:p>
            <a:pPr algn="just"/>
            <a:r>
              <a:rPr lang="zh-TW" altLang="en-US" sz="2400" b="1" dirty="0" smtClean="0">
                <a:latin typeface="微軟正黑體" pitchFamily="34" charset="-120"/>
                <a:ea typeface="微軟正黑體" pitchFamily="34" charset="-120"/>
              </a:rPr>
              <a:t>在供電不足的情況下，日本政府選擇各地區輪流停電的方式供給電源，每次電範圍約為</a:t>
            </a:r>
            <a:r>
              <a:rPr lang="en-US" sz="2400" b="1" dirty="0" smtClean="0">
                <a:latin typeface="微軟正黑體" pitchFamily="34" charset="-120"/>
                <a:ea typeface="微軟正黑體" pitchFamily="34" charset="-120"/>
              </a:rPr>
              <a:t>150</a:t>
            </a:r>
            <a:r>
              <a:rPr lang="zh-TW" altLang="en-US" sz="2400" b="1" dirty="0" smtClean="0">
                <a:latin typeface="微軟正黑體" pitchFamily="34" charset="-120"/>
                <a:ea typeface="微軟正黑體" pitchFamily="34" charset="-120"/>
              </a:rPr>
              <a:t>萬戶家庭，時間約</a:t>
            </a:r>
            <a:r>
              <a:rPr lang="en-US" sz="2400" b="1" dirty="0" smtClean="0">
                <a:latin typeface="微軟正黑體" pitchFamily="34" charset="-120"/>
                <a:ea typeface="微軟正黑體" pitchFamily="34" charset="-120"/>
              </a:rPr>
              <a:t>3</a:t>
            </a:r>
            <a:r>
              <a:rPr lang="zh-TW" altLang="en-US" sz="2400" b="1" dirty="0" smtClean="0">
                <a:latin typeface="微軟正黑體" pitchFamily="34" charset="-120"/>
                <a:ea typeface="微軟正黑體" pitchFamily="34" charset="-120"/>
              </a:rPr>
              <a:t>小時。對於這樣的決策有何看法？若是你會想出什麼方法解決供電問題？</a:t>
            </a:r>
            <a:endParaRPr lang="zh-TW" altLang="en-US" sz="2400" b="1" dirty="0">
              <a:latin typeface="微軟正黑體" pitchFamily="34" charset="-120"/>
              <a:ea typeface="微軟正黑體" pitchFamily="34" charset="-120"/>
            </a:endParaRPr>
          </a:p>
        </p:txBody>
      </p:sp>
      <p:sp>
        <p:nvSpPr>
          <p:cNvPr id="3" name="頁尾版面配置區 2"/>
          <p:cNvSpPr>
            <a:spLocks noGrp="1"/>
          </p:cNvSpPr>
          <p:nvPr>
            <p:ph type="ftr" sz="quarter" idx="11"/>
          </p:nvPr>
        </p:nvSpPr>
        <p:spPr/>
        <p:txBody>
          <a:bodyPr/>
          <a:lstStyle/>
          <a:p>
            <a:endParaRPr lang="zh-TW" altLang="en-US"/>
          </a:p>
        </p:txBody>
      </p:sp>
      <p:sp>
        <p:nvSpPr>
          <p:cNvPr id="4" name="矩形 3"/>
          <p:cNvSpPr/>
          <p:nvPr/>
        </p:nvSpPr>
        <p:spPr>
          <a:xfrm>
            <a:off x="785786" y="2285992"/>
            <a:ext cx="7572428" cy="33575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b="1" dirty="0" smtClean="0">
                <a:solidFill>
                  <a:schemeClr val="tx1"/>
                </a:solidFill>
                <a:latin typeface="微軟正黑體" pitchFamily="34" charset="-120"/>
                <a:ea typeface="微軟正黑體" pitchFamily="34" charset="-120"/>
              </a:rPr>
              <a:t>　此決策有相當的正確性和公平性，只要有事先告知，被輪到停電的家庭就能提早</a:t>
            </a:r>
            <a:r>
              <a:rPr lang="zh-TW" altLang="en-US" b="1" smtClean="0">
                <a:solidFill>
                  <a:schemeClr val="tx1"/>
                </a:solidFill>
                <a:latin typeface="微軟正黑體" pitchFamily="34" charset="-120"/>
                <a:ea typeface="微軟正黑體" pitchFamily="34" charset="-120"/>
              </a:rPr>
              <a:t>準備，雖然供電</a:t>
            </a:r>
            <a:r>
              <a:rPr lang="zh-TW" altLang="en-US" b="1" dirty="0" smtClean="0">
                <a:solidFill>
                  <a:schemeClr val="tx1"/>
                </a:solidFill>
                <a:latin typeface="微軟正黑體" pitchFamily="34" charset="-120"/>
                <a:ea typeface="微軟正黑體" pitchFamily="34" charset="-120"/>
              </a:rPr>
              <a:t>只有３小時，卻可以讓民眾更了解到在節約用電的重要性，因此這樣的決策，能讓更多人民發現其實有太多不必要的用電正在浪費。</a:t>
            </a:r>
          </a:p>
          <a:p>
            <a:r>
              <a:rPr lang="en-US" b="1" dirty="0" smtClean="0">
                <a:solidFill>
                  <a:schemeClr val="tx1"/>
                </a:solidFill>
                <a:latin typeface="微軟正黑體" pitchFamily="34" charset="-120"/>
                <a:ea typeface="微軟正黑體" pitchFamily="34" charset="-120"/>
              </a:rPr>
              <a:t> </a:t>
            </a:r>
            <a:endParaRPr lang="zh-TW" altLang="en-US"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強而有力的宣導省電方法，請全國人民的義務，不分階級，每個人都必須努力配合，受災害影響較大的區域，使用電能的時間會比較長；影響較小的區域，則是需要適當用電，例如：溫度多高以後才能使用冷氣、沒用到的家電必須拔插頭、避免使用洗衣機只為了洗少量的衣物、沒事少出門減少公共場所空調的使用電量</a:t>
            </a:r>
            <a:r>
              <a:rPr lang="en-US" b="1" dirty="0" smtClean="0">
                <a:solidFill>
                  <a:schemeClr val="tx1"/>
                </a:solidFill>
                <a:latin typeface="微軟正黑體" pitchFamily="34" charset="-120"/>
                <a:ea typeface="微軟正黑體" pitchFamily="34" charset="-120"/>
              </a:rPr>
              <a:t>…</a:t>
            </a:r>
            <a:r>
              <a:rPr lang="zh-TW" altLang="en-US" b="1" dirty="0" smtClean="0">
                <a:solidFill>
                  <a:schemeClr val="tx1"/>
                </a:solidFill>
                <a:latin typeface="微軟正黑體" pitchFamily="34" charset="-120"/>
                <a:ea typeface="微軟正黑體" pitchFamily="34" charset="-120"/>
              </a:rPr>
              <a:t>等。</a:t>
            </a:r>
          </a:p>
          <a:p>
            <a:endParaRPr lang="zh-TW" altLang="en-US" b="1" dirty="0">
              <a:solidFill>
                <a:schemeClr val="tx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9" name="矩形 8"/>
          <p:cNvSpPr/>
          <p:nvPr/>
        </p:nvSpPr>
        <p:spPr>
          <a:xfrm>
            <a:off x="571472" y="1857364"/>
            <a:ext cx="8001056" cy="24288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endParaRPr lang="en-US" altLang="zh-TW" sz="6000" b="1" dirty="0" smtClean="0">
              <a:solidFill>
                <a:schemeClr val="tx1"/>
              </a:solidFill>
              <a:latin typeface="微軟正黑體" pitchFamily="34" charset="-120"/>
              <a:ea typeface="微軟正黑體" pitchFamily="34" charset="-120"/>
            </a:endParaRPr>
          </a:p>
          <a:p>
            <a:pPr algn="ctr"/>
            <a:r>
              <a:rPr lang="zh-TW" altLang="en-US" sz="8800" b="1" dirty="0" smtClean="0">
                <a:solidFill>
                  <a:schemeClr val="tx1"/>
                </a:solidFill>
                <a:latin typeface="微軟正黑體" pitchFamily="34" charset="-120"/>
                <a:ea typeface="微軟正黑體" pitchFamily="34" charset="-120"/>
              </a:rPr>
              <a:t>討論議題</a:t>
            </a:r>
            <a:endParaRPr lang="en-US" altLang="zh-TW" sz="8800" b="1" dirty="0" smtClean="0">
              <a:solidFill>
                <a:schemeClr val="tx1"/>
              </a:solidFill>
              <a:latin typeface="微軟正黑體" pitchFamily="34" charset="-120"/>
              <a:ea typeface="微軟正黑體" pitchFamily="34" charset="-120"/>
            </a:endParaRPr>
          </a:p>
          <a:p>
            <a:pPr algn="dist"/>
            <a:r>
              <a:rPr lang="zh-TW" altLang="en-US" sz="6000" b="1" dirty="0" smtClean="0">
                <a:solidFill>
                  <a:schemeClr val="tx1"/>
                </a:solidFill>
                <a:latin typeface="微軟正黑體" pitchFamily="34" charset="-120"/>
                <a:ea typeface="微軟正黑體" pitchFamily="34" charset="-120"/>
              </a:rPr>
              <a:t>福島第一核電廠事故</a:t>
            </a:r>
          </a:p>
          <a:p>
            <a:pPr algn="ctr"/>
            <a:endParaRPr lang="zh-TW" altLang="en-US" sz="6000" b="1" dirty="0">
              <a:solidFill>
                <a:schemeClr val="tx1"/>
              </a:solidFill>
              <a:latin typeface="微軟正黑體" pitchFamily="34" charset="-120"/>
              <a:ea typeface="微軟正黑體" pitchFamily="34" charset="-120"/>
            </a:endParaRPr>
          </a:p>
        </p:txBody>
      </p:sp>
      <p:sp>
        <p:nvSpPr>
          <p:cNvPr id="3" name="頁尾版面配置區 2"/>
          <p:cNvSpPr>
            <a:spLocks noGrp="1"/>
          </p:cNvSpPr>
          <p:nvPr>
            <p:ph type="ftr" sz="quarter" idx="11"/>
          </p:nvPr>
        </p:nvSpPr>
        <p:spPr/>
        <p:txBody>
          <a:bodyPr/>
          <a:lstStyle/>
          <a:p>
            <a:endParaRPr lang="zh-TW"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10" name="標題 9"/>
          <p:cNvSpPr>
            <a:spLocks noGrp="1"/>
          </p:cNvSpPr>
          <p:nvPr>
            <p:ph type="title"/>
          </p:nvPr>
        </p:nvSpPr>
        <p:spPr>
          <a:xfrm>
            <a:off x="457200" y="357166"/>
            <a:ext cx="8229600" cy="1143000"/>
          </a:xfrm>
        </p:spPr>
        <p:txBody>
          <a:bodyPr>
            <a:normAutofit fontScale="90000"/>
          </a:bodyPr>
          <a:lstStyle/>
          <a:p>
            <a:pPr algn="l"/>
            <a:r>
              <a:rPr lang="en-US" altLang="zh-TW" sz="2700" b="1" dirty="0" smtClean="0">
                <a:latin typeface="微軟正黑體" pitchFamily="34" charset="-120"/>
                <a:ea typeface="微軟正黑體" pitchFamily="34" charset="-120"/>
              </a:rPr>
              <a:t/>
            </a:r>
            <a:br>
              <a:rPr lang="en-US" altLang="zh-TW" sz="2700" b="1" dirty="0" smtClean="0">
                <a:latin typeface="微軟正黑體" pitchFamily="34" charset="-120"/>
                <a:ea typeface="微軟正黑體" pitchFamily="34" charset="-120"/>
              </a:rPr>
            </a:br>
            <a:r>
              <a:rPr lang="zh-TW" altLang="en-US" sz="2700" b="1" dirty="0" smtClean="0">
                <a:latin typeface="微軟正黑體" pitchFamily="34" charset="-120"/>
                <a:ea typeface="微軟正黑體" pitchFamily="34" charset="-120"/>
              </a:rPr>
              <a:t>此次福島核電廠事故事第二個評為「國際核事件分級」第七級事件的事故，所謂的「國際核事件分級」為何？</a:t>
            </a:r>
            <a:r>
              <a:rPr lang="zh-TW" altLang="en-US" sz="1600" dirty="0" smtClean="0"/>
              <a:t/>
            </a:r>
            <a:br>
              <a:rPr lang="zh-TW" altLang="en-US" sz="1600" dirty="0" smtClean="0"/>
            </a:br>
            <a:endParaRPr lang="zh-TW" altLang="en-US" sz="1600" dirty="0"/>
          </a:p>
        </p:txBody>
      </p:sp>
      <p:sp>
        <p:nvSpPr>
          <p:cNvPr id="12" name="矩形 11"/>
          <p:cNvSpPr/>
          <p:nvPr/>
        </p:nvSpPr>
        <p:spPr>
          <a:xfrm>
            <a:off x="428596" y="2714620"/>
            <a:ext cx="8215370" cy="2554545"/>
          </a:xfrm>
          <a:prstGeom prst="rect">
            <a:avLst/>
          </a:prstGeom>
          <a:solidFill>
            <a:schemeClr val="bg1"/>
          </a:solidFill>
        </p:spPr>
        <p:txBody>
          <a:bodyPr wrap="square">
            <a:spAutoFit/>
          </a:bodyPr>
          <a:lstStyle/>
          <a:p>
            <a:r>
              <a:rPr lang="zh-TW" altLang="en-US" sz="2000" b="1" dirty="0" smtClean="0">
                <a:solidFill>
                  <a:sysClr val="windowText" lastClr="000000"/>
                </a:solidFill>
                <a:latin typeface="微軟正黑體" pitchFamily="34" charset="-120"/>
                <a:ea typeface="微軟正黑體" pitchFamily="34" charset="-120"/>
              </a:rPr>
              <a:t>　國際核能事件分級表是根據核電廠事故對安全的影響作為分類，使傳媒和公眾更易了解。</a:t>
            </a:r>
            <a:endParaRPr lang="en-US" altLang="zh-TW" sz="2000" b="1" dirty="0" smtClean="0">
              <a:solidFill>
                <a:sysClr val="windowText" lastClr="000000"/>
              </a:solidFill>
              <a:latin typeface="微軟正黑體" pitchFamily="34" charset="-120"/>
              <a:ea typeface="微軟正黑體" pitchFamily="34" charset="-120"/>
            </a:endParaRPr>
          </a:p>
          <a:p>
            <a:endParaRPr lang="zh-TW" altLang="en-US" sz="2000" b="1" dirty="0" smtClean="0">
              <a:solidFill>
                <a:sysClr val="windowText" lastClr="000000"/>
              </a:solidFill>
              <a:latin typeface="微軟正黑體" pitchFamily="34" charset="-120"/>
              <a:ea typeface="微軟正黑體" pitchFamily="34" charset="-120"/>
            </a:endParaRPr>
          </a:p>
          <a:p>
            <a:r>
              <a:rPr lang="zh-TW" altLang="en-US" sz="2000" b="1" dirty="0" smtClean="0">
                <a:solidFill>
                  <a:sysClr val="windowText" lastClr="000000"/>
                </a:solidFill>
                <a:latin typeface="微軟正黑體" pitchFamily="34" charset="-120"/>
                <a:ea typeface="微軟正黑體" pitchFamily="34" charset="-120"/>
              </a:rPr>
              <a:t>　可分成從</a:t>
            </a:r>
            <a:r>
              <a:rPr lang="en-US" sz="2000" b="1" dirty="0" smtClean="0">
                <a:solidFill>
                  <a:sysClr val="windowText" lastClr="000000"/>
                </a:solidFill>
                <a:latin typeface="微軟正黑體" pitchFamily="34" charset="-120"/>
                <a:ea typeface="微軟正黑體" pitchFamily="34" charset="-120"/>
              </a:rPr>
              <a:t> 0 </a:t>
            </a:r>
            <a:r>
              <a:rPr lang="zh-TW" altLang="en-US" sz="2000" b="1" dirty="0" smtClean="0">
                <a:solidFill>
                  <a:sysClr val="windowText" lastClr="000000"/>
                </a:solidFill>
                <a:latin typeface="微軟正黑體" pitchFamily="34" charset="-120"/>
                <a:ea typeface="微軟正黑體" pitchFamily="34" charset="-120"/>
              </a:rPr>
              <a:t>到</a:t>
            </a:r>
            <a:r>
              <a:rPr lang="en-US" sz="2000" b="1" dirty="0" smtClean="0">
                <a:solidFill>
                  <a:sysClr val="windowText" lastClr="000000"/>
                </a:solidFill>
                <a:latin typeface="微軟正黑體" pitchFamily="34" charset="-120"/>
                <a:ea typeface="微軟正黑體" pitchFamily="34" charset="-120"/>
              </a:rPr>
              <a:t> 7 </a:t>
            </a:r>
            <a:r>
              <a:rPr lang="zh-TW" altLang="en-US" sz="2000" b="1" dirty="0" smtClean="0">
                <a:solidFill>
                  <a:sysClr val="windowText" lastClr="000000"/>
                </a:solidFill>
                <a:latin typeface="微軟正黑體" pitchFamily="34" charset="-120"/>
                <a:ea typeface="微軟正黑體" pitchFamily="34" charset="-120"/>
              </a:rPr>
              <a:t>的八個等級，每一個等級的嚴重度都是前一級的十倍，有點像地震的規模一樣，呈指數成長。沒有安全性危害的事件，規範為「量表之下」或</a:t>
            </a:r>
            <a:r>
              <a:rPr lang="en-US" sz="2000" b="1" dirty="0" smtClean="0">
                <a:solidFill>
                  <a:sysClr val="windowText" lastClr="000000"/>
                </a:solidFill>
                <a:latin typeface="微軟正黑體" pitchFamily="34" charset="-120"/>
                <a:ea typeface="微軟正黑體" pitchFamily="34" charset="-120"/>
              </a:rPr>
              <a:t> 0 </a:t>
            </a:r>
            <a:r>
              <a:rPr lang="zh-TW" altLang="en-US" sz="2000" b="1" dirty="0" smtClean="0">
                <a:solidFill>
                  <a:sysClr val="windowText" lastClr="000000"/>
                </a:solidFill>
                <a:latin typeface="微軟正黑體" pitchFamily="34" charset="-120"/>
                <a:ea typeface="微軟正黑體" pitchFamily="34" charset="-120"/>
              </a:rPr>
              <a:t>級；影響範圍大體上在設施內（核電廠、燃料處理廠）的歸類為</a:t>
            </a:r>
            <a:r>
              <a:rPr lang="en-US" sz="2000" b="1" dirty="0" smtClean="0">
                <a:solidFill>
                  <a:sysClr val="windowText" lastClr="000000"/>
                </a:solidFill>
                <a:latin typeface="微軟正黑體" pitchFamily="34" charset="-120"/>
                <a:ea typeface="微軟正黑體" pitchFamily="34" charset="-120"/>
              </a:rPr>
              <a:t> 1~3 </a:t>
            </a:r>
            <a:r>
              <a:rPr lang="zh-TW" altLang="en-US" sz="2000" b="1" dirty="0" smtClean="0">
                <a:solidFill>
                  <a:sysClr val="windowText" lastClr="000000"/>
                </a:solidFill>
                <a:latin typeface="微軟正黑體" pitchFamily="34" charset="-120"/>
                <a:ea typeface="微軟正黑體" pitchFamily="34" charset="-120"/>
              </a:rPr>
              <a:t>級，稱為「</a:t>
            </a:r>
            <a:r>
              <a:rPr lang="zh-TW" altLang="en-US" sz="2000" b="1" dirty="0" smtClean="0">
                <a:solidFill>
                  <a:srgbClr val="FF0000"/>
                </a:solidFill>
                <a:latin typeface="微軟正黑體" pitchFamily="34" charset="-120"/>
                <a:ea typeface="微軟正黑體" pitchFamily="34" charset="-120"/>
              </a:rPr>
              <a:t>事件</a:t>
            </a:r>
            <a:r>
              <a:rPr lang="zh-TW" altLang="en-US" sz="2000" b="1" dirty="0" smtClean="0">
                <a:solidFill>
                  <a:sysClr val="windowText" lastClr="000000"/>
                </a:solidFill>
                <a:latin typeface="微軟正黑體" pitchFamily="34" charset="-120"/>
                <a:ea typeface="微軟正黑體" pitchFamily="34" charset="-120"/>
              </a:rPr>
              <a:t>」；影響範圍擴及到設施外的歸類為</a:t>
            </a:r>
            <a:r>
              <a:rPr lang="en-US" sz="2000" b="1" dirty="0" smtClean="0">
                <a:solidFill>
                  <a:sysClr val="windowText" lastClr="000000"/>
                </a:solidFill>
                <a:latin typeface="微軟正黑體" pitchFamily="34" charset="-120"/>
                <a:ea typeface="微軟正黑體" pitchFamily="34" charset="-120"/>
              </a:rPr>
              <a:t>4~7 </a:t>
            </a:r>
            <a:r>
              <a:rPr lang="zh-TW" altLang="en-US" sz="2000" b="1" dirty="0" smtClean="0">
                <a:solidFill>
                  <a:sysClr val="windowText" lastClr="000000"/>
                </a:solidFill>
                <a:latin typeface="微軟正黑體" pitchFamily="34" charset="-120"/>
                <a:ea typeface="微軟正黑體" pitchFamily="34" charset="-120"/>
              </a:rPr>
              <a:t>級，稱為「</a:t>
            </a:r>
            <a:r>
              <a:rPr lang="zh-TW" altLang="en-US" sz="2000" b="1" dirty="0" smtClean="0">
                <a:solidFill>
                  <a:srgbClr val="FF0000"/>
                </a:solidFill>
                <a:latin typeface="微軟正黑體" pitchFamily="34" charset="-120"/>
                <a:ea typeface="微軟正黑體" pitchFamily="34" charset="-120"/>
              </a:rPr>
              <a:t>事故</a:t>
            </a:r>
            <a:r>
              <a:rPr lang="zh-TW" altLang="en-US" sz="2000" b="1" dirty="0" smtClean="0">
                <a:solidFill>
                  <a:sysClr val="windowText" lastClr="000000"/>
                </a:solidFill>
                <a:latin typeface="微軟正黑體" pitchFamily="34" charset="-120"/>
                <a:ea typeface="微軟正黑體" pitchFamily="34" charset="-120"/>
              </a:rPr>
              <a:t>」。</a:t>
            </a:r>
          </a:p>
        </p:txBody>
      </p:sp>
      <p:sp>
        <p:nvSpPr>
          <p:cNvPr id="4" name="頁尾版面配置區 3"/>
          <p:cNvSpPr>
            <a:spLocks noGrp="1"/>
          </p:cNvSpPr>
          <p:nvPr>
            <p:ph type="ftr" sz="quarter" idx="11"/>
          </p:nvPr>
        </p:nvSpPr>
        <p:spPr/>
        <p:txBody>
          <a:bodyPr/>
          <a:lstStyle/>
          <a:p>
            <a:endParaRPr lang="zh-TW"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3000" r="-13000"/>
          </a:stretch>
        </a:blipFill>
        <a:effectLst/>
      </p:bgPr>
    </p:bg>
    <p:spTree>
      <p:nvGrpSpPr>
        <p:cNvPr id="1" name=""/>
        <p:cNvGrpSpPr/>
        <p:nvPr/>
      </p:nvGrpSpPr>
      <p:grpSpPr>
        <a:xfrm>
          <a:off x="0" y="0"/>
          <a:ext cx="0" cy="0"/>
          <a:chOff x="0" y="0"/>
          <a:chExt cx="0" cy="0"/>
        </a:xfrm>
      </p:grpSpPr>
      <p:graphicFrame>
        <p:nvGraphicFramePr>
          <p:cNvPr id="7" name="表格 6"/>
          <p:cNvGraphicFramePr>
            <a:graphicFrameLocks noGrp="1"/>
          </p:cNvGraphicFramePr>
          <p:nvPr/>
        </p:nvGraphicFramePr>
        <p:xfrm>
          <a:off x="214282" y="1214422"/>
          <a:ext cx="8786875" cy="5143537"/>
        </p:xfrm>
        <a:graphic>
          <a:graphicData uri="http://schemas.openxmlformats.org/drawingml/2006/table">
            <a:tbl>
              <a:tblPr firstRow="1" bandRow="1">
                <a:tableStyleId>{5C22544A-7EE6-4342-B048-85BDC9FD1C3A}</a:tableStyleId>
              </a:tblPr>
              <a:tblGrid>
                <a:gridCol w="1191441"/>
                <a:gridCol w="3797717"/>
                <a:gridCol w="1600998"/>
                <a:gridCol w="2196719"/>
              </a:tblGrid>
              <a:tr h="642942">
                <a:tc>
                  <a:txBody>
                    <a:bodyPr/>
                    <a:lstStyle/>
                    <a:p>
                      <a:pPr algn="ctr"/>
                      <a:r>
                        <a:rPr lang="zh-TW" altLang="en-US" sz="1800" b="1" kern="1200" baseline="0" dirty="0" smtClean="0">
                          <a:solidFill>
                            <a:schemeClr val="tx1"/>
                          </a:solidFill>
                          <a:latin typeface="微軟正黑體" pitchFamily="34" charset="-120"/>
                          <a:ea typeface="微軟正黑體" pitchFamily="34" charset="-120"/>
                          <a:cs typeface="+mn-cs"/>
                        </a:rPr>
                        <a:t>分級</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zh-TW" altLang="en-US" sz="1800" b="1" kern="1200" baseline="0" dirty="0" smtClean="0">
                          <a:solidFill>
                            <a:schemeClr val="tx1"/>
                          </a:solidFill>
                          <a:latin typeface="微軟正黑體" pitchFamily="34" charset="-120"/>
                          <a:ea typeface="微軟正黑體" pitchFamily="34" charset="-120"/>
                          <a:cs typeface="+mn-cs"/>
                        </a:rPr>
                        <a:t>建議</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dist"/>
                      <a:r>
                        <a:rPr lang="zh-TW" altLang="en-US" sz="1800" b="1" kern="1200" dirty="0" smtClean="0">
                          <a:solidFill>
                            <a:schemeClr val="tx1"/>
                          </a:solidFill>
                          <a:latin typeface="微軟正黑體" pitchFamily="34" charset="-120"/>
                          <a:ea typeface="微軟正黑體" pitchFamily="34" charset="-120"/>
                          <a:cs typeface="+mn-cs"/>
                        </a:rPr>
                        <a:t>放射性物質釋放程度</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dist"/>
                      <a:r>
                        <a:rPr lang="zh-TW" altLang="en-US" sz="1800" b="1" kern="1200" dirty="0" smtClean="0">
                          <a:solidFill>
                            <a:schemeClr val="tx1"/>
                          </a:solidFill>
                          <a:latin typeface="微軟正黑體" pitchFamily="34" charset="-120"/>
                          <a:ea typeface="微軟正黑體" pitchFamily="34" charset="-120"/>
                          <a:cs typeface="+mn-cs"/>
                        </a:rPr>
                        <a:t>核反應爐堆芯</a:t>
                      </a:r>
                      <a:r>
                        <a:rPr lang="en-US" sz="1800" b="1" kern="1200" dirty="0" smtClean="0">
                          <a:solidFill>
                            <a:schemeClr val="tx1"/>
                          </a:solidFill>
                          <a:latin typeface="微軟正黑體" pitchFamily="34" charset="-120"/>
                          <a:ea typeface="微軟正黑體" pitchFamily="34" charset="-120"/>
                          <a:cs typeface="+mn-cs"/>
                        </a:rPr>
                        <a:t>/</a:t>
                      </a:r>
                    </a:p>
                    <a:p>
                      <a:pPr algn="dist"/>
                      <a:r>
                        <a:rPr lang="zh-TW" altLang="en-US" sz="1800" b="1" kern="1200" dirty="0" smtClean="0">
                          <a:solidFill>
                            <a:schemeClr val="tx1"/>
                          </a:solidFill>
                          <a:latin typeface="微軟正黑體" pitchFamily="34" charset="-120"/>
                          <a:ea typeface="微軟正黑體" pitchFamily="34" charset="-120"/>
                          <a:cs typeface="+mn-cs"/>
                        </a:rPr>
                        <a:t>輻射屏障損壞程度</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18489">
                <a:tc>
                  <a:txBody>
                    <a:bodyPr/>
                    <a:lstStyle/>
                    <a:p>
                      <a:pPr algn="ctr"/>
                      <a:r>
                        <a:rPr lang="zh-TW" altLang="en-US" sz="1800" b="1" baseline="0" dirty="0" smtClean="0">
                          <a:solidFill>
                            <a:schemeClr val="tx1"/>
                          </a:solidFill>
                          <a:latin typeface="微軟正黑體" pitchFamily="34" charset="-120"/>
                          <a:ea typeface="微軟正黑體" pitchFamily="34" charset="-120"/>
                        </a:rPr>
                        <a:t>７</a:t>
                      </a:r>
                      <a:endParaRPr lang="en-US" altLang="zh-TW" sz="1800" b="1" baseline="0" dirty="0" smtClean="0">
                        <a:solidFill>
                          <a:schemeClr val="tx1"/>
                        </a:solidFill>
                        <a:latin typeface="微軟正黑體" pitchFamily="34" charset="-120"/>
                        <a:ea typeface="微軟正黑體" pitchFamily="34" charset="-120"/>
                      </a:endParaRPr>
                    </a:p>
                    <a:p>
                      <a:pPr algn="ctr"/>
                      <a:r>
                        <a:rPr lang="en-US" altLang="zh-TW" sz="1800" b="1" kern="1200" dirty="0" smtClean="0">
                          <a:solidFill>
                            <a:schemeClr val="tx1"/>
                          </a:solidFill>
                          <a:latin typeface="微軟正黑體" pitchFamily="34" charset="-120"/>
                          <a:ea typeface="微軟正黑體" pitchFamily="34" charset="-120"/>
                          <a:cs typeface="+mn-cs"/>
                        </a:rPr>
                        <a:t>(</a:t>
                      </a:r>
                      <a:r>
                        <a:rPr lang="zh-TW" altLang="en-US" sz="1800" b="1" kern="1200" dirty="0" smtClean="0">
                          <a:solidFill>
                            <a:schemeClr val="tx1"/>
                          </a:solidFill>
                          <a:latin typeface="微軟正黑體" pitchFamily="34" charset="-120"/>
                          <a:ea typeface="微軟正黑體" pitchFamily="34" charset="-120"/>
                          <a:cs typeface="+mn-cs"/>
                        </a:rPr>
                        <a:t>特大事故</a:t>
                      </a:r>
                      <a:r>
                        <a:rPr lang="en-US" altLang="zh-TW" sz="1800" b="1" kern="1200" dirty="0" smtClean="0">
                          <a:solidFill>
                            <a:schemeClr val="tx1"/>
                          </a:solidFill>
                          <a:latin typeface="微軟正黑體" pitchFamily="34" charset="-120"/>
                          <a:ea typeface="微軟正黑體" pitchFamily="34" charset="-120"/>
                          <a:cs typeface="+mn-cs"/>
                        </a:rPr>
                        <a:t>)</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zh-TW" altLang="en-US" sz="1800" b="1" kern="1200" dirty="0" smtClean="0">
                          <a:solidFill>
                            <a:schemeClr val="dk1"/>
                          </a:solidFill>
                          <a:latin typeface="微軟正黑體" pitchFamily="34" charset="-120"/>
                          <a:ea typeface="微軟正黑體" pitchFamily="34" charset="-120"/>
                          <a:cs typeface="+mn-cs"/>
                        </a:rPr>
                        <a:t>大量核污染泄漏到工廠以外，造成巨大健康和環境影響</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latin typeface="微軟正黑體" pitchFamily="34" charset="-120"/>
                          <a:ea typeface="微軟正黑體" pitchFamily="34" charset="-120"/>
                          <a:cs typeface="新細明體"/>
                        </a:rPr>
                        <a:t>大量</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latin typeface="微軟正黑體" pitchFamily="34" charset="-120"/>
                          <a:ea typeface="微軟正黑體" pitchFamily="34" charset="-120"/>
                          <a:cs typeface="新細明體"/>
                        </a:rPr>
                        <a:t>融毀</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18489">
                <a:tc>
                  <a:txBody>
                    <a:bodyPr/>
                    <a:lstStyle/>
                    <a:p>
                      <a:pPr algn="ctr"/>
                      <a:r>
                        <a:rPr lang="en-US" sz="1800" b="1" kern="1200" dirty="0" smtClean="0">
                          <a:solidFill>
                            <a:schemeClr val="tx1"/>
                          </a:solidFill>
                          <a:latin typeface="微軟正黑體" pitchFamily="34" charset="-120"/>
                          <a:ea typeface="微軟正黑體" pitchFamily="34" charset="-120"/>
                          <a:cs typeface="+mn-cs"/>
                        </a:rPr>
                        <a:t>6</a:t>
                      </a:r>
                      <a:endParaRPr lang="zh-TW" altLang="en-US" sz="1800" b="1" kern="1200" dirty="0" smtClean="0">
                        <a:solidFill>
                          <a:schemeClr val="tx1"/>
                        </a:solidFill>
                        <a:latin typeface="微軟正黑體" pitchFamily="34" charset="-120"/>
                        <a:ea typeface="微軟正黑體" pitchFamily="34" charset="-120"/>
                        <a:cs typeface="+mn-cs"/>
                      </a:endParaRPr>
                    </a:p>
                    <a:p>
                      <a:pPr algn="ctr"/>
                      <a:r>
                        <a:rPr lang="en-US" altLang="zh-TW" sz="1800" b="1" kern="1200" dirty="0" smtClean="0">
                          <a:solidFill>
                            <a:schemeClr val="tx1"/>
                          </a:solidFill>
                          <a:latin typeface="微軟正黑體" pitchFamily="34" charset="-120"/>
                          <a:ea typeface="微軟正黑體" pitchFamily="34" charset="-120"/>
                          <a:cs typeface="+mn-cs"/>
                        </a:rPr>
                        <a:t>(</a:t>
                      </a:r>
                      <a:r>
                        <a:rPr lang="zh-TW" altLang="en-US" sz="1800" b="1" kern="1200" dirty="0" smtClean="0">
                          <a:solidFill>
                            <a:schemeClr val="tx1"/>
                          </a:solidFill>
                          <a:latin typeface="微軟正黑體" pitchFamily="34" charset="-120"/>
                          <a:ea typeface="微軟正黑體" pitchFamily="34" charset="-120"/>
                          <a:cs typeface="+mn-cs"/>
                        </a:rPr>
                        <a:t>嚴重事故</a:t>
                      </a:r>
                      <a:r>
                        <a:rPr lang="en-US" altLang="zh-TW" sz="1800" b="1" kern="1200" dirty="0" smtClean="0">
                          <a:solidFill>
                            <a:schemeClr val="tx1"/>
                          </a:solidFill>
                          <a:latin typeface="微軟正黑體" pitchFamily="34" charset="-120"/>
                          <a:ea typeface="微軟正黑體" pitchFamily="34" charset="-120"/>
                          <a:cs typeface="+mn-cs"/>
                        </a:rPr>
                        <a:t>)</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zh-TW" altLang="en-US" sz="1800" b="1" kern="1200" dirty="0" smtClean="0">
                          <a:solidFill>
                            <a:schemeClr val="dk1"/>
                          </a:solidFill>
                          <a:latin typeface="微軟正黑體" pitchFamily="34" charset="-120"/>
                          <a:ea typeface="微軟正黑體" pitchFamily="34" charset="-120"/>
                          <a:cs typeface="+mn-cs"/>
                        </a:rPr>
                        <a:t>部分核污染泄漏到工廠外，需要立即採取措施來挽救各種損失</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a:latin typeface="微軟正黑體" pitchFamily="34" charset="-120"/>
                          <a:ea typeface="微軟正黑體" pitchFamily="34" charset="-120"/>
                          <a:cs typeface="新細明體"/>
                        </a:rPr>
                        <a:t>顯著</a:t>
                      </a:r>
                      <a:endParaRPr lang="zh-TW" sz="1800" b="1" kern="10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latin typeface="微軟正黑體" pitchFamily="34" charset="-120"/>
                          <a:ea typeface="微軟正黑體" pitchFamily="34" charset="-120"/>
                          <a:cs typeface="新細明體"/>
                        </a:rPr>
                        <a:t>融毀</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94035">
                <a:tc>
                  <a:txBody>
                    <a:bodyPr/>
                    <a:lstStyle/>
                    <a:p>
                      <a:pPr algn="ctr"/>
                      <a:r>
                        <a:rPr lang="en-US" sz="1800" b="1" kern="1200" dirty="0" smtClean="0">
                          <a:solidFill>
                            <a:schemeClr val="tx1"/>
                          </a:solidFill>
                          <a:latin typeface="微軟正黑體" pitchFamily="34" charset="-120"/>
                          <a:ea typeface="微軟正黑體" pitchFamily="34" charset="-120"/>
                          <a:cs typeface="+mn-cs"/>
                        </a:rPr>
                        <a:t>5</a:t>
                      </a:r>
                    </a:p>
                    <a:p>
                      <a:pPr algn="ctr"/>
                      <a:r>
                        <a:rPr lang="en-US" altLang="zh-TW" sz="1800" b="1" kern="1200" dirty="0" smtClean="0">
                          <a:solidFill>
                            <a:schemeClr val="tx1"/>
                          </a:solidFill>
                          <a:latin typeface="微軟正黑體" pitchFamily="34" charset="-120"/>
                          <a:ea typeface="微軟正黑體" pitchFamily="34" charset="-120"/>
                          <a:cs typeface="+mn-cs"/>
                        </a:rPr>
                        <a:t>(</a:t>
                      </a:r>
                      <a:r>
                        <a:rPr lang="zh-TW" altLang="en-US" sz="1800" b="1" kern="1200" dirty="0" smtClean="0">
                          <a:solidFill>
                            <a:schemeClr val="tx1"/>
                          </a:solidFill>
                          <a:latin typeface="微軟正黑體" pitchFamily="34" charset="-120"/>
                          <a:ea typeface="微軟正黑體" pitchFamily="34" charset="-120"/>
                          <a:cs typeface="+mn-cs"/>
                        </a:rPr>
                        <a:t>有場外危險的事故</a:t>
                      </a:r>
                      <a:r>
                        <a:rPr lang="en-US" altLang="zh-TW" sz="1800" b="1" kern="1200" dirty="0" smtClean="0">
                          <a:solidFill>
                            <a:schemeClr val="tx1"/>
                          </a:solidFill>
                          <a:latin typeface="微軟正黑體" pitchFamily="34" charset="-120"/>
                          <a:ea typeface="微軟正黑體" pitchFamily="34" charset="-120"/>
                          <a:cs typeface="+mn-cs"/>
                        </a:rPr>
                        <a:t>)</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zh-TW" altLang="en-US" sz="1800" b="1" kern="1200" dirty="0" smtClean="0">
                          <a:solidFill>
                            <a:schemeClr val="dk1"/>
                          </a:solidFill>
                          <a:latin typeface="微軟正黑體" pitchFamily="34" charset="-120"/>
                          <a:ea typeface="微軟正黑體" pitchFamily="34" charset="-120"/>
                          <a:cs typeface="+mn-cs"/>
                        </a:rPr>
                        <a:t>放射性物質有限釋放，此時核反應爐堆芯和輻射屏障出現嚴重損壞</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latin typeface="微軟正黑體" pitchFamily="34" charset="-120"/>
                          <a:ea typeface="微軟正黑體" pitchFamily="34" charset="-120"/>
                          <a:cs typeface="新細明體"/>
                        </a:rPr>
                        <a:t>有限</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a:latin typeface="微軟正黑體" pitchFamily="34" charset="-120"/>
                          <a:ea typeface="微軟正黑體" pitchFamily="34" charset="-120"/>
                          <a:cs typeface="新細明體"/>
                        </a:rPr>
                        <a:t>嚴重</a:t>
                      </a:r>
                      <a:endParaRPr lang="zh-TW" sz="1800" b="1" kern="10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69582">
                <a:tc>
                  <a:txBody>
                    <a:bodyPr/>
                    <a:lstStyle/>
                    <a:p>
                      <a:pPr algn="ctr"/>
                      <a:r>
                        <a:rPr lang="en-US" sz="1800" b="1" kern="1200" dirty="0" smtClean="0">
                          <a:solidFill>
                            <a:schemeClr val="tx1"/>
                          </a:solidFill>
                          <a:latin typeface="微軟正黑體" pitchFamily="34" charset="-120"/>
                          <a:ea typeface="微軟正黑體" pitchFamily="34" charset="-120"/>
                          <a:cs typeface="+mn-cs"/>
                        </a:rPr>
                        <a:t>4</a:t>
                      </a:r>
                      <a:endParaRPr lang="zh-TW" altLang="en-US" sz="1800" b="1" kern="1200" dirty="0" smtClean="0">
                        <a:solidFill>
                          <a:schemeClr val="tx1"/>
                        </a:solidFill>
                        <a:latin typeface="微軟正黑體" pitchFamily="34" charset="-120"/>
                        <a:ea typeface="微軟正黑體" pitchFamily="34" charset="-120"/>
                        <a:cs typeface="+mn-cs"/>
                      </a:endParaRPr>
                    </a:p>
                    <a:p>
                      <a:pPr algn="ctr"/>
                      <a:r>
                        <a:rPr lang="en-US" altLang="zh-TW" sz="1800" b="1" kern="1200" smtClean="0">
                          <a:solidFill>
                            <a:schemeClr val="tx1"/>
                          </a:solidFill>
                          <a:latin typeface="微軟正黑體" pitchFamily="34" charset="-120"/>
                          <a:ea typeface="微軟正黑體" pitchFamily="34" charset="-120"/>
                          <a:cs typeface="+mn-cs"/>
                        </a:rPr>
                        <a:t>(</a:t>
                      </a:r>
                      <a:r>
                        <a:rPr lang="zh-TW" altLang="en-US" sz="1800" b="1" kern="1200" smtClean="0">
                          <a:solidFill>
                            <a:schemeClr val="tx1"/>
                          </a:solidFill>
                          <a:latin typeface="微軟正黑體" pitchFamily="34" charset="-120"/>
                          <a:ea typeface="微軟正黑體" pitchFamily="34" charset="-120"/>
                          <a:cs typeface="+mn-cs"/>
                        </a:rPr>
                        <a:t>主要</a:t>
                      </a:r>
                      <a:r>
                        <a:rPr lang="zh-TW" altLang="en-US" sz="1800" b="1" kern="1200" dirty="0" smtClean="0">
                          <a:solidFill>
                            <a:schemeClr val="tx1"/>
                          </a:solidFill>
                          <a:latin typeface="微軟正黑體" pitchFamily="34" charset="-120"/>
                          <a:ea typeface="微軟正黑體" pitchFamily="34" charset="-120"/>
                          <a:cs typeface="+mn-cs"/>
                        </a:rPr>
                        <a:t>在設　　</a:t>
                      </a:r>
                      <a:endParaRPr lang="en-US" altLang="zh-TW" sz="1800" b="1" kern="1200" dirty="0" smtClean="0">
                        <a:solidFill>
                          <a:schemeClr val="tx1"/>
                        </a:solidFill>
                        <a:latin typeface="微軟正黑體" pitchFamily="34" charset="-120"/>
                        <a:ea typeface="微軟正黑體" pitchFamily="34" charset="-120"/>
                        <a:cs typeface="+mn-cs"/>
                      </a:endParaRPr>
                    </a:p>
                    <a:p>
                      <a:pPr algn="ctr"/>
                      <a:r>
                        <a:rPr lang="zh-TW" altLang="en-US" sz="1800" b="1" kern="1200" smtClean="0">
                          <a:solidFill>
                            <a:schemeClr val="tx1"/>
                          </a:solidFill>
                          <a:latin typeface="微軟正黑體" pitchFamily="34" charset="-120"/>
                          <a:ea typeface="微軟正黑體" pitchFamily="34" charset="-120"/>
                          <a:cs typeface="+mn-cs"/>
                        </a:rPr>
                        <a:t>施</a:t>
                      </a:r>
                      <a:r>
                        <a:rPr lang="zh-TW" altLang="en-US" sz="1800" b="1" kern="1200" dirty="0" smtClean="0">
                          <a:solidFill>
                            <a:schemeClr val="tx1"/>
                          </a:solidFill>
                          <a:latin typeface="微軟正黑體" pitchFamily="34" charset="-120"/>
                          <a:ea typeface="微軟正黑體" pitchFamily="34" charset="-120"/>
                          <a:cs typeface="+mn-cs"/>
                        </a:rPr>
                        <a:t>內</a:t>
                      </a:r>
                      <a:r>
                        <a:rPr lang="zh-TW" altLang="en-US" sz="1800" b="1" kern="1200" smtClean="0">
                          <a:solidFill>
                            <a:schemeClr val="tx1"/>
                          </a:solidFill>
                          <a:latin typeface="微軟正黑體" pitchFamily="34" charset="-120"/>
                          <a:ea typeface="微軟正黑體" pitchFamily="34" charset="-120"/>
                          <a:cs typeface="+mn-cs"/>
                        </a:rPr>
                        <a:t>的事故</a:t>
                      </a:r>
                      <a:r>
                        <a:rPr lang="en-US" altLang="zh-TW" sz="1800" b="1" kern="1200" smtClean="0">
                          <a:solidFill>
                            <a:schemeClr val="tx1"/>
                          </a:solidFill>
                          <a:latin typeface="微軟正黑體" pitchFamily="34" charset="-120"/>
                          <a:ea typeface="微軟正黑體" pitchFamily="34" charset="-120"/>
                          <a:cs typeface="+mn-cs"/>
                        </a:rPr>
                        <a:t>)</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zh-TW" altLang="en-US" sz="1800" b="1" kern="1200" smtClean="0">
                          <a:solidFill>
                            <a:schemeClr val="dk1"/>
                          </a:solidFill>
                          <a:latin typeface="微軟正黑體" pitchFamily="34" charset="-120"/>
                          <a:ea typeface="微軟正黑體" pitchFamily="34" charset="-120"/>
                          <a:cs typeface="+mn-cs"/>
                        </a:rPr>
                        <a:t>放射性物質小量釋放，公眾遭受相當於規定限值的輻射影響，同時，核反應爐堆芯和輻射屏障出現顯著損壞，並可能出現工作人員遭受致命輻射的情況</a:t>
                      </a:r>
                      <a:endParaRPr lang="zh-TW" altLang="en-US" sz="1800" b="1" baseline="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latin typeface="微軟正黑體" pitchFamily="34" charset="-120"/>
                          <a:ea typeface="微軟正黑體" pitchFamily="34" charset="-120"/>
                          <a:cs typeface="新細明體"/>
                        </a:rPr>
                        <a:t>小量</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latin typeface="微軟正黑體" pitchFamily="34" charset="-120"/>
                          <a:ea typeface="微軟正黑體" pitchFamily="34" charset="-120"/>
                          <a:cs typeface="新細明體"/>
                        </a:rPr>
                        <a:t>顯著</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8" name="標題 7"/>
          <p:cNvSpPr>
            <a:spLocks noGrp="1"/>
          </p:cNvSpPr>
          <p:nvPr>
            <p:ph type="title"/>
          </p:nvPr>
        </p:nvSpPr>
        <p:spPr>
          <a:xfrm>
            <a:off x="457200" y="274638"/>
            <a:ext cx="8229600" cy="868346"/>
          </a:xfrm>
        </p:spPr>
        <p:txBody>
          <a:bodyPr/>
          <a:lstStyle/>
          <a:p>
            <a:r>
              <a:rPr lang="en-US" b="1" dirty="0" smtClean="0">
                <a:solidFill>
                  <a:sysClr val="windowText" lastClr="000000"/>
                </a:solidFill>
                <a:latin typeface="微軟正黑體" pitchFamily="34" charset="-120"/>
                <a:ea typeface="微軟正黑體" pitchFamily="34" charset="-120"/>
              </a:rPr>
              <a:t>4~7 </a:t>
            </a:r>
            <a:r>
              <a:rPr lang="zh-TW" altLang="en-US" b="1" dirty="0" smtClean="0">
                <a:solidFill>
                  <a:sysClr val="windowText" lastClr="000000"/>
                </a:solidFill>
                <a:latin typeface="微軟正黑體" pitchFamily="34" charset="-120"/>
                <a:ea typeface="微軟正黑體" pitchFamily="34" charset="-120"/>
              </a:rPr>
              <a:t>級「</a:t>
            </a:r>
            <a:r>
              <a:rPr lang="zh-TW" altLang="en-US" b="1" dirty="0" smtClean="0">
                <a:solidFill>
                  <a:srgbClr val="FF0000"/>
                </a:solidFill>
                <a:latin typeface="微軟正黑體" pitchFamily="34" charset="-120"/>
                <a:ea typeface="微軟正黑體" pitchFamily="34" charset="-120"/>
              </a:rPr>
              <a:t>事故</a:t>
            </a:r>
            <a:r>
              <a:rPr lang="zh-TW" altLang="en-US" b="1" dirty="0" smtClean="0">
                <a:solidFill>
                  <a:sysClr val="windowText" lastClr="000000"/>
                </a:solidFill>
                <a:latin typeface="微軟正黑體" pitchFamily="34" charset="-120"/>
                <a:ea typeface="微軟正黑體" pitchFamily="34" charset="-120"/>
              </a:rPr>
              <a:t>」</a:t>
            </a:r>
            <a:endParaRPr lang="zh-TW" altLang="en-US" b="1" dirty="0">
              <a:latin typeface="微軟正黑體" pitchFamily="34" charset="-120"/>
              <a:ea typeface="微軟正黑體" pitchFamily="34" charset="-120"/>
            </a:endParaRPr>
          </a:p>
        </p:txBody>
      </p:sp>
      <p:sp>
        <p:nvSpPr>
          <p:cNvPr id="4" name="頁尾版面配置區 3"/>
          <p:cNvSpPr>
            <a:spLocks noGrp="1"/>
          </p:cNvSpPr>
          <p:nvPr>
            <p:ph type="ftr" sz="quarter" idx="11"/>
          </p:nvPr>
        </p:nvSpPr>
        <p:spPr/>
        <p:txBody>
          <a:bodyPr/>
          <a:lstStyle/>
          <a:p>
            <a:r>
              <a:rPr lang="zh-TW" altLang="en-US" dirty="0" smtClean="0"/>
              <a:t>資料來源：維基百科</a:t>
            </a:r>
            <a:endParaRPr lang="zh-TW"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graphicFrame>
        <p:nvGraphicFramePr>
          <p:cNvPr id="8" name="表格 7"/>
          <p:cNvGraphicFramePr>
            <a:graphicFrameLocks noGrp="1"/>
          </p:cNvGraphicFramePr>
          <p:nvPr/>
        </p:nvGraphicFramePr>
        <p:xfrm>
          <a:off x="214281" y="1740648"/>
          <a:ext cx="8786875" cy="4576108"/>
        </p:xfrm>
        <a:graphic>
          <a:graphicData uri="http://schemas.openxmlformats.org/drawingml/2006/table">
            <a:tbl>
              <a:tblPr firstRow="1" bandRow="1">
                <a:tableStyleId>{5C22544A-7EE6-4342-B048-85BDC9FD1C3A}</a:tableStyleId>
              </a:tblPr>
              <a:tblGrid>
                <a:gridCol w="1428761"/>
                <a:gridCol w="1714512"/>
                <a:gridCol w="1928826"/>
                <a:gridCol w="3714776"/>
              </a:tblGrid>
              <a:tr h="526488">
                <a:tc>
                  <a:txBody>
                    <a:bodyPr/>
                    <a:lstStyle/>
                    <a:p>
                      <a:pPr algn="ctr">
                        <a:spcAft>
                          <a:spcPts val="0"/>
                        </a:spcAft>
                      </a:pPr>
                      <a:r>
                        <a:rPr lang="zh-TW" sz="1800" b="1" kern="0" dirty="0">
                          <a:solidFill>
                            <a:schemeClr val="tx1"/>
                          </a:solidFill>
                          <a:latin typeface="微軟正黑體" pitchFamily="34" charset="-120"/>
                          <a:ea typeface="微軟正黑體" pitchFamily="34" charset="-120"/>
                          <a:cs typeface="新細明體"/>
                        </a:rPr>
                        <a:t>分級</a:t>
                      </a:r>
                      <a:endParaRPr lang="zh-TW" sz="1800" b="1" kern="100" dirty="0">
                        <a:solidFill>
                          <a:schemeClr val="tx1"/>
                        </a:solidFill>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solidFill>
                            <a:schemeClr val="tx1"/>
                          </a:solidFill>
                          <a:latin typeface="微軟正黑體" pitchFamily="34" charset="-120"/>
                          <a:ea typeface="微軟正黑體" pitchFamily="34" charset="-120"/>
                          <a:cs typeface="新細明體"/>
                        </a:rPr>
                        <a:t>污染擴散程度</a:t>
                      </a:r>
                      <a:endParaRPr lang="zh-TW" sz="1800" b="1" kern="100" dirty="0">
                        <a:solidFill>
                          <a:schemeClr val="tx1"/>
                        </a:solidFill>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solidFill>
                            <a:schemeClr val="tx1"/>
                          </a:solidFill>
                          <a:latin typeface="微軟正黑體" pitchFamily="34" charset="-120"/>
                          <a:ea typeface="微軟正黑體" pitchFamily="34" charset="-120"/>
                          <a:cs typeface="新細明體"/>
                        </a:rPr>
                        <a:t>工作人員污染程度</a:t>
                      </a:r>
                      <a:endParaRPr lang="zh-TW" sz="1800" b="1" kern="100" dirty="0">
                        <a:solidFill>
                          <a:schemeClr val="tx1"/>
                        </a:solidFill>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solidFill>
                            <a:schemeClr val="tx1"/>
                          </a:solidFill>
                          <a:latin typeface="微軟正黑體" pitchFamily="34" charset="-120"/>
                          <a:ea typeface="微軟正黑體" pitchFamily="34" charset="-120"/>
                          <a:cs typeface="新細明體"/>
                        </a:rPr>
                        <a:t>評斷標準</a:t>
                      </a:r>
                      <a:endParaRPr lang="zh-TW" sz="1800" b="1" kern="100" dirty="0">
                        <a:solidFill>
                          <a:schemeClr val="tx1"/>
                        </a:solidFill>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97941">
                <a:tc>
                  <a:txBody>
                    <a:bodyPr/>
                    <a:lstStyle/>
                    <a:p>
                      <a:pPr algn="ctr">
                        <a:spcAft>
                          <a:spcPts val="0"/>
                        </a:spcAft>
                      </a:pPr>
                      <a:r>
                        <a:rPr lang="en-US" sz="1800" b="1" kern="0" dirty="0">
                          <a:latin typeface="微軟正黑體" pitchFamily="34" charset="-120"/>
                          <a:ea typeface="微軟正黑體" pitchFamily="34" charset="-120"/>
                          <a:cs typeface="新細明體"/>
                        </a:rPr>
                        <a:t>3</a:t>
                      </a:r>
                      <a:endParaRPr lang="zh-TW" sz="1800" b="1" kern="100" dirty="0">
                        <a:latin typeface="微軟正黑體" pitchFamily="34" charset="-120"/>
                        <a:ea typeface="微軟正黑體" pitchFamily="34" charset="-120"/>
                        <a:cs typeface="Times New Roman"/>
                      </a:endParaRPr>
                    </a:p>
                    <a:p>
                      <a:pPr algn="ctr">
                        <a:spcAft>
                          <a:spcPts val="0"/>
                        </a:spcAft>
                      </a:pPr>
                      <a:r>
                        <a:rPr lang="en-US" altLang="zh-TW" sz="1800" b="1" kern="100" dirty="0" smtClean="0">
                          <a:latin typeface="微軟正黑體" pitchFamily="34" charset="-120"/>
                          <a:ea typeface="微軟正黑體" pitchFamily="34" charset="-120"/>
                          <a:cs typeface="Times New Roman"/>
                        </a:rPr>
                        <a:t>(</a:t>
                      </a:r>
                      <a:r>
                        <a:rPr lang="zh-TW" sz="1800" b="1" kern="100" dirty="0" smtClean="0">
                          <a:latin typeface="微軟正黑體" pitchFamily="34" charset="-120"/>
                          <a:ea typeface="微軟正黑體" pitchFamily="34" charset="-120"/>
                          <a:cs typeface="Times New Roman"/>
                        </a:rPr>
                        <a:t>嚴重事件</a:t>
                      </a:r>
                      <a:r>
                        <a:rPr lang="en-US" altLang="zh-TW" sz="1800" b="1" kern="100" dirty="0" smtClean="0">
                          <a:latin typeface="微軟正黑體" pitchFamily="34" charset="-120"/>
                          <a:ea typeface="微軟正黑體" pitchFamily="34" charset="-120"/>
                          <a:cs typeface="Times New Roman"/>
                        </a:rPr>
                        <a:t>)</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latin typeface="微軟正黑體" pitchFamily="34" charset="-120"/>
                          <a:ea typeface="微軟正黑體" pitchFamily="34" charset="-120"/>
                          <a:cs typeface="新細明體"/>
                        </a:rPr>
                        <a:t>嚴重</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latin typeface="微軟正黑體" pitchFamily="34" charset="-120"/>
                          <a:ea typeface="微軟正黑體" pitchFamily="34" charset="-120"/>
                          <a:cs typeface="新細明體"/>
                        </a:rPr>
                        <a:t>嚴重</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zh-TW" sz="1800" b="1" kern="100" dirty="0">
                          <a:latin typeface="微軟正黑體" pitchFamily="34" charset="-120"/>
                          <a:ea typeface="微軟正黑體" pitchFamily="34" charset="-120"/>
                          <a:cs typeface="Times New Roman"/>
                        </a:rPr>
                        <a:t>場外放射性物質極少量釋放，公眾所受的照射只達規定限值的小部分。場內污染嚴重擴散</a:t>
                      </a:r>
                      <a:r>
                        <a:rPr lang="en-US" sz="1800" b="1" kern="100" dirty="0">
                          <a:latin typeface="微軟正黑體" pitchFamily="34" charset="-120"/>
                          <a:ea typeface="微軟正黑體" pitchFamily="34" charset="-120"/>
                          <a:cs typeface="Times New Roman"/>
                        </a:rPr>
                        <a:t>/</a:t>
                      </a:r>
                      <a:r>
                        <a:rPr lang="zh-TW" sz="1800" b="1" kern="100" dirty="0">
                          <a:latin typeface="微軟正黑體" pitchFamily="34" charset="-120"/>
                          <a:ea typeface="微軟正黑體" pitchFamily="34" charset="-120"/>
                          <a:cs typeface="Times New Roman"/>
                        </a:rPr>
                        <a:t>有工作人員健康受嚴重影響，</a:t>
                      </a:r>
                      <a:r>
                        <a:rPr lang="zh-TW" sz="1800" b="1" kern="0" dirty="0">
                          <a:latin typeface="微軟正黑體" pitchFamily="34" charset="-120"/>
                          <a:ea typeface="微軟正黑體" pitchFamily="34" charset="-120"/>
                          <a:cs typeface="新細明體"/>
                        </a:rPr>
                        <a:t>沒有剩餘的安全保護層</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52126">
                <a:tc>
                  <a:txBody>
                    <a:bodyPr/>
                    <a:lstStyle/>
                    <a:p>
                      <a:pPr algn="ctr">
                        <a:spcAft>
                          <a:spcPts val="0"/>
                        </a:spcAft>
                      </a:pPr>
                      <a:r>
                        <a:rPr lang="en-US" sz="1800" b="1" kern="0" dirty="0">
                          <a:latin typeface="微軟正黑體" pitchFamily="34" charset="-120"/>
                          <a:ea typeface="微軟正黑體" pitchFamily="34" charset="-120"/>
                          <a:cs typeface="新細明體"/>
                        </a:rPr>
                        <a:t>2</a:t>
                      </a:r>
                      <a:endParaRPr lang="zh-TW" sz="1800" b="1" kern="100" dirty="0">
                        <a:latin typeface="微軟正黑體" pitchFamily="34" charset="-120"/>
                        <a:ea typeface="微軟正黑體" pitchFamily="34" charset="-120"/>
                        <a:cs typeface="Times New Roman"/>
                      </a:endParaRPr>
                    </a:p>
                    <a:p>
                      <a:pPr algn="ctr">
                        <a:spcAft>
                          <a:spcPts val="0"/>
                        </a:spcAft>
                      </a:pPr>
                      <a:r>
                        <a:rPr lang="en-US" altLang="zh-TW" sz="1800" b="1" kern="100" dirty="0" smtClean="0">
                          <a:latin typeface="微軟正黑體" pitchFamily="34" charset="-120"/>
                          <a:ea typeface="微軟正黑體" pitchFamily="34" charset="-120"/>
                          <a:cs typeface="Times New Roman"/>
                        </a:rPr>
                        <a:t>(</a:t>
                      </a:r>
                      <a:r>
                        <a:rPr lang="zh-TW" sz="1800" b="1" kern="100" dirty="0" smtClean="0">
                          <a:latin typeface="微軟正黑體" pitchFamily="34" charset="-120"/>
                          <a:ea typeface="微軟正黑體" pitchFamily="34" charset="-120"/>
                          <a:cs typeface="Times New Roman"/>
                        </a:rPr>
                        <a:t>事件</a:t>
                      </a:r>
                      <a:r>
                        <a:rPr lang="en-US" altLang="zh-TW" sz="1800" b="1" kern="100" dirty="0" smtClean="0">
                          <a:latin typeface="微軟正黑體" pitchFamily="34" charset="-120"/>
                          <a:ea typeface="微軟正黑體" pitchFamily="34" charset="-120"/>
                          <a:cs typeface="Times New Roman"/>
                        </a:rPr>
                        <a:t>)</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latin typeface="微軟正黑體" pitchFamily="34" charset="-120"/>
                          <a:ea typeface="微軟正黑體" pitchFamily="34" charset="-120"/>
                          <a:cs typeface="新細明體"/>
                        </a:rPr>
                        <a:t>顯著</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a:latin typeface="微軟正黑體" pitchFamily="34" charset="-120"/>
                          <a:ea typeface="微軟正黑體" pitchFamily="34" charset="-120"/>
                          <a:cs typeface="新細明體"/>
                        </a:rPr>
                        <a:t>過量</a:t>
                      </a:r>
                      <a:endParaRPr lang="zh-TW" sz="1800" b="1" kern="10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zh-TW" sz="1800" b="1" kern="100" dirty="0">
                          <a:latin typeface="微軟正黑體" pitchFamily="34" charset="-120"/>
                          <a:ea typeface="微軟正黑體" pitchFamily="34" charset="-120"/>
                          <a:cs typeface="Times New Roman"/>
                        </a:rPr>
                        <a:t>場內污染顯著擴散或有工作人員受到過量輻射，</a:t>
                      </a:r>
                      <a:r>
                        <a:rPr lang="zh-TW" sz="1800" b="1" kern="0" dirty="0">
                          <a:latin typeface="微軟正黑體" pitchFamily="34" charset="-120"/>
                          <a:ea typeface="微軟正黑體" pitchFamily="34" charset="-120"/>
                          <a:cs typeface="新細明體"/>
                        </a:rPr>
                        <a:t>安全設備顯著失效</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77763">
                <a:tc>
                  <a:txBody>
                    <a:bodyPr/>
                    <a:lstStyle/>
                    <a:p>
                      <a:pPr algn="ctr">
                        <a:spcAft>
                          <a:spcPts val="0"/>
                        </a:spcAft>
                      </a:pPr>
                      <a:r>
                        <a:rPr lang="en-US" sz="1800" b="1" kern="0" dirty="0">
                          <a:latin typeface="微軟正黑體" pitchFamily="34" charset="-120"/>
                          <a:ea typeface="微軟正黑體" pitchFamily="34" charset="-120"/>
                          <a:cs typeface="新細明體"/>
                        </a:rPr>
                        <a:t>1</a:t>
                      </a:r>
                      <a:endParaRPr lang="zh-TW" sz="1800" b="1" kern="100" dirty="0">
                        <a:latin typeface="微軟正黑體" pitchFamily="34" charset="-120"/>
                        <a:ea typeface="微軟正黑體" pitchFamily="34" charset="-120"/>
                        <a:cs typeface="Times New Roman"/>
                      </a:endParaRPr>
                    </a:p>
                    <a:p>
                      <a:pPr algn="ctr">
                        <a:spcAft>
                          <a:spcPts val="0"/>
                        </a:spcAft>
                      </a:pPr>
                      <a:r>
                        <a:rPr lang="en-US" altLang="zh-TW" sz="1800" b="1" kern="100" dirty="0" smtClean="0">
                          <a:latin typeface="微軟正黑體" pitchFamily="34" charset="-120"/>
                          <a:ea typeface="微軟正黑體" pitchFamily="34" charset="-120"/>
                          <a:cs typeface="Times New Roman"/>
                        </a:rPr>
                        <a:t>(</a:t>
                      </a:r>
                      <a:r>
                        <a:rPr lang="zh-TW" sz="1800" b="1" kern="100" dirty="0" smtClean="0">
                          <a:latin typeface="微軟正黑體" pitchFamily="34" charset="-120"/>
                          <a:ea typeface="微軟正黑體" pitchFamily="34" charset="-120"/>
                          <a:cs typeface="Times New Roman"/>
                        </a:rPr>
                        <a:t>異常</a:t>
                      </a:r>
                      <a:r>
                        <a:rPr lang="en-US" altLang="zh-TW" sz="1800" b="1" kern="100" dirty="0" smtClean="0">
                          <a:latin typeface="微軟正黑體" pitchFamily="34" charset="-120"/>
                          <a:ea typeface="微軟正黑體" pitchFamily="34" charset="-120"/>
                          <a:cs typeface="Times New Roman"/>
                        </a:rPr>
                        <a:t>)</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a:latin typeface="微軟正黑體" pitchFamily="34" charset="-120"/>
                          <a:ea typeface="微軟正黑體" pitchFamily="34" charset="-120"/>
                          <a:cs typeface="新細明體"/>
                        </a:rPr>
                        <a:t>特定範圍</a:t>
                      </a:r>
                      <a:endParaRPr lang="zh-TW" sz="1800" b="1" kern="10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a:latin typeface="微軟正黑體" pitchFamily="34" charset="-120"/>
                          <a:ea typeface="微軟正黑體" pitchFamily="34" charset="-120"/>
                          <a:cs typeface="新細明體"/>
                        </a:rPr>
                        <a:t>高於平均水準</a:t>
                      </a:r>
                      <a:endParaRPr lang="zh-TW" sz="1800" b="1" kern="10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zh-TW" sz="1800" b="1" kern="0" dirty="0">
                          <a:latin typeface="微軟正黑體" pitchFamily="34" charset="-120"/>
                          <a:ea typeface="微軟正黑體" pitchFamily="34" charset="-120"/>
                          <a:cs typeface="新細明體"/>
                        </a:rPr>
                        <a:t>超出許可運行範圍</a:t>
                      </a: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03401">
                <a:tc>
                  <a:txBody>
                    <a:bodyPr/>
                    <a:lstStyle/>
                    <a:p>
                      <a:pPr algn="ctr"/>
                      <a:r>
                        <a:rPr lang="en-US" altLang="zh-TW" sz="1800" b="1" baseline="0" dirty="0" smtClean="0">
                          <a:solidFill>
                            <a:schemeClr val="tx1"/>
                          </a:solidFill>
                          <a:latin typeface="微軟正黑體" pitchFamily="34" charset="-120"/>
                          <a:ea typeface="微軟正黑體" pitchFamily="34" charset="-120"/>
                        </a:rPr>
                        <a:t>0</a:t>
                      </a:r>
                    </a:p>
                    <a:p>
                      <a:pPr algn="ctr"/>
                      <a:r>
                        <a:rPr lang="en-US" altLang="zh-TW" sz="1800" b="1" baseline="0" dirty="0" smtClean="0">
                          <a:solidFill>
                            <a:schemeClr val="tx1"/>
                          </a:solidFill>
                          <a:latin typeface="微軟正黑體" pitchFamily="34" charset="-120"/>
                          <a:ea typeface="微軟正黑體" pitchFamily="34" charset="-120"/>
                        </a:rPr>
                        <a:t>(</a:t>
                      </a:r>
                      <a:r>
                        <a:rPr lang="zh-TW" altLang="en-US" sz="1800" b="1" kern="1200" dirty="0" smtClean="0">
                          <a:solidFill>
                            <a:schemeClr val="dk1"/>
                          </a:solidFill>
                          <a:latin typeface="微軟正黑體" pitchFamily="34" charset="-120"/>
                          <a:ea typeface="微軟正黑體" pitchFamily="34" charset="-120"/>
                          <a:cs typeface="+mn-cs"/>
                        </a:rPr>
                        <a:t>非等級事件</a:t>
                      </a:r>
                      <a:r>
                        <a:rPr lang="en-US" altLang="zh-TW" sz="1800" b="1" baseline="0" dirty="0" smtClean="0">
                          <a:solidFill>
                            <a:schemeClr val="tx1"/>
                          </a:solidFill>
                          <a:latin typeface="微軟正黑體" pitchFamily="34" charset="-120"/>
                          <a:ea typeface="微軟正黑體" pitchFamily="34" charset="-120"/>
                        </a:rPr>
                        <a:t>)</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a:r>
                        <a:rPr lang="zh-TW" altLang="en-US" sz="1800" b="1" kern="1200" dirty="0" smtClean="0">
                          <a:solidFill>
                            <a:schemeClr val="dk1"/>
                          </a:solidFill>
                          <a:latin typeface="微軟正黑體" pitchFamily="34" charset="-120"/>
                          <a:ea typeface="微軟正黑體" pitchFamily="34" charset="-120"/>
                          <a:cs typeface="+mn-cs"/>
                        </a:rPr>
                        <a:t>事件不會影響安全</a:t>
                      </a:r>
                      <a:endParaRPr lang="zh-TW" altLang="en-US" sz="1800" b="1" baseline="0" dirty="0">
                        <a:solidFill>
                          <a:schemeClr val="tx1"/>
                        </a:solidFill>
                        <a:latin typeface="微軟正黑體" pitchFamily="34" charset="-120"/>
                        <a:ea typeface="微軟正黑體"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spcAft>
                          <a:spcPts val="0"/>
                        </a:spcAft>
                      </a:pP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spcAft>
                          <a:spcPts val="0"/>
                        </a:spcAft>
                      </a:pPr>
                      <a:endParaRPr lang="zh-TW" sz="1800" b="1" kern="100" dirty="0">
                        <a:latin typeface="微軟正黑體" pitchFamily="34" charset="-120"/>
                        <a:ea typeface="微軟正黑體" pitchFamily="34" charset="-120"/>
                        <a:cs typeface="Times New Roman"/>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9" name="標題 8"/>
          <p:cNvSpPr>
            <a:spLocks noGrp="1"/>
          </p:cNvSpPr>
          <p:nvPr>
            <p:ph type="title"/>
          </p:nvPr>
        </p:nvSpPr>
        <p:spPr/>
        <p:txBody>
          <a:bodyPr/>
          <a:lstStyle/>
          <a:p>
            <a:r>
              <a:rPr lang="en-US" b="1" dirty="0" smtClean="0">
                <a:solidFill>
                  <a:sysClr val="windowText" lastClr="000000"/>
                </a:solidFill>
                <a:latin typeface="微軟正黑體" pitchFamily="34" charset="-120"/>
                <a:ea typeface="微軟正黑體" pitchFamily="34" charset="-120"/>
              </a:rPr>
              <a:t>0</a:t>
            </a:r>
            <a:r>
              <a:rPr lang="en-US" b="1" smtClean="0">
                <a:solidFill>
                  <a:sysClr val="windowText" lastClr="000000"/>
                </a:solidFill>
                <a:latin typeface="微軟正黑體" pitchFamily="34" charset="-120"/>
                <a:ea typeface="微軟正黑體" pitchFamily="34" charset="-120"/>
              </a:rPr>
              <a:t>~3 </a:t>
            </a:r>
            <a:r>
              <a:rPr lang="zh-TW" altLang="en-US" b="1" dirty="0" smtClean="0">
                <a:solidFill>
                  <a:sysClr val="windowText" lastClr="000000"/>
                </a:solidFill>
                <a:latin typeface="微軟正黑體" pitchFamily="34" charset="-120"/>
                <a:ea typeface="微軟正黑體" pitchFamily="34" charset="-120"/>
              </a:rPr>
              <a:t>級   「</a:t>
            </a:r>
            <a:r>
              <a:rPr lang="zh-TW" altLang="en-US" b="1" dirty="0" smtClean="0">
                <a:solidFill>
                  <a:srgbClr val="FF0000"/>
                </a:solidFill>
                <a:latin typeface="微軟正黑體" pitchFamily="34" charset="-120"/>
                <a:ea typeface="微軟正黑體" pitchFamily="34" charset="-120"/>
              </a:rPr>
              <a:t>事件</a:t>
            </a:r>
            <a:r>
              <a:rPr lang="zh-TW" altLang="en-US" b="1" dirty="0" smtClean="0">
                <a:solidFill>
                  <a:sysClr val="windowText" lastClr="000000"/>
                </a:solidFill>
                <a:latin typeface="微軟正黑體" pitchFamily="34" charset="-120"/>
                <a:ea typeface="微軟正黑體" pitchFamily="34" charset="-120"/>
              </a:rPr>
              <a:t>」</a:t>
            </a:r>
            <a:endParaRPr lang="zh-TW" altLang="en-US" dirty="0"/>
          </a:p>
        </p:txBody>
      </p:sp>
      <p:sp>
        <p:nvSpPr>
          <p:cNvPr id="4" name="頁尾版面配置區 3"/>
          <p:cNvSpPr>
            <a:spLocks noGrp="1"/>
          </p:cNvSpPr>
          <p:nvPr>
            <p:ph type="ftr" sz="quarter" idx="11"/>
          </p:nvPr>
        </p:nvSpPr>
        <p:spPr/>
        <p:txBody>
          <a:bodyPr/>
          <a:lstStyle/>
          <a:p>
            <a:r>
              <a:rPr lang="zh-TW" altLang="en-US" dirty="0" smtClean="0"/>
              <a:t>資料來源：維基百科</a:t>
            </a:r>
            <a:endParaRPr lang="zh-TW"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8" name="標題 7"/>
          <p:cNvSpPr>
            <a:spLocks noGrp="1"/>
          </p:cNvSpPr>
          <p:nvPr>
            <p:ph type="title"/>
          </p:nvPr>
        </p:nvSpPr>
        <p:spPr>
          <a:xfrm>
            <a:off x="457200" y="428612"/>
            <a:ext cx="8229600" cy="1143000"/>
          </a:xfrm>
        </p:spPr>
        <p:txBody>
          <a:bodyPr>
            <a:normAutofit/>
          </a:bodyPr>
          <a:lstStyle/>
          <a:p>
            <a:r>
              <a:rPr lang="zh-TW" altLang="en-US" sz="2400" b="1" dirty="0" smtClean="0">
                <a:latin typeface="微軟正黑體" pitchFamily="34" charset="-120"/>
                <a:ea typeface="微軟正黑體" pitchFamily="34" charset="-120"/>
              </a:rPr>
              <a:t>若是台灣也發生高達七級的事件，台灣可能會變成什麼情況？</a:t>
            </a:r>
            <a:endParaRPr lang="zh-TW" altLang="en-US" sz="2400" dirty="0"/>
          </a:p>
        </p:txBody>
      </p:sp>
      <p:sp>
        <p:nvSpPr>
          <p:cNvPr id="10" name="矩形 9"/>
          <p:cNvSpPr/>
          <p:nvPr/>
        </p:nvSpPr>
        <p:spPr>
          <a:xfrm>
            <a:off x="285720" y="2071678"/>
            <a:ext cx="8572560" cy="30003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核能事件分級表不是一個絕對的標準來評斷核災事件的嚴重程度，特別是第七級就是最高的一級，所以一旦到了七級的標準之後，就無法比較事件的相對嚴重程度。所以說台灣一旦發生了七級的事件，肯定會造成重大傷亡，且在善後處理方面，我們組員一致認為，可能無法像日本民眾這麼團結、守法，而政府方面，應變能力也沒日本有效率做出決策，到時候可能要只望各國援助了。</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所以在這次日本因地震而釀成核災的事件之後，台灣政府及人民更要開始重視核災的嚴重性，並且盡早做出下一步對策。</a:t>
            </a: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zh-TW" altLang="en-US" b="1" dirty="0" smtClean="0">
              <a:solidFill>
                <a:schemeClr val="tx1"/>
              </a:solidFill>
              <a:latin typeface="微軟正黑體" pitchFamily="34" charset="-120"/>
              <a:ea typeface="微軟正黑體" pitchFamily="34" charset="-120"/>
            </a:endParaRPr>
          </a:p>
          <a:p>
            <a:pPr algn="ctr"/>
            <a:endParaRPr lang="zh-TW" altLang="en-US" b="1" dirty="0">
              <a:solidFill>
                <a:schemeClr val="tx1"/>
              </a:solidFill>
              <a:latin typeface="微軟正黑體" pitchFamily="34" charset="-120"/>
              <a:ea typeface="微軟正黑體" pitchFamily="34" charset="-120"/>
            </a:endParaRPr>
          </a:p>
        </p:txBody>
      </p:sp>
      <p:sp>
        <p:nvSpPr>
          <p:cNvPr id="4" name="頁尾版面配置區 3"/>
          <p:cNvSpPr>
            <a:spLocks noGrp="1"/>
          </p:cNvSpPr>
          <p:nvPr>
            <p:ph type="ftr" sz="quarter" idx="11"/>
          </p:nvPr>
        </p:nvSpPr>
        <p:spPr/>
        <p:txBody>
          <a:bodyPr/>
          <a:lstStyle/>
          <a:p>
            <a:endParaRPr lang="zh-TW"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pPr algn="l"/>
            <a:r>
              <a:rPr lang="en-US" altLang="zh-TW" sz="2400" b="1" dirty="0" smtClean="0">
                <a:latin typeface="微軟正黑體" pitchFamily="34" charset="-120"/>
                <a:ea typeface="微軟正黑體" pitchFamily="34" charset="-120"/>
              </a:rPr>
              <a:t/>
            </a:r>
            <a:br>
              <a:rPr lang="en-US" altLang="zh-TW" sz="2400" b="1" dirty="0" smtClean="0">
                <a:latin typeface="微軟正黑體" pitchFamily="34" charset="-120"/>
                <a:ea typeface="微軟正黑體" pitchFamily="34" charset="-120"/>
              </a:rPr>
            </a:br>
            <a:r>
              <a:rPr lang="zh-TW" altLang="en-US" sz="2400" b="1" dirty="0" smtClean="0">
                <a:latin typeface="微軟正黑體" pitchFamily="34" charset="-120"/>
                <a:ea typeface="微軟正黑體" pitchFamily="34" charset="-120"/>
              </a:rPr>
              <a:t>日本經過地震與核災，資訊資源受到的損害相當的大，為什麼日本可以在資源受限的情況下，短短的時間內就把最新的核災資訊與防範措施傳達給日本的各個國民？</a:t>
            </a:r>
            <a:br>
              <a:rPr lang="zh-TW" altLang="en-US" sz="2400" b="1" dirty="0" smtClean="0">
                <a:latin typeface="微軟正黑體" pitchFamily="34" charset="-120"/>
                <a:ea typeface="微軟正黑體" pitchFamily="34" charset="-120"/>
              </a:rPr>
            </a:br>
            <a:endParaRPr lang="zh-TW" altLang="en-US" sz="2400" b="1" dirty="0">
              <a:latin typeface="微軟正黑體" pitchFamily="34" charset="-120"/>
              <a:ea typeface="微軟正黑體" pitchFamily="34" charset="-120"/>
            </a:endParaRPr>
          </a:p>
        </p:txBody>
      </p:sp>
      <p:sp>
        <p:nvSpPr>
          <p:cNvPr id="3" name="矩形 2"/>
          <p:cNvSpPr/>
          <p:nvPr/>
        </p:nvSpPr>
        <p:spPr>
          <a:xfrm>
            <a:off x="785786" y="2285992"/>
            <a:ext cx="7572428" cy="33575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b="1" dirty="0" smtClean="0">
                <a:solidFill>
                  <a:schemeClr val="tx1"/>
                </a:solidFill>
                <a:latin typeface="微軟正黑體" pitchFamily="34" charset="-120"/>
                <a:ea typeface="微軟正黑體" pitchFamily="34" charset="-120"/>
              </a:rPr>
              <a:t>　地震發生後，日本電視頻道展現了媒體的高度專業，即時呈現的空拍畫面，冷靜而詳實提醒正確訊息，即使某些主播跟記者的聲音有些顫抖，但他們知道必須鎮定，要確實傳遞訊息，不能讓閱聽大眾陷入焦慮。</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在民眾方面，日本人民以冷靜應對、自制、守法的觀念與態度去應對，也發揮人溺己溺精神，提供了大量食物與住處給那些災民與無家可回的民眾。</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所以在日本媒體優良的資訊收集能力和人民的團結與配合，可在短時間內提供最新資訊給日本民眾知道。</a:t>
            </a:r>
            <a:endParaRPr lang="zh-TW" altLang="en-US" b="1" dirty="0">
              <a:solidFill>
                <a:schemeClr val="tx1"/>
              </a:solidFill>
              <a:latin typeface="微軟正黑體" pitchFamily="34" charset="-120"/>
              <a:ea typeface="微軟正黑體" pitchFamily="34" charset="-120"/>
            </a:endParaRPr>
          </a:p>
        </p:txBody>
      </p:sp>
      <p:sp>
        <p:nvSpPr>
          <p:cNvPr id="4" name="頁尾版面配置區 3"/>
          <p:cNvSpPr>
            <a:spLocks noGrp="1"/>
          </p:cNvSpPr>
          <p:nvPr>
            <p:ph type="ftr" sz="quarter" idx="11"/>
          </p:nvPr>
        </p:nvSpPr>
        <p:spPr/>
        <p:txBody>
          <a:bodyPr/>
          <a:lstStyle/>
          <a:p>
            <a:endParaRPr lang="zh-TW"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4" name="標題 3"/>
          <p:cNvSpPr>
            <a:spLocks noGrp="1"/>
          </p:cNvSpPr>
          <p:nvPr>
            <p:ph type="title"/>
          </p:nvPr>
        </p:nvSpPr>
        <p:spPr>
          <a:xfrm>
            <a:off x="457200" y="274638"/>
            <a:ext cx="8229600" cy="1582726"/>
          </a:xfrm>
        </p:spPr>
        <p:txBody>
          <a:bodyPr>
            <a:noAutofit/>
          </a:bodyPr>
          <a:lstStyle/>
          <a:p>
            <a:pPr algn="l"/>
            <a:r>
              <a:rPr lang="en-US" altLang="zh-TW" sz="2400" b="1" dirty="0" smtClean="0">
                <a:latin typeface="微軟正黑體" pitchFamily="34" charset="-120"/>
                <a:ea typeface="微軟正黑體" pitchFamily="34" charset="-120"/>
              </a:rPr>
              <a:t/>
            </a:r>
            <a:br>
              <a:rPr lang="en-US" altLang="zh-TW" sz="2400" b="1" dirty="0" smtClean="0">
                <a:latin typeface="微軟正黑體" pitchFamily="34" charset="-120"/>
                <a:ea typeface="微軟正黑體" pitchFamily="34" charset="-120"/>
              </a:rPr>
            </a:br>
            <a:r>
              <a:rPr lang="zh-TW" altLang="en-US" sz="2400" b="1" dirty="0" smtClean="0">
                <a:latin typeface="微軟正黑體" pitchFamily="34" charset="-120"/>
                <a:ea typeface="微軟正黑體" pitchFamily="34" charset="-120"/>
              </a:rPr>
              <a:t>在各種資源受限制的情況下，日本民眾挺身而出，自行架設傳統線路電話供給民眾打電話報平安。身為資訊工程系的我們，若遇到類似災害，我們可以提供什麼技術工程，與什麼服務，來嘗試著分擔解決民眾的問題？</a:t>
            </a:r>
            <a:br>
              <a:rPr lang="zh-TW" altLang="en-US" sz="2400" b="1" dirty="0" smtClean="0">
                <a:latin typeface="微軟正黑體" pitchFamily="34" charset="-120"/>
                <a:ea typeface="微軟正黑體" pitchFamily="34" charset="-120"/>
              </a:rPr>
            </a:br>
            <a:endParaRPr lang="zh-TW" altLang="en-US" sz="2400" b="1" dirty="0">
              <a:latin typeface="微軟正黑體" pitchFamily="34" charset="-120"/>
              <a:ea typeface="微軟正黑體" pitchFamily="34" charset="-120"/>
            </a:endParaRPr>
          </a:p>
        </p:txBody>
      </p:sp>
      <p:sp>
        <p:nvSpPr>
          <p:cNvPr id="3" name="矩形 2"/>
          <p:cNvSpPr/>
          <p:nvPr/>
        </p:nvSpPr>
        <p:spPr>
          <a:xfrm>
            <a:off x="785786" y="2714620"/>
            <a:ext cx="7572428" cy="22145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b="1" dirty="0" smtClean="0">
                <a:solidFill>
                  <a:schemeClr val="tx1"/>
                </a:solidFill>
                <a:latin typeface="微軟正黑體" pitchFamily="34" charset="-120"/>
                <a:ea typeface="微軟正黑體" pitchFamily="34" charset="-120"/>
              </a:rPr>
              <a:t>　</a:t>
            </a:r>
            <a:endParaRPr lang="en-US" altLang="zh-TW" b="1" dirty="0" smtClean="0">
              <a:solidFill>
                <a:schemeClr val="tx1"/>
              </a:solidFill>
              <a:latin typeface="微軟正黑體" pitchFamily="34" charset="-120"/>
              <a:ea typeface="微軟正黑體" pitchFamily="34" charset="-120"/>
            </a:endParaRPr>
          </a:p>
          <a:p>
            <a:pPr algn="just"/>
            <a:r>
              <a:rPr lang="zh-TW" altLang="en-US" b="1" dirty="0" smtClean="0">
                <a:solidFill>
                  <a:schemeClr val="tx1"/>
                </a:solidFill>
                <a:latin typeface="微軟正黑體" pitchFamily="34" charset="-120"/>
                <a:ea typeface="微軟正黑體" pitchFamily="34" charset="-120"/>
              </a:rPr>
              <a:t>　在資訊傳播與通信這方面的專業來替大眾服務，比如說：架設災害查詢網、架設類似</a:t>
            </a:r>
            <a:r>
              <a:rPr lang="en-US" b="1" dirty="0" smtClean="0">
                <a:solidFill>
                  <a:schemeClr val="tx1"/>
                </a:solidFill>
                <a:latin typeface="微軟正黑體" pitchFamily="34" charset="-120"/>
                <a:ea typeface="微軟正黑體" pitchFamily="34" charset="-120"/>
              </a:rPr>
              <a:t>Wi-Fi</a:t>
            </a:r>
            <a:r>
              <a:rPr lang="zh-TW" altLang="en-US" b="1" dirty="0" smtClean="0">
                <a:solidFill>
                  <a:schemeClr val="tx1"/>
                </a:solidFill>
                <a:latin typeface="微軟正黑體" pitchFamily="34" charset="-120"/>
                <a:ea typeface="微軟正黑體" pitchFamily="34" charset="-120"/>
              </a:rPr>
              <a:t>的免費網路</a:t>
            </a:r>
            <a:r>
              <a:rPr lang="en-US" b="1" dirty="0" smtClean="0">
                <a:solidFill>
                  <a:schemeClr val="tx1"/>
                </a:solidFill>
                <a:latin typeface="微軟正黑體" pitchFamily="34" charset="-120"/>
                <a:ea typeface="微軟正黑體" pitchFamily="34" charset="-120"/>
              </a:rPr>
              <a:t>…</a:t>
            </a:r>
            <a:r>
              <a:rPr lang="zh-TW" altLang="en-US" b="1" dirty="0" smtClean="0">
                <a:solidFill>
                  <a:schemeClr val="tx1"/>
                </a:solidFill>
                <a:latin typeface="微軟正黑體" pitchFamily="34" charset="-120"/>
                <a:ea typeface="微軟正黑體" pitchFamily="34" charset="-120"/>
              </a:rPr>
              <a:t>等，利用網路資訊能力，將災民平安消息還有緊急需求救助，發布在網路上以便利救災，還有架設資訊的交流網站讓民眾可以快速交流訊息。</a:t>
            </a:r>
          </a:p>
          <a:p>
            <a:endParaRPr lang="zh-TW" altLang="en-US" b="1" dirty="0">
              <a:solidFill>
                <a:schemeClr val="tx1"/>
              </a:solidFill>
              <a:latin typeface="微軟正黑體" pitchFamily="34" charset="-120"/>
              <a:ea typeface="微軟正黑體" pitchFamily="34" charset="-120"/>
            </a:endParaRPr>
          </a:p>
        </p:txBody>
      </p:sp>
      <p:sp>
        <p:nvSpPr>
          <p:cNvPr id="5" name="頁尾版面配置區 4"/>
          <p:cNvSpPr>
            <a:spLocks noGrp="1"/>
          </p:cNvSpPr>
          <p:nvPr>
            <p:ph type="ftr" sz="quarter" idx="11"/>
          </p:nvPr>
        </p:nvSpPr>
        <p:spPr/>
        <p:txBody>
          <a:bodyPr/>
          <a:lstStyle/>
          <a:p>
            <a:endParaRPr lang="zh-TW"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pPr algn="l"/>
            <a:r>
              <a:rPr lang="en-US" altLang="zh-TW" sz="2400" b="1" dirty="0" smtClean="0">
                <a:latin typeface="微軟正黑體" pitchFamily="34" charset="-120"/>
                <a:ea typeface="微軟正黑體" pitchFamily="34" charset="-120"/>
              </a:rPr>
              <a:t/>
            </a:r>
            <a:br>
              <a:rPr lang="en-US" altLang="zh-TW" sz="2400" b="1" dirty="0" smtClean="0">
                <a:latin typeface="微軟正黑體" pitchFamily="34" charset="-120"/>
                <a:ea typeface="微軟正黑體" pitchFamily="34" charset="-120"/>
              </a:rPr>
            </a:br>
            <a:r>
              <a:rPr lang="zh-TW" altLang="en-US" sz="2400" b="1" dirty="0" smtClean="0">
                <a:latin typeface="微軟正黑體" pitchFamily="34" charset="-120"/>
                <a:ea typeface="微軟正黑體" pitchFamily="34" charset="-120"/>
              </a:rPr>
              <a:t>多名網友在</a:t>
            </a:r>
            <a:r>
              <a:rPr lang="en-US" sz="2400" b="1" dirty="0" err="1" smtClean="0">
                <a:latin typeface="Arial" pitchFamily="34" charset="0"/>
                <a:ea typeface="微軟正黑體" pitchFamily="34" charset="-120"/>
                <a:cs typeface="Arial" pitchFamily="34" charset="0"/>
              </a:rPr>
              <a:t>Facebook</a:t>
            </a:r>
            <a:r>
              <a:rPr lang="zh-TW" altLang="en-US" sz="2400" b="1" dirty="0" smtClean="0">
                <a:latin typeface="微軟正黑體" pitchFamily="34" charset="-120"/>
                <a:ea typeface="微軟正黑體" pitchFamily="34" charset="-120"/>
              </a:rPr>
              <a:t>呼籲「希望大家盡量減少去日本的網頁，把頻寬留給日本市民使用」請使用自己的觀念與知識嘗試解說正確性為何？</a:t>
            </a:r>
            <a:r>
              <a:rPr lang="zh-TW" altLang="en-US" sz="2800" b="1" dirty="0" smtClean="0">
                <a:latin typeface="微軟正黑體" pitchFamily="34" charset="-120"/>
                <a:ea typeface="微軟正黑體" pitchFamily="34" charset="-120"/>
              </a:rPr>
              <a:t/>
            </a:r>
            <a:br>
              <a:rPr lang="zh-TW" altLang="en-US" sz="2800" b="1" dirty="0" smtClean="0">
                <a:latin typeface="微軟正黑體" pitchFamily="34" charset="-120"/>
                <a:ea typeface="微軟正黑體" pitchFamily="34" charset="-120"/>
              </a:rPr>
            </a:br>
            <a:endParaRPr lang="zh-TW" altLang="en-US" sz="2800" b="1" dirty="0">
              <a:latin typeface="微軟正黑體" pitchFamily="34" charset="-120"/>
              <a:ea typeface="微軟正黑體" pitchFamily="34" charset="-120"/>
            </a:endParaRPr>
          </a:p>
        </p:txBody>
      </p:sp>
      <p:sp>
        <p:nvSpPr>
          <p:cNvPr id="3" name="矩形 2"/>
          <p:cNvSpPr/>
          <p:nvPr/>
        </p:nvSpPr>
        <p:spPr>
          <a:xfrm>
            <a:off x="500034" y="2285992"/>
            <a:ext cx="8143932" cy="33575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b="1" dirty="0" smtClean="0">
                <a:solidFill>
                  <a:schemeClr val="tx1"/>
                </a:solidFill>
                <a:latin typeface="微軟正黑體" pitchFamily="34" charset="-120"/>
                <a:ea typeface="微軟正黑體" pitchFamily="34" charset="-120"/>
              </a:rPr>
              <a:t>　在日本發生大地震後，可以知道受到影響的是從台灣經過日本連線到美國的網路連線（海底纜線），而跟災後日本國土內的頻寬是比較沒有太大關聯，只要大家不要惡意去塞爆某日本的網站，應該是不會有頻寬的問題。</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另外，在頻寬而言，日本和韓國的最低速率都是５０Ｍ，普遍使用為１００Ｍ，明年更可高達１Ｇ，而台灣呢？目前一般使用者為２Ｍ～１０Ｍ。</a:t>
            </a:r>
            <a:endParaRPr lang="en-US" altLang="zh-TW" b="1" dirty="0" smtClean="0">
              <a:solidFill>
                <a:schemeClr val="tx1"/>
              </a:solidFill>
              <a:latin typeface="微軟正黑體" pitchFamily="34" charset="-120"/>
              <a:ea typeface="微軟正黑體" pitchFamily="34" charset="-120"/>
            </a:endParaRPr>
          </a:p>
          <a:p>
            <a:endParaRPr lang="en-US" altLang="zh-TW" b="1" dirty="0" smtClean="0">
              <a:solidFill>
                <a:schemeClr val="tx1"/>
              </a:solidFill>
              <a:latin typeface="微軟正黑體" pitchFamily="34" charset="-120"/>
              <a:ea typeface="微軟正黑體" pitchFamily="34" charset="-120"/>
            </a:endParaRPr>
          </a:p>
          <a:p>
            <a:r>
              <a:rPr lang="zh-TW" altLang="en-US" b="1" dirty="0" smtClean="0">
                <a:solidFill>
                  <a:schemeClr val="tx1"/>
                </a:solidFill>
                <a:latin typeface="微軟正黑體" pitchFamily="34" charset="-120"/>
                <a:ea typeface="微軟正黑體" pitchFamily="34" charset="-120"/>
              </a:rPr>
              <a:t>　價格方面，韓國１００Ｍ月收等於約新台幣８６０元。日本５００Ｍ約新台幣１３００元，而台灣則是４Ｍ收７９９元，１２Ｍ收８９９元，以此看來，台灣還有很大的進步空間。（資料來源：蘋果日報）</a:t>
            </a:r>
            <a:endParaRPr lang="en-US" altLang="zh-TW" b="1" dirty="0" smtClean="0">
              <a:solidFill>
                <a:schemeClr val="tx1"/>
              </a:solidFill>
              <a:latin typeface="微軟正黑體" pitchFamily="34" charset="-120"/>
              <a:ea typeface="微軟正黑體" pitchFamily="34" charset="-120"/>
            </a:endParaRPr>
          </a:p>
        </p:txBody>
      </p:sp>
      <p:sp>
        <p:nvSpPr>
          <p:cNvPr id="4" name="頁尾版面配置區 3"/>
          <p:cNvSpPr>
            <a:spLocks noGrp="1"/>
          </p:cNvSpPr>
          <p:nvPr>
            <p:ph type="ftr" sz="quarter" idx="11"/>
          </p:nvPr>
        </p:nvSpPr>
        <p:spPr/>
        <p:txBody>
          <a:bodyPr/>
          <a:lstStyle/>
          <a:p>
            <a:endParaRPr lang="zh-TW"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949</TotalTime>
  <Words>350</Words>
  <Application>Microsoft Office PowerPoint</Application>
  <PresentationFormat>如螢幕大小 (4:3)</PresentationFormat>
  <Paragraphs>153</Paragraphs>
  <Slides>12</Slides>
  <Notes>1</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Office 佈景主題</vt:lpstr>
      <vt:lpstr>投影片 1</vt:lpstr>
      <vt:lpstr>投影片 2</vt:lpstr>
      <vt:lpstr> 此次福島核電廠事故事第二個評為「國際核事件分級」第七級事件的事故，所謂的「國際核事件分級」為何？ </vt:lpstr>
      <vt:lpstr>4~7 級「事故」</vt:lpstr>
      <vt:lpstr>0~3 級   「事件」</vt:lpstr>
      <vt:lpstr>若是台灣也發生高達七級的事件，台灣可能會變成什麼情況？</vt:lpstr>
      <vt:lpstr> 日本經過地震與核災，資訊資源受到的損害相當的大，為什麼日本可以在資源受限的情況下，短短的時間內就把最新的核災資訊與防範措施傳達給日本的各個國民？ </vt:lpstr>
      <vt:lpstr> 在各種資源受限制的情況下，日本民眾挺身而出，自行架設傳統線路電話供給民眾打電話報平安。身為資訊工程系的我們，若遇到類似災害，我們可以提供什麼技術工程，與什麼服務，來嘗試著分擔解決民眾的問題？ </vt:lpstr>
      <vt:lpstr> 多名網友在Facebook呼籲「希望大家盡量減少去日本的網頁，把頻寬留給日本市民使用」請使用自己的觀念與知識嘗試解說正確性為何？ </vt:lpstr>
      <vt:lpstr> 經過這次日本核災事件，了解核災的恐怖後，對於我們一座小小的台灣目前就有三座核能發電廠正在運作中，許多民眾開始覺得應該要減少核能發電廠的數量，達到安全的節能減碳。小組討論有何看法？ </vt:lpstr>
      <vt:lpstr> 對於日本這次核能事件，有人認為是天然災害，有人認為是人為的科技災害，小組的看法為何？是否其實日本是可以避免這樣的科技災害發生？我們台灣應該要怎麼樣做為借鏡？ </vt:lpstr>
      <vt:lpstr>在供電不足的情況下，日本政府選擇各地區輪流停電的方式供給電源，每次電範圍約為150萬戶家庭，時間約3小時。對於這樣的決策有何看法？若是你會想出什麼方法解決供電問題？</vt:lpstr>
    </vt:vector>
  </TitlesOfParts>
  <Company>Taiwan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MC SYSTEM</dc:creator>
  <cp:lastModifiedBy>MC SYSTEM</cp:lastModifiedBy>
  <cp:revision>141</cp:revision>
  <dcterms:created xsi:type="dcterms:W3CDTF">2011-10-09T11:22:50Z</dcterms:created>
  <dcterms:modified xsi:type="dcterms:W3CDTF">2011-10-21T14:38:21Z</dcterms:modified>
</cp:coreProperties>
</file>