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3" r:id="rId3"/>
    <p:sldId id="264" r:id="rId4"/>
    <p:sldId id="257" r:id="rId5"/>
    <p:sldId id="259" r:id="rId6"/>
    <p:sldId id="262" r:id="rId7"/>
    <p:sldId id="260" r:id="rId8"/>
    <p:sldId id="261" r:id="rId9"/>
    <p:sldId id="265" r:id="rId10"/>
    <p:sldId id="266" r:id="rId11"/>
    <p:sldId id="267" r:id="rId12"/>
    <p:sldId id="268" r:id="rId1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66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8" name="日期版面配置區 27"/>
          <p:cNvSpPr>
            <a:spLocks noGrp="1"/>
          </p:cNvSpPr>
          <p:nvPr>
            <p:ph type="dt" sz="half" idx="10"/>
          </p:nvPr>
        </p:nvSpPr>
        <p:spPr/>
        <p:txBody>
          <a:bodyPr/>
          <a:lstStyle>
            <a:extLst/>
          </a:lstStyle>
          <a:p>
            <a:fld id="{9F2CC37E-7743-4008-B889-63FABCAEEE4A}" type="datetimeFigureOut">
              <a:rPr lang="zh-TW" altLang="en-US" smtClean="0"/>
              <a:t>2016/1/5</a:t>
            </a:fld>
            <a:endParaRPr lang="zh-TW" altLang="en-US"/>
          </a:p>
        </p:txBody>
      </p:sp>
      <p:sp>
        <p:nvSpPr>
          <p:cNvPr id="17" name="頁尾版面配置區 16"/>
          <p:cNvSpPr>
            <a:spLocks noGrp="1"/>
          </p:cNvSpPr>
          <p:nvPr>
            <p:ph type="ftr" sz="quarter" idx="11"/>
          </p:nvPr>
        </p:nvSpPr>
        <p:spPr/>
        <p:txBody>
          <a:bodyPr/>
          <a:lstStyle>
            <a:extLst/>
          </a:lstStyle>
          <a:p>
            <a:endParaRPr lang="zh-TW" altLang="en-US"/>
          </a:p>
        </p:txBody>
      </p:sp>
      <p:sp>
        <p:nvSpPr>
          <p:cNvPr id="29" name="投影片編號版面配置區 28"/>
          <p:cNvSpPr>
            <a:spLocks noGrp="1"/>
          </p:cNvSpPr>
          <p:nvPr>
            <p:ph type="sldNum" sz="quarter" idx="12"/>
          </p:nvPr>
        </p:nvSpPr>
        <p:spPr/>
        <p:txBody>
          <a:bodyPr/>
          <a:lstStyle>
            <a:extLst/>
          </a:lstStyle>
          <a:p>
            <a:fld id="{D785B70B-77F7-40EA-AF62-5E6CA39010F5}" type="slidenum">
              <a:rPr lang="zh-TW" altLang="en-US" smtClean="0"/>
              <a:t>‹#›</a:t>
            </a:fld>
            <a:endParaRPr lang="zh-TW" altLang="en-US"/>
          </a:p>
        </p:txBody>
      </p:sp>
      <p:sp>
        <p:nvSpPr>
          <p:cNvPr id="32" name="矩形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矩形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矩形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矩形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矩形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標題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56" name="矩形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矩形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矩形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矩形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9F2CC37E-7743-4008-B889-63FABCAEEE4A}" type="datetimeFigureOut">
              <a:rPr lang="zh-TW" altLang="en-US" smtClean="0"/>
              <a:t>2016/1/5</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D785B70B-77F7-40EA-AF62-5E6CA39010F5}"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1981200" cy="5851525"/>
          </a:xfrm>
        </p:spPr>
        <p:txBody>
          <a:bodyPr vert="eaVert" anchor="ct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609600" y="274639"/>
            <a:ext cx="58674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9F2CC37E-7743-4008-B889-63FABCAEEE4A}" type="datetimeFigureOut">
              <a:rPr lang="zh-TW" altLang="en-US" smtClean="0"/>
              <a:t>2016/1/5</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D785B70B-77F7-40EA-AF62-5E6CA39010F5}"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9F2CC37E-7743-4008-B889-63FABCAEEE4A}" type="datetimeFigureOut">
              <a:rPr lang="zh-TW" altLang="en-US" smtClean="0"/>
              <a:t>2016/1/5</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D785B70B-77F7-40EA-AF62-5E6CA39010F5}"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14" name="手繪多邊形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手繪多邊形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手繪多邊形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手繪多邊形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手繪多邊形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手繪多邊形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手繪多邊形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手繪多邊形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手繪多邊形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手繪多邊形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手繪多邊形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手繪多邊形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手繪多邊形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手繪多邊形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手繪多邊形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文字版面配置區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9F2CC37E-7743-4008-B889-63FABCAEEE4A}" type="datetimeFigureOut">
              <a:rPr lang="zh-TW" altLang="en-US" smtClean="0"/>
              <a:t>2016/1/5</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D785B70B-77F7-40EA-AF62-5E6CA39010F5}" type="slidenum">
              <a:rPr lang="zh-TW" altLang="en-US" smtClean="0"/>
              <a:t>‹#›</a:t>
            </a:fld>
            <a:endParaRPr lang="zh-TW" altLang="en-US"/>
          </a:p>
        </p:txBody>
      </p:sp>
      <p:sp>
        <p:nvSpPr>
          <p:cNvPr id="7" name="矩形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zh-TW" altLang="en-US" smtClean="0"/>
              <a:t>按一下以編輯母片標題樣式</a:t>
            </a:r>
            <a:endParaRPr kumimoji="0" lang="en-US"/>
          </a:p>
        </p:txBody>
      </p:sp>
      <p:sp>
        <p:nvSpPr>
          <p:cNvPr id="8" name="矩形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矩形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矩形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矩形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矩形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512064"/>
            <a:ext cx="8229600" cy="9144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9F2CC37E-7743-4008-B889-63FABCAEEE4A}" type="datetimeFigureOut">
              <a:rPr lang="zh-TW" altLang="en-US" smtClean="0"/>
              <a:t>2016/1/5</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D785B70B-77F7-40EA-AF62-5E6CA39010F5}"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5" name="矩形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504824" y="512064"/>
            <a:ext cx="7772400" cy="914400"/>
          </a:xfrm>
        </p:spPr>
        <p:txBody>
          <a:bodyPr anchor="t"/>
          <a:lstStyle>
            <a:lvl1pPr>
              <a:defRPr sz="4000"/>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9F2CC37E-7743-4008-B889-63FABCAEEE4A}" type="datetimeFigureOut">
              <a:rPr lang="zh-TW" altLang="en-US" smtClean="0"/>
              <a:t>2016/1/5</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p:txBody>
          <a:bodyPr/>
          <a:lstStyle>
            <a:extLst/>
          </a:lstStyle>
          <a:p>
            <a:fld id="{D785B70B-77F7-40EA-AF62-5E6CA39010F5}" type="slidenum">
              <a:rPr lang="zh-TW" altLang="en-US" smtClean="0"/>
              <a:t>‹#›</a:t>
            </a:fld>
            <a:endParaRPr lang="zh-TW" altLang="en-US"/>
          </a:p>
        </p:txBody>
      </p:sp>
      <p:sp>
        <p:nvSpPr>
          <p:cNvPr id="16" name="矩形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矩形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矩形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矩形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矩形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矩形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矩形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矩形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矩形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914400" y="512064"/>
            <a:ext cx="7772400" cy="914400"/>
          </a:xfrm>
        </p:spPr>
        <p:txBody>
          <a:bodyPr/>
          <a:lstStyle>
            <a:lvl1pPr>
              <a:defRPr sz="4000" cap="none" baseline="0"/>
            </a:lvl1pPr>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9F2CC37E-7743-4008-B889-63FABCAEEE4A}" type="datetimeFigureOut">
              <a:rPr lang="zh-TW" altLang="en-US" smtClean="0"/>
              <a:t>2016/1/5</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D785B70B-77F7-40EA-AF62-5E6CA39010F5}"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extLst/>
          </a:lstStyle>
          <a:p>
            <a:fld id="{9F2CC37E-7743-4008-B889-63FABCAEEE4A}" type="datetimeFigureOut">
              <a:rPr lang="zh-TW" altLang="en-US" smtClean="0"/>
              <a:t>2016/1/5</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D785B70B-77F7-40EA-AF62-5E6CA39010F5}"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273050"/>
            <a:ext cx="8229600" cy="1162050"/>
          </a:xfrm>
        </p:spPr>
        <p:txBody>
          <a:bodyPr anchor="ctr"/>
          <a:lstStyle>
            <a:lvl1pPr algn="l">
              <a:buNone/>
              <a:defRPr sz="3600" b="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9F2CC37E-7743-4008-B889-63FABCAEEE4A}" type="datetimeFigureOut">
              <a:rPr lang="zh-TW" altLang="en-US" smtClean="0"/>
              <a:t>2016/1/5</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D785B70B-77F7-40EA-AF62-5E6CA39010F5}"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8" name="矩形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直線接點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群組 9"/>
          <p:cNvGrpSpPr/>
          <p:nvPr/>
        </p:nvGrpSpPr>
        <p:grpSpPr>
          <a:xfrm rot="5400000">
            <a:off x="8514581" y="1219200"/>
            <a:ext cx="132763" cy="128466"/>
            <a:chOff x="6668087" y="1297746"/>
            <a:chExt cx="161840" cy="156602"/>
          </a:xfrm>
        </p:grpSpPr>
        <p:cxnSp>
          <p:nvCxnSpPr>
            <p:cNvPr id="15" name="直線接點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直線接點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直線接點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標題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zh-TW" altLang="en-US" smtClean="0"/>
              <a:t>按一下圖示以新增圖片</a:t>
            </a:r>
            <a:endParaRPr kumimoji="0" lang="en-US"/>
          </a:p>
        </p:txBody>
      </p:sp>
      <p:sp>
        <p:nvSpPr>
          <p:cNvPr id="4" name="文字版面配置區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grpSp>
        <p:nvGrpSpPr>
          <p:cNvPr id="14" name="群組 13"/>
          <p:cNvGrpSpPr/>
          <p:nvPr/>
        </p:nvGrpSpPr>
        <p:grpSpPr>
          <a:xfrm rot="5400000">
            <a:off x="8666981" y="1371600"/>
            <a:ext cx="132763" cy="128466"/>
            <a:chOff x="6668087" y="1297746"/>
            <a:chExt cx="161840" cy="156602"/>
          </a:xfrm>
        </p:grpSpPr>
        <p:cxnSp>
          <p:nvCxnSpPr>
            <p:cNvPr id="11" name="直線接點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直線接點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直線接點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群組 17"/>
          <p:cNvGrpSpPr/>
          <p:nvPr/>
        </p:nvGrpSpPr>
        <p:grpSpPr>
          <a:xfrm rot="5400000">
            <a:off x="8320088" y="1474763"/>
            <a:ext cx="132763" cy="128466"/>
            <a:chOff x="6668087" y="1297746"/>
            <a:chExt cx="161840" cy="156602"/>
          </a:xfrm>
        </p:grpSpPr>
        <p:cxnSp>
          <p:nvCxnSpPr>
            <p:cNvPr id="19" name="直線接點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直線接點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直線接點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日期版面配置區 4"/>
          <p:cNvSpPr>
            <a:spLocks noGrp="1"/>
          </p:cNvSpPr>
          <p:nvPr>
            <p:ph type="dt" sz="half" idx="10"/>
          </p:nvPr>
        </p:nvSpPr>
        <p:spPr>
          <a:xfrm>
            <a:off x="6477000" y="55499"/>
            <a:ext cx="2133600" cy="365125"/>
          </a:xfrm>
        </p:spPr>
        <p:txBody>
          <a:bodyPr/>
          <a:lstStyle>
            <a:extLst/>
          </a:lstStyle>
          <a:p>
            <a:fld id="{9F2CC37E-7743-4008-B889-63FABCAEEE4A}" type="datetimeFigureOut">
              <a:rPr lang="zh-TW" altLang="en-US" smtClean="0"/>
              <a:t>2016/1/5</a:t>
            </a:fld>
            <a:endParaRPr lang="zh-TW" altLang="en-US"/>
          </a:p>
        </p:txBody>
      </p:sp>
      <p:sp>
        <p:nvSpPr>
          <p:cNvPr id="6" name="頁尾版面配置區 5"/>
          <p:cNvSpPr>
            <a:spLocks noGrp="1"/>
          </p:cNvSpPr>
          <p:nvPr>
            <p:ph type="ftr" sz="quarter" idx="11"/>
          </p:nvPr>
        </p:nvSpPr>
        <p:spPr>
          <a:xfrm>
            <a:off x="914400" y="55499"/>
            <a:ext cx="5562600" cy="365125"/>
          </a:xfrm>
        </p:spPr>
        <p:txBody>
          <a:bodyPr/>
          <a:lstStyle>
            <a:extLst/>
          </a:lstStyle>
          <a:p>
            <a:endParaRPr lang="zh-TW" altLang="en-US"/>
          </a:p>
        </p:txBody>
      </p:sp>
      <p:sp>
        <p:nvSpPr>
          <p:cNvPr id="7" name="投影片編號版面配置區 6"/>
          <p:cNvSpPr>
            <a:spLocks noGrp="1"/>
          </p:cNvSpPr>
          <p:nvPr>
            <p:ph type="sldNum" sz="quarter" idx="12"/>
          </p:nvPr>
        </p:nvSpPr>
        <p:spPr>
          <a:xfrm>
            <a:off x="8610600" y="55499"/>
            <a:ext cx="457200" cy="365125"/>
          </a:xfrm>
        </p:spPr>
        <p:txBody>
          <a:bodyPr/>
          <a:lstStyle>
            <a:extLst/>
          </a:lstStyle>
          <a:p>
            <a:fld id="{D785B70B-77F7-40EA-AF62-5E6CA39010F5}"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矩形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矩形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矩形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矩形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矩形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矩形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矩形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矩形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矩形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標題版面配置區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9F2CC37E-7743-4008-B889-63FABCAEEE4A}" type="datetimeFigureOut">
              <a:rPr lang="zh-TW" altLang="en-US" smtClean="0"/>
              <a:t>2016/1/5</a:t>
            </a:fld>
            <a:endParaRPr lang="zh-TW" altLang="en-US"/>
          </a:p>
        </p:txBody>
      </p:sp>
      <p:sp>
        <p:nvSpPr>
          <p:cNvPr id="3" name="頁尾版面配置區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zh-TW" altLang="en-US"/>
          </a:p>
        </p:txBody>
      </p:sp>
      <p:sp>
        <p:nvSpPr>
          <p:cNvPr id="23" name="投影片編號版面配置區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D785B70B-77F7-40EA-AF62-5E6CA39010F5}" type="slidenum">
              <a:rPr lang="zh-TW" altLang="en-US" smtClean="0"/>
              <a:t>‹#›</a:t>
            </a:fld>
            <a:endParaRPr lang="zh-TW" alt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259632" y="820174"/>
            <a:ext cx="3456384" cy="720080"/>
          </a:xfrm>
        </p:spPr>
        <p:txBody>
          <a:bodyPr/>
          <a:lstStyle/>
          <a:p>
            <a:r>
              <a:rPr lang="zh-TW" altLang="en-US" sz="6000" dirty="0" smtClean="0">
                <a:latin typeface="微軟正黑體" panose="020B0604030504040204" pitchFamily="34" charset="-120"/>
                <a:ea typeface="微軟正黑體" panose="020B0604030504040204" pitchFamily="34" charset="-120"/>
              </a:rPr>
              <a:t>工程</a:t>
            </a:r>
            <a:r>
              <a:rPr lang="zh-TW" altLang="en-US" sz="6000" dirty="0" smtClean="0">
                <a:latin typeface="微軟正黑體" panose="020B0604030504040204" pitchFamily="34" charset="-120"/>
                <a:ea typeface="微軟正黑體" panose="020B0604030504040204" pitchFamily="34" charset="-120"/>
              </a:rPr>
              <a:t>倫理</a:t>
            </a:r>
            <a:endParaRPr lang="zh-TW" altLang="en-US" sz="6000" dirty="0">
              <a:latin typeface="微軟正黑體" panose="020B0604030504040204" pitchFamily="34" charset="-120"/>
              <a:ea typeface="微軟正黑體" panose="020B0604030504040204" pitchFamily="34" charset="-120"/>
            </a:endParaRPr>
          </a:p>
        </p:txBody>
      </p:sp>
      <p:sp>
        <p:nvSpPr>
          <p:cNvPr id="3" name="副標題 2"/>
          <p:cNvSpPr>
            <a:spLocks noGrp="1"/>
          </p:cNvSpPr>
          <p:nvPr>
            <p:ph type="subTitle" idx="1"/>
          </p:nvPr>
        </p:nvSpPr>
        <p:spPr>
          <a:xfrm>
            <a:off x="6120172" y="5157192"/>
            <a:ext cx="3096344" cy="1508760"/>
          </a:xfrm>
        </p:spPr>
        <p:txBody>
          <a:bodyPr>
            <a:noAutofit/>
          </a:bodyPr>
          <a:lstStyle/>
          <a:p>
            <a:r>
              <a:rPr lang="zh-TW" altLang="en-US" b="1" dirty="0" smtClean="0">
                <a:latin typeface="微軟正黑體" panose="020B0604030504040204" pitchFamily="34" charset="-120"/>
                <a:ea typeface="微軟正黑體" panose="020B0604030504040204" pitchFamily="34" charset="-120"/>
              </a:rPr>
              <a:t>班級</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自控三甲</a:t>
            </a:r>
            <a:endParaRPr lang="en-US" altLang="zh-TW" b="1" dirty="0" smtClean="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組別</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穹頂之下第五組</a:t>
            </a:r>
            <a:endParaRPr lang="en-US" altLang="zh-TW" b="1" dirty="0" smtClean="0">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組員</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李秉</a:t>
            </a:r>
            <a:r>
              <a:rPr lang="zh-TW" altLang="en-US" b="1" dirty="0" smtClean="0">
                <a:latin typeface="微軟正黑體" panose="020B0604030504040204" pitchFamily="34" charset="-120"/>
                <a:ea typeface="微軟正黑體" panose="020B0604030504040204" pitchFamily="34" charset="-120"/>
              </a:rPr>
              <a:t>軒 </a:t>
            </a:r>
            <a:r>
              <a:rPr lang="en-US" altLang="zh-TW" b="1" dirty="0" smtClean="0">
                <a:latin typeface="微軟正黑體" panose="020B0604030504040204" pitchFamily="34" charset="-120"/>
                <a:ea typeface="微軟正黑體" panose="020B0604030504040204" pitchFamily="34" charset="-120"/>
              </a:rPr>
              <a:t>4A212077</a:t>
            </a:r>
            <a:r>
              <a:rPr lang="zh-TW" altLang="en-US" b="1" dirty="0" smtClean="0">
                <a:latin typeface="微軟正黑體" panose="020B0604030504040204" pitchFamily="34" charset="-120"/>
                <a:ea typeface="微軟正黑體" panose="020B0604030504040204" pitchFamily="34" charset="-120"/>
              </a:rPr>
              <a:t>  </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en-US" altLang="zh-TW" b="1" dirty="0" smtClean="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劉博源 </a:t>
            </a:r>
            <a:r>
              <a:rPr lang="en-US" altLang="zh-TW" b="1" dirty="0" smtClean="0">
                <a:latin typeface="微軟正黑體" panose="020B0604030504040204" pitchFamily="34" charset="-120"/>
                <a:ea typeface="微軟正黑體" panose="020B0604030504040204" pitchFamily="34" charset="-120"/>
              </a:rPr>
              <a:t>4A212057</a:t>
            </a:r>
            <a:br>
              <a:rPr lang="en-US" altLang="zh-TW" b="1" dirty="0" smtClean="0">
                <a:latin typeface="微軟正黑體" panose="020B0604030504040204" pitchFamily="34" charset="-120"/>
                <a:ea typeface="微軟正黑體" panose="020B0604030504040204" pitchFamily="34" charset="-120"/>
              </a:rPr>
            </a:br>
            <a:r>
              <a:rPr lang="en-US" altLang="zh-TW" b="1" dirty="0" smtClean="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林子耀 </a:t>
            </a:r>
            <a:r>
              <a:rPr lang="en-US" altLang="zh-TW" b="1" dirty="0" smtClean="0">
                <a:latin typeface="微軟正黑體" panose="020B0604030504040204" pitchFamily="34" charset="-120"/>
                <a:ea typeface="微軟正黑體" panose="020B0604030504040204" pitchFamily="34" charset="-120"/>
              </a:rPr>
              <a:t>4A212077</a:t>
            </a:r>
            <a:br>
              <a:rPr lang="en-US" altLang="zh-TW" b="1" dirty="0" smtClean="0">
                <a:latin typeface="微軟正黑體" panose="020B0604030504040204" pitchFamily="34" charset="-120"/>
                <a:ea typeface="微軟正黑體" panose="020B0604030504040204" pitchFamily="34" charset="-120"/>
              </a:rPr>
            </a:br>
            <a:r>
              <a:rPr lang="zh-TW" altLang="en-US" b="1" dirty="0" smtClean="0">
                <a:latin typeface="微軟正黑體" panose="020B0604030504040204" pitchFamily="34" charset="-120"/>
                <a:ea typeface="微軟正黑體" panose="020B0604030504040204" pitchFamily="34" charset="-120"/>
              </a:rPr>
              <a:t>指導老師 </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 林聰益 老師 </a:t>
            </a:r>
            <a:endParaRPr lang="zh-TW" altLang="en-US" b="1" dirty="0">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1835696" y="2780928"/>
            <a:ext cx="6192688" cy="1107996"/>
          </a:xfrm>
          <a:prstGeom prst="rect">
            <a:avLst/>
          </a:prstGeom>
          <a:gradFill>
            <a:gsLst>
              <a:gs pos="0">
                <a:schemeClr val="dk1">
                  <a:tint val="25000"/>
                  <a:satMod val="125000"/>
                  <a:alpha val="0"/>
                  <a:lumMod val="1000"/>
                </a:schemeClr>
              </a:gs>
              <a:gs pos="40000">
                <a:schemeClr val="dk1">
                  <a:tint val="55000"/>
                  <a:satMod val="130000"/>
                </a:schemeClr>
              </a:gs>
              <a:gs pos="50000">
                <a:schemeClr val="dk1">
                  <a:tint val="59000"/>
                  <a:satMod val="130000"/>
                </a:schemeClr>
              </a:gs>
              <a:gs pos="65000">
                <a:schemeClr val="dk1">
                  <a:tint val="55000"/>
                  <a:satMod val="130000"/>
                </a:schemeClr>
              </a:gs>
              <a:gs pos="100000">
                <a:schemeClr val="dk1">
                  <a:tint val="20000"/>
                  <a:satMod val="125000"/>
                </a:schemeClr>
              </a:gs>
            </a:gsLst>
          </a:gradFill>
        </p:spPr>
        <p:style>
          <a:lnRef idx="1">
            <a:schemeClr val="dk1"/>
          </a:lnRef>
          <a:fillRef idx="2">
            <a:schemeClr val="dk1"/>
          </a:fillRef>
          <a:effectRef idx="1">
            <a:schemeClr val="dk1"/>
          </a:effectRef>
          <a:fontRef idx="minor">
            <a:schemeClr val="dk1"/>
          </a:fontRef>
        </p:style>
        <p:txBody>
          <a:bodyPr wrap="square" rtlCol="0">
            <a:spAutoFit/>
          </a:bodyPr>
          <a:lstStyle/>
          <a:p>
            <a:r>
              <a:rPr lang="zh-TW" altLang="en-US" sz="6600" b="1" dirty="0">
                <a:latin typeface="微軟正黑體" panose="020B0604030504040204" pitchFamily="34" charset="-120"/>
                <a:ea typeface="微軟正黑體" panose="020B0604030504040204" pitchFamily="34" charset="-120"/>
              </a:rPr>
              <a:t>南台汙染</a:t>
            </a:r>
            <a:r>
              <a:rPr lang="zh-TW" altLang="en-US" sz="6600" b="1" dirty="0" smtClean="0">
                <a:latin typeface="微軟正黑體" panose="020B0604030504040204" pitchFamily="34" charset="-120"/>
                <a:ea typeface="微軟正黑體" panose="020B0604030504040204" pitchFamily="34" charset="-120"/>
              </a:rPr>
              <a:t>源勘查</a:t>
            </a:r>
            <a:endParaRPr lang="zh-TW" altLang="en-US" sz="6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976596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59632" y="404664"/>
            <a:ext cx="8229600" cy="1162050"/>
          </a:xfrm>
        </p:spPr>
        <p:txBody>
          <a:bodyPr/>
          <a:lstStyle/>
          <a:p>
            <a:r>
              <a:rPr lang="zh-TW" altLang="en-US" sz="5400" b="1" dirty="0" smtClean="0">
                <a:latin typeface="微軟正黑體" panose="020B0604030504040204" pitchFamily="34" charset="-120"/>
                <a:ea typeface="微軟正黑體" panose="020B0604030504040204" pitchFamily="34" charset="-120"/>
              </a:rPr>
              <a:t>燒不完的劇毒</a:t>
            </a:r>
            <a:endParaRPr lang="zh-TW" altLang="en-US" sz="5400" b="1" dirty="0">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7063" y="1916832"/>
            <a:ext cx="5948337" cy="4138567"/>
          </a:xfrm>
          <a:prstGeom prst="rect">
            <a:avLst/>
          </a:prstGeom>
          <a:effectLst>
            <a:glow rad="177800">
              <a:schemeClr val="accent1">
                <a:alpha val="48000"/>
              </a:schemeClr>
            </a:glow>
            <a:softEdge rad="101600"/>
          </a:effectLst>
        </p:spPr>
      </p:pic>
      <p:sp>
        <p:nvSpPr>
          <p:cNvPr id="6" name="文字方塊 5"/>
          <p:cNvSpPr txBox="1"/>
          <p:nvPr/>
        </p:nvSpPr>
        <p:spPr>
          <a:xfrm>
            <a:off x="539552" y="2204864"/>
            <a:ext cx="2427511" cy="4154984"/>
          </a:xfrm>
          <a:prstGeom prst="rect">
            <a:avLst/>
          </a:prstGeom>
          <a:noFill/>
        </p:spPr>
        <p:txBody>
          <a:bodyPr wrap="square" rtlCol="0">
            <a:spAutoFit/>
          </a:bodyPr>
          <a:lstStyle/>
          <a:p>
            <a:r>
              <a:rPr lang="zh-TW" altLang="en-US" sz="2400" dirty="0" smtClean="0">
                <a:latin typeface="微軟正黑體" panose="020B0604030504040204" pitchFamily="34" charset="-120"/>
                <a:ea typeface="微軟正黑體" panose="020B0604030504040204" pitchFamily="34" charset="-120"/>
              </a:rPr>
              <a:t>        台南市永康焚化爐，經燃燒處理大量垃圾後雖經過廢氣處理，但依舊還是有帶有毒性的氣體散佈在場周邊，當垃圾不減量，毒性氣體持續累積，慢慢將擴散至遠方。</a:t>
            </a: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91060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043608" y="2564904"/>
            <a:ext cx="7668344" cy="1446550"/>
          </a:xfrm>
          <a:prstGeom prst="rect">
            <a:avLst/>
          </a:prstGeom>
          <a:noFill/>
        </p:spPr>
        <p:txBody>
          <a:bodyPr wrap="square" rtlCol="0">
            <a:spAutoFit/>
          </a:bodyPr>
          <a:lstStyle/>
          <a:p>
            <a:pPr algn="ctr"/>
            <a:r>
              <a:rPr lang="zh-TW" altLang="en-US" sz="4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針對以上危及校園的污染物，難道只能放縱其影響你的生活</a:t>
            </a:r>
            <a:r>
              <a:rPr lang="en-US" altLang="zh-TW" sz="4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4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08187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5517232"/>
            <a:ext cx="8229600" cy="1162050"/>
          </a:xfrm>
        </p:spPr>
        <p:txBody>
          <a:bodyPr/>
          <a:lstStyle/>
          <a:p>
            <a:r>
              <a:rPr lang="zh-TW" altLang="en-US" sz="44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不做不會怎樣，做了會很不一樣</a:t>
            </a:r>
            <a:endParaRPr lang="zh-TW" altLang="en-US" sz="44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779369" y="599950"/>
            <a:ext cx="2304256" cy="400110"/>
          </a:xfrm>
          <a:prstGeom prst="rect">
            <a:avLst/>
          </a:prstGeom>
          <a:solidFill>
            <a:schemeClr val="bg1">
              <a:lumMod val="65000"/>
              <a:lumOff val="35000"/>
              <a:alpha val="60000"/>
            </a:schemeClr>
          </a:solidFill>
        </p:spPr>
        <p:txBody>
          <a:bodyPr wrap="square" rtlCol="0">
            <a:spAutoFit/>
          </a:bodyPr>
          <a:lstStyle/>
          <a:p>
            <a:r>
              <a:rPr lang="zh-TW" altLang="en-US" sz="2000" dirty="0" smtClean="0">
                <a:latin typeface="微軟正黑體" panose="020B0604030504040204" pitchFamily="34" charset="-120"/>
                <a:ea typeface="微軟正黑體" panose="020B0604030504040204" pitchFamily="34" charset="-120"/>
              </a:rPr>
              <a:t>根除校園機車廢氣</a:t>
            </a:r>
            <a:endParaRPr lang="zh-TW" altLang="en-US" sz="2000" dirty="0">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5947815" y="269993"/>
            <a:ext cx="2664296" cy="1015663"/>
          </a:xfrm>
          <a:prstGeom prst="rect">
            <a:avLst/>
          </a:prstGeom>
          <a:solidFill>
            <a:schemeClr val="bg1">
              <a:lumMod val="65000"/>
              <a:lumOff val="35000"/>
              <a:alpha val="60000"/>
            </a:schemeClr>
          </a:solidFill>
        </p:spPr>
        <p:txBody>
          <a:bodyPr wrap="square" rtlCol="0">
            <a:spAutoFit/>
          </a:bodyPr>
          <a:lstStyle/>
          <a:p>
            <a:r>
              <a:rPr lang="zh-TW" altLang="en-US" sz="2000" dirty="0" smtClean="0"/>
              <a:t>視情況減少使用機車</a:t>
            </a:r>
            <a:r>
              <a:rPr lang="en-US" altLang="zh-TW" sz="2000" dirty="0" smtClean="0"/>
              <a:t/>
            </a:r>
            <a:br>
              <a:rPr lang="en-US" altLang="zh-TW" sz="2000" dirty="0" smtClean="0"/>
            </a:br>
            <a:r>
              <a:rPr lang="zh-TW" altLang="en-US" sz="2000" dirty="0" smtClean="0"/>
              <a:t>減少怠速的動作</a:t>
            </a:r>
            <a:r>
              <a:rPr lang="en-US" altLang="zh-TW" sz="2000" dirty="0" smtClean="0"/>
              <a:t/>
            </a:r>
            <a:br>
              <a:rPr lang="en-US" altLang="zh-TW" sz="2000" dirty="0" smtClean="0"/>
            </a:br>
            <a:r>
              <a:rPr lang="zh-TW" altLang="en-US" sz="2000" dirty="0" smtClean="0"/>
              <a:t>校園推廣電動機車</a:t>
            </a:r>
            <a:endParaRPr lang="zh-TW" altLang="en-US" sz="2000" dirty="0"/>
          </a:p>
        </p:txBody>
      </p:sp>
      <p:sp>
        <p:nvSpPr>
          <p:cNvPr id="7" name="文字方塊 6"/>
          <p:cNvSpPr txBox="1"/>
          <p:nvPr/>
        </p:nvSpPr>
        <p:spPr>
          <a:xfrm>
            <a:off x="750770" y="1556792"/>
            <a:ext cx="2525085" cy="400110"/>
          </a:xfrm>
          <a:prstGeom prst="rect">
            <a:avLst/>
          </a:prstGeom>
          <a:solidFill>
            <a:schemeClr val="bg1">
              <a:lumMod val="65000"/>
              <a:lumOff val="35000"/>
              <a:alpha val="60000"/>
            </a:schemeClr>
          </a:solidFill>
        </p:spPr>
        <p:txBody>
          <a:bodyPr wrap="square" rtlCol="0">
            <a:spAutoFit/>
          </a:bodyPr>
          <a:lstStyle/>
          <a:p>
            <a:r>
              <a:rPr lang="zh-TW" altLang="en-US" sz="2000" dirty="0" smtClean="0">
                <a:latin typeface="微軟正黑體" panose="020B0604030504040204" pitchFamily="34" charset="-120"/>
                <a:ea typeface="微軟正黑體" panose="020B0604030504040204" pitchFamily="34" charset="-120"/>
              </a:rPr>
              <a:t>降低塵土飛楊發生率</a:t>
            </a:r>
            <a:endParaRPr lang="zh-TW" altLang="en-US" sz="2000" dirty="0">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5945350" y="1567615"/>
            <a:ext cx="2376264" cy="400110"/>
          </a:xfrm>
          <a:prstGeom prst="rect">
            <a:avLst/>
          </a:prstGeom>
          <a:solidFill>
            <a:schemeClr val="bg1">
              <a:lumMod val="65000"/>
              <a:lumOff val="35000"/>
              <a:alpha val="60000"/>
            </a:schemeClr>
          </a:solidFill>
        </p:spPr>
        <p:txBody>
          <a:bodyPr wrap="square" rtlCol="0">
            <a:spAutoFit/>
          </a:bodyPr>
          <a:lstStyle/>
          <a:p>
            <a:r>
              <a:rPr lang="zh-TW" altLang="en-US" sz="2000" dirty="0" smtClean="0">
                <a:latin typeface="微軟正黑體" panose="020B0604030504040204" pitchFamily="34" charset="-120"/>
                <a:ea typeface="微軟正黑體" panose="020B0604030504040204" pitchFamily="34" charset="-120"/>
              </a:rPr>
              <a:t>大樓外加裝防塵罩 </a:t>
            </a:r>
            <a:endParaRPr lang="zh-TW" altLang="en-US" sz="2000" dirty="0">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750770" y="2508865"/>
            <a:ext cx="2361455" cy="400110"/>
          </a:xfrm>
          <a:prstGeom prst="rect">
            <a:avLst/>
          </a:prstGeom>
          <a:solidFill>
            <a:schemeClr val="bg1">
              <a:lumMod val="65000"/>
              <a:lumOff val="35000"/>
              <a:alpha val="60000"/>
            </a:schemeClr>
          </a:solidFill>
        </p:spPr>
        <p:txBody>
          <a:bodyPr wrap="square" rtlCol="0">
            <a:spAutoFit/>
          </a:bodyPr>
          <a:lstStyle/>
          <a:p>
            <a:r>
              <a:rPr lang="zh-TW" altLang="en-US" sz="2000" dirty="0" smtClean="0">
                <a:latin typeface="微軟正黑體" panose="020B0604030504040204" pitchFamily="34" charset="-120"/>
                <a:ea typeface="微軟正黑體" panose="020B0604030504040204" pitchFamily="34" charset="-120"/>
              </a:rPr>
              <a:t>拒絕廢水的污染</a:t>
            </a:r>
            <a:endParaRPr lang="zh-TW" altLang="en-US" sz="2000"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5940152" y="2247255"/>
            <a:ext cx="2376264" cy="1015663"/>
          </a:xfrm>
          <a:prstGeom prst="rect">
            <a:avLst/>
          </a:prstGeom>
          <a:solidFill>
            <a:schemeClr val="bg1">
              <a:lumMod val="65000"/>
              <a:lumOff val="35000"/>
              <a:alpha val="60000"/>
            </a:schemeClr>
          </a:solid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在</a:t>
            </a:r>
            <a:r>
              <a:rPr lang="zh-TW" altLang="en-US" sz="2000" dirty="0" smtClean="0">
                <a:latin typeface="微軟正黑體" panose="020B0604030504040204" pitchFamily="34" charset="-120"/>
                <a:ea typeface="微軟正黑體" panose="020B0604030504040204" pitchFamily="34" charset="-120"/>
              </a:rPr>
              <a:t>有可能排放廢水的川渠放置即時水質檢測裝置</a:t>
            </a:r>
            <a:endParaRPr lang="zh-TW" altLang="en-US" sz="2000"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750770" y="3460938"/>
            <a:ext cx="2520280" cy="400110"/>
          </a:xfrm>
          <a:prstGeom prst="rect">
            <a:avLst/>
          </a:prstGeom>
          <a:solidFill>
            <a:schemeClr val="bg1">
              <a:lumMod val="65000"/>
              <a:lumOff val="35000"/>
              <a:alpha val="60000"/>
            </a:schemeClr>
          </a:solidFill>
        </p:spPr>
        <p:txBody>
          <a:bodyPr wrap="square" rtlCol="0">
            <a:spAutoFit/>
          </a:bodyPr>
          <a:lstStyle/>
          <a:p>
            <a:r>
              <a:rPr lang="zh-TW" altLang="en-US" sz="2000" dirty="0" smtClean="0">
                <a:latin typeface="微軟正黑體" panose="020B0604030504040204" pitchFamily="34" charset="-120"/>
                <a:ea typeface="微軟正黑體" panose="020B0604030504040204" pitchFamily="34" charset="-120"/>
              </a:rPr>
              <a:t>將落後的火力發電廠</a:t>
            </a:r>
            <a:endParaRPr lang="zh-TW" altLang="en-US" sz="2000" dirty="0">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5940152" y="3458617"/>
            <a:ext cx="2808312" cy="707886"/>
          </a:xfrm>
          <a:prstGeom prst="rect">
            <a:avLst/>
          </a:prstGeom>
          <a:solidFill>
            <a:schemeClr val="bg1">
              <a:lumMod val="65000"/>
              <a:lumOff val="35000"/>
              <a:alpha val="60000"/>
            </a:schemeClr>
          </a:solidFill>
        </p:spPr>
        <p:txBody>
          <a:bodyPr wrap="square" rtlCol="0">
            <a:spAutoFit/>
          </a:bodyPr>
          <a:lstStyle/>
          <a:p>
            <a:r>
              <a:rPr lang="zh-TW" altLang="en-US" sz="2000" dirty="0" smtClean="0">
                <a:latin typeface="微軟正黑體" panose="020B0604030504040204" pitchFamily="34" charset="-120"/>
                <a:ea typeface="微軟正黑體" panose="020B0604030504040204" pitchFamily="34" charset="-120"/>
              </a:rPr>
              <a:t>開採天然氣等替代能源</a:t>
            </a:r>
            <a:r>
              <a:rPr lang="en-US" altLang="zh-TW" sz="2000" dirty="0" smtClean="0">
                <a:latin typeface="微軟正黑體" panose="020B0604030504040204" pitchFamily="34" charset="-120"/>
                <a:ea typeface="微軟正黑體" panose="020B0604030504040204" pitchFamily="34" charset="-120"/>
              </a:rPr>
              <a:t/>
            </a:r>
            <a:br>
              <a:rPr lang="en-US" altLang="zh-TW" sz="2000" dirty="0" smtClean="0">
                <a:latin typeface="微軟正黑體" panose="020B0604030504040204" pitchFamily="34" charset="-120"/>
                <a:ea typeface="微軟正黑體" panose="020B0604030504040204" pitchFamily="34" charset="-120"/>
              </a:rPr>
            </a:br>
            <a:r>
              <a:rPr lang="zh-TW" altLang="en-US" sz="2000" dirty="0" smtClean="0">
                <a:latin typeface="微軟正黑體" panose="020B0604030504040204" pitchFamily="34" charset="-120"/>
                <a:ea typeface="微軟正黑體" panose="020B0604030504040204" pitchFamily="34" charset="-120"/>
              </a:rPr>
              <a:t>針對廢氣做清潔處裡</a:t>
            </a:r>
            <a:endParaRPr lang="zh-TW" altLang="en-US" sz="2000" dirty="0">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750770" y="4360335"/>
            <a:ext cx="2808312" cy="400110"/>
          </a:xfrm>
          <a:prstGeom prst="rect">
            <a:avLst/>
          </a:prstGeom>
          <a:solidFill>
            <a:schemeClr val="bg1">
              <a:lumMod val="65000"/>
              <a:lumOff val="35000"/>
              <a:alpha val="60000"/>
            </a:schemeClr>
          </a:solidFill>
        </p:spPr>
        <p:txBody>
          <a:bodyPr wrap="square" rtlCol="0">
            <a:spAutoFit/>
          </a:bodyPr>
          <a:lstStyle/>
          <a:p>
            <a:r>
              <a:rPr lang="zh-TW" altLang="en-US" sz="2000" dirty="0" smtClean="0">
                <a:latin typeface="微軟正黑體" panose="020B0604030504040204" pitchFamily="34" charset="-120"/>
                <a:ea typeface="微軟正黑體" panose="020B0604030504040204" pitchFamily="34" charset="-120"/>
              </a:rPr>
              <a:t>減少焚化爐運作的機會</a:t>
            </a:r>
            <a:endParaRPr lang="zh-TW" altLang="en-US" sz="2000" dirty="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5616116" y="4360335"/>
            <a:ext cx="3312368" cy="707886"/>
          </a:xfrm>
          <a:prstGeom prst="rect">
            <a:avLst/>
          </a:prstGeom>
          <a:solidFill>
            <a:schemeClr val="bg1">
              <a:lumMod val="65000"/>
              <a:lumOff val="35000"/>
              <a:alpha val="60000"/>
            </a:schemeClr>
          </a:solidFill>
        </p:spPr>
        <p:txBody>
          <a:bodyPr wrap="square" rtlCol="0">
            <a:spAutoFit/>
          </a:bodyPr>
          <a:lstStyle/>
          <a:p>
            <a:r>
              <a:rPr lang="zh-TW" altLang="en-US" sz="2000" dirty="0" smtClean="0">
                <a:latin typeface="微軟正黑體" panose="020B0604030504040204" pitchFamily="34" charset="-120"/>
                <a:ea typeface="微軟正黑體" panose="020B0604030504040204" pitchFamily="34" charset="-120"/>
              </a:rPr>
              <a:t>提倡垃圾減量，分類回收</a:t>
            </a:r>
            <a:r>
              <a:rPr lang="en-US" altLang="zh-TW" sz="2000" dirty="0" smtClean="0">
                <a:latin typeface="微軟正黑體" panose="020B0604030504040204" pitchFamily="34" charset="-120"/>
                <a:ea typeface="微軟正黑體" panose="020B0604030504040204" pitchFamily="34" charset="-120"/>
              </a:rPr>
              <a:t/>
            </a:r>
            <a:br>
              <a:rPr lang="en-US" altLang="zh-TW" sz="2000" dirty="0" smtClean="0">
                <a:latin typeface="微軟正黑體" panose="020B0604030504040204" pitchFamily="34" charset="-120"/>
                <a:ea typeface="微軟正黑體" panose="020B0604030504040204" pitchFamily="34" charset="-120"/>
              </a:rPr>
            </a:br>
            <a:r>
              <a:rPr lang="zh-TW" altLang="en-US" sz="2000" dirty="0" smtClean="0">
                <a:latin typeface="微軟正黑體" panose="020B0604030504040204" pitchFamily="34" charset="-120"/>
                <a:ea typeface="微軟正黑體" panose="020B0604030504040204" pitchFamily="34" charset="-120"/>
              </a:rPr>
              <a:t>尋找垃圾再利用之可行方式</a:t>
            </a:r>
            <a:endParaRPr lang="en-US" altLang="zh-TW" sz="2000" dirty="0" smtClean="0">
              <a:latin typeface="微軟正黑體" panose="020B0604030504040204" pitchFamily="34" charset="-120"/>
              <a:ea typeface="微軟正黑體" panose="020B0604030504040204" pitchFamily="34" charset="-120"/>
            </a:endParaRPr>
          </a:p>
        </p:txBody>
      </p:sp>
      <p:sp>
        <p:nvSpPr>
          <p:cNvPr id="15" name="向右箭號 14"/>
          <p:cNvSpPr/>
          <p:nvPr/>
        </p:nvSpPr>
        <p:spPr>
          <a:xfrm>
            <a:off x="3775820" y="599950"/>
            <a:ext cx="1620180"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向右箭號 15"/>
          <p:cNvSpPr/>
          <p:nvPr/>
        </p:nvSpPr>
        <p:spPr>
          <a:xfrm>
            <a:off x="3777509" y="1503535"/>
            <a:ext cx="1620180"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向右箭號 16"/>
          <p:cNvSpPr/>
          <p:nvPr/>
        </p:nvSpPr>
        <p:spPr>
          <a:xfrm>
            <a:off x="3783877" y="2508865"/>
            <a:ext cx="1620180"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向右箭號 17"/>
          <p:cNvSpPr/>
          <p:nvPr/>
        </p:nvSpPr>
        <p:spPr>
          <a:xfrm>
            <a:off x="3795511" y="3412450"/>
            <a:ext cx="1620180"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向右箭號 18"/>
          <p:cNvSpPr/>
          <p:nvPr/>
        </p:nvSpPr>
        <p:spPr>
          <a:xfrm>
            <a:off x="3777509" y="4514223"/>
            <a:ext cx="1620180"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58565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476672"/>
            <a:ext cx="8686800" cy="914400"/>
          </a:xfrm>
        </p:spPr>
        <p:txBody>
          <a:bodyPr/>
          <a:lstStyle/>
          <a:p>
            <a:r>
              <a:rPr lang="zh-TW" altLang="en-US" b="1" dirty="0" smtClean="0"/>
              <a:t>看似美好的校園環境卻暗藏汙染因子</a:t>
            </a:r>
            <a:r>
              <a:rPr lang="en-US" altLang="zh-TW" b="1" dirty="0" smtClean="0"/>
              <a:t>??</a:t>
            </a:r>
            <a:endParaRPr lang="zh-TW" altLang="en-US" b="1" dirty="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89" y="1391072"/>
            <a:ext cx="9216932" cy="5184524"/>
          </a:xfrm>
          <a:prstGeom prst="rect">
            <a:avLst/>
          </a:prstGeom>
        </p:spPr>
      </p:pic>
    </p:spTree>
    <p:extLst>
      <p:ext uri="{BB962C8B-B14F-4D97-AF65-F5344CB8AC3E}">
        <p14:creationId xmlns:p14="http://schemas.microsoft.com/office/powerpoint/2010/main" val="1856227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199" y="161806"/>
            <a:ext cx="8229600" cy="914400"/>
          </a:xfrm>
        </p:spPr>
        <p:txBody>
          <a:bodyPr/>
          <a:lstStyle/>
          <a:p>
            <a:pPr algn="ctr"/>
            <a:r>
              <a:rPr lang="zh-TW" altLang="en-US" dirty="0" smtClean="0"/>
              <a:t>校園污染物危機四伏</a:t>
            </a:r>
            <a:endParaRPr lang="zh-TW" altLang="en-US" dirty="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387" y="1850000"/>
            <a:ext cx="7931223" cy="5008000"/>
          </a:xfrm>
          <a:prstGeom prst="rect">
            <a:avLst/>
          </a:prstGeom>
          <a:effectLst>
            <a:glow rad="330200">
              <a:schemeClr val="accent1">
                <a:alpha val="49000"/>
              </a:schemeClr>
            </a:glow>
            <a:softEdge rad="88900"/>
          </a:effectLst>
        </p:spPr>
      </p:pic>
      <p:sp>
        <p:nvSpPr>
          <p:cNvPr id="6" name="文字方塊 5"/>
          <p:cNvSpPr txBox="1"/>
          <p:nvPr/>
        </p:nvSpPr>
        <p:spPr>
          <a:xfrm>
            <a:off x="140921" y="908720"/>
            <a:ext cx="8862156" cy="707886"/>
          </a:xfrm>
          <a:prstGeom prst="rect">
            <a:avLst/>
          </a:prstGeom>
          <a:noFill/>
        </p:spPr>
        <p:txBody>
          <a:bodyPr wrap="square" rtlCol="0">
            <a:spAutoFit/>
          </a:bodyPr>
          <a:lstStyle/>
          <a:p>
            <a:r>
              <a:rPr lang="zh-TW" altLang="en-US" sz="4000" dirty="0" smtClean="0"/>
              <a:t>到底有多可怕的污染物潛藏在你的周遭</a:t>
            </a:r>
            <a:r>
              <a:rPr lang="en-US" altLang="zh-TW" sz="4000" dirty="0" smtClean="0"/>
              <a:t>?</a:t>
            </a:r>
            <a:endParaRPr lang="zh-TW" altLang="en-US" sz="4000" dirty="0"/>
          </a:p>
        </p:txBody>
      </p:sp>
    </p:spTree>
    <p:extLst>
      <p:ext uri="{BB962C8B-B14F-4D97-AF65-F5344CB8AC3E}">
        <p14:creationId xmlns:p14="http://schemas.microsoft.com/office/powerpoint/2010/main" val="195789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64088" y="1628800"/>
            <a:ext cx="3106688" cy="914400"/>
          </a:xfrm>
        </p:spPr>
        <p:txBody>
          <a:bodyPr/>
          <a:lstStyle/>
          <a:p>
            <a:r>
              <a:rPr lang="zh-TW" altLang="en-US" sz="7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汙染</a:t>
            </a:r>
            <a:r>
              <a:rPr lang="zh-TW" altLang="en-US" sz="7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源</a:t>
            </a:r>
            <a:endParaRPr lang="zh-TW" altLang="en-US" sz="7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4" name="內容版面配置區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5536" y="1412776"/>
            <a:ext cx="4104456" cy="2721433"/>
          </a:xfrm>
          <a:effectLst>
            <a:glow rad="482600">
              <a:schemeClr val="accent1">
                <a:alpha val="40000"/>
              </a:schemeClr>
            </a:glow>
          </a:effectLst>
        </p:spPr>
      </p:pic>
      <p:pic>
        <p:nvPicPr>
          <p:cNvPr id="6" name="內容版面配置區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96792" y="3933057"/>
            <a:ext cx="4179342" cy="2736116"/>
          </a:xfrm>
          <a:effectLst>
            <a:glow rad="584200">
              <a:schemeClr val="accent1">
                <a:alpha val="40000"/>
              </a:schemeClr>
            </a:glow>
          </a:effectLst>
        </p:spPr>
      </p:pic>
      <p:sp>
        <p:nvSpPr>
          <p:cNvPr id="5" name="文字方塊 4"/>
          <p:cNvSpPr txBox="1"/>
          <p:nvPr/>
        </p:nvSpPr>
        <p:spPr>
          <a:xfrm>
            <a:off x="179512" y="5085184"/>
            <a:ext cx="4176464" cy="1200329"/>
          </a:xfrm>
          <a:prstGeom prst="rect">
            <a:avLst/>
          </a:prstGeom>
          <a:noFill/>
        </p:spPr>
        <p:txBody>
          <a:bodyPr wrap="square" rtlCol="0">
            <a:spAutoFit/>
          </a:bodyPr>
          <a:lstStyle/>
          <a:p>
            <a:r>
              <a:rPr lang="zh-TW" altLang="en-US" sz="7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從哪裡來</a:t>
            </a:r>
            <a:r>
              <a:rPr lang="en-US" altLang="zh-TW" sz="7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7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40309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633673" y="404664"/>
            <a:ext cx="8229600" cy="914400"/>
          </a:xfrm>
        </p:spPr>
        <p:txBody>
          <a:bodyPr/>
          <a:lstStyle/>
          <a:p>
            <a:r>
              <a:rPr lang="zh-TW" altLang="en-US" sz="4800" b="1" dirty="0" smtClean="0">
                <a:latin typeface="微軟正黑體" panose="020B0604030504040204" pitchFamily="34" charset="-120"/>
                <a:ea typeface="微軟正黑體" panose="020B0604030504040204" pitchFamily="34" charset="-120"/>
              </a:rPr>
              <a:t>校園內避之唯恐不及的廢氣</a:t>
            </a:r>
            <a:endParaRPr lang="zh-TW" altLang="en-US" sz="4800" b="1" dirty="0">
              <a:latin typeface="微軟正黑體" panose="020B0604030504040204" pitchFamily="34" charset="-120"/>
              <a:ea typeface="微軟正黑體" panose="020B0604030504040204" pitchFamily="34" charset="-120"/>
            </a:endParaRPr>
          </a:p>
        </p:txBody>
      </p:sp>
      <p:sp>
        <p:nvSpPr>
          <p:cNvPr id="9" name="內容版面配置區 8"/>
          <p:cNvSpPr>
            <a:spLocks noGrp="1"/>
          </p:cNvSpPr>
          <p:nvPr>
            <p:ph sz="half" idx="1"/>
          </p:nvPr>
        </p:nvSpPr>
        <p:spPr>
          <a:xfrm>
            <a:off x="0" y="1715892"/>
            <a:ext cx="4038600" cy="4525963"/>
          </a:xfrm>
        </p:spPr>
        <p:txBody>
          <a:bodyPr>
            <a:normAutofit/>
          </a:bodyPr>
          <a:lstStyle/>
          <a:p>
            <a:r>
              <a:rPr lang="zh-TW" altLang="en-US" sz="2000" dirty="0" smtClean="0">
                <a:latin typeface="微軟正黑體" panose="020B0604030504040204" pitchFamily="34" charset="-120"/>
                <a:ea typeface="微軟正黑體" panose="020B0604030504040204" pitchFamily="34" charset="-120"/>
              </a:rPr>
              <a:t>         南</a:t>
            </a:r>
            <a:r>
              <a:rPr lang="zh-TW" altLang="en-US" sz="2000" dirty="0" smtClean="0">
                <a:latin typeface="微軟正黑體" panose="020B0604030504040204" pitchFamily="34" charset="-120"/>
                <a:ea typeface="微軟正黑體" panose="020B0604030504040204" pitchFamily="34" charset="-120"/>
              </a:rPr>
              <a:t>台科技大學停車場，因為升上了大學，滿</a:t>
            </a:r>
            <a:r>
              <a:rPr lang="en-US" altLang="zh-TW" sz="2000" dirty="0" smtClean="0">
                <a:latin typeface="微軟正黑體" panose="020B0604030504040204" pitchFamily="34" charset="-120"/>
                <a:ea typeface="微軟正黑體" panose="020B0604030504040204" pitchFamily="34" charset="-120"/>
              </a:rPr>
              <a:t>18</a:t>
            </a:r>
            <a:r>
              <a:rPr lang="zh-TW" altLang="en-US" sz="2000" dirty="0" smtClean="0">
                <a:latin typeface="微軟正黑體" panose="020B0604030504040204" pitchFamily="34" charset="-120"/>
                <a:ea typeface="微軟正黑體" panose="020B0604030504040204" pitchFamily="34" charset="-120"/>
              </a:rPr>
              <a:t>歲都會期待著考駕照相對下來的也就是騎車上課，對於南台停車場，目前種共有</a:t>
            </a:r>
            <a:r>
              <a:rPr lang="en-US" altLang="zh-TW" sz="2000" dirty="0" smtClean="0">
                <a:latin typeface="微軟正黑體" panose="020B0604030504040204" pitchFamily="34" charset="-120"/>
                <a:ea typeface="微軟正黑體" panose="020B0604030504040204" pitchFamily="34" charset="-120"/>
              </a:rPr>
              <a:t>5</a:t>
            </a:r>
            <a:r>
              <a:rPr lang="zh-TW" altLang="en-US" sz="2000" dirty="0" smtClean="0">
                <a:latin typeface="微軟正黑體" panose="020B0604030504040204" pitchFamily="34" charset="-120"/>
                <a:ea typeface="微軟正黑體" panose="020B0604030504040204" pitchFamily="34" charset="-120"/>
              </a:rPr>
              <a:t>處，</a:t>
            </a:r>
            <a:r>
              <a:rPr lang="en-US" altLang="zh-TW" sz="2000" dirty="0" smtClean="0">
                <a:latin typeface="微軟正黑體" panose="020B0604030504040204" pitchFamily="34" charset="-120"/>
                <a:ea typeface="微軟正黑體" panose="020B0604030504040204" pitchFamily="34" charset="-120"/>
              </a:rPr>
              <a:t>S</a:t>
            </a:r>
            <a:r>
              <a:rPr lang="zh-TW" altLang="en-US" sz="2000" dirty="0" smtClean="0">
                <a:latin typeface="微軟正黑體" panose="020B0604030504040204" pitchFamily="34" charset="-120"/>
                <a:ea typeface="微軟正黑體" panose="020B0604030504040204" pitchFamily="34" charset="-120"/>
              </a:rPr>
              <a:t>棟地下室、</a:t>
            </a:r>
            <a:r>
              <a:rPr lang="en-US" altLang="zh-TW" sz="2000" dirty="0" smtClean="0">
                <a:latin typeface="微軟正黑體" panose="020B0604030504040204" pitchFamily="34" charset="-120"/>
                <a:ea typeface="微軟正黑體" panose="020B0604030504040204" pitchFamily="34" charset="-120"/>
              </a:rPr>
              <a:t>S</a:t>
            </a:r>
            <a:r>
              <a:rPr lang="zh-TW" altLang="en-US" sz="2000" dirty="0" smtClean="0">
                <a:latin typeface="微軟正黑體" panose="020B0604030504040204" pitchFamily="34" charset="-120"/>
                <a:ea typeface="微軟正黑體" panose="020B0604030504040204" pitchFamily="34" charset="-120"/>
              </a:rPr>
              <a:t>棟外側、</a:t>
            </a:r>
            <a:r>
              <a:rPr lang="en-US" altLang="zh-TW" sz="2000" dirty="0" smtClean="0">
                <a:latin typeface="微軟正黑體" panose="020B0604030504040204" pitchFamily="34" charset="-120"/>
                <a:ea typeface="微軟正黑體" panose="020B0604030504040204" pitchFamily="34" charset="-120"/>
              </a:rPr>
              <a:t>R</a:t>
            </a:r>
            <a:r>
              <a:rPr lang="zh-TW" altLang="en-US" sz="2000" dirty="0" smtClean="0">
                <a:latin typeface="微軟正黑體" panose="020B0604030504040204" pitchFamily="34" charset="-120"/>
                <a:ea typeface="微軟正黑體" panose="020B0604030504040204" pitchFamily="34" charset="-120"/>
              </a:rPr>
              <a:t>棟以及樹林停車場，對於要騎車上課的學生更是方便，可是相對下來帶來的就是空氣污染及噪音汙染，空氣汙染因為汽機車排放的廢氣而汙染，噪音則是因為有些學生的改排氣管就是為了大聲而讓附近居民感到困擾</a:t>
            </a:r>
            <a:endParaRPr lang="zh-TW" altLang="en-US" sz="2000" dirty="0">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6443" y="1490847"/>
            <a:ext cx="4617348" cy="4751008"/>
          </a:xfrm>
          <a:prstGeom prst="rect">
            <a:avLst/>
          </a:prstGeom>
          <a:effectLst>
            <a:glow rad="355600">
              <a:schemeClr val="accent1">
                <a:alpha val="40000"/>
              </a:schemeClr>
            </a:glow>
          </a:effectLst>
        </p:spPr>
      </p:pic>
    </p:spTree>
    <p:extLst>
      <p:ext uri="{BB962C8B-B14F-4D97-AF65-F5344CB8AC3E}">
        <p14:creationId xmlns:p14="http://schemas.microsoft.com/office/powerpoint/2010/main" val="947820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180528" y="1772816"/>
            <a:ext cx="2880320" cy="4896544"/>
          </a:xfrm>
        </p:spPr>
        <p:txBody>
          <a:bodyPr>
            <a:normAutofit fontScale="92500"/>
          </a:bodyPr>
          <a:lstStyle/>
          <a:p>
            <a:r>
              <a:rPr lang="zh-TW" altLang="en-US" sz="2000" dirty="0" smtClean="0">
                <a:latin typeface="微軟正黑體" panose="020B0604030504040204" pitchFamily="34" charset="-120"/>
                <a:ea typeface="微軟正黑體" panose="020B0604030504040204" pitchFamily="34" charset="-120"/>
              </a:rPr>
              <a:t>        </a:t>
            </a:r>
            <a:r>
              <a:rPr lang="zh-TW" altLang="en-US" sz="2400" dirty="0" smtClean="0">
                <a:latin typeface="微軟正黑體" panose="020B0604030504040204" pitchFamily="34" charset="-120"/>
                <a:ea typeface="微軟正黑體" panose="020B0604030504040204" pitchFamily="34" charset="-120"/>
              </a:rPr>
              <a:t>南</a:t>
            </a:r>
            <a:r>
              <a:rPr lang="zh-TW" altLang="en-US" sz="2400" dirty="0" smtClean="0">
                <a:latin typeface="微軟正黑體" panose="020B0604030504040204" pitchFamily="34" charset="-120"/>
                <a:ea typeface="微軟正黑體" panose="020B0604030504040204" pitchFamily="34" charset="-120"/>
              </a:rPr>
              <a:t>台</a:t>
            </a:r>
            <a:r>
              <a:rPr lang="zh-TW" altLang="en-US" sz="2400" dirty="0">
                <a:latin typeface="微軟正黑體" panose="020B0604030504040204" pitchFamily="34" charset="-120"/>
                <a:ea typeface="微軟正黑體" panose="020B0604030504040204" pitchFamily="34" charset="-120"/>
              </a:rPr>
              <a:t>科技</a:t>
            </a:r>
            <a:r>
              <a:rPr lang="zh-TW" altLang="en-US" sz="2400" dirty="0" smtClean="0">
                <a:latin typeface="微軟正黑體" panose="020B0604030504040204" pitchFamily="34" charset="-120"/>
                <a:ea typeface="微軟正黑體" panose="020B0604030504040204" pitchFamily="34" charset="-120"/>
              </a:rPr>
              <a:t>大學大門及</a:t>
            </a:r>
            <a:r>
              <a:rPr lang="en-US" altLang="zh-TW" sz="2400" dirty="0" smtClean="0">
                <a:latin typeface="微軟正黑體" panose="020B0604030504040204" pitchFamily="34" charset="-120"/>
                <a:ea typeface="微軟正黑體" panose="020B0604030504040204" pitchFamily="34" charset="-120"/>
              </a:rPr>
              <a:t>I</a:t>
            </a:r>
            <a:r>
              <a:rPr lang="zh-TW" altLang="en-US" sz="2400" dirty="0" smtClean="0">
                <a:latin typeface="微軟正黑體" panose="020B0604030504040204" pitchFamily="34" charset="-120"/>
                <a:ea typeface="微軟正黑體" panose="020B0604030504040204" pitchFamily="34" charset="-120"/>
              </a:rPr>
              <a:t>棟的重建工程，這兩個工程雖然只是</a:t>
            </a:r>
            <a:r>
              <a:rPr lang="zh-TW" altLang="en-US" sz="2400" dirty="0" smtClean="0">
                <a:latin typeface="微軟正黑體" panose="020B0604030504040204" pitchFamily="34" charset="-120"/>
                <a:ea typeface="微軟正黑體" panose="020B0604030504040204" pitchFamily="34" charset="-120"/>
              </a:rPr>
              <a:t>暫時性汙染源，但且因為</a:t>
            </a:r>
            <a:r>
              <a:rPr lang="zh-TW" altLang="en-US" sz="2400" dirty="0" smtClean="0">
                <a:latin typeface="微軟正黑體" panose="020B0604030504040204" pitchFamily="34" charset="-120"/>
                <a:ea typeface="微軟正黑體" panose="020B0604030504040204" pitchFamily="34" charset="-120"/>
              </a:rPr>
              <a:t>不是馬上就</a:t>
            </a:r>
            <a:r>
              <a:rPr lang="zh-TW" altLang="en-US" sz="2400" dirty="0" smtClean="0">
                <a:latin typeface="微軟正黑體" panose="020B0604030504040204" pitchFamily="34" charset="-120"/>
                <a:ea typeface="微軟正黑體" panose="020B0604030504040204" pitchFamily="34" charset="-120"/>
              </a:rPr>
              <a:t>能建構好的建築物，起碼也</a:t>
            </a:r>
            <a:r>
              <a:rPr lang="zh-TW" altLang="en-US" sz="2400" dirty="0" smtClean="0">
                <a:latin typeface="微軟正黑體" panose="020B0604030504040204" pitchFamily="34" charset="-120"/>
                <a:ea typeface="微軟正黑體" panose="020B0604030504040204" pitchFamily="34" charset="-120"/>
              </a:rPr>
              <a:t>要花上個</a:t>
            </a:r>
            <a:r>
              <a:rPr lang="en-US" altLang="zh-TW" sz="2400" dirty="0" smtClean="0">
                <a:latin typeface="微軟正黑體" panose="020B0604030504040204" pitchFamily="34" charset="-120"/>
                <a:ea typeface="微軟正黑體" panose="020B0604030504040204" pitchFamily="34" charset="-120"/>
              </a:rPr>
              <a:t>1</a:t>
            </a:r>
            <a:r>
              <a:rPr lang="zh-TW" altLang="en-US" sz="2400" dirty="0" smtClean="0">
                <a:latin typeface="微軟正黑體" panose="020B0604030504040204" pitchFamily="34" charset="-120"/>
                <a:ea typeface="微軟正黑體" panose="020B0604030504040204" pitchFamily="34" charset="-120"/>
              </a:rPr>
              <a:t>年至</a:t>
            </a:r>
            <a:r>
              <a:rPr lang="en-US" altLang="zh-TW" sz="2400" dirty="0" smtClean="0">
                <a:latin typeface="微軟正黑體" panose="020B0604030504040204" pitchFamily="34" charset="-120"/>
                <a:ea typeface="微軟正黑體" panose="020B0604030504040204" pitchFamily="34" charset="-120"/>
              </a:rPr>
              <a:t>2</a:t>
            </a:r>
            <a:r>
              <a:rPr lang="zh-TW" altLang="en-US" sz="2400" dirty="0" smtClean="0">
                <a:latin typeface="微軟正黑體" panose="020B0604030504040204" pitchFamily="34" charset="-120"/>
                <a:ea typeface="微軟正黑體" panose="020B0604030504040204" pitchFamily="34" charset="-120"/>
              </a:rPr>
              <a:t>年的時間</a:t>
            </a:r>
            <a:r>
              <a:rPr lang="zh-TW" altLang="en-US" sz="2400" dirty="0" smtClean="0">
                <a:latin typeface="微軟正黑體" panose="020B0604030504040204" pitchFamily="34" charset="-120"/>
                <a:ea typeface="微軟正黑體" panose="020B0604030504040204" pitchFamily="34" charset="-120"/>
              </a:rPr>
              <a:t>，在工地施工期間不但使塵土飛揚，工具機施工的聲音</a:t>
            </a:r>
            <a:r>
              <a:rPr lang="zh-TW" altLang="en-US" sz="2400" dirty="0" smtClean="0">
                <a:latin typeface="微軟正黑體" panose="020B0604030504040204" pitchFamily="34" charset="-120"/>
                <a:ea typeface="微軟正黑體" panose="020B0604030504040204" pitchFamily="34" charset="-120"/>
              </a:rPr>
              <a:t>太</a:t>
            </a:r>
            <a:r>
              <a:rPr lang="zh-TW" altLang="en-US" sz="2400" dirty="0" smtClean="0">
                <a:latin typeface="微軟正黑體" panose="020B0604030504040204" pitchFamily="34" charset="-120"/>
                <a:ea typeface="微軟正黑體" panose="020B0604030504040204" pitchFamily="34" charset="-120"/>
              </a:rPr>
              <a:t>大也會影響學生上課的品質。</a:t>
            </a:r>
            <a:endParaRPr lang="zh-TW" altLang="en-US" sz="2400" dirty="0">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1961456"/>
            <a:ext cx="6043115" cy="4176464"/>
          </a:xfrm>
          <a:prstGeom prst="rect">
            <a:avLst/>
          </a:prstGeom>
          <a:effectLst>
            <a:glow rad="431800">
              <a:schemeClr val="accent1">
                <a:alpha val="40000"/>
              </a:schemeClr>
            </a:glow>
          </a:effectLst>
        </p:spPr>
      </p:pic>
      <p:sp>
        <p:nvSpPr>
          <p:cNvPr id="6" name="文字方塊 5"/>
          <p:cNvSpPr txBox="1"/>
          <p:nvPr/>
        </p:nvSpPr>
        <p:spPr>
          <a:xfrm>
            <a:off x="251520" y="620688"/>
            <a:ext cx="8635402" cy="769441"/>
          </a:xfrm>
          <a:prstGeom prst="rect">
            <a:avLst/>
          </a:prstGeom>
          <a:noFill/>
        </p:spPr>
        <p:txBody>
          <a:bodyPr wrap="square" rtlCol="0">
            <a:spAutoFit/>
          </a:bodyPr>
          <a:lstStyle/>
          <a:p>
            <a:r>
              <a:rPr lang="zh-TW" altLang="en-US" sz="4400" b="1" dirty="0" smtClean="0">
                <a:solidFill>
                  <a:schemeClr val="tx2">
                    <a:lumMod val="90000"/>
                  </a:schemeClr>
                </a:solidFill>
                <a:latin typeface="微軟正黑體" panose="020B0604030504040204" pitchFamily="34" charset="-120"/>
                <a:ea typeface="微軟正黑體" panose="020B0604030504040204" pitchFamily="34" charset="-120"/>
              </a:rPr>
              <a:t>聚沙也能成塔，成塔前塵土的飛揚</a:t>
            </a:r>
            <a:endParaRPr lang="zh-TW" altLang="en-US" sz="4400" b="1" dirty="0">
              <a:solidFill>
                <a:schemeClr val="tx2">
                  <a:lumMod val="9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12692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512064"/>
            <a:ext cx="8964488" cy="914400"/>
          </a:xfrm>
        </p:spPr>
        <p:txBody>
          <a:bodyPr/>
          <a:lstStyle/>
          <a:p>
            <a:r>
              <a:rPr lang="zh-TW" altLang="en-US" sz="4800" b="1" dirty="0" smtClean="0">
                <a:latin typeface="微軟正黑體" panose="020B0604030504040204" pitchFamily="34" charset="-120"/>
                <a:ea typeface="微軟正黑體" panose="020B0604030504040204" pitchFamily="34" charset="-120"/>
              </a:rPr>
              <a:t>周遭環境的危害</a:t>
            </a:r>
            <a:r>
              <a:rPr lang="en-US" altLang="zh-TW" sz="4800" b="1" dirty="0" smtClean="0">
                <a:latin typeface="微軟正黑體" panose="020B0604030504040204" pitchFamily="34" charset="-120"/>
                <a:ea typeface="微軟正黑體" panose="020B0604030504040204" pitchFamily="34" charset="-120"/>
              </a:rPr>
              <a:t>-</a:t>
            </a:r>
            <a:r>
              <a:rPr lang="zh-TW" altLang="en-US" sz="4800" b="1" dirty="0" smtClean="0">
                <a:latin typeface="微軟正黑體" panose="020B0604030504040204" pitchFamily="34" charset="-120"/>
                <a:ea typeface="微軟正黑體" panose="020B0604030504040204" pitchFamily="34" charset="-120"/>
              </a:rPr>
              <a:t>工廠、科技園區</a:t>
            </a:r>
            <a:endParaRPr lang="zh-TW" altLang="en-US" sz="4800" b="1" dirty="0">
              <a:latin typeface="微軟正黑體" panose="020B0604030504040204" pitchFamily="34" charset="-120"/>
              <a:ea typeface="微軟正黑體" panose="020B0604030504040204" pitchFamily="34" charset="-120"/>
            </a:endParaRPr>
          </a:p>
        </p:txBody>
      </p:sp>
      <p:pic>
        <p:nvPicPr>
          <p:cNvPr id="5" name="內容版面配置區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292080" y="1628080"/>
            <a:ext cx="3606552" cy="2398357"/>
          </a:xfrm>
          <a:effectLst>
            <a:glow rad="355600">
              <a:schemeClr val="accent1">
                <a:alpha val="40000"/>
              </a:schemeClr>
            </a:glow>
          </a:effectLst>
        </p:spPr>
      </p:pic>
      <p:sp>
        <p:nvSpPr>
          <p:cNvPr id="4" name="內容版面配置區 3"/>
          <p:cNvSpPr>
            <a:spLocks noGrp="1"/>
          </p:cNvSpPr>
          <p:nvPr>
            <p:ph sz="half" idx="2"/>
          </p:nvPr>
        </p:nvSpPr>
        <p:spPr>
          <a:xfrm>
            <a:off x="179512" y="1700808"/>
            <a:ext cx="8352928" cy="4896544"/>
          </a:xfrm>
        </p:spPr>
        <p:txBody>
          <a:bodyPr>
            <a:normAutofit/>
          </a:bodyPr>
          <a:lstStyle/>
          <a:p>
            <a:r>
              <a:rPr lang="zh-TW" altLang="en-US" sz="1800" dirty="0">
                <a:latin typeface="微軟正黑體" panose="020B0604030504040204" pitchFamily="34" charset="-120"/>
                <a:ea typeface="微軟正黑體" panose="020B0604030504040204" pitchFamily="34" charset="-120"/>
              </a:rPr>
              <a:t>台南縣永康市台南、南台科大學生連日</a:t>
            </a:r>
            <a:r>
              <a:rPr lang="zh-TW" altLang="en-US" sz="1800" dirty="0" smtClean="0">
                <a:latin typeface="微軟正黑體" panose="020B0604030504040204" pitchFamily="34" charset="-120"/>
                <a:ea typeface="微軟正黑體" panose="020B0604030504040204" pitchFamily="34" charset="-120"/>
              </a:rPr>
              <a:t>投訴</a:t>
            </a:r>
            <a:endParaRPr lang="en-US" altLang="zh-TW" sz="1800" dirty="0" smtClean="0">
              <a:latin typeface="微軟正黑體" panose="020B0604030504040204" pitchFamily="34" charset="-120"/>
              <a:ea typeface="微軟正黑體" panose="020B0604030504040204" pitchFamily="34" charset="-120"/>
            </a:endParaRPr>
          </a:p>
          <a:p>
            <a:pPr marL="68580" indent="0">
              <a:buNone/>
            </a:pPr>
            <a:r>
              <a:rPr lang="zh-TW" altLang="en-US" sz="1800" dirty="0" smtClean="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指責永康市統一公司的飼料工廠排放惡臭</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pPr marL="68580" indent="0">
              <a:buNone/>
            </a:pPr>
            <a:r>
              <a:rPr lang="zh-TW" altLang="en-US" sz="1800" dirty="0" smtClean="0">
                <a:latin typeface="微軟正黑體" panose="020B0604030504040204" pitchFamily="34" charset="-120"/>
                <a:ea typeface="微軟正黑體" panose="020B0604030504040204" pitchFamily="34" charset="-120"/>
              </a:rPr>
              <a:t>害</a:t>
            </a:r>
            <a:r>
              <a:rPr lang="zh-TW" altLang="en-US" sz="1800" dirty="0">
                <a:latin typeface="微軟正黑體" panose="020B0604030504040204" pitchFamily="34" charset="-120"/>
                <a:ea typeface="微軟正黑體" panose="020B0604030504040204" pitchFamily="34" charset="-120"/>
              </a:rPr>
              <a:t>他們期末考失常，部分暑修學生說，惡臭不</a:t>
            </a:r>
            <a:r>
              <a:rPr lang="zh-TW" altLang="en-US" sz="1800" dirty="0" smtClean="0">
                <a:latin typeface="微軟正黑體" panose="020B0604030504040204" pitchFamily="34" charset="-120"/>
                <a:ea typeface="微軟正黑體" panose="020B0604030504040204" pitchFamily="34" charset="-120"/>
              </a:rPr>
              <a:t>除</a:t>
            </a:r>
            <a:endParaRPr lang="en-US" altLang="zh-TW" sz="1800" dirty="0" smtClean="0">
              <a:latin typeface="微軟正黑體" panose="020B0604030504040204" pitchFamily="34" charset="-120"/>
              <a:ea typeface="微軟正黑體" panose="020B0604030504040204" pitchFamily="34" charset="-120"/>
            </a:endParaRPr>
          </a:p>
          <a:p>
            <a:pPr marL="68580" indent="0">
              <a:buNone/>
            </a:pPr>
            <a:r>
              <a:rPr lang="zh-TW" altLang="en-US" sz="1800" dirty="0" smtClean="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已嚴重影響學生上課情緒及學習品質。學生</a:t>
            </a:r>
            <a:r>
              <a:rPr lang="zh-TW" altLang="en-US" sz="1800" dirty="0" smtClean="0">
                <a:latin typeface="微軟正黑體" panose="020B0604030504040204" pitchFamily="34" charset="-120"/>
                <a:ea typeface="微軟正黑體" panose="020B0604030504040204" pitchFamily="34" charset="-120"/>
              </a:rPr>
              <a:t>還</a:t>
            </a:r>
            <a:endParaRPr lang="en-US" altLang="zh-TW" sz="1800" dirty="0" smtClean="0">
              <a:latin typeface="微軟正黑體" panose="020B0604030504040204" pitchFamily="34" charset="-120"/>
              <a:ea typeface="微軟正黑體" panose="020B0604030504040204" pitchFamily="34" charset="-120"/>
            </a:endParaRPr>
          </a:p>
          <a:p>
            <a:pPr marL="68580" indent="0">
              <a:buNone/>
            </a:pPr>
            <a:r>
              <a:rPr lang="zh-TW" altLang="en-US" sz="1800" dirty="0" smtClean="0">
                <a:latin typeface="微軟正黑體" panose="020B0604030504040204" pitchFamily="34" charset="-120"/>
                <a:ea typeface="微軟正黑體" panose="020B0604030504040204" pitchFamily="34" charset="-120"/>
              </a:rPr>
              <a:t>質疑</a:t>
            </a:r>
            <a:r>
              <a:rPr lang="zh-TW" altLang="en-US" sz="1800" dirty="0">
                <a:latin typeface="微軟正黑體" panose="020B0604030504040204" pitchFamily="34" charset="-120"/>
                <a:ea typeface="微軟正黑體" panose="020B0604030504040204" pitchFamily="34" charset="-120"/>
              </a:rPr>
              <a:t>環保單位</a:t>
            </a:r>
            <a:r>
              <a:rPr lang="zh-TW" altLang="en-US" sz="1800" dirty="0" smtClean="0">
                <a:latin typeface="微軟正黑體" panose="020B0604030504040204" pitchFamily="34" charset="-120"/>
                <a:ea typeface="微軟正黑體" panose="020B0604030504040204" pitchFamily="34" charset="-120"/>
              </a:rPr>
              <a:t>是不是「</a:t>
            </a:r>
            <a:r>
              <a:rPr lang="zh-TW" altLang="en-US" sz="1800" dirty="0">
                <a:latin typeface="微軟正黑體" panose="020B0604030504040204" pitchFamily="34" charset="-120"/>
                <a:ea typeface="微軟正黑體" panose="020B0604030504040204" pitchFamily="34" charset="-120"/>
              </a:rPr>
              <a:t>不敢取締統一企業」</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pPr marL="68580" indent="0">
              <a:buNone/>
            </a:pPr>
            <a:r>
              <a:rPr lang="zh-TW" altLang="en-US" sz="1800" dirty="0" smtClean="0">
                <a:latin typeface="微軟正黑體" panose="020B0604030504040204" pitchFamily="34" charset="-120"/>
                <a:ea typeface="微軟正黑體" panose="020B0604030504040204" pitchFamily="34" charset="-120"/>
              </a:rPr>
              <a:t>南</a:t>
            </a:r>
            <a:r>
              <a:rPr lang="zh-TW" altLang="en-US" sz="1800" dirty="0">
                <a:latin typeface="微軟正黑體" panose="020B0604030504040204" pitchFamily="34" charset="-120"/>
                <a:ea typeface="微軟正黑體" panose="020B0604030504040204" pitchFamily="34" charset="-120"/>
              </a:rPr>
              <a:t>縣環保局稽查科長林界宏說，上周期末考</a:t>
            </a:r>
            <a:r>
              <a:rPr lang="zh-TW" altLang="en-US" sz="1800" dirty="0" smtClean="0">
                <a:latin typeface="微軟正黑體" panose="020B0604030504040204" pitchFamily="34" charset="-120"/>
                <a:ea typeface="微軟正黑體" panose="020B0604030504040204" pitchFamily="34" charset="-120"/>
              </a:rPr>
              <a:t>期間</a:t>
            </a:r>
            <a:endParaRPr lang="en-US" altLang="zh-TW" sz="1800" dirty="0" smtClean="0">
              <a:latin typeface="微軟正黑體" panose="020B0604030504040204" pitchFamily="34" charset="-120"/>
              <a:ea typeface="微軟正黑體" panose="020B0604030504040204" pitchFamily="34" charset="-120"/>
            </a:endParaRPr>
          </a:p>
          <a:p>
            <a:pPr marL="68580" indent="0">
              <a:buNone/>
            </a:pPr>
            <a:r>
              <a:rPr lang="zh-TW" altLang="en-US" sz="1800" dirty="0" smtClean="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一天內曾接獲數十封投訴，稽查員立即趕到</a:t>
            </a:r>
            <a:r>
              <a:rPr lang="zh-TW" altLang="en-US" sz="1800" dirty="0" smtClean="0">
                <a:latin typeface="微軟正黑體" panose="020B0604030504040204" pitchFamily="34" charset="-120"/>
                <a:ea typeface="微軟正黑體" panose="020B0604030504040204" pitchFamily="34" charset="-120"/>
              </a:rPr>
              <a:t>場</a:t>
            </a:r>
            <a:endParaRPr lang="en-US" altLang="zh-TW" sz="1800" dirty="0" smtClean="0">
              <a:latin typeface="微軟正黑體" panose="020B0604030504040204" pitchFamily="34" charset="-120"/>
              <a:ea typeface="微軟正黑體" panose="020B0604030504040204" pitchFamily="34" charset="-120"/>
            </a:endParaRPr>
          </a:p>
          <a:p>
            <a:pPr marL="68580" indent="0">
              <a:buNone/>
            </a:pPr>
            <a:r>
              <a:rPr lang="zh-TW" altLang="en-US" sz="1800" dirty="0" smtClean="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他也去學生投訴的地點追查，確實聞到陣陣異味，雖因夜間難以確認異味來源，但以風向與地理位置推斷，應是來自統一公司。環保局已與業者溝通要求改善，並擇日檢驗工廠相關環保設施，絕非放任不管</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統一企業公共事務室經理吳旭慧表示，統一相關廠區的「臭味指數」，都在環保標準的</a:t>
            </a:r>
            <a:r>
              <a:rPr lang="en-US" altLang="zh-TW" sz="1800" dirty="0">
                <a:latin typeface="微軟正黑體" panose="020B0604030504040204" pitchFamily="34" charset="-120"/>
                <a:ea typeface="微軟正黑體" panose="020B0604030504040204" pitchFamily="34" charset="-120"/>
              </a:rPr>
              <a:t>1000</a:t>
            </a:r>
            <a:r>
              <a:rPr lang="zh-TW" altLang="en-US" sz="1800" dirty="0">
                <a:latin typeface="微軟正黑體" panose="020B0604030504040204" pitchFamily="34" charset="-120"/>
                <a:ea typeface="微軟正黑體" panose="020B0604030504040204" pitchFamily="34" charset="-120"/>
              </a:rPr>
              <a:t>單位以內，目前自我檢測與外送中山大學檢測結果，都在法規範圍內。但因近日天氣太熱，氣溫太高，異味難以控制，會考慮民眾感受，持續改善，除裝過濾器，近日再加上臭氧除臭，希望鄉親諒解。</a:t>
            </a:r>
          </a:p>
          <a:p>
            <a:pPr marL="68580" indent="0">
              <a:buNone/>
            </a:pPr>
            <a:endParaRPr lang="zh-TW" altLang="en-US" sz="1600" dirty="0"/>
          </a:p>
        </p:txBody>
      </p:sp>
    </p:spTree>
    <p:extLst>
      <p:ext uri="{BB962C8B-B14F-4D97-AF65-F5344CB8AC3E}">
        <p14:creationId xmlns:p14="http://schemas.microsoft.com/office/powerpoint/2010/main" val="3473263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5" name="標題 4"/>
          <p:cNvSpPr>
            <a:spLocks noGrp="1"/>
          </p:cNvSpPr>
          <p:nvPr>
            <p:ph type="title"/>
          </p:nvPr>
        </p:nvSpPr>
        <p:spPr>
          <a:xfrm>
            <a:off x="495948" y="108051"/>
            <a:ext cx="8229600" cy="1162050"/>
          </a:xfrm>
        </p:spPr>
        <p:txBody>
          <a:bodyPr/>
          <a:lstStyle/>
          <a:p>
            <a:r>
              <a:rPr lang="zh-TW" altLang="en-US" sz="4800" b="1" dirty="0">
                <a:latin typeface="微軟正黑體" panose="020B0604030504040204" pitchFamily="34" charset="-120"/>
                <a:ea typeface="微軟正黑體" panose="020B0604030504040204" pitchFamily="34" charset="-120"/>
              </a:rPr>
              <a:t>永康區工廠偷排廢水</a:t>
            </a:r>
          </a:p>
        </p:txBody>
      </p:sp>
      <p:sp>
        <p:nvSpPr>
          <p:cNvPr id="7" name="文字版面配置區 6"/>
          <p:cNvSpPr>
            <a:spLocks noGrp="1"/>
          </p:cNvSpPr>
          <p:nvPr>
            <p:ph type="body" idx="2"/>
          </p:nvPr>
        </p:nvSpPr>
        <p:spPr>
          <a:xfrm>
            <a:off x="4759729" y="1268760"/>
            <a:ext cx="4176464" cy="5229200"/>
          </a:xfrm>
        </p:spPr>
        <p:txBody>
          <a:bodyPr>
            <a:normAutofit lnSpcReduction="10000"/>
          </a:bodyPr>
          <a:lstStyle/>
          <a:p>
            <a:r>
              <a:rPr lang="zh-TW" altLang="en-US" sz="2000" dirty="0" smtClean="0">
                <a:latin typeface="微軟正黑體" panose="020B0604030504040204" pitchFamily="34" charset="-120"/>
                <a:ea typeface="微軟正黑體" panose="020B0604030504040204" pitchFamily="34" charset="-120"/>
              </a:rPr>
              <a:t>        臺</a:t>
            </a:r>
            <a:r>
              <a:rPr lang="zh-TW" altLang="en-US" sz="2000" dirty="0">
                <a:latin typeface="微軟正黑體" panose="020B0604030504040204" pitchFamily="34" charset="-120"/>
                <a:ea typeface="微軟正黑體" panose="020B0604030504040204" pitchFamily="34" charset="-120"/>
              </a:rPr>
              <a:t>南市後壁區、仁德區、永康區、新市區</a:t>
            </a:r>
            <a:r>
              <a:rPr lang="en-US" altLang="zh-TW" sz="2000" dirty="0">
                <a:latin typeface="微軟正黑體" panose="020B0604030504040204" pitchFamily="34" charset="-120"/>
                <a:ea typeface="微軟正黑體" panose="020B0604030504040204" pitchFamily="34" charset="-120"/>
              </a:rPr>
              <a:t>4</a:t>
            </a:r>
            <a:r>
              <a:rPr lang="zh-TW" altLang="en-US" sz="2000" dirty="0">
                <a:latin typeface="微軟正黑體" panose="020B0604030504040204" pitchFamily="34" charset="-120"/>
                <a:ea typeface="微軟正黑體" panose="020B0604030504040204" pitchFamily="34" charset="-120"/>
              </a:rPr>
              <a:t>處營建工地未依規定提報逕流廢水污染削減計畫，亦未設置污水處理設備，臺南市環保局今</a:t>
            </a:r>
            <a:r>
              <a:rPr lang="en-US" altLang="zh-TW" sz="2000" dirty="0">
                <a:latin typeface="微軟正黑體" panose="020B0604030504040204" pitchFamily="34" charset="-120"/>
                <a:ea typeface="微軟正黑體" panose="020B0604030504040204" pitchFamily="34" charset="-120"/>
              </a:rPr>
              <a:t>(11)</a:t>
            </a:r>
            <a:r>
              <a:rPr lang="zh-TW" altLang="en-US" sz="2000" dirty="0">
                <a:latin typeface="微軟正黑體" panose="020B0604030504040204" pitchFamily="34" charset="-120"/>
                <a:ea typeface="微軟正黑體" panose="020B0604030504040204" pitchFamily="34" charset="-120"/>
              </a:rPr>
              <a:t>日啟動環檢警聯合稽查行動，兵分</a:t>
            </a:r>
            <a:r>
              <a:rPr lang="en-US" altLang="zh-TW" sz="2000" dirty="0">
                <a:latin typeface="微軟正黑體" panose="020B0604030504040204" pitchFamily="34" charset="-120"/>
                <a:ea typeface="微軟正黑體" panose="020B0604030504040204" pitchFamily="34" charset="-120"/>
              </a:rPr>
              <a:t>4</a:t>
            </a:r>
            <a:r>
              <a:rPr lang="zh-TW" altLang="en-US" sz="2000" dirty="0">
                <a:latin typeface="微軟正黑體" panose="020B0604030504040204" pitchFamily="34" charset="-120"/>
                <a:ea typeface="微軟正黑體" panose="020B0604030504040204" pitchFamily="34" charset="-120"/>
              </a:rPr>
              <a:t>路查獲違規事證，均依違反水污染防治法開單告發，每件最高可處</a:t>
            </a:r>
            <a:r>
              <a:rPr lang="en-US" altLang="zh-TW" sz="2000" dirty="0">
                <a:latin typeface="微軟正黑體" panose="020B0604030504040204" pitchFamily="34" charset="-120"/>
                <a:ea typeface="微軟正黑體" panose="020B0604030504040204" pitchFamily="34" charset="-120"/>
              </a:rPr>
              <a:t>600</a:t>
            </a:r>
            <a:r>
              <a:rPr lang="zh-TW" altLang="en-US" sz="2000" dirty="0">
                <a:latin typeface="微軟正黑體" panose="020B0604030504040204" pitchFamily="34" charset="-120"/>
                <a:ea typeface="微軟正黑體" panose="020B0604030504040204" pitchFamily="34" charset="-120"/>
              </a:rPr>
              <a:t>萬元罰鍰。</a:t>
            </a:r>
          </a:p>
          <a:p>
            <a:r>
              <a:rPr lang="zh-TW" altLang="en-US" sz="2000" dirty="0">
                <a:latin typeface="微軟正黑體" panose="020B0604030504040204" pitchFamily="34" charset="-120"/>
                <a:ea typeface="微軟正黑體" panose="020B0604030504040204" pitchFamily="34" charset="-120"/>
              </a:rPr>
              <a:t>　</a:t>
            </a:r>
            <a:r>
              <a:rPr lang="zh-TW" altLang="en-US" sz="2000" dirty="0" smtClean="0">
                <a:latin typeface="微軟正黑體" panose="020B0604030504040204" pitchFamily="34" charset="-120"/>
                <a:ea typeface="微軟正黑體" panose="020B0604030504040204" pitchFamily="34" charset="-120"/>
              </a:rPr>
              <a:t>    環保局</a:t>
            </a:r>
            <a:r>
              <a:rPr lang="zh-TW" altLang="en-US" sz="2000" dirty="0">
                <a:latin typeface="微軟正黑體" panose="020B0604030504040204" pitchFamily="34" charset="-120"/>
                <a:ea typeface="微軟正黑體" panose="020B0604030504040204" pitchFamily="34" charset="-120"/>
              </a:rPr>
              <a:t>表示，今天的查緝行動出動</a:t>
            </a:r>
            <a:r>
              <a:rPr lang="en-US" altLang="zh-TW" sz="2000" dirty="0">
                <a:latin typeface="微軟正黑體" panose="020B0604030504040204" pitchFamily="34" charset="-120"/>
                <a:ea typeface="微軟正黑體" panose="020B0604030504040204" pitchFamily="34" charset="-120"/>
              </a:rPr>
              <a:t>10</a:t>
            </a:r>
            <a:r>
              <a:rPr lang="zh-TW" altLang="en-US" sz="2000" dirty="0">
                <a:latin typeface="微軟正黑體" panose="020B0604030504040204" pitchFamily="34" charset="-120"/>
                <a:ea typeface="微軟正黑體" panose="020B0604030504040204" pitchFamily="34" charset="-120"/>
              </a:rPr>
              <a:t>名環保稽查人員會同保安警察第七總隊</a:t>
            </a:r>
            <a:r>
              <a:rPr lang="en-US" altLang="zh-TW" sz="2000" dirty="0">
                <a:latin typeface="微軟正黑體" panose="020B0604030504040204" pitchFamily="34" charset="-120"/>
                <a:ea typeface="微軟正黑體" panose="020B0604030504040204" pitchFamily="34" charset="-120"/>
              </a:rPr>
              <a:t>8</a:t>
            </a:r>
            <a:r>
              <a:rPr lang="zh-TW" altLang="en-US" sz="2000" dirty="0">
                <a:latin typeface="微軟正黑體" panose="020B0604030504040204" pitchFamily="34" charset="-120"/>
                <a:ea typeface="微軟正黑體" panose="020B0604030504040204" pitchFamily="34" charset="-120"/>
              </a:rPr>
              <a:t>名警員，分組前往後壁區的農業設施工程、仁德區的廠房建築工程、永康區教育中心建築工程及新市區的宿舍建築工地稽查。</a:t>
            </a:r>
            <a:r>
              <a:rPr lang="en-US" altLang="zh-TW" sz="2000" dirty="0">
                <a:latin typeface="微軟正黑體" panose="020B0604030504040204" pitchFamily="34" charset="-120"/>
                <a:ea typeface="微軟正黑體" panose="020B0604030504040204" pitchFamily="34" charset="-120"/>
              </a:rPr>
              <a:t>4</a:t>
            </a:r>
            <a:r>
              <a:rPr lang="zh-TW" altLang="en-US" sz="2000" dirty="0">
                <a:latin typeface="微軟正黑體" panose="020B0604030504040204" pitchFamily="34" charset="-120"/>
                <a:ea typeface="微軟正黑體" panose="020B0604030504040204" pitchFamily="34" charset="-120"/>
              </a:rPr>
              <a:t>家廠商均未提出工地逕流廢水污染削減計畫，且未設置污水處理設備，稽查人員完成蒐證後分別開單告發。</a:t>
            </a:r>
          </a:p>
          <a:p>
            <a:endParaRPr lang="zh-TW" altLang="en-US" dirty="0"/>
          </a:p>
        </p:txBody>
      </p:sp>
      <p:pic>
        <p:nvPicPr>
          <p:cNvPr id="2" name="內容版面配置區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9552" y="2121889"/>
            <a:ext cx="4071196" cy="3522942"/>
          </a:xfrm>
          <a:effectLst>
            <a:glow rad="558800">
              <a:schemeClr val="accent1">
                <a:alpha val="40000"/>
              </a:schemeClr>
            </a:glow>
          </a:effectLst>
        </p:spPr>
      </p:pic>
    </p:spTree>
    <p:extLst>
      <p:ext uri="{BB962C8B-B14F-4D97-AF65-F5344CB8AC3E}">
        <p14:creationId xmlns:p14="http://schemas.microsoft.com/office/powerpoint/2010/main" val="981592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856" y="2204864"/>
            <a:ext cx="5593024" cy="3714118"/>
          </a:xfrm>
          <a:prstGeom prst="rect">
            <a:avLst/>
          </a:prstGeom>
          <a:effectLst>
            <a:glow rad="609600">
              <a:schemeClr val="accent1">
                <a:alpha val="40000"/>
              </a:schemeClr>
            </a:glow>
          </a:effectLst>
        </p:spPr>
      </p:pic>
      <p:sp>
        <p:nvSpPr>
          <p:cNvPr id="6" name="文字方塊 5"/>
          <p:cNvSpPr txBox="1"/>
          <p:nvPr/>
        </p:nvSpPr>
        <p:spPr>
          <a:xfrm>
            <a:off x="611560" y="1916832"/>
            <a:ext cx="2267744" cy="4524315"/>
          </a:xfrm>
          <a:prstGeom prst="rect">
            <a:avLst/>
          </a:prstGeom>
          <a:noFill/>
        </p:spPr>
        <p:txBody>
          <a:bodyPr wrap="square" rtlCol="0">
            <a:spAutoFit/>
          </a:bodyPr>
          <a:lstStyle/>
          <a:p>
            <a:r>
              <a:rPr lang="zh-TW" altLang="en-US" sz="3200" dirty="0" smtClean="0">
                <a:latin typeface="微軟正黑體" panose="020B0604030504040204" pitchFamily="34" charset="-120"/>
                <a:ea typeface="微軟正黑體" panose="020B0604030504040204" pitchFamily="34" charset="-120"/>
              </a:rPr>
              <a:t>        高雄興達港火力發電廠，以燃煤為燃料的發電廠其排放的廢氣受季風影響可擴散至周邊縣市。</a:t>
            </a:r>
            <a:endParaRPr lang="zh-TW" altLang="en-US" sz="3200" dirty="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1331640" y="548680"/>
            <a:ext cx="6408712" cy="923330"/>
          </a:xfrm>
          <a:prstGeom prst="rect">
            <a:avLst/>
          </a:prstGeom>
          <a:noFill/>
        </p:spPr>
        <p:txBody>
          <a:bodyPr wrap="square" rtlCol="0">
            <a:spAutoFit/>
          </a:bodyPr>
          <a:lstStyle/>
          <a:p>
            <a:r>
              <a:rPr lang="zh-TW" altLang="en-US" sz="5400" b="1" dirty="0" smtClean="0">
                <a:solidFill>
                  <a:schemeClr val="tx2">
                    <a:lumMod val="90000"/>
                  </a:schemeClr>
                </a:solidFill>
                <a:latin typeface="微軟正黑體" panose="020B0604030504040204" pitchFamily="34" charset="-120"/>
                <a:ea typeface="微軟正黑體" panose="020B0604030504040204" pitchFamily="34" charset="-120"/>
              </a:rPr>
              <a:t>自遠方來的污染源</a:t>
            </a:r>
            <a:endParaRPr lang="zh-TW" altLang="en-US" sz="5400" b="1" dirty="0">
              <a:solidFill>
                <a:schemeClr val="tx2">
                  <a:lumMod val="9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16181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地鐵">
  <a:themeElements>
    <a:clrScheme name="地鐵">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地鐵">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地鐵">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188</TotalTime>
  <Words>741</Words>
  <Application>Microsoft Office PowerPoint</Application>
  <PresentationFormat>如螢幕大小 (4:3)</PresentationFormat>
  <Paragraphs>43</Paragraphs>
  <Slides>12</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12</vt:i4>
      </vt:variant>
    </vt:vector>
  </HeadingPairs>
  <TitlesOfParts>
    <vt:vector size="20" baseType="lpstr">
      <vt:lpstr>微軟正黑體</vt:lpstr>
      <vt:lpstr>新細明體</vt:lpstr>
      <vt:lpstr>Consolas</vt:lpstr>
      <vt:lpstr>Corbel</vt:lpstr>
      <vt:lpstr>Wingdings</vt:lpstr>
      <vt:lpstr>Wingdings 2</vt:lpstr>
      <vt:lpstr>Wingdings 3</vt:lpstr>
      <vt:lpstr>地鐵</vt:lpstr>
      <vt:lpstr>工程倫理</vt:lpstr>
      <vt:lpstr>看似美好的校園環境卻暗藏汙染因子??</vt:lpstr>
      <vt:lpstr>校園污染物危機四伏</vt:lpstr>
      <vt:lpstr>汙染源</vt:lpstr>
      <vt:lpstr>校園內避之唯恐不及的廢氣</vt:lpstr>
      <vt:lpstr>PowerPoint 簡報</vt:lpstr>
      <vt:lpstr>周遭環境的危害-工廠、科技園區</vt:lpstr>
      <vt:lpstr>永康區工廠偷排廢水</vt:lpstr>
      <vt:lpstr>PowerPoint 簡報</vt:lpstr>
      <vt:lpstr>燒不完的劇毒</vt:lpstr>
      <vt:lpstr>PowerPoint 簡報</vt:lpstr>
      <vt:lpstr>不做不會怎樣，做了會很不一樣</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工程倫理-簡報力</dc:title>
  <dc:creator>USER</dc:creator>
  <cp:lastModifiedBy>Peter Lin</cp:lastModifiedBy>
  <cp:revision>22</cp:revision>
  <dcterms:created xsi:type="dcterms:W3CDTF">2016-01-03T15:09:56Z</dcterms:created>
  <dcterms:modified xsi:type="dcterms:W3CDTF">2016-01-04T19:00:33Z</dcterms:modified>
</cp:coreProperties>
</file>