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15" r:id="rId2"/>
    <p:sldId id="318" r:id="rId3"/>
    <p:sldId id="364" r:id="rId4"/>
    <p:sldId id="317" r:id="rId5"/>
    <p:sldId id="316" r:id="rId6"/>
    <p:sldId id="327" r:id="rId7"/>
    <p:sldId id="328" r:id="rId8"/>
    <p:sldId id="337" r:id="rId9"/>
    <p:sldId id="366" r:id="rId10"/>
    <p:sldId id="369" r:id="rId11"/>
    <p:sldId id="368" r:id="rId12"/>
    <p:sldId id="372" r:id="rId13"/>
    <p:sldId id="384" r:id="rId14"/>
    <p:sldId id="374" r:id="rId15"/>
    <p:sldId id="268" r:id="rId16"/>
    <p:sldId id="334" r:id="rId17"/>
    <p:sldId id="335" r:id="rId18"/>
    <p:sldId id="336" r:id="rId19"/>
    <p:sldId id="270" r:id="rId20"/>
    <p:sldId id="339" r:id="rId21"/>
    <p:sldId id="258" r:id="rId22"/>
    <p:sldId id="266" r:id="rId23"/>
    <p:sldId id="259" r:id="rId24"/>
    <p:sldId id="278" r:id="rId25"/>
    <p:sldId id="260" r:id="rId26"/>
    <p:sldId id="285" r:id="rId27"/>
    <p:sldId id="261" r:id="rId28"/>
    <p:sldId id="288" r:id="rId29"/>
    <p:sldId id="262" r:id="rId30"/>
    <p:sldId id="289" r:id="rId31"/>
    <p:sldId id="263" r:id="rId32"/>
    <p:sldId id="294" r:id="rId33"/>
    <p:sldId id="383" r:id="rId34"/>
    <p:sldId id="264" r:id="rId35"/>
    <p:sldId id="360" r:id="rId36"/>
    <p:sldId id="265" r:id="rId37"/>
    <p:sldId id="378" r:id="rId38"/>
    <p:sldId id="381" r:id="rId39"/>
    <p:sldId id="379" r:id="rId40"/>
    <p:sldId id="375" r:id="rId41"/>
    <p:sldId id="385" r:id="rId42"/>
    <p:sldId id="365" r:id="rId4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預設區段" id="{668242C7-B810-0545-918C-B2CC4AA092AE}">
          <p14:sldIdLst>
            <p14:sldId id="256"/>
            <p14:sldId id="267"/>
            <p14:sldId id="268"/>
            <p14:sldId id="269"/>
            <p14:sldId id="270"/>
            <p14:sldId id="271"/>
            <p14:sldId id="272"/>
            <p14:sldId id="258"/>
            <p14:sldId id="266"/>
            <p14:sldId id="259"/>
            <p14:sldId id="281"/>
            <p14:sldId id="276"/>
            <p14:sldId id="277"/>
            <p14:sldId id="278"/>
            <p14:sldId id="279"/>
            <p14:sldId id="280"/>
            <p14:sldId id="282"/>
            <p14:sldId id="260"/>
            <p14:sldId id="283"/>
            <p14:sldId id="284"/>
            <p14:sldId id="285"/>
            <p14:sldId id="261"/>
            <p14:sldId id="286"/>
            <p14:sldId id="287"/>
            <p14:sldId id="288"/>
            <p14:sldId id="262"/>
            <p14:sldId id="289"/>
            <p14:sldId id="290"/>
            <p14:sldId id="263"/>
            <p14:sldId id="291"/>
            <p14:sldId id="292"/>
            <p14:sldId id="293"/>
            <p14:sldId id="294"/>
            <p14:sldId id="264"/>
            <p14:sldId id="265"/>
            <p14:sldId id="302"/>
            <p14:sldId id="296"/>
            <p14:sldId id="297"/>
            <p14:sldId id="298"/>
            <p14:sldId id="299"/>
            <p14:sldId id="300"/>
            <p14:sldId id="301"/>
            <p14:sldId id="310"/>
            <p14:sldId id="303"/>
            <p14:sldId id="304"/>
            <p14:sldId id="305"/>
            <p14:sldId id="306"/>
            <p14:sldId id="307"/>
            <p14:sldId id="308"/>
            <p14:sldId id="309"/>
            <p14:sldId id="313"/>
            <p14:sldId id="312"/>
            <p14:sldId id="311"/>
            <p14:sldId id="31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1642"/>
    <a:srgbClr val="800000"/>
    <a:srgbClr val="FF0066"/>
    <a:srgbClr val="FF00FF"/>
    <a:srgbClr val="008000"/>
    <a:srgbClr val="349C36"/>
    <a:srgbClr val="009900"/>
    <a:srgbClr val="FF330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86" y="-96"/>
      </p:cViewPr>
      <p:guideLst>
        <p:guide orient="horz" pos="2160"/>
        <p:guide pos="2880"/>
      </p:guideLst>
    </p:cSldViewPr>
  </p:slideViewPr>
  <p:notesTextViewPr>
    <p:cViewPr>
      <p:scale>
        <a:sx n="1" d="1"/>
        <a:sy n="1" d="1"/>
      </p:scale>
      <p:origin x="0" y="0"/>
    </p:cViewPr>
  </p:notesTextViewPr>
  <p:notesViewPr>
    <p:cSldViewPr>
      <p:cViewPr varScale="1">
        <p:scale>
          <a:sx n="59" d="100"/>
          <a:sy n="59" d="100"/>
        </p:scale>
        <p:origin x="-2556"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4251E6-0B81-4FB7-A8CA-36C9C127CBC6}" type="datetimeFigureOut">
              <a:rPr lang="zh-TW" altLang="en-US" smtClean="0"/>
              <a:pPr/>
              <a:t>2012/10/24</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A6F326-2AA3-4C4E-9442-9451F8996BD5}" type="slidenum">
              <a:rPr lang="zh-TW" altLang="en-US" smtClean="0"/>
              <a:pPr/>
              <a:t>‹#›</a:t>
            </a:fld>
            <a:endParaRPr lang="zh-TW" altLang="en-US"/>
          </a:p>
        </p:txBody>
      </p:sp>
    </p:spTree>
    <p:extLst>
      <p:ext uri="{BB962C8B-B14F-4D97-AF65-F5344CB8AC3E}">
        <p14:creationId xmlns:p14="http://schemas.microsoft.com/office/powerpoint/2010/main" xmlns="" val="2268514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32F045-3B9D-45B1-BC95-734D6339B4F6}" type="datetimeFigureOut">
              <a:rPr lang="zh-TW" altLang="en-US" smtClean="0"/>
              <a:pPr/>
              <a:t>2012/10/24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B30F1-5C61-4F88-90D4-E12D0B9B09BF}"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4191719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388705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256610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10477027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346255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236301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837898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41759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37745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2124875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0165E08-5404-4A65-BAB2-76AE7A0069C1}" type="datetimeFigureOut">
              <a:rPr lang="zh-TW" altLang="en-US" smtClean="0"/>
              <a:pPr/>
              <a:t>2012/10/24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2696322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65E08-5404-4A65-BAB2-76AE7A0069C1}" type="datetimeFigureOut">
              <a:rPr lang="zh-TW" altLang="en-US" smtClean="0"/>
              <a:pPr/>
              <a:t>2012/10/24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CC6FA9-92EB-4CAF-8F67-1DDC72E77C6B}" type="slidenum">
              <a:rPr lang="zh-TW" altLang="en-US" smtClean="0"/>
              <a:pPr/>
              <a:t>‹#›</a:t>
            </a:fld>
            <a:endParaRPr lang="zh-TW" altLang="en-US"/>
          </a:p>
        </p:txBody>
      </p:sp>
    </p:spTree>
    <p:extLst>
      <p:ext uri="{BB962C8B-B14F-4D97-AF65-F5344CB8AC3E}">
        <p14:creationId xmlns:p14="http://schemas.microsoft.com/office/powerpoint/2010/main" xmlns="" val="2596401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148064" y="5301208"/>
            <a:ext cx="3538736" cy="824955"/>
          </a:xfrm>
        </p:spPr>
        <p:txBody>
          <a:bodyPr>
            <a:normAutofit fontScale="92500" lnSpcReduction="10000"/>
          </a:bodyPr>
          <a:lstStyle/>
          <a:p>
            <a:pPr>
              <a:buNone/>
            </a:pPr>
            <a:r>
              <a:rPr lang="zh-TW" altLang="en-US" sz="5400" b="1" dirty="0" smtClean="0">
                <a:solidFill>
                  <a:srgbClr val="0033CC"/>
                </a:solidFill>
                <a:latin typeface="微軟正黑體" pitchFamily="34" charset="-120"/>
                <a:ea typeface="微軟正黑體" pitchFamily="34" charset="-120"/>
              </a:rPr>
              <a:t>人在家庭</a:t>
            </a:r>
            <a:endParaRPr lang="zh-TW" altLang="en-US" sz="5400" b="1" dirty="0">
              <a:solidFill>
                <a:srgbClr val="0033CC"/>
              </a:solidFill>
              <a:latin typeface="微軟正黑體" pitchFamily="34" charset="-120"/>
              <a:ea typeface="微軟正黑體" pitchFamily="34" charset="-120"/>
            </a:endParaRPr>
          </a:p>
        </p:txBody>
      </p:sp>
      <p:pic>
        <p:nvPicPr>
          <p:cNvPr id="4" name="圖片 3" descr="IntergenerationalFamily.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9592" y="332656"/>
            <a:ext cx="7569200" cy="4737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mph" presetSubtype="0" repeatCount="2000" fill="hold" nodeType="withEffect">
                                  <p:stCondLst>
                                    <p:cond delay="0"/>
                                  </p:stCondLst>
                                  <p:iterate type="lt">
                                    <p:tmPct val="10000"/>
                                  </p:iterate>
                                  <p:childTnLst>
                                    <p:set>
                                      <p:cBhvr override="childStyle">
                                        <p:cTn id="6" dur="1000" autoRev="1" fill="hold"/>
                                        <p:tgtEl>
                                          <p:spTgt spid="3">
                                            <p:txEl>
                                              <p:pRg st="0" end="0"/>
                                            </p:txEl>
                                          </p:spTgt>
                                        </p:tgtEl>
                                        <p:attrNameLst>
                                          <p:attrName>style.color</p:attrName>
                                        </p:attrNameLst>
                                      </p:cBhvr>
                                      <p:to>
                                        <p:clrVal>
                                          <a:schemeClr val="accent2"/>
                                        </p:clrVal>
                                      </p:to>
                                    </p:set>
                                    <p:set>
                                      <p:cBhvr>
                                        <p:cTn id="7" dur="1000" autoRev="1" fill="hold"/>
                                        <p:tgtEl>
                                          <p:spTgt spid="3">
                                            <p:txEl>
                                              <p:pRg st="0" end="0"/>
                                            </p:txEl>
                                          </p:spTgt>
                                        </p:tgtEl>
                                        <p:attrNameLst>
                                          <p:attrName>fillcolor</p:attrName>
                                        </p:attrNameLst>
                                      </p:cBhvr>
                                      <p:to>
                                        <p:clrVal>
                                          <a:schemeClr val="accent2"/>
                                        </p:clrVal>
                                      </p:to>
                                    </p:set>
                                    <p:set>
                                      <p:cBhvr>
                                        <p:cTn id="8" dur="1000" autoRev="1" fill="hold"/>
                                        <p:tgtEl>
                                          <p:spTgt spid="3">
                                            <p:txEl>
                                              <p:pRg st="0" end="0"/>
                                            </p:txEl>
                                          </p:spTgt>
                                        </p:tgtEl>
                                        <p:attrNameLst>
                                          <p:attrName>fill.type</p:attrName>
                                        </p:attrNameLst>
                                      </p:cBhvr>
                                      <p:to>
                                        <p:strVal val="solid"/>
                                      </p:to>
                                    </p:set>
                                  </p:childTnLst>
                                </p:cTn>
                              </p:par>
                              <p:par>
                                <p:cTn id="9" presetID="9" presetClass="entr" presetSubtype="0" repeatCount="2000" fill="hold" nodeType="withEffect">
                                  <p:stCondLst>
                                    <p:cond delay="1000"/>
                                  </p:stCondLst>
                                  <p:iterate type="lt">
                                    <p:tmPct val="2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par>
                                <p:cTn id="12" presetID="6" presetClass="exit" presetSubtype="16" fill="hold" nodeType="withEffect">
                                  <p:stCondLst>
                                    <p:cond delay="1000"/>
                                  </p:stCondLst>
                                  <p:childTnLst>
                                    <p:animEffect transition="out" filter="circle(in)">
                                      <p:cBhvr>
                                        <p:cTn id="13" dur="2000"/>
                                        <p:tgtEl>
                                          <p:spTgt spid="4"/>
                                        </p:tgtEl>
                                      </p:cBhvr>
                                    </p:animEffect>
                                    <p:set>
                                      <p:cBhvr>
                                        <p:cTn id="14"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微軟正黑體" pitchFamily="34" charset="-120"/>
                <a:ea typeface="微軟正黑體" pitchFamily="34" charset="-120"/>
              </a:rPr>
              <a:t>三角關係有可能演變成多重三角</a:t>
            </a:r>
            <a:endParaRPr lang="zh-TW" altLang="en-US" dirty="0"/>
          </a:p>
        </p:txBody>
      </p:sp>
      <p:sp>
        <p:nvSpPr>
          <p:cNvPr id="3" name="內容版面配置區 2"/>
          <p:cNvSpPr>
            <a:spLocks noGrp="1"/>
          </p:cNvSpPr>
          <p:nvPr>
            <p:ph idx="1"/>
          </p:nvPr>
        </p:nvSpPr>
        <p:spPr/>
        <p:txBody>
          <a:bodyPr>
            <a:normAutofit/>
          </a:bodyPr>
          <a:lstStyle/>
          <a:p>
            <a:pPr>
              <a:buNone/>
            </a:pPr>
            <a:r>
              <a:rPr lang="zh-TW" altLang="en-US" sz="4800" b="1" dirty="0" smtClean="0"/>
              <a:t>        如父母不滿意</a:t>
            </a:r>
            <a:endParaRPr lang="en-US" altLang="zh-TW" sz="4800" b="1" dirty="0" smtClean="0"/>
          </a:p>
          <a:p>
            <a:pPr>
              <a:buNone/>
            </a:pPr>
            <a:r>
              <a:rPr lang="zh-TW" altLang="en-US" sz="4800" b="1" dirty="0" smtClean="0"/>
              <a:t>  </a:t>
            </a:r>
            <a:r>
              <a:rPr lang="zh-TW" altLang="en-US" sz="4800" b="1" dirty="0" smtClean="0"/>
              <a:t>     </a:t>
            </a:r>
            <a:r>
              <a:rPr lang="zh-TW" altLang="en-US" sz="4800" b="1" dirty="0" smtClean="0"/>
              <a:t>→母拉老么</a:t>
            </a:r>
            <a:r>
              <a:rPr lang="en-US" altLang="zh-TW" sz="4800" b="1" dirty="0" smtClean="0"/>
              <a:t>(</a:t>
            </a:r>
            <a:r>
              <a:rPr lang="zh-TW" altLang="en-US" sz="4800" b="1" dirty="0" smtClean="0"/>
              <a:t>聯盟</a:t>
            </a:r>
            <a:r>
              <a:rPr lang="en-US" altLang="zh-TW" sz="4800" b="1" dirty="0" smtClean="0"/>
              <a:t>)</a:t>
            </a:r>
          </a:p>
          <a:p>
            <a:pPr>
              <a:buNone/>
            </a:pPr>
            <a:r>
              <a:rPr lang="zh-TW" altLang="en-US" sz="4800" b="1" dirty="0" smtClean="0"/>
              <a:t>    </a:t>
            </a:r>
            <a:r>
              <a:rPr lang="zh-TW" altLang="en-US" sz="4800" b="1" dirty="0" smtClean="0"/>
              <a:t>   </a:t>
            </a:r>
            <a:r>
              <a:rPr lang="en-US" altLang="zh-TW" sz="4800" b="1" dirty="0" smtClean="0"/>
              <a:t>--&gt;</a:t>
            </a:r>
            <a:r>
              <a:rPr lang="zh-TW" altLang="en-US" sz="4800" b="1" dirty="0" smtClean="0"/>
              <a:t>老么與老大衝突</a:t>
            </a:r>
            <a:endParaRPr lang="en-US" altLang="zh-TW" sz="4800" b="1" dirty="0" smtClean="0"/>
          </a:p>
          <a:p>
            <a:pPr>
              <a:buNone/>
            </a:pPr>
            <a:r>
              <a:rPr lang="zh-TW" altLang="en-US" sz="4800" b="1" dirty="0" smtClean="0"/>
              <a:t>   </a:t>
            </a:r>
            <a:r>
              <a:rPr lang="zh-TW" altLang="en-US" sz="4800" b="1" dirty="0" smtClean="0"/>
              <a:t>    </a:t>
            </a:r>
            <a:r>
              <a:rPr lang="en-US" altLang="zh-TW" sz="4800" b="1" dirty="0" smtClean="0"/>
              <a:t>--&gt;</a:t>
            </a:r>
            <a:r>
              <a:rPr lang="zh-TW" altLang="en-US" sz="4800" b="1" dirty="0" smtClean="0"/>
              <a:t>老大變代罪</a:t>
            </a:r>
            <a:r>
              <a:rPr lang="zh-TW" altLang="en-US" sz="4800" b="1" dirty="0" smtClean="0"/>
              <a:t>羔羊</a:t>
            </a:r>
            <a:endParaRPr lang="zh-TW" altLang="en-US" sz="4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15334929.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5576" y="764704"/>
            <a:ext cx="7704856" cy="5128545"/>
          </a:xfrm>
          <a:prstGeom prst="rect">
            <a:avLst/>
          </a:prstGeom>
        </p:spPr>
      </p:pic>
      <p:sp>
        <p:nvSpPr>
          <p:cNvPr id="3" name="標題 2"/>
          <p:cNvSpPr>
            <a:spLocks noGrp="1"/>
          </p:cNvSpPr>
          <p:nvPr>
            <p:ph type="title"/>
          </p:nvPr>
        </p:nvSpPr>
        <p:spPr>
          <a:xfrm>
            <a:off x="3347864" y="5733256"/>
            <a:ext cx="5328592" cy="706090"/>
          </a:xfrm>
        </p:spPr>
        <p:txBody>
          <a:bodyPr>
            <a:normAutofit fontScale="90000"/>
          </a:bodyPr>
          <a:lstStyle/>
          <a:p>
            <a:r>
              <a:rPr lang="en-US" altLang="zh-TW" b="1" dirty="0" smtClean="0"/>
              <a:t/>
            </a:r>
            <a:br>
              <a:rPr lang="en-US" altLang="zh-TW" b="1" dirty="0" smtClean="0"/>
            </a:br>
            <a:r>
              <a:rPr lang="zh-TW" altLang="en-US" sz="3100" b="1" dirty="0" smtClean="0">
                <a:latin typeface="微軟正黑體" pitchFamily="34" charset="-120"/>
                <a:ea typeface="微軟正黑體" pitchFamily="34" charset="-120"/>
              </a:rPr>
              <a:t>三角關係有可能演變成多重三角</a:t>
            </a:r>
            <a:r>
              <a:rPr lang="zh-TW" altLang="en-US" dirty="0" smtClean="0"/>
              <a:t/>
            </a:r>
            <a:br>
              <a:rPr lang="zh-TW" altLang="en-US" dirty="0" smtClean="0"/>
            </a:br>
            <a:endParaRPr lang="zh-TW" altLang="en-US" dirty="0"/>
          </a:p>
        </p:txBody>
      </p:sp>
    </p:spTree>
    <p:extLst>
      <p:ext uri="{BB962C8B-B14F-4D97-AF65-F5344CB8AC3E}">
        <p14:creationId xmlns:p14="http://schemas.microsoft.com/office/powerpoint/2010/main" xmlns="" val="22744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34247232.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9592" y="836712"/>
            <a:ext cx="7590490" cy="5040560"/>
          </a:xfrm>
          <a:prstGeom prst="rect">
            <a:avLst/>
          </a:prstGeom>
        </p:spPr>
      </p:pic>
      <p:sp>
        <p:nvSpPr>
          <p:cNvPr id="3" name="矩形 2"/>
          <p:cNvSpPr/>
          <p:nvPr/>
        </p:nvSpPr>
        <p:spPr>
          <a:xfrm>
            <a:off x="971600" y="5949281"/>
            <a:ext cx="5760640" cy="954107"/>
          </a:xfrm>
          <a:prstGeom prst="rect">
            <a:avLst/>
          </a:prstGeom>
        </p:spPr>
        <p:txBody>
          <a:bodyPr wrap="square">
            <a:spAutoFit/>
          </a:bodyPr>
          <a:lstStyle/>
          <a:p>
            <a:r>
              <a:rPr lang="zh-TW" altLang="en-US" sz="2800" b="1" dirty="0" smtClean="0">
                <a:solidFill>
                  <a:srgbClr val="800000"/>
                </a:solidFill>
                <a:latin typeface="微軟正黑體" pitchFamily="34" charset="-120"/>
                <a:ea typeface="微軟正黑體" pitchFamily="34" charset="-120"/>
              </a:rPr>
              <a:t>三角關係有可能演變成多重三角</a:t>
            </a:r>
            <a:r>
              <a:rPr lang="zh-TW" altLang="en-US" sz="2800" dirty="0" smtClean="0"/>
              <a:t/>
            </a:r>
            <a:br>
              <a:rPr lang="zh-TW" altLang="en-US" sz="2800" dirty="0" smtClean="0"/>
            </a:br>
            <a:endParaRPr lang="zh-TW" altLang="en-US" sz="2800" dirty="0"/>
          </a:p>
        </p:txBody>
      </p:sp>
    </p:spTree>
    <p:extLst>
      <p:ext uri="{BB962C8B-B14F-4D97-AF65-F5344CB8AC3E}">
        <p14:creationId xmlns:p14="http://schemas.microsoft.com/office/powerpoint/2010/main" xmlns="" val="22744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34098237.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5616" y="836712"/>
            <a:ext cx="7274330" cy="4841976"/>
          </a:xfrm>
          <a:prstGeom prst="rect">
            <a:avLst/>
          </a:prstGeom>
        </p:spPr>
      </p:pic>
      <p:sp>
        <p:nvSpPr>
          <p:cNvPr id="3" name="標題 2"/>
          <p:cNvSpPr txBox="1">
            <a:spLocks/>
          </p:cNvSpPr>
          <p:nvPr/>
        </p:nvSpPr>
        <p:spPr>
          <a:xfrm>
            <a:off x="3275856" y="5589240"/>
            <a:ext cx="5472608" cy="648072"/>
          </a:xfrm>
          <a:prstGeom prst="rect">
            <a:avLst/>
          </a:prstGeom>
        </p:spPr>
        <p:txBody>
          <a:bodyP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t/>
            </a:r>
            <a:br>
              <a:rPr kumimoji="0" lang="en-US" altLang="zh-TW" sz="44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rPr>
            </a:br>
            <a:r>
              <a:rPr kumimoji="0" lang="zh-TW" altLang="en-US" sz="11200" b="1" i="0" u="none" strike="noStrike" kern="1200" cap="none" spc="0" normalizeH="0" baseline="0" noProof="0" dirty="0" smtClean="0">
                <a:ln>
                  <a:noFill/>
                </a:ln>
                <a:solidFill>
                  <a:srgbClr val="FF0066"/>
                </a:solidFill>
                <a:effectLst/>
                <a:uLnTx/>
                <a:uFillTx/>
                <a:latin typeface="微軟正黑體" pitchFamily="34" charset="-120"/>
                <a:ea typeface="微軟正黑體" pitchFamily="34" charset="-120"/>
                <a:cs typeface="+mj-cs"/>
              </a:rPr>
              <a:t>三角關係有可能演變成多重三角</a:t>
            </a:r>
            <a:r>
              <a:rPr kumimoji="0" lang="zh-TW" altLang="en-US" sz="11200" b="0" i="0" u="none" strike="noStrike" kern="1200" cap="none" spc="0" normalizeH="0" baseline="0" noProof="0" dirty="0" smtClean="0">
                <a:ln>
                  <a:noFill/>
                </a:ln>
                <a:solidFill>
                  <a:schemeClr val="tx1"/>
                </a:solidFill>
                <a:effectLst/>
                <a:uLnTx/>
                <a:uFillTx/>
                <a:latin typeface="+mj-lt"/>
                <a:ea typeface="+mj-ea"/>
                <a:cs typeface="+mj-cs"/>
              </a:rPr>
              <a:t/>
            </a:r>
            <a:br>
              <a:rPr kumimoji="0" lang="zh-TW" altLang="en-US" sz="11200" b="0" i="0" u="none" strike="noStrike" kern="1200" cap="none" spc="0" normalizeH="0" baseline="0" noProof="0" dirty="0" smtClean="0">
                <a:ln>
                  <a:noFill/>
                </a:ln>
                <a:solidFill>
                  <a:schemeClr val="tx1"/>
                </a:solidFill>
                <a:effectLst/>
                <a:uLnTx/>
                <a:uFillTx/>
                <a:latin typeface="+mj-lt"/>
                <a:ea typeface="+mj-ea"/>
                <a:cs typeface="+mj-cs"/>
              </a:rPr>
            </a:br>
            <a:endParaRPr kumimoji="0" lang="zh-TW" altLang="en-US" sz="112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222618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30396720.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60" y="476672"/>
            <a:ext cx="7789034" cy="5184576"/>
          </a:xfrm>
          <a:prstGeom prst="rect">
            <a:avLst/>
          </a:prstGeom>
        </p:spPr>
      </p:pic>
      <p:sp>
        <p:nvSpPr>
          <p:cNvPr id="3" name="矩形 2"/>
          <p:cNvSpPr/>
          <p:nvPr/>
        </p:nvSpPr>
        <p:spPr>
          <a:xfrm>
            <a:off x="971600" y="5805265"/>
            <a:ext cx="5616624" cy="954107"/>
          </a:xfrm>
          <a:prstGeom prst="rect">
            <a:avLst/>
          </a:prstGeom>
        </p:spPr>
        <p:txBody>
          <a:bodyPr wrap="square">
            <a:spAutoFit/>
          </a:bodyPr>
          <a:lstStyle/>
          <a:p>
            <a:r>
              <a:rPr lang="zh-TW" altLang="en-US" sz="2800" b="1" dirty="0" smtClean="0">
                <a:solidFill>
                  <a:srgbClr val="D60093"/>
                </a:solidFill>
                <a:latin typeface="微軟正黑體" pitchFamily="34" charset="-120"/>
                <a:ea typeface="微軟正黑體" pitchFamily="34" charset="-120"/>
              </a:rPr>
              <a:t>三角關係有可能演變成多重三角</a:t>
            </a:r>
            <a:r>
              <a:rPr lang="zh-TW" altLang="en-US" sz="2800" dirty="0" smtClean="0"/>
              <a:t/>
            </a:r>
            <a:br>
              <a:rPr lang="zh-TW" altLang="en-US" sz="2800" dirty="0" smtClean="0"/>
            </a:br>
            <a:endParaRPr lang="zh-TW" altLang="en-US" sz="2800" dirty="0"/>
          </a:p>
        </p:txBody>
      </p:sp>
    </p:spTree>
    <p:extLst>
      <p:ext uri="{BB962C8B-B14F-4D97-AF65-F5344CB8AC3E}">
        <p14:creationId xmlns:p14="http://schemas.microsoft.com/office/powerpoint/2010/main" xmlns="" val="113061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Angry%20Family.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483768" y="620688"/>
            <a:ext cx="4152622" cy="3096344"/>
          </a:xfrm>
          <a:prstGeom prst="rect">
            <a:avLst/>
          </a:prstGeom>
        </p:spPr>
      </p:pic>
      <p:sp>
        <p:nvSpPr>
          <p:cNvPr id="7" name="矩形 6"/>
          <p:cNvSpPr/>
          <p:nvPr/>
        </p:nvSpPr>
        <p:spPr>
          <a:xfrm>
            <a:off x="611560" y="4293096"/>
            <a:ext cx="7920880" cy="1938992"/>
          </a:xfrm>
          <a:prstGeom prst="rect">
            <a:avLst/>
          </a:prstGeom>
        </p:spPr>
        <p:txBody>
          <a:bodyPr wrap="square">
            <a:spAutoFit/>
          </a:bodyPr>
          <a:lstStyle/>
          <a:p>
            <a:pPr algn="ctr"/>
            <a:r>
              <a:rPr lang="zh-TW" altLang="en-US" sz="4000" b="1" dirty="0" smtClean="0">
                <a:solidFill>
                  <a:srgbClr val="FF0000"/>
                </a:solidFill>
                <a:latin typeface="微軟正黑體" pitchFamily="34" charset="-120"/>
                <a:ea typeface="微軟正黑體" pitchFamily="34" charset="-120"/>
              </a:rPr>
              <a:t>可能你可能我</a:t>
            </a:r>
            <a:endParaRPr lang="en-US" altLang="zh-TW" sz="4000" b="1" dirty="0" smtClean="0">
              <a:solidFill>
                <a:srgbClr val="FF0000"/>
              </a:solidFill>
              <a:latin typeface="微軟正黑體" pitchFamily="34" charset="-120"/>
              <a:ea typeface="微軟正黑體" pitchFamily="34" charset="-120"/>
            </a:endParaRPr>
          </a:p>
          <a:p>
            <a:pPr algn="ctr"/>
            <a:r>
              <a:rPr lang="zh-TW" altLang="en-US" sz="4000" b="1" dirty="0" smtClean="0">
                <a:solidFill>
                  <a:srgbClr val="FF0000"/>
                </a:solidFill>
                <a:latin typeface="微軟正黑體" pitchFamily="34" charset="-120"/>
                <a:ea typeface="微軟正黑體" pitchFamily="34" charset="-120"/>
              </a:rPr>
              <a:t>在無意間</a:t>
            </a:r>
            <a:endParaRPr lang="en-US" altLang="zh-TW" sz="4000" b="1" dirty="0" smtClean="0">
              <a:solidFill>
                <a:srgbClr val="FF0000"/>
              </a:solidFill>
              <a:latin typeface="微軟正黑體" pitchFamily="34" charset="-120"/>
              <a:ea typeface="微軟正黑體" pitchFamily="34" charset="-120"/>
            </a:endParaRPr>
          </a:p>
          <a:p>
            <a:pPr algn="ctr"/>
            <a:r>
              <a:rPr lang="zh-TW" altLang="en-US" sz="4000" b="1" dirty="0" smtClean="0">
                <a:solidFill>
                  <a:srgbClr val="FF0000"/>
                </a:solidFill>
                <a:latin typeface="微軟正黑體" pitchFamily="34" charset="-120"/>
                <a:ea typeface="微軟正黑體" pitchFamily="34" charset="-120"/>
              </a:rPr>
              <a:t>就將自己和家人陷入其中的漩渦裡</a:t>
            </a:r>
            <a:endParaRPr lang="zh-TW" altLang="en-US" sz="4000"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xmlns="" val="163392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3" presetClass="emph" presetSubtype="0" fill="remove" nodeType="clickEffect">
                                  <p:stCondLst>
                                    <p:cond delay="0"/>
                                  </p:stCondLst>
                                  <p:childTnLst>
                                    <p:animClr clrSpc="rgb">
                                      <p:cBhvr override="childStyle">
                                        <p:cTn id="6" dur="1500" accel="50000" autoRev="1" fill="hold" tmFilter="0, 0; .33333, 1; 1, 1">
                                          <p:stCondLst>
                                            <p:cond delay="0"/>
                                          </p:stCondLst>
                                        </p:cTn>
                                        <p:tgtEl>
                                          <p:spTgt spid="7">
                                            <p:txEl>
                                              <p:pRg st="0" end="0"/>
                                            </p:txEl>
                                          </p:spTgt>
                                        </p:tgtEl>
                                        <p:attrNameLst>
                                          <p:attrName>style.color</p:attrName>
                                        </p:attrNameLst>
                                      </p:cBhvr>
                                      <p:to>
                                        <a:schemeClr val="accent2"/>
                                      </p:to>
                                    </p:animClr>
                                    <p:animClr clrSpc="rgb">
                                      <p:cBhvr>
                                        <p:cTn id="7" dur="1500" accel="50000" autoRev="1" fill="hold" tmFilter="0, 0; .33333, 1; 1, 1">
                                          <p:stCondLst>
                                            <p:cond delay="0"/>
                                          </p:stCondLst>
                                        </p:cTn>
                                        <p:tgtEl>
                                          <p:spTgt spid="7">
                                            <p:txEl>
                                              <p:pRg st="0" end="0"/>
                                            </p:txEl>
                                          </p:spTgt>
                                        </p:tgtEl>
                                        <p:attrNameLst>
                                          <p:attrName>fillcolor</p:attrName>
                                        </p:attrNameLst>
                                      </p:cBhvr>
                                      <p:to>
                                        <a:schemeClr val="accent2"/>
                                      </p:to>
                                    </p:animClr>
                                    <p:set>
                                      <p:cBhvr>
                                        <p:cTn id="8" dur="3000" fill="hold"/>
                                        <p:tgtEl>
                                          <p:spTgt spid="7">
                                            <p:txEl>
                                              <p:pRg st="0" end="0"/>
                                            </p:txEl>
                                          </p:spTgt>
                                        </p:tgtEl>
                                        <p:attrNameLst>
                                          <p:attrName>fill.type</p:attrName>
                                        </p:attrNameLst>
                                      </p:cBhvr>
                                      <p:to>
                                        <p:strVal val="solid"/>
                                      </p:to>
                                    </p:set>
                                    <p:set>
                                      <p:cBhvr>
                                        <p:cTn id="9" dur="3000" fill="hold"/>
                                        <p:tgtEl>
                                          <p:spTgt spid="7">
                                            <p:txEl>
                                              <p:pRg st="0" end="0"/>
                                            </p:txEl>
                                          </p:spTgt>
                                        </p:tgtEl>
                                        <p:attrNameLst>
                                          <p:attrName>fill.on</p:attrName>
                                        </p:attrNameLst>
                                      </p:cBhvr>
                                      <p:to>
                                        <p:strVal val="true"/>
                                      </p:to>
                                    </p:set>
                                    <p:animScale>
                                      <p:cBhvr>
                                        <p:cTn id="10" dur="1500" accel="50000" autoRev="1" fill="hold" tmFilter="0, 0; .33333, 1; 1, 1">
                                          <p:stCondLst>
                                            <p:cond delay="0"/>
                                          </p:stCondLst>
                                        </p:cTn>
                                        <p:tgtEl>
                                          <p:spTgt spid="7">
                                            <p:txEl>
                                              <p:pRg st="0" end="0"/>
                                            </p:txEl>
                                          </p:spTgt>
                                        </p:tgtEl>
                                      </p:cBhvr>
                                      <p:from x="100000" y="100000"/>
                                      <p:to x="100000" y="140000"/>
                                    </p:animScale>
                                  </p:childTnLst>
                                </p:cTn>
                              </p:par>
                              <p:par>
                                <p:cTn id="11" presetID="33" presetClass="emph" presetSubtype="0" fill="remove" nodeType="withEffect">
                                  <p:stCondLst>
                                    <p:cond delay="0"/>
                                  </p:stCondLst>
                                  <p:childTnLst>
                                    <p:animClr clrSpc="rgb">
                                      <p:cBhvr override="childStyle">
                                        <p:cTn id="12" dur="1500" accel="50000" autoRev="1" fill="hold" tmFilter="0, 0; .33333, 1; 1, 1">
                                          <p:stCondLst>
                                            <p:cond delay="0"/>
                                          </p:stCondLst>
                                        </p:cTn>
                                        <p:tgtEl>
                                          <p:spTgt spid="7">
                                            <p:txEl>
                                              <p:pRg st="1" end="1"/>
                                            </p:txEl>
                                          </p:spTgt>
                                        </p:tgtEl>
                                        <p:attrNameLst>
                                          <p:attrName>style.color</p:attrName>
                                        </p:attrNameLst>
                                      </p:cBhvr>
                                      <p:to>
                                        <a:schemeClr val="accent2"/>
                                      </p:to>
                                    </p:animClr>
                                    <p:animClr clrSpc="rgb">
                                      <p:cBhvr>
                                        <p:cTn id="13" dur="1500" accel="50000" autoRev="1" fill="hold" tmFilter="0, 0; .33333, 1; 1, 1">
                                          <p:stCondLst>
                                            <p:cond delay="0"/>
                                          </p:stCondLst>
                                        </p:cTn>
                                        <p:tgtEl>
                                          <p:spTgt spid="7">
                                            <p:txEl>
                                              <p:pRg st="1" end="1"/>
                                            </p:txEl>
                                          </p:spTgt>
                                        </p:tgtEl>
                                        <p:attrNameLst>
                                          <p:attrName>fillcolor</p:attrName>
                                        </p:attrNameLst>
                                      </p:cBhvr>
                                      <p:to>
                                        <a:schemeClr val="accent2"/>
                                      </p:to>
                                    </p:animClr>
                                    <p:set>
                                      <p:cBhvr>
                                        <p:cTn id="14" dur="3000" fill="hold"/>
                                        <p:tgtEl>
                                          <p:spTgt spid="7">
                                            <p:txEl>
                                              <p:pRg st="1" end="1"/>
                                            </p:txEl>
                                          </p:spTgt>
                                        </p:tgtEl>
                                        <p:attrNameLst>
                                          <p:attrName>fill.type</p:attrName>
                                        </p:attrNameLst>
                                      </p:cBhvr>
                                      <p:to>
                                        <p:strVal val="solid"/>
                                      </p:to>
                                    </p:set>
                                    <p:set>
                                      <p:cBhvr>
                                        <p:cTn id="15" dur="3000" fill="hold"/>
                                        <p:tgtEl>
                                          <p:spTgt spid="7">
                                            <p:txEl>
                                              <p:pRg st="1" end="1"/>
                                            </p:txEl>
                                          </p:spTgt>
                                        </p:tgtEl>
                                        <p:attrNameLst>
                                          <p:attrName>fill.on</p:attrName>
                                        </p:attrNameLst>
                                      </p:cBhvr>
                                      <p:to>
                                        <p:strVal val="true"/>
                                      </p:to>
                                    </p:set>
                                    <p:animScale>
                                      <p:cBhvr>
                                        <p:cTn id="16" dur="1500" accel="50000" autoRev="1" fill="hold" tmFilter="0, 0; .33333, 1; 1, 1">
                                          <p:stCondLst>
                                            <p:cond delay="0"/>
                                          </p:stCondLst>
                                        </p:cTn>
                                        <p:tgtEl>
                                          <p:spTgt spid="7">
                                            <p:txEl>
                                              <p:pRg st="1" end="1"/>
                                            </p:txEl>
                                          </p:spTgt>
                                        </p:tgtEl>
                                      </p:cBhvr>
                                      <p:from x="100000" y="100000"/>
                                      <p:to x="100000" y="140000"/>
                                    </p:animScale>
                                  </p:childTnLst>
                                </p:cTn>
                              </p:par>
                              <p:par>
                                <p:cTn id="17" presetID="20"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wedge">
                                      <p:cBhvr>
                                        <p:cTn id="19" dur="5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139952" y="476672"/>
            <a:ext cx="4618856" cy="850106"/>
          </a:xfrm>
        </p:spPr>
        <p:txBody>
          <a:bodyPr>
            <a:normAutofit fontScale="90000"/>
          </a:bodyPr>
          <a:lstStyle/>
          <a:p>
            <a:r>
              <a:rPr lang="zh-TW" altLang="en-US" sz="2800" b="1" dirty="0" smtClean="0">
                <a:solidFill>
                  <a:srgbClr val="800000"/>
                </a:solidFill>
                <a:latin typeface="微軟正黑體" pitchFamily="34" charset="-120"/>
                <a:ea typeface="微軟正黑體" pitchFamily="34" charset="-120"/>
              </a:rPr>
              <a:t>任何年齡都可以感受到不和諧</a:t>
            </a:r>
            <a:endParaRPr lang="zh-TW" altLang="en-US" sz="2800" b="1" dirty="0">
              <a:solidFill>
                <a:srgbClr val="800000"/>
              </a:solidFill>
              <a:latin typeface="微軟正黑體" pitchFamily="34" charset="-120"/>
              <a:ea typeface="微軟正黑體" pitchFamily="34" charset="-120"/>
            </a:endParaRPr>
          </a:p>
        </p:txBody>
      </p:sp>
      <p:pic>
        <p:nvPicPr>
          <p:cNvPr id="7" name="內容版面配置區 6" descr="Corbis-42-33120708.jpeg"/>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555776" y="1916832"/>
            <a:ext cx="6227066" cy="4726726"/>
          </a:xfrm>
          <a:prstGeom prst="rect">
            <a:avLst/>
          </a:prstGeom>
        </p:spPr>
      </p:pic>
      <p:pic>
        <p:nvPicPr>
          <p:cNvPr id="9" name="內容版面配置區 5" descr="1328662669209_1_m.jpeg"/>
          <p:cNvPicPr>
            <a:picLocks noChangeAspect="1"/>
          </p:cNvPicPr>
          <p:nvPr/>
        </p:nvPicPr>
        <p:blipFill rotWithShape="1">
          <a:blip r:embed="rId3" cstate="print">
            <a:extLst>
              <a:ext uri="{28A0092B-C50C-407E-A947-70E740481C1C}">
                <a14:useLocalDpi xmlns:a14="http://schemas.microsoft.com/office/drawing/2010/main" xmlns="" val="0"/>
              </a:ext>
            </a:extLst>
          </a:blip>
          <a:srcRect b="17665"/>
          <a:stretch/>
        </p:blipFill>
        <p:spPr>
          <a:xfrm flipH="1">
            <a:off x="395536" y="332656"/>
            <a:ext cx="3551759" cy="1944687"/>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txBox="1">
            <a:spLocks/>
          </p:cNvSpPr>
          <p:nvPr/>
        </p:nvSpPr>
        <p:spPr>
          <a:xfrm>
            <a:off x="2339752" y="2996952"/>
            <a:ext cx="4618856" cy="850106"/>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rgbClr val="FF3300"/>
                </a:solidFill>
                <a:effectLst/>
                <a:uLnTx/>
                <a:uFillTx/>
                <a:latin typeface="微軟正黑體" pitchFamily="34" charset="-120"/>
                <a:ea typeface="微軟正黑體" pitchFamily="34" charset="-120"/>
                <a:cs typeface="+mj-cs"/>
              </a:rPr>
              <a:t>家</a:t>
            </a:r>
            <a:r>
              <a:rPr kumimoji="0" lang="en-US" altLang="zh-TW" sz="2800" b="1" i="0" u="none" strike="noStrike" kern="1200" cap="none" spc="0" normalizeH="0" baseline="0" noProof="0" dirty="0" smtClean="0">
                <a:ln>
                  <a:noFill/>
                </a:ln>
                <a:solidFill>
                  <a:srgbClr val="FF3300"/>
                </a:solidFill>
                <a:effectLst/>
                <a:uLnTx/>
                <a:uFillTx/>
                <a:latin typeface="微軟正黑體" pitchFamily="34" charset="-120"/>
                <a:ea typeface="微軟正黑體" pitchFamily="34" charset="-120"/>
                <a:cs typeface="+mj-cs"/>
              </a:rPr>
              <a:t>=</a:t>
            </a:r>
            <a:r>
              <a:rPr kumimoji="0" lang="zh-TW" altLang="en-US" sz="2800" b="1" i="0" u="none" strike="noStrike" kern="1200" cap="none" spc="0" normalizeH="0" baseline="0" noProof="0" dirty="0" smtClean="0">
                <a:ln>
                  <a:noFill/>
                </a:ln>
                <a:solidFill>
                  <a:srgbClr val="FF3300"/>
                </a:solidFill>
                <a:effectLst/>
                <a:uLnTx/>
                <a:uFillTx/>
                <a:latin typeface="微軟正黑體" pitchFamily="34" charset="-120"/>
                <a:ea typeface="微軟正黑體" pitchFamily="34" charset="-120"/>
                <a:cs typeface="+mj-cs"/>
              </a:rPr>
              <a:t>枷？</a:t>
            </a:r>
            <a:endParaRPr kumimoji="0" lang="zh-TW" altLang="en-US" sz="2800" b="1" i="0" u="none" strike="noStrike" kern="1200" cap="none" spc="0" normalizeH="0" baseline="0" noProof="0" dirty="0">
              <a:ln>
                <a:noFill/>
              </a:ln>
              <a:solidFill>
                <a:srgbClr val="FF33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55420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0" end="0"/>
                                            </p:txEl>
                                          </p:spTgt>
                                        </p:tgtEl>
                                      </p:cBhvr>
                                      <p:by x="400000" y="400000"/>
                                    </p:animScale>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Corbis-CB024810.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1"/>
            <a:ext cx="9144001" cy="6100763"/>
          </a:xfrm>
          <a:prstGeom prst="rect">
            <a:avLst/>
          </a:prstGeom>
        </p:spPr>
      </p:pic>
    </p:spTree>
    <p:extLst>
      <p:ext uri="{BB962C8B-B14F-4D97-AF65-F5344CB8AC3E}">
        <p14:creationId xmlns:p14="http://schemas.microsoft.com/office/powerpoint/2010/main" xmlns="" val="387792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speech-bubble-faces.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3568" y="188640"/>
            <a:ext cx="4876800" cy="3358896"/>
          </a:xfrm>
          <a:prstGeom prst="rect">
            <a:avLst/>
          </a:prstGeom>
        </p:spPr>
      </p:pic>
      <p:pic>
        <p:nvPicPr>
          <p:cNvPr id="3" name="圖片 2" descr="original_Communication.jpe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86400" y="3200400"/>
            <a:ext cx="3657600" cy="3657600"/>
          </a:xfrm>
          <a:prstGeom prst="rect">
            <a:avLst/>
          </a:prstGeom>
        </p:spPr>
      </p:pic>
      <p:sp>
        <p:nvSpPr>
          <p:cNvPr id="4" name="標題 1"/>
          <p:cNvSpPr txBox="1">
            <a:spLocks/>
          </p:cNvSpPr>
          <p:nvPr/>
        </p:nvSpPr>
        <p:spPr>
          <a:xfrm>
            <a:off x="971600" y="4221088"/>
            <a:ext cx="4392488" cy="652934"/>
          </a:xfrm>
          <a:prstGeom prst="rect">
            <a:avLst/>
          </a:prstGeom>
        </p:spPr>
        <p:txBody>
          <a:bodyP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4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溝通的開始</a:t>
            </a:r>
            <a:endParaRPr kumimoji="0" lang="zh-TW" altLang="en-US" sz="4400" b="1" i="0" u="none" strike="noStrike" kern="1200" cap="none" spc="0" normalizeH="0" baseline="0" noProof="0" dirty="0">
              <a:ln>
                <a:noFill/>
              </a:ln>
              <a:solidFill>
                <a:srgbClr val="8000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2288961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008000"/>
                </a:solidFill>
                <a:latin typeface="微軟正黑體" pitchFamily="34" charset="-120"/>
                <a:ea typeface="微軟正黑體" pitchFamily="34" charset="-120"/>
              </a:rPr>
              <a:t>家庭是一個系統</a:t>
            </a:r>
            <a:endParaRPr lang="zh-TW" altLang="en-US" b="1" dirty="0">
              <a:solidFill>
                <a:srgbClr val="008000"/>
              </a:solidFill>
              <a:latin typeface="微軟正黑體" pitchFamily="34" charset="-120"/>
              <a:ea typeface="微軟正黑體" pitchFamily="34" charset="-120"/>
            </a:endParaRPr>
          </a:p>
        </p:txBody>
      </p:sp>
      <p:sp>
        <p:nvSpPr>
          <p:cNvPr id="3" name="內容版面配置區 2"/>
          <p:cNvSpPr>
            <a:spLocks noGrp="1"/>
          </p:cNvSpPr>
          <p:nvPr>
            <p:ph idx="1"/>
          </p:nvPr>
        </p:nvSpPr>
        <p:spPr>
          <a:xfrm>
            <a:off x="0" y="1600200"/>
            <a:ext cx="9144000" cy="5257800"/>
          </a:xfrm>
        </p:spPr>
        <p:txBody>
          <a:bodyPr>
            <a:normAutofit/>
          </a:bodyPr>
          <a:lstStyle/>
          <a:p>
            <a:pPr>
              <a:buNone/>
            </a:pPr>
            <a:r>
              <a:rPr lang="zh-TW" altLang="zh-TW" b="1" dirty="0" smtClean="0">
                <a:latin typeface="微軟正黑體" pitchFamily="34" charset="-120"/>
                <a:ea typeface="微軟正黑體" pitchFamily="34" charset="-120"/>
              </a:rPr>
              <a:t>目標</a:t>
            </a:r>
            <a:r>
              <a:rPr lang="zh-TW" altLang="zh-TW" sz="2800" dirty="0" smtClean="0">
                <a:solidFill>
                  <a:srgbClr val="003300"/>
                </a:solidFill>
                <a:latin typeface="標楷體" pitchFamily="65" charset="-120"/>
                <a:ea typeface="標楷體" pitchFamily="65" charset="-120"/>
              </a:rPr>
              <a:t>培育下一代，並執行培育的人繼續成長</a:t>
            </a:r>
            <a:endParaRPr lang="zh-TW" altLang="zh-TW" dirty="0" smtClean="0"/>
          </a:p>
          <a:p>
            <a:pPr>
              <a:buNone/>
            </a:pPr>
            <a:r>
              <a:rPr lang="zh-TW" altLang="zh-TW" b="1" dirty="0" smtClean="0">
                <a:latin typeface="微軟正黑體" pitchFamily="34" charset="-120"/>
                <a:ea typeface="微軟正黑體" pitchFamily="34" charset="-120"/>
              </a:rPr>
              <a:t>構成要素</a:t>
            </a:r>
            <a:r>
              <a:rPr lang="zh-TW" altLang="zh-TW" sz="2800" dirty="0" smtClean="0">
                <a:solidFill>
                  <a:srgbClr val="003300"/>
                </a:solidFill>
                <a:latin typeface="標楷體" pitchFamily="65" charset="-120"/>
                <a:ea typeface="標楷體" pitchFamily="65" charset="-120"/>
              </a:rPr>
              <a:t>成人與小孩，男人與女人</a:t>
            </a:r>
            <a:endParaRPr lang="zh-TW" altLang="zh-TW" dirty="0" smtClean="0"/>
          </a:p>
          <a:p>
            <a:pPr>
              <a:buNone/>
            </a:pPr>
            <a:r>
              <a:rPr lang="zh-TW" altLang="zh-TW" b="1" dirty="0" smtClean="0">
                <a:latin typeface="微軟正黑體" pitchFamily="34" charset="-120"/>
                <a:ea typeface="微軟正黑體" pitchFamily="34" charset="-120"/>
              </a:rPr>
              <a:t>運作的秩序</a:t>
            </a:r>
            <a:r>
              <a:rPr lang="zh-TW" altLang="zh-TW" sz="2800" dirty="0" smtClean="0">
                <a:solidFill>
                  <a:srgbClr val="003300"/>
                </a:solidFill>
                <a:latin typeface="標楷體" pitchFamily="65" charset="-120"/>
                <a:ea typeface="標楷體" pitchFamily="65" charset="-120"/>
              </a:rPr>
              <a:t>各個成員的自尊、規則和溝通</a:t>
            </a:r>
          </a:p>
          <a:p>
            <a:pPr>
              <a:buNone/>
            </a:pPr>
            <a:r>
              <a:rPr lang="zh-TW" altLang="zh-TW" b="1" dirty="0" smtClean="0">
                <a:latin typeface="微軟正黑體" pitchFamily="34" charset="-120"/>
                <a:ea typeface="微軟正黑體" pitchFamily="34" charset="-120"/>
              </a:rPr>
              <a:t>維持該系統的活動力的能量</a:t>
            </a:r>
            <a:endParaRPr lang="en-US" altLang="zh-TW" b="1" dirty="0" smtClean="0">
              <a:latin typeface="微軟正黑體" pitchFamily="34" charset="-120"/>
              <a:ea typeface="微軟正黑體" pitchFamily="34" charset="-120"/>
            </a:endParaRPr>
          </a:p>
          <a:p>
            <a:pPr>
              <a:buNone/>
            </a:pPr>
            <a:r>
              <a:rPr lang="zh-TW" altLang="zh-TW" sz="2800" dirty="0" smtClean="0">
                <a:solidFill>
                  <a:srgbClr val="003300"/>
                </a:solidFill>
                <a:latin typeface="標楷體" pitchFamily="65" charset="-120"/>
                <a:ea typeface="標楷體" pitchFamily="65" charset="-120"/>
              </a:rPr>
              <a:t>來自食物、房子、空氣、水、活動，以及家庭成員在情緒、知性、身體、社會和精神生活等方面的想法</a:t>
            </a:r>
          </a:p>
          <a:p>
            <a:pPr>
              <a:buNone/>
            </a:pPr>
            <a:r>
              <a:rPr lang="zh-TW" altLang="zh-TW" b="1" dirty="0" smtClean="0">
                <a:latin typeface="微軟正黑體" pitchFamily="34" charset="-120"/>
                <a:ea typeface="微軟正黑體" pitchFamily="34" charset="-120"/>
              </a:rPr>
              <a:t>與外界互動的方式</a:t>
            </a:r>
            <a:r>
              <a:rPr lang="zh-TW" altLang="zh-TW" sz="2800" dirty="0" smtClean="0">
                <a:solidFill>
                  <a:srgbClr val="003300"/>
                </a:solidFill>
                <a:latin typeface="標楷體" pitchFamily="65" charset="-120"/>
                <a:ea typeface="標楷體" pitchFamily="65" charset="-120"/>
              </a:rPr>
              <a:t>變化成份，如新的和不同的部份</a:t>
            </a:r>
            <a:endParaRPr lang="zh-TW" altLang="en-US" sz="2800" dirty="0">
              <a:solidFill>
                <a:srgbClr val="0033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19710836.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87624" y="1196752"/>
            <a:ext cx="6770188" cy="4516985"/>
          </a:xfrm>
          <a:prstGeom prst="rect">
            <a:avLst/>
          </a:prstGeom>
        </p:spPr>
      </p:pic>
      <p:sp>
        <p:nvSpPr>
          <p:cNvPr id="3" name="標題 2"/>
          <p:cNvSpPr txBox="1">
            <a:spLocks/>
          </p:cNvSpPr>
          <p:nvPr/>
        </p:nvSpPr>
        <p:spPr>
          <a:xfrm>
            <a:off x="1331640" y="5445224"/>
            <a:ext cx="6408712" cy="99412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rgbClr val="002060"/>
                </a:solidFill>
                <a:effectLst/>
                <a:uLnTx/>
                <a:uFillTx/>
                <a:latin typeface="微軟正黑體" pitchFamily="34" charset="-120"/>
                <a:ea typeface="微軟正黑體" pitchFamily="34" charset="-120"/>
                <a:cs typeface="+mj-cs"/>
              </a:rPr>
              <a:t>從了解求生姿態開始</a:t>
            </a:r>
            <a:endParaRPr kumimoji="0" lang="zh-TW" altLang="en-US" sz="4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2274414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08104" y="1772816"/>
            <a:ext cx="3816424" cy="1584176"/>
          </a:xfrm>
        </p:spPr>
        <p:txBody>
          <a:bodyPr>
            <a:normAutofit fontScale="90000"/>
          </a:bodyPr>
          <a:lstStyle/>
          <a:p>
            <a:pPr algn="l"/>
            <a:r>
              <a:rPr lang="zh-TW" altLang="zh-TW" sz="2700" dirty="0" smtClean="0">
                <a:latin typeface="標楷體" pitchFamily="65" charset="-120"/>
                <a:ea typeface="標楷體" pitchFamily="65" charset="-120"/>
              </a:rPr>
              <a:t>行為表現或應對方式，只是露在水面上的一</a:t>
            </a:r>
            <a:r>
              <a:rPr lang="zh-TW" altLang="en-US" sz="2700" dirty="0" smtClean="0">
                <a:latin typeface="標楷體" pitchFamily="65" charset="-120"/>
                <a:ea typeface="標楷體" pitchFamily="65" charset="-120"/>
              </a:rPr>
              <a:t>小</a:t>
            </a:r>
            <a:r>
              <a:rPr lang="zh-TW" altLang="zh-TW" sz="2700" dirty="0" smtClean="0">
                <a:latin typeface="標楷體" pitchFamily="65" charset="-120"/>
                <a:ea typeface="標楷體" pitchFamily="65" charset="-120"/>
              </a:rPr>
              <a:t>部分，而暗湧在水面之下更大的山體，則是長期壓抑並被</a:t>
            </a:r>
            <a:r>
              <a:rPr lang="zh-TW" altLang="en-US" sz="2700" dirty="0" smtClean="0">
                <a:latin typeface="標楷體" pitchFamily="65" charset="-120"/>
                <a:ea typeface="標楷體" pitchFamily="65" charset="-120"/>
              </a:rPr>
              <a:t>忽略</a:t>
            </a:r>
            <a:r>
              <a:rPr lang="zh-TW" altLang="zh-TW" sz="2700" dirty="0" smtClean="0">
                <a:latin typeface="標楷體" pitchFamily="65" charset="-120"/>
                <a:ea typeface="標楷體" pitchFamily="65" charset="-120"/>
              </a:rPr>
              <a:t>的「內在」。</a:t>
            </a:r>
            <a:r>
              <a:rPr lang="zh-TW" altLang="en-US" dirty="0" smtClean="0">
                <a:latin typeface="標楷體" pitchFamily="65" charset="-120"/>
                <a:ea typeface="標楷體" pitchFamily="65" charset="-120"/>
              </a:rPr>
              <a:t/>
            </a:r>
            <a:br>
              <a:rPr lang="zh-TW" altLang="en-US" dirty="0" smtClean="0">
                <a:latin typeface="標楷體" pitchFamily="65" charset="-120"/>
                <a:ea typeface="標楷體" pitchFamily="65" charset="-120"/>
              </a:rPr>
            </a:br>
            <a:endParaRPr lang="zh-TW" altLang="en-US" dirty="0">
              <a:latin typeface="標楷體" pitchFamily="65" charset="-120"/>
              <a:ea typeface="標楷體" pitchFamily="65" charset="-120"/>
            </a:endParaRPr>
          </a:p>
        </p:txBody>
      </p:sp>
      <p:pic>
        <p:nvPicPr>
          <p:cNvPr id="3074" name="Picture 2" descr="D:\研究所\南台助教資料\Satir\冰山彩色.gif"/>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6552" y="1412910"/>
            <a:ext cx="7348376" cy="544509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標題 1"/>
          <p:cNvSpPr txBox="1">
            <a:spLocks/>
          </p:cNvSpPr>
          <p:nvPr/>
        </p:nvSpPr>
        <p:spPr>
          <a:xfrm>
            <a:off x="755576" y="116632"/>
            <a:ext cx="6120680" cy="122413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TW" b="1" dirty="0" err="1" smtClean="0">
                <a:latin typeface="微軟正黑體" pitchFamily="34" charset="-120"/>
                <a:ea typeface="微軟正黑體" pitchFamily="34" charset="-120"/>
              </a:rPr>
              <a:t>Satir</a:t>
            </a:r>
            <a:r>
              <a:rPr lang="zh-TW" altLang="en-US" b="1" dirty="0" smtClean="0">
                <a:latin typeface="微軟正黑體" pitchFamily="34" charset="-120"/>
                <a:ea typeface="微軟正黑體" pitchFamily="34" charset="-120"/>
              </a:rPr>
              <a:t>冰山</a:t>
            </a:r>
            <a:endParaRPr lang="zh-TW" altLang="zh-TW" b="1" dirty="0" smtClean="0">
              <a:latin typeface="微軟正黑體" pitchFamily="34" charset="-120"/>
              <a:ea typeface="微軟正黑體" pitchFamily="34" charset="-120"/>
            </a:endParaRPr>
          </a:p>
        </p:txBody>
      </p:sp>
    </p:spTree>
    <p:extLst>
      <p:ext uri="{BB962C8B-B14F-4D97-AF65-F5344CB8AC3E}">
        <p14:creationId xmlns:p14="http://schemas.microsoft.com/office/powerpoint/2010/main" xmlns="" val="3686402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1642"/>
                </a:solidFill>
                <a:latin typeface="微軟正黑體" pitchFamily="34" charset="-120"/>
                <a:ea typeface="微軟正黑體" pitchFamily="34" charset="-120"/>
              </a:rPr>
              <a:t>求生姿態</a:t>
            </a:r>
            <a:endParaRPr lang="zh-TW" altLang="en-US" dirty="0">
              <a:solidFill>
                <a:srgbClr val="001642"/>
              </a:solidFill>
              <a:latin typeface="微軟正黑體" pitchFamily="34" charset="-120"/>
              <a:ea typeface="微軟正黑體" pitchFamily="34" charset="-120"/>
            </a:endParaRPr>
          </a:p>
        </p:txBody>
      </p:sp>
      <p:sp>
        <p:nvSpPr>
          <p:cNvPr id="3" name="內容版面配置區 2"/>
          <p:cNvSpPr>
            <a:spLocks noGrp="1"/>
          </p:cNvSpPr>
          <p:nvPr>
            <p:ph idx="1"/>
          </p:nvPr>
        </p:nvSpPr>
        <p:spPr/>
        <p:txBody>
          <a:bodyPr>
            <a:normAutofit fontScale="92500"/>
          </a:bodyPr>
          <a:lstStyle/>
          <a:p>
            <a:pPr>
              <a:buFont typeface="Wingdings" pitchFamily="2" charset="2"/>
              <a:buChar char="n"/>
            </a:pPr>
            <a:r>
              <a:rPr lang="zh-TW" altLang="en-US" dirty="0" smtClean="0">
                <a:latin typeface="標楷體" pitchFamily="65" charset="-120"/>
                <a:ea typeface="標楷體" pitchFamily="65" charset="-120"/>
              </a:rPr>
              <a:t>「求生姿態」源自</a:t>
            </a:r>
            <a:r>
              <a:rPr lang="zh-TW" altLang="en-US" dirty="0">
                <a:latin typeface="標楷體" pitchFamily="65" charset="-120"/>
                <a:ea typeface="標楷體" pitchFamily="65" charset="-120"/>
              </a:rPr>
              <a:t>一個低我價值和不平衡的狀態。</a:t>
            </a:r>
            <a:r>
              <a:rPr lang="zh-TW" altLang="en-US" dirty="0" smtClean="0">
                <a:latin typeface="標楷體" pitchFamily="65" charset="-120"/>
                <a:ea typeface="標楷體" pitchFamily="65" charset="-120"/>
              </a:rPr>
              <a:t>當我們遭遇</a:t>
            </a:r>
            <a:r>
              <a:rPr lang="zh-TW" altLang="en-US" dirty="0">
                <a:latin typeface="標楷體" pitchFamily="65" charset="-120"/>
                <a:ea typeface="標楷體" pitchFamily="65" charset="-120"/>
              </a:rPr>
              <a:t>口語的或非口語的、感覺到的，以及推測來的威脅時，為了</a:t>
            </a:r>
            <a:r>
              <a:rPr lang="zh-TW" altLang="en-US" dirty="0" smtClean="0">
                <a:latin typeface="標楷體" pitchFamily="65" charset="-120"/>
                <a:ea typeface="標楷體" pitchFamily="65" charset="-120"/>
              </a:rPr>
              <a:t>保護自我</a:t>
            </a:r>
            <a:r>
              <a:rPr lang="zh-TW" altLang="en-US" dirty="0">
                <a:latin typeface="標楷體" pitchFamily="65" charset="-120"/>
                <a:ea typeface="標楷體" pitchFamily="65" charset="-120"/>
              </a:rPr>
              <a:t>價值，我們選擇採用生存姿態來對抗威脅</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buFont typeface="Wingdings" pitchFamily="2" charset="2"/>
              <a:buChar char="n"/>
            </a:pPr>
            <a:r>
              <a:rPr lang="zh-TW" altLang="en-US" dirty="0" smtClean="0">
                <a:latin typeface="標楷體" pitchFamily="65" charset="-120"/>
                <a:ea typeface="標楷體" pitchFamily="65" charset="-120"/>
              </a:rPr>
              <a:t>採用求生姿態是</a:t>
            </a:r>
            <a:r>
              <a:rPr lang="zh-TW" altLang="en-US" dirty="0">
                <a:latin typeface="標楷體" pitchFamily="65" charset="-120"/>
                <a:ea typeface="標楷體" pitchFamily="65" charset="-120"/>
              </a:rPr>
              <a:t>在嘗試得到他人的接納，同時隱藏我們絕望的渴望，以感覺到與他人聯結</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a:p>
            <a:pPr>
              <a:buFont typeface="Wingdings" pitchFamily="2" charset="2"/>
              <a:buChar char="n"/>
            </a:pPr>
            <a:r>
              <a:rPr lang="en-US" altLang="zh-TW" dirty="0" err="1" smtClean="0">
                <a:latin typeface="標楷體" pitchFamily="65" charset="-120"/>
                <a:ea typeface="標楷體" pitchFamily="65" charset="-120"/>
              </a:rPr>
              <a:t>Satir</a:t>
            </a:r>
            <a:r>
              <a:rPr lang="zh-TW" altLang="en-US" dirty="0" smtClean="0">
                <a:latin typeface="標楷體" pitchFamily="65" charset="-120"/>
                <a:ea typeface="標楷體" pitchFamily="65" charset="-120"/>
              </a:rPr>
              <a:t>模式</a:t>
            </a:r>
            <a:r>
              <a:rPr lang="zh-TW" altLang="en-US" dirty="0">
                <a:latin typeface="標楷體" pitchFamily="65" charset="-120"/>
                <a:ea typeface="標楷體" pitchFamily="65" charset="-120"/>
              </a:rPr>
              <a:t>由此發展</a:t>
            </a:r>
            <a:r>
              <a:rPr lang="zh-TW" altLang="en-US" dirty="0" smtClean="0">
                <a:latin typeface="標楷體" pitchFamily="65" charset="-120"/>
                <a:ea typeface="標楷體" pitchFamily="65" charset="-120"/>
              </a:rPr>
              <a:t>出五種溝通</a:t>
            </a:r>
            <a:r>
              <a:rPr lang="zh-TW" altLang="en-US" dirty="0">
                <a:latin typeface="標楷體" pitchFamily="65" charset="-120"/>
                <a:ea typeface="標楷體" pitchFamily="65" charset="-120"/>
              </a:rPr>
              <a:t>姿態的概念，以誇張的方式示範人們自我價值的內在感受</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a:p>
            <a:pPr marL="0" indent="0">
              <a:buNone/>
            </a:pPr>
            <a:endParaRPr lang="zh-TW" altLang="en-US" dirty="0"/>
          </a:p>
        </p:txBody>
      </p:sp>
    </p:spTree>
    <p:extLst>
      <p:ext uri="{BB962C8B-B14F-4D97-AF65-F5344CB8AC3E}">
        <p14:creationId xmlns:p14="http://schemas.microsoft.com/office/powerpoint/2010/main" xmlns="" val="41191579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1642"/>
                </a:solidFill>
                <a:latin typeface="微軟正黑體" pitchFamily="34" charset="-120"/>
                <a:ea typeface="微軟正黑體" pitchFamily="34" charset="-120"/>
              </a:rPr>
              <a:t>溝通姿態─討好型</a:t>
            </a:r>
            <a:r>
              <a:rPr lang="en-US" altLang="zh-TW" dirty="0" smtClean="0">
                <a:solidFill>
                  <a:srgbClr val="001642"/>
                </a:solidFill>
                <a:latin typeface="微軟正黑體" pitchFamily="34" charset="-120"/>
                <a:ea typeface="微軟正黑體" pitchFamily="34" charset="-120"/>
              </a:rPr>
              <a:t>(1/5)</a:t>
            </a:r>
            <a:endParaRPr lang="zh-TW" altLang="en-US" dirty="0">
              <a:solidFill>
                <a:srgbClr val="001642"/>
              </a:solidFill>
              <a:latin typeface="微軟正黑體" pitchFamily="34" charset="-120"/>
              <a:ea typeface="微軟正黑體" pitchFamily="34" charset="-120"/>
            </a:endParaRPr>
          </a:p>
        </p:txBody>
      </p:sp>
      <p:pic>
        <p:nvPicPr>
          <p:cNvPr id="4098" name="Picture 2" descr="D:\研究所\南台助教資料\Satir\討好型.gif"/>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7805" y="1600200"/>
            <a:ext cx="3916203" cy="452596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標題 1"/>
          <p:cNvSpPr txBox="1">
            <a:spLocks/>
          </p:cNvSpPr>
          <p:nvPr/>
        </p:nvSpPr>
        <p:spPr>
          <a:xfrm>
            <a:off x="3779912" y="1412776"/>
            <a:ext cx="5472608" cy="33032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2400" dirty="0" smtClean="0">
                <a:latin typeface="標楷體" pitchFamily="65" charset="-120"/>
                <a:ea typeface="標楷體" pitchFamily="65" charset="-120"/>
              </a:rPr>
              <a:t>    說</a:t>
            </a:r>
            <a:r>
              <a:rPr lang="zh-TW" altLang="en-US" sz="2400" dirty="0">
                <a:latin typeface="標楷體" pitchFamily="65" charset="-120"/>
                <a:ea typeface="標楷體" pitchFamily="65" charset="-120"/>
              </a:rPr>
              <a:t>的話都是表示同意</a:t>
            </a:r>
            <a:r>
              <a:rPr lang="zh-TW" altLang="en-US" sz="2400" dirty="0" smtClean="0">
                <a:latin typeface="標楷體" pitchFamily="65" charset="-120"/>
                <a:ea typeface="標楷體" pitchFamily="65" charset="-120"/>
              </a:rPr>
              <a:t>，身體</a:t>
            </a:r>
            <a:r>
              <a:rPr lang="zh-TW" altLang="en-US" sz="2400" dirty="0">
                <a:latin typeface="標楷體" pitchFamily="65" charset="-120"/>
                <a:ea typeface="標楷體" pitchFamily="65" charset="-120"/>
              </a:rPr>
              <a:t>是一副討好的姿勢，內心身處卻想著「沒有人喜歡我，我是沒有價值的人」。討好者總是用一種逢迎的方式，試著取悅別人或是跟人道歉。</a:t>
            </a:r>
          </a:p>
        </p:txBody>
      </p:sp>
    </p:spTree>
    <p:extLst>
      <p:ext uri="{BB962C8B-B14F-4D97-AF65-F5344CB8AC3E}">
        <p14:creationId xmlns:p14="http://schemas.microsoft.com/office/powerpoint/2010/main" xmlns="" val="35429705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Corbis-42-17230141.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9628" y="0"/>
            <a:ext cx="6895884" cy="6895884"/>
          </a:xfrm>
          <a:prstGeom prst="rect">
            <a:avLst/>
          </a:prstGeom>
        </p:spPr>
      </p:pic>
    </p:spTree>
    <p:extLst>
      <p:ext uri="{BB962C8B-B14F-4D97-AF65-F5344CB8AC3E}">
        <p14:creationId xmlns:p14="http://schemas.microsoft.com/office/powerpoint/2010/main" xmlns="" val="387792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74638"/>
            <a:ext cx="8229600" cy="1143000"/>
          </a:xfrm>
        </p:spPr>
        <p:txBody>
          <a:bodyPr/>
          <a:lstStyle/>
          <a:p>
            <a:r>
              <a:rPr lang="zh-TW" altLang="en-US" dirty="0" smtClean="0">
                <a:solidFill>
                  <a:srgbClr val="001642"/>
                </a:solidFill>
                <a:latin typeface="微軟正黑體" pitchFamily="34" charset="-120"/>
                <a:ea typeface="微軟正黑體" pitchFamily="34" charset="-120"/>
              </a:rPr>
              <a:t>溝通姿態─指責型</a:t>
            </a:r>
            <a:r>
              <a:rPr lang="en-US" altLang="zh-TW" dirty="0" smtClean="0">
                <a:solidFill>
                  <a:srgbClr val="001642"/>
                </a:solidFill>
                <a:latin typeface="微軟正黑體" pitchFamily="34" charset="-120"/>
                <a:ea typeface="微軟正黑體" pitchFamily="34" charset="-120"/>
              </a:rPr>
              <a:t>(2/5)</a:t>
            </a:r>
            <a:endParaRPr lang="zh-TW" altLang="en-US" dirty="0">
              <a:solidFill>
                <a:srgbClr val="001642"/>
              </a:solidFill>
            </a:endParaRPr>
          </a:p>
        </p:txBody>
      </p:sp>
      <p:pic>
        <p:nvPicPr>
          <p:cNvPr id="5123" name="Picture 3" descr="D:\研究所\南台助教資料\Satir\指責型.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711349"/>
            <a:ext cx="3584688" cy="452596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標題 1"/>
          <p:cNvSpPr txBox="1">
            <a:spLocks/>
          </p:cNvSpPr>
          <p:nvPr/>
        </p:nvSpPr>
        <p:spPr>
          <a:xfrm>
            <a:off x="3779912" y="1412776"/>
            <a:ext cx="5472608" cy="33032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2300" dirty="0" smtClean="0">
                <a:latin typeface="標楷體" pitchFamily="65" charset="-120"/>
                <a:ea typeface="標楷體" pitchFamily="65" charset="-120"/>
              </a:rPr>
              <a:t>    說</a:t>
            </a:r>
            <a:r>
              <a:rPr lang="zh-TW" altLang="en-US" sz="2300" dirty="0">
                <a:latin typeface="標楷體" pitchFamily="65" charset="-120"/>
                <a:ea typeface="標楷體" pitchFamily="65" charset="-120"/>
              </a:rPr>
              <a:t>的話都是「不同意」，處處質問別人，身體姿勢則是擺出批判、責罵的架勢，顯然就是要告訴大家，他就是老闆，其實內心存在著寂寞與不成功的感覺。</a:t>
            </a:r>
          </a:p>
        </p:txBody>
      </p:sp>
    </p:spTree>
    <p:extLst>
      <p:ext uri="{BB962C8B-B14F-4D97-AF65-F5344CB8AC3E}">
        <p14:creationId xmlns:p14="http://schemas.microsoft.com/office/powerpoint/2010/main" xmlns="" val="28843060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E6%8C%87%E8%B4%A3.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87624" y="908720"/>
            <a:ext cx="6563453" cy="4896544"/>
          </a:xfrm>
          <a:prstGeom prst="rect">
            <a:avLst/>
          </a:prstGeom>
        </p:spPr>
      </p:pic>
    </p:spTree>
    <p:extLst>
      <p:ext uri="{BB962C8B-B14F-4D97-AF65-F5344CB8AC3E}">
        <p14:creationId xmlns:p14="http://schemas.microsoft.com/office/powerpoint/2010/main" xmlns="" val="9463977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1642"/>
                </a:solidFill>
                <a:latin typeface="微軟正黑體" pitchFamily="34" charset="-120"/>
                <a:ea typeface="微軟正黑體" pitchFamily="34" charset="-120"/>
              </a:rPr>
              <a:t>溝通姿態─理智型</a:t>
            </a:r>
            <a:r>
              <a:rPr lang="en-US" altLang="zh-TW" dirty="0" smtClean="0">
                <a:solidFill>
                  <a:srgbClr val="001642"/>
                </a:solidFill>
                <a:latin typeface="微軟正黑體" pitchFamily="34" charset="-120"/>
                <a:ea typeface="微軟正黑體" pitchFamily="34" charset="-120"/>
              </a:rPr>
              <a:t>(3/5)</a:t>
            </a:r>
            <a:endParaRPr lang="zh-TW" altLang="en-US" dirty="0">
              <a:solidFill>
                <a:srgbClr val="001642"/>
              </a:solidFill>
            </a:endParaRPr>
          </a:p>
        </p:txBody>
      </p:sp>
      <p:pic>
        <p:nvPicPr>
          <p:cNvPr id="6146" name="Picture 2" descr="D:\研究所\南台助教資料\Satir\超理智.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600200"/>
            <a:ext cx="3378535" cy="452596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標題 1"/>
          <p:cNvSpPr txBox="1">
            <a:spLocks/>
          </p:cNvSpPr>
          <p:nvPr/>
        </p:nvSpPr>
        <p:spPr>
          <a:xfrm>
            <a:off x="3779912" y="1412776"/>
            <a:ext cx="5472608" cy="33032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zh-TW" altLang="en-US" sz="2300" dirty="0">
              <a:latin typeface="標楷體" pitchFamily="65" charset="-120"/>
              <a:ea typeface="標楷體" pitchFamily="65" charset="-120"/>
            </a:endParaRPr>
          </a:p>
        </p:txBody>
      </p:sp>
      <p:sp>
        <p:nvSpPr>
          <p:cNvPr id="4" name="矩形 3"/>
          <p:cNvSpPr/>
          <p:nvPr/>
        </p:nvSpPr>
        <p:spPr>
          <a:xfrm>
            <a:off x="3923928" y="2325732"/>
            <a:ext cx="5076056" cy="2308324"/>
          </a:xfrm>
          <a:prstGeom prst="rect">
            <a:avLst/>
          </a:prstGeom>
        </p:spPr>
        <p:txBody>
          <a:bodyPr wrap="square">
            <a:spAutoFit/>
          </a:bodyPr>
          <a:lstStyle/>
          <a:p>
            <a:r>
              <a:rPr lang="zh-TW" altLang="en-US" sz="2400" dirty="0" smtClean="0">
                <a:latin typeface="標楷體" pitchFamily="65" charset="-120"/>
                <a:ea typeface="標楷體" pitchFamily="65" charset="-120"/>
              </a:rPr>
              <a:t>    說</a:t>
            </a:r>
            <a:r>
              <a:rPr lang="zh-TW" altLang="en-US" sz="2400" dirty="0">
                <a:latin typeface="標楷體" pitchFamily="65" charset="-120"/>
                <a:ea typeface="標楷體" pitchFamily="65" charset="-120"/>
              </a:rPr>
              <a:t>的話都是道理、解釋與分析。身體就像部電腦般方正，顯示「我是穩定、冰冷與鎮靜的」，而內在卻是「我是易受傷、易受攻擊的」。超理智型的人總認為自己是對的，身體乾枯、聲音單調、話語抽象。</a:t>
            </a:r>
          </a:p>
        </p:txBody>
      </p:sp>
    </p:spTree>
    <p:extLst>
      <p:ext uri="{BB962C8B-B14F-4D97-AF65-F5344CB8AC3E}">
        <p14:creationId xmlns:p14="http://schemas.microsoft.com/office/powerpoint/2010/main" xmlns="" val="1291607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37655615.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1124744"/>
            <a:ext cx="7048312" cy="4680520"/>
          </a:xfrm>
          <a:prstGeom prst="rect">
            <a:avLst/>
          </a:prstGeom>
        </p:spPr>
      </p:pic>
    </p:spTree>
    <p:extLst>
      <p:ext uri="{BB962C8B-B14F-4D97-AF65-F5344CB8AC3E}">
        <p14:creationId xmlns:p14="http://schemas.microsoft.com/office/powerpoint/2010/main" xmlns="" val="338305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1642"/>
                </a:solidFill>
                <a:latin typeface="微軟正黑體" pitchFamily="34" charset="-120"/>
                <a:ea typeface="微軟正黑體" pitchFamily="34" charset="-120"/>
              </a:rPr>
              <a:t>溝通姿態─</a:t>
            </a:r>
            <a:r>
              <a:rPr lang="zh-TW" altLang="en-US" dirty="0">
                <a:solidFill>
                  <a:srgbClr val="001642"/>
                </a:solidFill>
                <a:latin typeface="微軟正黑體" pitchFamily="34" charset="-120"/>
                <a:ea typeface="微軟正黑體" pitchFamily="34" charset="-120"/>
              </a:rPr>
              <a:t>打岔</a:t>
            </a:r>
            <a:r>
              <a:rPr lang="zh-TW" altLang="en-US" dirty="0" smtClean="0">
                <a:solidFill>
                  <a:srgbClr val="001642"/>
                </a:solidFill>
                <a:latin typeface="微軟正黑體" pitchFamily="34" charset="-120"/>
                <a:ea typeface="微軟正黑體" pitchFamily="34" charset="-120"/>
              </a:rPr>
              <a:t>型</a:t>
            </a:r>
            <a:r>
              <a:rPr lang="en-US" altLang="zh-TW" dirty="0" smtClean="0">
                <a:solidFill>
                  <a:srgbClr val="001642"/>
                </a:solidFill>
                <a:latin typeface="微軟正黑體" pitchFamily="34" charset="-120"/>
                <a:ea typeface="微軟正黑體" pitchFamily="34" charset="-120"/>
              </a:rPr>
              <a:t>(4/5)</a:t>
            </a:r>
            <a:endParaRPr lang="zh-TW" altLang="en-US" dirty="0">
              <a:solidFill>
                <a:srgbClr val="001642"/>
              </a:solidFill>
            </a:endParaRPr>
          </a:p>
        </p:txBody>
      </p:sp>
      <p:pic>
        <p:nvPicPr>
          <p:cNvPr id="7170" name="Picture 2" descr="D:\研究所\南台助教資料\Satir\打岔型.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1628800"/>
            <a:ext cx="3042040" cy="452596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矩形 3"/>
          <p:cNvSpPr/>
          <p:nvPr/>
        </p:nvSpPr>
        <p:spPr>
          <a:xfrm>
            <a:off x="3995936" y="2056780"/>
            <a:ext cx="5040560" cy="2308324"/>
          </a:xfrm>
          <a:prstGeom prst="rect">
            <a:avLst/>
          </a:prstGeom>
        </p:spPr>
        <p:txBody>
          <a:bodyPr wrap="square">
            <a:spAutoFit/>
          </a:bodyPr>
          <a:lstStyle/>
          <a:p>
            <a:r>
              <a:rPr lang="zh-TW" altLang="en-US" sz="2400" dirty="0" smtClean="0">
                <a:latin typeface="標楷體" pitchFamily="65" charset="-120"/>
                <a:ea typeface="標楷體" pitchFamily="65" charset="-120"/>
              </a:rPr>
              <a:t>    話不</a:t>
            </a:r>
            <a:r>
              <a:rPr lang="zh-TW" altLang="en-US" sz="2400" dirty="0">
                <a:latin typeface="標楷體" pitchFamily="65" charset="-120"/>
                <a:ea typeface="標楷體" pitchFamily="65" charset="-120"/>
              </a:rPr>
              <a:t>切題、沒有意義，身體姿態誇張且沒有重心，內心深處是「沒有人在乎、關心我」。打岔型的人對別人所說與所做的都無法反映重點，內在感覺昏亂、聲音乎高乎低，講話沒有焦點。</a:t>
            </a:r>
          </a:p>
        </p:txBody>
      </p:sp>
    </p:spTree>
    <p:extLst>
      <p:ext uri="{BB962C8B-B14F-4D97-AF65-F5344CB8AC3E}">
        <p14:creationId xmlns:p14="http://schemas.microsoft.com/office/powerpoint/2010/main" xmlns="" val="4145333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solidFill>
                  <a:srgbClr val="003300"/>
                </a:solidFill>
                <a:latin typeface="微軟正黑體" pitchFamily="34" charset="-120"/>
                <a:ea typeface="微軟正黑體" pitchFamily="34" charset="-120"/>
              </a:rPr>
              <a:t>問「如何」而不問「為什麼」</a:t>
            </a:r>
            <a:endParaRPr lang="zh-TW" altLang="en-US" dirty="0">
              <a:solidFill>
                <a:srgbClr val="003300"/>
              </a:solidFill>
              <a:latin typeface="微軟正黑體" pitchFamily="34" charset="-120"/>
              <a:ea typeface="微軟正黑體" pitchFamily="34" charset="-120"/>
            </a:endParaRPr>
          </a:p>
        </p:txBody>
      </p:sp>
      <p:sp>
        <p:nvSpPr>
          <p:cNvPr id="3" name="內容版面配置區 2"/>
          <p:cNvSpPr>
            <a:spLocks noGrp="1"/>
          </p:cNvSpPr>
          <p:nvPr>
            <p:ph idx="1"/>
          </p:nvPr>
        </p:nvSpPr>
        <p:spPr/>
        <p:txBody>
          <a:bodyPr/>
          <a:lstStyle/>
          <a:p>
            <a:pPr algn="ctr">
              <a:buNone/>
            </a:pPr>
            <a:endParaRPr lang="en-US" altLang="zh-TW" dirty="0" smtClean="0"/>
          </a:p>
          <a:p>
            <a:pPr algn="ctr">
              <a:buNone/>
            </a:pPr>
            <a:r>
              <a:rPr lang="zh-TW" altLang="zh-TW" b="1" dirty="0" smtClean="0">
                <a:solidFill>
                  <a:srgbClr val="008000"/>
                </a:solidFill>
                <a:latin typeface="微軟正黑體" pitchFamily="34" charset="-120"/>
                <a:ea typeface="微軟正黑體" pitchFamily="34" charset="-120"/>
              </a:rPr>
              <a:t>問「</a:t>
            </a:r>
            <a:r>
              <a:rPr lang="zh-TW" altLang="zh-TW" b="1" dirty="0" smtClean="0">
                <a:solidFill>
                  <a:srgbClr val="FF3300"/>
                </a:solidFill>
                <a:latin typeface="微軟正黑體" pitchFamily="34" charset="-120"/>
                <a:ea typeface="微軟正黑體" pitchFamily="34" charset="-120"/>
              </a:rPr>
              <a:t>如何</a:t>
            </a:r>
            <a:r>
              <a:rPr lang="zh-TW" altLang="zh-TW" b="1" dirty="0" smtClean="0">
                <a:solidFill>
                  <a:srgbClr val="008000"/>
                </a:solidFill>
                <a:latin typeface="微軟正黑體" pitchFamily="34" charset="-120"/>
                <a:ea typeface="微軟正黑體" pitchFamily="34" charset="-120"/>
              </a:rPr>
              <a:t>」可以引出資訊和了解</a:t>
            </a:r>
            <a:endParaRPr lang="en-US" altLang="zh-TW" b="1" dirty="0" smtClean="0">
              <a:solidFill>
                <a:srgbClr val="008000"/>
              </a:solidFill>
              <a:latin typeface="微軟正黑體" pitchFamily="34" charset="-120"/>
              <a:ea typeface="微軟正黑體" pitchFamily="34" charset="-120"/>
            </a:endParaRPr>
          </a:p>
          <a:p>
            <a:pPr algn="ctr">
              <a:buNone/>
            </a:pPr>
            <a:r>
              <a:rPr lang="zh-TW" altLang="zh-TW" b="1" dirty="0" smtClean="0">
                <a:solidFill>
                  <a:srgbClr val="008000"/>
                </a:solidFill>
                <a:latin typeface="微軟正黑體" pitchFamily="34" charset="-120"/>
                <a:ea typeface="微軟正黑體" pitchFamily="34" charset="-120"/>
              </a:rPr>
              <a:t>而問「</a:t>
            </a:r>
            <a:r>
              <a:rPr lang="zh-TW" altLang="zh-TW" b="1" dirty="0" smtClean="0">
                <a:solidFill>
                  <a:srgbClr val="CC3300"/>
                </a:solidFill>
                <a:latin typeface="微軟正黑體" pitchFamily="34" charset="-120"/>
                <a:ea typeface="微軟正黑體" pitchFamily="34" charset="-120"/>
              </a:rPr>
              <a:t>為什麼</a:t>
            </a:r>
            <a:r>
              <a:rPr lang="zh-TW" altLang="zh-TW" b="1" dirty="0" smtClean="0">
                <a:solidFill>
                  <a:srgbClr val="008000"/>
                </a:solidFill>
                <a:latin typeface="微軟正黑體" pitchFamily="34" charset="-120"/>
                <a:ea typeface="微軟正黑體" pitchFamily="34" charset="-120"/>
              </a:rPr>
              <a:t>」則意味著責備並產生防衛</a:t>
            </a:r>
            <a:endParaRPr lang="en-US" altLang="zh-TW" b="1" dirty="0" smtClean="0">
              <a:solidFill>
                <a:srgbClr val="008000"/>
              </a:solidFill>
              <a:latin typeface="微軟正黑體" pitchFamily="34" charset="-120"/>
              <a:ea typeface="微軟正黑體" pitchFamily="34" charset="-120"/>
            </a:endParaRPr>
          </a:p>
          <a:p>
            <a:pPr>
              <a:buNone/>
            </a:pPr>
            <a:endParaRPr lang="en-US" altLang="zh-TW" b="1" dirty="0" smtClean="0">
              <a:solidFill>
                <a:srgbClr val="008000"/>
              </a:solidFill>
              <a:latin typeface="微軟正黑體" pitchFamily="34" charset="-120"/>
              <a:ea typeface="微軟正黑體" pitchFamily="34" charset="-120"/>
            </a:endParaRPr>
          </a:p>
          <a:p>
            <a:pPr>
              <a:buNone/>
            </a:pPr>
            <a:endParaRPr lang="en-US" altLang="zh-TW" b="1" dirty="0" smtClean="0">
              <a:solidFill>
                <a:srgbClr val="008000"/>
              </a:solidFill>
              <a:latin typeface="微軟正黑體" pitchFamily="34" charset="-120"/>
              <a:ea typeface="微軟正黑體" pitchFamily="34" charset="-120"/>
            </a:endParaRPr>
          </a:p>
          <a:p>
            <a:pPr algn="ctr">
              <a:buNone/>
            </a:pPr>
            <a:r>
              <a:rPr lang="zh-TW" altLang="zh-TW" b="1" dirty="0" smtClean="0">
                <a:solidFill>
                  <a:srgbClr val="008000"/>
                </a:solidFill>
                <a:latin typeface="微軟正黑體" pitchFamily="34" charset="-120"/>
                <a:ea typeface="微軟正黑體" pitchFamily="34" charset="-120"/>
              </a:rPr>
              <a:t>一旦引發了防衛心，就會引發不圓滿的結果</a:t>
            </a:r>
          </a:p>
          <a:p>
            <a:endParaRPr lang="zh-TW"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W_Cuban.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908720"/>
            <a:ext cx="8830052" cy="5127127"/>
          </a:xfrm>
          <a:prstGeom prst="rect">
            <a:avLst/>
          </a:prstGeom>
        </p:spPr>
      </p:pic>
    </p:spTree>
    <p:extLst>
      <p:ext uri="{BB962C8B-B14F-4D97-AF65-F5344CB8AC3E}">
        <p14:creationId xmlns:p14="http://schemas.microsoft.com/office/powerpoint/2010/main" xmlns="" val="3387112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1642"/>
                </a:solidFill>
                <a:latin typeface="微軟正黑體" pitchFamily="34" charset="-120"/>
                <a:ea typeface="微軟正黑體" pitchFamily="34" charset="-120"/>
              </a:rPr>
              <a:t>溝通姿態─一致型</a:t>
            </a:r>
            <a:r>
              <a:rPr lang="en-US" altLang="zh-TW" dirty="0" smtClean="0">
                <a:solidFill>
                  <a:srgbClr val="001642"/>
                </a:solidFill>
                <a:latin typeface="微軟正黑體" pitchFamily="34" charset="-120"/>
                <a:ea typeface="微軟正黑體" pitchFamily="34" charset="-120"/>
              </a:rPr>
              <a:t>(5/5)</a:t>
            </a:r>
            <a:endParaRPr lang="zh-TW" altLang="en-US" dirty="0">
              <a:solidFill>
                <a:srgbClr val="001642"/>
              </a:solidFill>
            </a:endParaRPr>
          </a:p>
        </p:txBody>
      </p:sp>
      <p:sp>
        <p:nvSpPr>
          <p:cNvPr id="3" name="內容版面配置區 2"/>
          <p:cNvSpPr>
            <a:spLocks noGrp="1"/>
          </p:cNvSpPr>
          <p:nvPr>
            <p:ph idx="1"/>
          </p:nvPr>
        </p:nvSpPr>
        <p:spPr/>
        <p:txBody>
          <a:bodyPr>
            <a:normAutofit/>
          </a:bodyPr>
          <a:lstStyle/>
          <a:p>
            <a:pPr marL="0" indent="0">
              <a:buNone/>
            </a:pPr>
            <a:r>
              <a:rPr lang="zh-TW" altLang="en-US" dirty="0" smtClean="0">
                <a:latin typeface="標楷體" pitchFamily="65" charset="-120"/>
                <a:ea typeface="標楷體" pitchFamily="65" charset="-120"/>
              </a:rPr>
              <a:t>    此</a:t>
            </a:r>
            <a:r>
              <a:rPr lang="zh-TW" altLang="en-US" dirty="0">
                <a:latin typeface="標楷體" pitchFamily="65" charset="-120"/>
                <a:ea typeface="標楷體" pitchFamily="65" charset="-120"/>
              </a:rPr>
              <a:t>類型的人所發出的訊息都是朝同一方向，所說的話和臉上的表情、身體姿勢及聲調都符合一致，令雙方感到舒服、自由、誠實，極少威脅到彼此的自尊。此種溝通方式可以使人與人之間的破裂復合，建立真誠的接觸。</a:t>
            </a:r>
          </a:p>
        </p:txBody>
      </p:sp>
    </p:spTree>
    <p:extLst>
      <p:ext uri="{BB962C8B-B14F-4D97-AF65-F5344CB8AC3E}">
        <p14:creationId xmlns:p14="http://schemas.microsoft.com/office/powerpoint/2010/main" xmlns="" val="4846025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37532504.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9552" y="548680"/>
            <a:ext cx="8005396" cy="5328592"/>
          </a:xfrm>
          <a:prstGeom prst="rect">
            <a:avLst/>
          </a:prstGeom>
        </p:spPr>
      </p:pic>
    </p:spTree>
    <p:extLst>
      <p:ext uri="{BB962C8B-B14F-4D97-AF65-F5344CB8AC3E}">
        <p14:creationId xmlns:p14="http://schemas.microsoft.com/office/powerpoint/2010/main" xmlns="" val="32311897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19637555.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59632" y="1556792"/>
            <a:ext cx="6680068" cy="4498608"/>
          </a:xfrm>
          <a:prstGeom prst="rect">
            <a:avLst/>
          </a:prstGeom>
        </p:spPr>
      </p:pic>
      <p:sp>
        <p:nvSpPr>
          <p:cNvPr id="3" name="標題 2"/>
          <p:cNvSpPr txBox="1">
            <a:spLocks/>
          </p:cNvSpPr>
          <p:nvPr/>
        </p:nvSpPr>
        <p:spPr>
          <a:xfrm>
            <a:off x="3923928" y="1124744"/>
            <a:ext cx="3456384" cy="504056"/>
          </a:xfrm>
          <a:prstGeom prst="rect">
            <a:avLst/>
          </a:prstGeom>
        </p:spPr>
        <p:txBody>
          <a:bodyP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rgbClr val="001642"/>
                </a:solidFill>
                <a:effectLst/>
                <a:uLnTx/>
                <a:uFillTx/>
                <a:latin typeface="微軟正黑體" pitchFamily="34" charset="-120"/>
                <a:ea typeface="微軟正黑體" pitchFamily="34" charset="-120"/>
                <a:cs typeface="+mj-cs"/>
              </a:rPr>
              <a:t> 什麼是溝通之舞</a:t>
            </a:r>
            <a:endParaRPr kumimoji="0" lang="zh-TW" altLang="en-US" sz="4000" b="1" i="0" u="none" strike="noStrike" kern="1200" cap="none" spc="0" normalizeH="0" baseline="0" noProof="0" dirty="0">
              <a:ln>
                <a:noFill/>
              </a:ln>
              <a:solidFill>
                <a:srgbClr val="001642"/>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22744146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0070C0"/>
                </a:solidFill>
                <a:latin typeface="微軟正黑體" pitchFamily="34" charset="-120"/>
                <a:ea typeface="微軟正黑體" pitchFamily="34" charset="-120"/>
              </a:rPr>
              <a:t>溝通之舞</a:t>
            </a:r>
            <a:r>
              <a:rPr lang="en-US" altLang="zh-TW" dirty="0" smtClean="0">
                <a:solidFill>
                  <a:srgbClr val="0070C0"/>
                </a:solidFill>
                <a:latin typeface="微軟正黑體" pitchFamily="34" charset="-120"/>
                <a:ea typeface="微軟正黑體" pitchFamily="34" charset="-120"/>
              </a:rPr>
              <a:t>(1/2)</a:t>
            </a:r>
            <a:endParaRPr lang="zh-TW" altLang="en-US" dirty="0">
              <a:solidFill>
                <a:srgbClr val="0070C0"/>
              </a:solidFill>
              <a:latin typeface="微軟正黑體" pitchFamily="34" charset="-120"/>
              <a:ea typeface="微軟正黑體" pitchFamily="34" charset="-120"/>
            </a:endParaRPr>
          </a:p>
        </p:txBody>
      </p:sp>
      <p:sp>
        <p:nvSpPr>
          <p:cNvPr id="3" name="內容版面配置區 2"/>
          <p:cNvSpPr>
            <a:spLocks noGrp="1"/>
          </p:cNvSpPr>
          <p:nvPr>
            <p:ph idx="1"/>
          </p:nvPr>
        </p:nvSpPr>
        <p:spPr/>
        <p:txBody>
          <a:bodyPr>
            <a:normAutofit/>
          </a:bodyPr>
          <a:lstStyle/>
          <a:p>
            <a:pPr marL="0" indent="0">
              <a:buNone/>
            </a:pPr>
            <a:r>
              <a:rPr lang="zh-TW" altLang="en-US" sz="2800" dirty="0">
                <a:latin typeface="標楷體" pitchFamily="65" charset="-120"/>
                <a:ea typeface="標楷體" pitchFamily="65" charset="-120"/>
              </a:rPr>
              <a:t>卡卡</a:t>
            </a:r>
            <a:r>
              <a:rPr lang="zh-TW" altLang="en-US" sz="2800" dirty="0" smtClean="0">
                <a:latin typeface="標楷體" pitchFamily="65" charset="-120"/>
                <a:ea typeface="標楷體" pitchFamily="65" charset="-120"/>
              </a:rPr>
              <a:t>在家是一個為難的孩子，爸媽在她的長大過程中一直要鬧離婚，而哥哥和妹妹卻置之不理，讓美美在家裡撐得好累</a:t>
            </a:r>
            <a:r>
              <a:rPr lang="en-US" altLang="zh-TW" sz="2800" dirty="0" smtClean="0">
                <a:latin typeface="標楷體" pitchFamily="65" charset="-120"/>
                <a:ea typeface="標楷體" pitchFamily="65" charset="-120"/>
              </a:rPr>
              <a:t>…</a:t>
            </a:r>
          </a:p>
          <a:p>
            <a:pPr marL="0" indent="0">
              <a:buNone/>
            </a:pPr>
            <a:endParaRPr lang="en-US" altLang="zh-TW" sz="2800" dirty="0" smtClean="0">
              <a:latin typeface="標楷體" pitchFamily="65" charset="-120"/>
              <a:ea typeface="標楷體" pitchFamily="65" charset="-120"/>
            </a:endParaRPr>
          </a:p>
          <a:p>
            <a:pPr marL="0" indent="0">
              <a:buNone/>
            </a:pPr>
            <a:r>
              <a:rPr lang="zh-TW" altLang="en-US" sz="2600" dirty="0" smtClean="0">
                <a:latin typeface="標楷體" pitchFamily="65" charset="-120"/>
                <a:ea typeface="標楷體" pitchFamily="65" charset="-120"/>
              </a:rPr>
              <a:t>爸爸：你們都不聽我的話，到底怎麼搞得？</a:t>
            </a:r>
            <a:r>
              <a:rPr lang="en-US" altLang="zh-TW" sz="2600" dirty="0">
                <a:latin typeface="標楷體" pitchFamily="65" charset="-120"/>
                <a:ea typeface="標楷體" pitchFamily="65" charset="-120"/>
              </a:rPr>
              <a:t>(</a:t>
            </a:r>
            <a:r>
              <a:rPr lang="zh-TW" altLang="en-US" sz="2600" dirty="0" smtClean="0">
                <a:latin typeface="標楷體" pitchFamily="65" charset="-120"/>
                <a:ea typeface="標楷體" pitchFamily="65" charset="-120"/>
              </a:rPr>
              <a:t>指責</a:t>
            </a:r>
            <a:r>
              <a:rPr lang="en-US" altLang="zh-TW" sz="2600" dirty="0" smtClean="0">
                <a:latin typeface="標楷體" pitchFamily="65" charset="-120"/>
                <a:ea typeface="標楷體" pitchFamily="65" charset="-120"/>
              </a:rPr>
              <a:t>)</a:t>
            </a:r>
          </a:p>
          <a:p>
            <a:pPr marL="0" indent="0">
              <a:buNone/>
            </a:pPr>
            <a:r>
              <a:rPr lang="zh-TW" altLang="en-US" sz="2600" dirty="0" smtClean="0">
                <a:latin typeface="標楷體" pitchFamily="65" charset="-120"/>
                <a:ea typeface="標楷體" pitchFamily="65" charset="-120"/>
              </a:rPr>
              <a:t>媽媽：都</a:t>
            </a:r>
            <a:r>
              <a:rPr lang="zh-TW" altLang="en-US" sz="2600" dirty="0">
                <a:latin typeface="標楷體" pitchFamily="65" charset="-120"/>
                <a:ea typeface="標楷體" pitchFamily="65" charset="-120"/>
              </a:rPr>
              <a:t>是我的錯</a:t>
            </a:r>
            <a:r>
              <a:rPr lang="zh-TW" altLang="en-US" sz="2600" dirty="0" smtClean="0">
                <a:latin typeface="標楷體" pitchFamily="65" charset="-120"/>
                <a:ea typeface="標楷體" pitchFamily="65" charset="-120"/>
              </a:rPr>
              <a:t>，你不理我我就沒價值了。</a:t>
            </a:r>
            <a:r>
              <a:rPr lang="en-US" altLang="zh-TW" sz="2600" dirty="0">
                <a:latin typeface="標楷體" pitchFamily="65" charset="-120"/>
                <a:ea typeface="標楷體" pitchFamily="65" charset="-120"/>
              </a:rPr>
              <a:t>(</a:t>
            </a:r>
            <a:r>
              <a:rPr lang="zh-TW" altLang="en-US" sz="2600" dirty="0" smtClean="0">
                <a:latin typeface="標楷體" pitchFamily="65" charset="-120"/>
                <a:ea typeface="標楷體" pitchFamily="65" charset="-120"/>
              </a:rPr>
              <a:t>討好</a:t>
            </a:r>
            <a:r>
              <a:rPr lang="en-US" altLang="zh-TW" sz="2600" dirty="0" smtClean="0">
                <a:latin typeface="標楷體" pitchFamily="65" charset="-120"/>
                <a:ea typeface="標楷體" pitchFamily="65" charset="-120"/>
              </a:rPr>
              <a:t>)</a:t>
            </a:r>
          </a:p>
          <a:p>
            <a:pPr marL="0" indent="0">
              <a:buNone/>
            </a:pPr>
            <a:r>
              <a:rPr lang="zh-TW" altLang="en-US" sz="2600" dirty="0" smtClean="0">
                <a:latin typeface="標楷體" pitchFamily="65" charset="-120"/>
                <a:ea typeface="標楷體" pitchFamily="65" charset="-120"/>
              </a:rPr>
              <a:t>哥哥：大人吵吵鬧鬧都是不成熟的行為！</a:t>
            </a:r>
            <a:r>
              <a:rPr lang="en-US" altLang="zh-TW" sz="2600" dirty="0">
                <a:latin typeface="標楷體" pitchFamily="65" charset="-120"/>
                <a:ea typeface="標楷體" pitchFamily="65" charset="-120"/>
              </a:rPr>
              <a:t>(</a:t>
            </a:r>
            <a:r>
              <a:rPr lang="zh-TW" altLang="en-US" sz="2600" dirty="0" smtClean="0">
                <a:latin typeface="標楷體" pitchFamily="65" charset="-120"/>
                <a:ea typeface="標楷體" pitchFamily="65" charset="-120"/>
              </a:rPr>
              <a:t>理智</a:t>
            </a:r>
            <a:r>
              <a:rPr lang="en-US" altLang="zh-TW" sz="2600" dirty="0" smtClean="0">
                <a:latin typeface="標楷體" pitchFamily="65" charset="-120"/>
                <a:ea typeface="標楷體" pitchFamily="65" charset="-120"/>
              </a:rPr>
              <a:t>)</a:t>
            </a:r>
          </a:p>
          <a:p>
            <a:pPr marL="0" indent="0">
              <a:buNone/>
            </a:pPr>
            <a:r>
              <a:rPr lang="zh-TW" altLang="en-US" sz="2600" dirty="0">
                <a:latin typeface="標楷體" pitchFamily="65" charset="-120"/>
                <a:ea typeface="標楷體" pitchFamily="65" charset="-120"/>
              </a:rPr>
              <a:t>卡卡</a:t>
            </a:r>
            <a:r>
              <a:rPr lang="zh-TW" altLang="en-US" sz="2600" dirty="0" smtClean="0">
                <a:latin typeface="標楷體" pitchFamily="65" charset="-120"/>
                <a:ea typeface="標楷體" pitchFamily="65" charset="-120"/>
              </a:rPr>
              <a:t>：爸爸洗澡了嗎？媽媽香水哪買的阿？</a:t>
            </a:r>
            <a:r>
              <a:rPr lang="en-US" altLang="zh-TW" sz="2600" dirty="0">
                <a:latin typeface="標楷體" pitchFamily="65" charset="-120"/>
                <a:ea typeface="標楷體" pitchFamily="65" charset="-120"/>
              </a:rPr>
              <a:t>(</a:t>
            </a:r>
            <a:r>
              <a:rPr lang="zh-TW" altLang="en-US" sz="2600" dirty="0" smtClean="0">
                <a:latin typeface="標楷體" pitchFamily="65" charset="-120"/>
                <a:ea typeface="標楷體" pitchFamily="65" charset="-120"/>
              </a:rPr>
              <a:t>打岔</a:t>
            </a:r>
            <a:r>
              <a:rPr lang="en-US" altLang="zh-TW" sz="2600" dirty="0" smtClean="0">
                <a:latin typeface="標楷體" pitchFamily="65" charset="-120"/>
                <a:ea typeface="標楷體" pitchFamily="65" charset="-120"/>
              </a:rPr>
              <a:t>)</a:t>
            </a:r>
          </a:p>
          <a:p>
            <a:pPr marL="0" indent="0">
              <a:buNone/>
            </a:pPr>
            <a:r>
              <a:rPr lang="zh-TW" altLang="en-US" sz="2600" dirty="0" smtClean="0">
                <a:latin typeface="標楷體" pitchFamily="65" charset="-120"/>
                <a:ea typeface="標楷體" pitchFamily="65" charset="-120"/>
              </a:rPr>
              <a:t>妹妹：大人吵架最好不要介入，以免被波及！</a:t>
            </a:r>
            <a:r>
              <a:rPr lang="en-US" altLang="zh-TW" sz="2600" dirty="0">
                <a:latin typeface="標楷體" pitchFamily="65" charset="-120"/>
                <a:ea typeface="標楷體" pitchFamily="65" charset="-120"/>
              </a:rPr>
              <a:t>(</a:t>
            </a:r>
            <a:r>
              <a:rPr lang="zh-TW" altLang="en-US" sz="2600" dirty="0" smtClean="0">
                <a:latin typeface="標楷體" pitchFamily="65" charset="-120"/>
                <a:ea typeface="標楷體" pitchFamily="65" charset="-120"/>
              </a:rPr>
              <a:t>理智</a:t>
            </a:r>
            <a:r>
              <a:rPr lang="en-US" altLang="zh-TW" sz="2600" dirty="0" smtClean="0">
                <a:latin typeface="標楷體" pitchFamily="65" charset="-120"/>
                <a:ea typeface="標楷體" pitchFamily="65" charset="-120"/>
              </a:rPr>
              <a:t>)</a:t>
            </a:r>
            <a:endParaRPr lang="zh-TW" altLang="en-US" sz="2600" dirty="0">
              <a:latin typeface="標楷體" pitchFamily="65" charset="-120"/>
              <a:ea typeface="標楷體" pitchFamily="65" charset="-120"/>
            </a:endParaRPr>
          </a:p>
        </p:txBody>
      </p:sp>
    </p:spTree>
    <p:extLst>
      <p:ext uri="{BB962C8B-B14F-4D97-AF65-F5344CB8AC3E}">
        <p14:creationId xmlns:p14="http://schemas.microsoft.com/office/powerpoint/2010/main" xmlns="" val="4267970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0013729e41a90c6b2ae902.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03648" y="1628800"/>
            <a:ext cx="6840760" cy="4282911"/>
          </a:xfrm>
          <a:prstGeom prst="rect">
            <a:avLst/>
          </a:prstGeom>
        </p:spPr>
      </p:pic>
    </p:spTree>
    <p:extLst>
      <p:ext uri="{BB962C8B-B14F-4D97-AF65-F5344CB8AC3E}">
        <p14:creationId xmlns:p14="http://schemas.microsoft.com/office/powerpoint/2010/main" xmlns="" val="18071956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0070C0"/>
                </a:solidFill>
                <a:latin typeface="微軟正黑體" pitchFamily="34" charset="-120"/>
                <a:ea typeface="微軟正黑體" pitchFamily="34" charset="-120"/>
              </a:rPr>
              <a:t>溝通之舞</a:t>
            </a:r>
            <a:r>
              <a:rPr lang="en-US" altLang="zh-TW" dirty="0" smtClean="0">
                <a:solidFill>
                  <a:srgbClr val="0070C0"/>
                </a:solidFill>
                <a:latin typeface="微軟正黑體" pitchFamily="34" charset="-120"/>
                <a:ea typeface="微軟正黑體" pitchFamily="34" charset="-120"/>
              </a:rPr>
              <a:t>(2/2</a:t>
            </a:r>
            <a:r>
              <a:rPr lang="en-US" altLang="zh-TW" dirty="0">
                <a:solidFill>
                  <a:srgbClr val="0070C0"/>
                </a:solidFill>
                <a:latin typeface="微軟正黑體" pitchFamily="34" charset="-120"/>
                <a:ea typeface="微軟正黑體" pitchFamily="34" charset="-120"/>
              </a:rPr>
              <a:t>)</a:t>
            </a:r>
            <a:endParaRPr lang="zh-TW" altLang="en-US" dirty="0">
              <a:solidFill>
                <a:srgbClr val="0070C0"/>
              </a:solidFill>
            </a:endParaRPr>
          </a:p>
        </p:txBody>
      </p:sp>
      <p:sp>
        <p:nvSpPr>
          <p:cNvPr id="3" name="內容版面配置區 2"/>
          <p:cNvSpPr>
            <a:spLocks noGrp="1"/>
          </p:cNvSpPr>
          <p:nvPr>
            <p:ph idx="1"/>
          </p:nvPr>
        </p:nvSpPr>
        <p:spPr/>
        <p:txBody>
          <a:bodyPr>
            <a:normAutofit/>
          </a:bodyPr>
          <a:lstStyle/>
          <a:p>
            <a:pPr marL="0" indent="0">
              <a:buNone/>
            </a:pPr>
            <a:r>
              <a:rPr lang="zh-TW" altLang="en-US" sz="2800" dirty="0">
                <a:latin typeface="標楷體" pitchFamily="65" charset="-120"/>
                <a:ea typeface="標楷體" pitchFamily="65" charset="-120"/>
              </a:rPr>
              <a:t>卡爸</a:t>
            </a:r>
            <a:r>
              <a:rPr lang="zh-TW" altLang="en-US" sz="2800" dirty="0" smtClean="0">
                <a:latin typeface="標楷體" pitchFamily="65" charset="-120"/>
                <a:ea typeface="標楷體" pitchFamily="65" charset="-120"/>
              </a:rPr>
              <a:t>對卡媽是一對常常吵架的夫妻，而他們的獨生女卡卡因為受不了，高中就離家外宿，過著半工半讀的日子。</a:t>
            </a:r>
            <a:endParaRPr lang="en-US" altLang="zh-TW" sz="2800" dirty="0" smtClean="0">
              <a:latin typeface="標楷體" pitchFamily="65" charset="-120"/>
              <a:ea typeface="標楷體" pitchFamily="65" charset="-120"/>
            </a:endParaRPr>
          </a:p>
          <a:p>
            <a:pPr marL="0" indent="0">
              <a:buNone/>
            </a:pPr>
            <a:endParaRPr lang="en-US" altLang="zh-TW" sz="2800" dirty="0" smtClean="0">
              <a:latin typeface="標楷體" pitchFamily="65" charset="-120"/>
              <a:ea typeface="標楷體" pitchFamily="65" charset="-120"/>
            </a:endParaRPr>
          </a:p>
          <a:p>
            <a:pPr marL="0" indent="0">
              <a:buNone/>
            </a:pPr>
            <a:r>
              <a:rPr lang="zh-TW" altLang="en-US" sz="2600" dirty="0" smtClean="0">
                <a:latin typeface="標楷體" pitchFamily="65" charset="-120"/>
                <a:ea typeface="標楷體" pitchFamily="65" charset="-120"/>
              </a:rPr>
              <a:t>卡媽：你這沒有用的男人，會喝酒還會什麼？</a:t>
            </a:r>
            <a:r>
              <a:rPr lang="en-US" altLang="zh-TW" sz="2600" dirty="0" smtClean="0">
                <a:latin typeface="標楷體" pitchFamily="65" charset="-120"/>
                <a:ea typeface="標楷體" pitchFamily="65" charset="-120"/>
              </a:rPr>
              <a:t>(</a:t>
            </a:r>
            <a:r>
              <a:rPr lang="zh-TW" altLang="en-US" sz="2600" dirty="0" smtClean="0">
                <a:latin typeface="標楷體" pitchFamily="65" charset="-120"/>
                <a:ea typeface="標楷體" pitchFamily="65" charset="-120"/>
              </a:rPr>
              <a:t>指責</a:t>
            </a:r>
            <a:r>
              <a:rPr lang="en-US" altLang="zh-TW" sz="2600" dirty="0" smtClean="0">
                <a:latin typeface="標楷體" pitchFamily="65" charset="-120"/>
                <a:ea typeface="標楷體" pitchFamily="65" charset="-120"/>
              </a:rPr>
              <a:t>)</a:t>
            </a:r>
          </a:p>
          <a:p>
            <a:pPr marL="0" indent="0">
              <a:buNone/>
            </a:pPr>
            <a:r>
              <a:rPr lang="zh-TW" altLang="en-US" sz="2600" dirty="0" smtClean="0">
                <a:latin typeface="標楷體" pitchFamily="65" charset="-120"/>
                <a:ea typeface="標楷體" pitchFamily="65" charset="-120"/>
              </a:rPr>
              <a:t>卡爸：每天小酌一杯是有益身體健康的！</a:t>
            </a:r>
            <a:r>
              <a:rPr lang="en-US" altLang="zh-TW" sz="2600" dirty="0" smtClean="0">
                <a:latin typeface="標楷體" pitchFamily="65" charset="-120"/>
                <a:ea typeface="標楷體" pitchFamily="65" charset="-120"/>
              </a:rPr>
              <a:t>(</a:t>
            </a:r>
            <a:r>
              <a:rPr lang="zh-TW" altLang="en-US" sz="2600" dirty="0" smtClean="0">
                <a:latin typeface="標楷體" pitchFamily="65" charset="-120"/>
                <a:ea typeface="標楷體" pitchFamily="65" charset="-120"/>
              </a:rPr>
              <a:t>理智</a:t>
            </a:r>
            <a:r>
              <a:rPr lang="en-US" altLang="zh-TW" sz="2600" dirty="0" smtClean="0">
                <a:latin typeface="標楷體" pitchFamily="65" charset="-120"/>
                <a:ea typeface="標楷體" pitchFamily="65" charset="-120"/>
              </a:rPr>
              <a:t>)</a:t>
            </a:r>
          </a:p>
          <a:p>
            <a:pPr marL="0" indent="0">
              <a:buNone/>
            </a:pPr>
            <a:endParaRPr lang="en-US" altLang="zh-TW" sz="2600" dirty="0">
              <a:latin typeface="標楷體" pitchFamily="65" charset="-120"/>
              <a:ea typeface="標楷體" pitchFamily="65" charset="-120"/>
            </a:endParaRPr>
          </a:p>
          <a:p>
            <a:pPr marL="0" indent="0">
              <a:buNone/>
            </a:pPr>
            <a:r>
              <a:rPr lang="zh-TW" altLang="en-US" sz="2600" dirty="0">
                <a:latin typeface="標楷體" pitchFamily="65" charset="-120"/>
                <a:ea typeface="標楷體" pitchFamily="65" charset="-120"/>
              </a:rPr>
              <a:t>卡卡</a:t>
            </a:r>
            <a:r>
              <a:rPr lang="zh-TW" altLang="en-US" sz="2600" dirty="0" smtClean="0">
                <a:latin typeface="標楷體" pitchFamily="65" charset="-120"/>
                <a:ea typeface="標楷體" pitchFamily="65" charset="-120"/>
              </a:rPr>
              <a:t>：怪爸爸做什麼，他又沒有喝很多酒！</a:t>
            </a:r>
            <a:r>
              <a:rPr lang="en-US" altLang="zh-TW" sz="2600" dirty="0" smtClean="0">
                <a:latin typeface="標楷體" pitchFamily="65" charset="-120"/>
                <a:ea typeface="標楷體" pitchFamily="65" charset="-120"/>
              </a:rPr>
              <a:t>(</a:t>
            </a:r>
            <a:r>
              <a:rPr lang="zh-TW" altLang="en-US" sz="2600" dirty="0" smtClean="0">
                <a:latin typeface="標楷體" pitchFamily="65" charset="-120"/>
                <a:ea typeface="標楷體" pitchFamily="65" charset="-120"/>
              </a:rPr>
              <a:t>指責</a:t>
            </a:r>
            <a:r>
              <a:rPr lang="en-US" altLang="zh-TW" sz="2600" dirty="0" smtClean="0">
                <a:latin typeface="標楷體" pitchFamily="65" charset="-120"/>
                <a:ea typeface="標楷體" pitchFamily="65" charset="-120"/>
              </a:rPr>
              <a:t>)</a:t>
            </a:r>
          </a:p>
          <a:p>
            <a:pPr marL="0" indent="0">
              <a:buNone/>
            </a:pPr>
            <a:r>
              <a:rPr lang="zh-TW" altLang="en-US" sz="2600" dirty="0">
                <a:latin typeface="標楷體" pitchFamily="65" charset="-120"/>
                <a:ea typeface="標楷體" pitchFamily="65" charset="-120"/>
              </a:rPr>
              <a:t>卡媽</a:t>
            </a:r>
            <a:r>
              <a:rPr lang="zh-TW" altLang="en-US" sz="2600" dirty="0" smtClean="0">
                <a:latin typeface="標楷體" pitchFamily="65" charset="-120"/>
                <a:ea typeface="標楷體" pitchFamily="65" charset="-120"/>
              </a:rPr>
              <a:t>：女兒阿，我是為這個家好，你回來好嗎？</a:t>
            </a:r>
            <a:r>
              <a:rPr lang="en-US" altLang="zh-TW" sz="2600" dirty="0" smtClean="0">
                <a:latin typeface="標楷體" pitchFamily="65" charset="-120"/>
                <a:ea typeface="標楷體" pitchFamily="65" charset="-120"/>
              </a:rPr>
              <a:t>(</a:t>
            </a:r>
            <a:r>
              <a:rPr lang="zh-TW" altLang="en-US" sz="2600" dirty="0" smtClean="0">
                <a:latin typeface="標楷體" pitchFamily="65" charset="-120"/>
                <a:ea typeface="標楷體" pitchFamily="65" charset="-120"/>
              </a:rPr>
              <a:t>討好</a:t>
            </a:r>
            <a:r>
              <a:rPr lang="en-US" altLang="zh-TW" sz="2600" dirty="0" smtClean="0">
                <a:latin typeface="標楷體" pitchFamily="65" charset="-120"/>
                <a:ea typeface="標楷體" pitchFamily="65" charset="-120"/>
              </a:rPr>
              <a:t>)</a:t>
            </a:r>
            <a:endParaRPr lang="zh-TW" altLang="en-US" sz="2600" dirty="0">
              <a:latin typeface="標楷體" pitchFamily="65" charset="-120"/>
              <a:ea typeface="標楷體" pitchFamily="65" charset="-120"/>
            </a:endParaRPr>
          </a:p>
        </p:txBody>
      </p:sp>
    </p:spTree>
    <p:extLst>
      <p:ext uri="{BB962C8B-B14F-4D97-AF65-F5344CB8AC3E}">
        <p14:creationId xmlns:p14="http://schemas.microsoft.com/office/powerpoint/2010/main" xmlns="" val="2852466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8b777532-512f-4a40-be76-1ab3abf285af.jpeg"/>
          <p:cNvPicPr>
            <a:picLocks noChangeAspect="1"/>
          </p:cNvPicPr>
          <p:nvPr/>
        </p:nvPicPr>
        <p:blipFill rotWithShape="1">
          <a:blip r:embed="rId2" cstate="print">
            <a:extLst>
              <a:ext uri="{28A0092B-C50C-407E-A947-70E740481C1C}">
                <a14:useLocalDpi xmlns:a14="http://schemas.microsoft.com/office/drawing/2010/main" xmlns="" val="0"/>
              </a:ext>
            </a:extLst>
          </a:blip>
          <a:srcRect b="13998"/>
          <a:stretch/>
        </p:blipFill>
        <p:spPr>
          <a:xfrm>
            <a:off x="251520" y="692697"/>
            <a:ext cx="8706823" cy="4489688"/>
          </a:xfrm>
          <a:prstGeom prst="rect">
            <a:avLst/>
          </a:prstGeom>
        </p:spPr>
      </p:pic>
      <p:sp>
        <p:nvSpPr>
          <p:cNvPr id="4" name="標題 1"/>
          <p:cNvSpPr txBox="1">
            <a:spLocks/>
          </p:cNvSpPr>
          <p:nvPr/>
        </p:nvSpPr>
        <p:spPr>
          <a:xfrm>
            <a:off x="611560" y="5445224"/>
            <a:ext cx="8208912" cy="1152128"/>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溝通沒辦法一蹴而成</a:t>
            </a:r>
            <a:endParaRPr kumimoji="0" lang="en-US" altLang="zh-TW" sz="28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2800" b="1" dirty="0" smtClean="0">
                <a:solidFill>
                  <a:srgbClr val="800000"/>
                </a:solidFill>
                <a:latin typeface="微軟正黑體" pitchFamily="34" charset="-120"/>
                <a:ea typeface="微軟正黑體" pitchFamily="34" charset="-120"/>
                <a:cs typeface="+mj-cs"/>
              </a:rPr>
              <a:t>需要 練習</a:t>
            </a:r>
            <a:r>
              <a:rPr lang="zh-TW" altLang="en-US" sz="2800" b="1" dirty="0" smtClean="0">
                <a:solidFill>
                  <a:srgbClr val="800000"/>
                </a:solidFill>
                <a:latin typeface="微軟正黑體" pitchFamily="34" charset="-120"/>
                <a:ea typeface="微軟正黑體" pitchFamily="34" charset="-120"/>
                <a:cs typeface="+mj-cs"/>
              </a:rPr>
              <a:t>又練習      </a:t>
            </a:r>
            <a:r>
              <a:rPr kumimoji="0" lang="zh-TW" altLang="en-US" sz="28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校正又校正</a:t>
            </a:r>
            <a:endParaRPr kumimoji="0" lang="zh-TW" altLang="en-US" sz="2800" b="1" i="0" u="none" strike="noStrike" kern="1200" cap="none" spc="0" normalizeH="0" baseline="0" noProof="0" dirty="0">
              <a:ln>
                <a:noFill/>
              </a:ln>
              <a:solidFill>
                <a:srgbClr val="8000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3420777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19750303.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47664" y="620688"/>
            <a:ext cx="3888432" cy="5850932"/>
          </a:xfrm>
          <a:prstGeom prst="rect">
            <a:avLst/>
          </a:prstGeom>
        </p:spPr>
      </p:pic>
      <p:sp>
        <p:nvSpPr>
          <p:cNvPr id="3" name="標題 1"/>
          <p:cNvSpPr txBox="1">
            <a:spLocks/>
          </p:cNvSpPr>
          <p:nvPr/>
        </p:nvSpPr>
        <p:spPr>
          <a:xfrm>
            <a:off x="5580112" y="3356992"/>
            <a:ext cx="3563888" cy="288032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3200" b="1" i="0" u="none" strike="noStrike" kern="1200" cap="none" spc="0" normalizeH="0" baseline="0" noProof="0" dirty="0" smtClean="0">
                <a:ln>
                  <a:noFill/>
                </a:ln>
                <a:solidFill>
                  <a:srgbClr val="FF0000"/>
                </a:solidFill>
                <a:effectLst/>
                <a:uLnTx/>
                <a:uFillTx/>
                <a:latin typeface="Adobe 黑体 Std R" pitchFamily="34" charset="-128"/>
                <a:ea typeface="Adobe 黑体 Std R" pitchFamily="34" charset="-128"/>
                <a:cs typeface="+mj-cs"/>
              </a:rPr>
              <a:t>G</a:t>
            </a:r>
            <a:r>
              <a:rPr kumimoji="0" lang="en-US" altLang="zh-TW" sz="3200" b="1" i="0" u="none" strike="noStrike" kern="1200" cap="none" spc="0" normalizeH="0" baseline="0" noProof="0" dirty="0" smtClean="0">
                <a:ln>
                  <a:noFill/>
                </a:ln>
                <a:solidFill>
                  <a:srgbClr val="FF3300"/>
                </a:solidFill>
                <a:effectLst/>
                <a:uLnTx/>
                <a:uFillTx/>
                <a:latin typeface="Adobe 黑体 Std R" pitchFamily="34" charset="-128"/>
                <a:ea typeface="Adobe 黑体 Std R" pitchFamily="34" charset="-128"/>
                <a:cs typeface="+mj-cs"/>
              </a:rPr>
              <a:t>o</a:t>
            </a:r>
            <a:r>
              <a:rPr kumimoji="0" lang="en-US" altLang="zh-TW" sz="3200" b="1" i="0" u="none" strike="noStrike" kern="1200" cap="none" spc="0" normalizeH="0" baseline="0" noProof="0" dirty="0" smtClean="0">
                <a:ln>
                  <a:noFill/>
                </a:ln>
                <a:solidFill>
                  <a:srgbClr val="FFC000"/>
                </a:solidFill>
                <a:effectLst/>
                <a:uLnTx/>
                <a:uFillTx/>
                <a:latin typeface="Adobe 黑体 Std R" pitchFamily="34" charset="-128"/>
                <a:ea typeface="Adobe 黑体 Std R" pitchFamily="34" charset="-128"/>
                <a:cs typeface="+mj-cs"/>
              </a:rPr>
              <a:t>o</a:t>
            </a:r>
            <a:r>
              <a:rPr kumimoji="0" lang="en-US" altLang="zh-TW" sz="3200" b="1" i="0" u="none" strike="noStrike" kern="1200" cap="none" spc="0" normalizeH="0" baseline="0" noProof="0" dirty="0" smtClean="0">
                <a:ln>
                  <a:noFill/>
                </a:ln>
                <a:solidFill>
                  <a:srgbClr val="008000"/>
                </a:solidFill>
                <a:effectLst/>
                <a:uLnTx/>
                <a:uFillTx/>
                <a:latin typeface="Adobe 黑体 Std R" pitchFamily="34" charset="-128"/>
                <a:ea typeface="Adobe 黑体 Std R" pitchFamily="34" charset="-128"/>
                <a:cs typeface="+mj-cs"/>
              </a:rPr>
              <a:t>g</a:t>
            </a:r>
            <a:r>
              <a:rPr kumimoji="0" lang="en-US" altLang="zh-TW" sz="3200" b="1" i="0" u="none" strike="noStrike" kern="1200" cap="none" spc="0" normalizeH="0" baseline="0" noProof="0" dirty="0" smtClean="0">
                <a:ln>
                  <a:noFill/>
                </a:ln>
                <a:solidFill>
                  <a:srgbClr val="0070C0"/>
                </a:solidFill>
                <a:effectLst/>
                <a:uLnTx/>
                <a:uFillTx/>
                <a:latin typeface="Adobe 黑体 Std R" pitchFamily="34" charset="-128"/>
                <a:ea typeface="Adobe 黑体 Std R" pitchFamily="34" charset="-128"/>
                <a:cs typeface="+mj-cs"/>
              </a:rPr>
              <a:t>l</a:t>
            </a:r>
            <a:r>
              <a:rPr kumimoji="0" lang="en-US" altLang="zh-TW" sz="3200" b="1" i="0" u="none" strike="noStrike" kern="1200" cap="none" spc="0" normalizeH="0" baseline="0" noProof="0" dirty="0" smtClean="0">
                <a:ln>
                  <a:noFill/>
                </a:ln>
                <a:solidFill>
                  <a:srgbClr val="800000"/>
                </a:solidFill>
                <a:effectLst/>
                <a:uLnTx/>
                <a:uFillTx/>
                <a:latin typeface="Adobe 黑体 Std R" pitchFamily="34" charset="-128"/>
                <a:ea typeface="Adobe 黑体 Std R" pitchFamily="34" charset="-128"/>
                <a:cs typeface="+mj-cs"/>
              </a:rPr>
              <a:t>e</a:t>
            </a:r>
            <a:r>
              <a:rPr kumimoji="0" lang="zh-TW" altLang="en-US" sz="3200" b="1" i="0" u="none" strike="noStrike" kern="1200" cap="none" spc="0" normalizeH="0" baseline="0" noProof="0" dirty="0" smtClean="0">
                <a:ln>
                  <a:noFill/>
                </a:ln>
                <a:solidFill>
                  <a:srgbClr val="800000"/>
                </a:solidFill>
                <a:effectLst/>
                <a:uLnTx/>
                <a:uFillTx/>
                <a:latin typeface="Adobe 黑体 Std R" pitchFamily="34" charset="-128"/>
                <a:ea typeface="Adobe 黑体 Std R" pitchFamily="34" charset="-128"/>
                <a:cs typeface="+mj-cs"/>
              </a:rPr>
              <a:t> </a:t>
            </a:r>
            <a:r>
              <a:rPr kumimoji="0" lang="zh-TW" altLang="en-US"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 </a:t>
            </a:r>
            <a:r>
              <a:rPr kumimoji="0" lang="zh-TW" altLang="en-US"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一下ㄅ</a:t>
            </a:r>
            <a:r>
              <a:rPr kumimoji="0" lang="en-US" altLang="zh-TW"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a:t>
            </a:r>
            <a:endParaRPr kumimoji="0" lang="en-US" altLang="zh-TW"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TW"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3200" b="1" i="0" u="none" strike="noStrike" kern="1200" cap="none" spc="0" normalizeH="0" baseline="0" noProof="0" dirty="0" smtClean="0">
                <a:ln>
                  <a:noFill/>
                </a:ln>
                <a:solidFill>
                  <a:srgbClr val="009900"/>
                </a:solidFill>
                <a:effectLst/>
                <a:uLnTx/>
                <a:uFillTx/>
                <a:latin typeface="微軟正黑體" pitchFamily="34" charset="-120"/>
                <a:ea typeface="微軟正黑體" pitchFamily="34" charset="-120"/>
                <a:cs typeface="+mj-cs"/>
              </a:rPr>
              <a:t>或</a:t>
            </a:r>
            <a:endParaRPr kumimoji="0" lang="en-US" altLang="zh-TW" sz="3200" b="1" i="0" u="none" strike="noStrike" kern="1200" cap="none" spc="0" normalizeH="0" baseline="0" noProof="0" dirty="0" smtClean="0">
              <a:ln>
                <a:noFill/>
              </a:ln>
              <a:solidFill>
                <a:srgbClr val="009900"/>
              </a:solidFill>
              <a:effectLst/>
              <a:uLnTx/>
              <a:uFillTx/>
              <a:latin typeface="微軟正黑體" pitchFamily="34" charset="-120"/>
              <a:ea typeface="微軟正黑體" pitchFamily="34" charset="-120"/>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zh-TW" sz="32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3200" b="1" dirty="0" smtClean="0">
                <a:solidFill>
                  <a:srgbClr val="7030A0"/>
                </a:solidFill>
                <a:latin typeface="微軟正黑體" pitchFamily="34" charset="-120"/>
                <a:ea typeface="微軟正黑體" pitchFamily="34" charset="-120"/>
                <a:cs typeface="+mj-cs"/>
              </a:rPr>
              <a:t>和我們一起</a:t>
            </a:r>
            <a:endParaRPr kumimoji="0" lang="zh-TW" altLang="en-US" sz="3200" b="1" i="0" u="none" strike="noStrike" kern="1200" cap="none" spc="0" normalizeH="0" baseline="0" noProof="0" dirty="0">
              <a:ln>
                <a:noFill/>
              </a:ln>
              <a:solidFill>
                <a:srgbClr val="7030A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22744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5000"/>
                                        <p:tgtEl>
                                          <p:spTgt spid="3">
                                            <p:txEl>
                                              <p:pRg st="2" end="2"/>
                                            </p:txEl>
                                          </p:spTgt>
                                        </p:tgtEl>
                                      </p:cBhvr>
                                    </p:animEffect>
                                  </p:childTnLst>
                                </p:cTn>
                              </p:par>
                              <p:par>
                                <p:cTn id="8" presetID="53"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 calcmode="lin" valueType="num">
                                      <p:cBhvr>
                                        <p:cTn id="1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12" dur="500"/>
                                        <p:tgtEl>
                                          <p:spTgt spid="3">
                                            <p:txEl>
                                              <p:pRg st="4" end="4"/>
                                            </p:txEl>
                                          </p:spTgt>
                                        </p:tgtEl>
                                      </p:cBhvr>
                                    </p:animEffect>
                                  </p:childTnLst>
                                </p:cTn>
                              </p:par>
                            </p:childTnLst>
                          </p:cTn>
                        </p:par>
                        <p:par>
                          <p:cTn id="13" fill="hold">
                            <p:stCondLst>
                              <p:cond delay="5000"/>
                            </p:stCondLst>
                            <p:childTnLst>
                              <p:par>
                                <p:cTn id="14" presetID="12" presetClass="entr" presetSubtype="4" fill="hold"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slide(fromBottom)">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21056940.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7584" y="620688"/>
            <a:ext cx="7477131" cy="5616624"/>
          </a:xfrm>
          <a:prstGeom prst="rect">
            <a:avLst/>
          </a:prstGeom>
        </p:spPr>
      </p:pic>
      <p:sp>
        <p:nvSpPr>
          <p:cNvPr id="3" name="標題 1"/>
          <p:cNvSpPr txBox="1">
            <a:spLocks/>
          </p:cNvSpPr>
          <p:nvPr/>
        </p:nvSpPr>
        <p:spPr>
          <a:xfrm>
            <a:off x="1835696" y="5589240"/>
            <a:ext cx="5400600" cy="864096"/>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400" b="1" i="0" u="none" strike="noStrike" kern="1200" cap="none" spc="0" normalizeH="0" baseline="0" noProof="0" dirty="0" smtClean="0">
                <a:ln>
                  <a:noFill/>
                </a:ln>
                <a:solidFill>
                  <a:schemeClr val="bg1">
                    <a:lumMod val="95000"/>
                  </a:schemeClr>
                </a:solidFill>
                <a:effectLst/>
                <a:uLnTx/>
                <a:uFillTx/>
                <a:latin typeface="微軟正黑體" pitchFamily="34" charset="-120"/>
                <a:ea typeface="微軟正黑體" pitchFamily="34" charset="-120"/>
                <a:cs typeface="+mj-cs"/>
              </a:rPr>
              <a:t>一個邀請</a:t>
            </a:r>
            <a:endParaRPr kumimoji="0" lang="zh-TW" altLang="en-US" sz="4400" b="1" i="0" u="none" strike="noStrike" kern="1200" cap="none" spc="0" normalizeH="0" baseline="0" noProof="0" dirty="0">
              <a:ln>
                <a:noFill/>
              </a:ln>
              <a:solidFill>
                <a:schemeClr val="bg1">
                  <a:lumMod val="95000"/>
                </a:schemeClr>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1278460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Corbis-42-36958836.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627784" y="764704"/>
            <a:ext cx="5949957" cy="3960440"/>
          </a:xfrm>
          <a:prstGeom prst="rect">
            <a:avLst/>
          </a:prstGeom>
        </p:spPr>
      </p:pic>
      <p:sp>
        <p:nvSpPr>
          <p:cNvPr id="4" name="標題 1"/>
          <p:cNvSpPr txBox="1">
            <a:spLocks/>
          </p:cNvSpPr>
          <p:nvPr/>
        </p:nvSpPr>
        <p:spPr>
          <a:xfrm>
            <a:off x="251520" y="5229200"/>
            <a:ext cx="5770984" cy="652934"/>
          </a:xfrm>
          <a:prstGeom prst="rect">
            <a:avLst/>
          </a:prstGeom>
        </p:spPr>
        <p:txBody>
          <a:bodyP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4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家在哪裡我在哪裡</a:t>
            </a:r>
            <a:endParaRPr kumimoji="0" lang="zh-TW" altLang="en-US" sz="4400" b="1" i="0" u="none" strike="noStrike" kern="1200" cap="none" spc="0" normalizeH="0" baseline="0" noProof="0" dirty="0">
              <a:ln>
                <a:noFill/>
              </a:ln>
              <a:solidFill>
                <a:srgbClr val="8000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3383056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Your-Role-as-a-Family-Member.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60" y="692696"/>
            <a:ext cx="4320480" cy="5401919"/>
          </a:xfrm>
          <a:prstGeom prst="rect">
            <a:avLst/>
          </a:prstGeom>
        </p:spPr>
      </p:pic>
      <p:sp>
        <p:nvSpPr>
          <p:cNvPr id="3" name="標題 1"/>
          <p:cNvSpPr txBox="1">
            <a:spLocks/>
          </p:cNvSpPr>
          <p:nvPr/>
        </p:nvSpPr>
        <p:spPr>
          <a:xfrm>
            <a:off x="5364088" y="3284984"/>
            <a:ext cx="3528392" cy="2952328"/>
          </a:xfrm>
          <a:prstGeom prst="rect">
            <a:avLst/>
          </a:prstGeom>
        </p:spPr>
        <p:txBody>
          <a:bodyPr>
            <a:normAutofit fontScale="97500"/>
          </a:bodyPr>
          <a:lstStyle/>
          <a:p>
            <a:pPr lvl="0" algn="ctr">
              <a:spcBef>
                <a:spcPct val="0"/>
              </a:spcBef>
              <a:defRPr/>
            </a:pPr>
            <a:r>
              <a:rPr lang="zh-TW" altLang="zh-TW" sz="3200" b="1" dirty="0" smtClean="0">
                <a:solidFill>
                  <a:srgbClr val="008000"/>
                </a:solidFill>
                <a:latin typeface="微軟正黑體" pitchFamily="34" charset="-120"/>
                <a:ea typeface="微軟正黑體" pitchFamily="34" charset="-120"/>
              </a:rPr>
              <a:t>沒有人可以</a:t>
            </a:r>
            <a:endParaRPr lang="en-US" altLang="zh-TW" sz="3200" b="1" dirty="0" smtClean="0">
              <a:solidFill>
                <a:srgbClr val="008000"/>
              </a:solidFill>
              <a:latin typeface="微軟正黑體" pitchFamily="34" charset="-120"/>
              <a:ea typeface="微軟正黑體" pitchFamily="34" charset="-120"/>
            </a:endParaRPr>
          </a:p>
          <a:p>
            <a:pPr lvl="0" algn="ctr">
              <a:spcBef>
                <a:spcPct val="0"/>
              </a:spcBef>
              <a:defRPr/>
            </a:pPr>
            <a:r>
              <a:rPr lang="zh-TW" altLang="zh-TW" sz="3200" b="1" dirty="0" smtClean="0">
                <a:solidFill>
                  <a:srgbClr val="008000"/>
                </a:solidFill>
                <a:latin typeface="微軟正黑體" pitchFamily="34" charset="-120"/>
                <a:ea typeface="微軟正黑體" pitchFamily="34" charset="-120"/>
              </a:rPr>
              <a:t>百分之百認識自己這些練習</a:t>
            </a:r>
            <a:endParaRPr lang="en-US" altLang="zh-TW" sz="3200" b="1" dirty="0" smtClean="0">
              <a:solidFill>
                <a:srgbClr val="008000"/>
              </a:solidFill>
              <a:latin typeface="微軟正黑體" pitchFamily="34" charset="-120"/>
              <a:ea typeface="微軟正黑體" pitchFamily="34" charset="-120"/>
            </a:endParaRPr>
          </a:p>
          <a:p>
            <a:pPr lvl="0" algn="ctr">
              <a:spcBef>
                <a:spcPct val="0"/>
              </a:spcBef>
              <a:defRPr/>
            </a:pPr>
            <a:r>
              <a:rPr lang="zh-TW" altLang="zh-TW" sz="3200" b="1" dirty="0" smtClean="0">
                <a:solidFill>
                  <a:srgbClr val="008000"/>
                </a:solidFill>
                <a:latin typeface="微軟正黑體" pitchFamily="34" charset="-120"/>
                <a:ea typeface="微軟正黑體" pitchFamily="34" charset="-120"/>
              </a:rPr>
              <a:t>可以幫助我們</a:t>
            </a:r>
            <a:endParaRPr lang="en-US" altLang="zh-TW" sz="3200" b="1" dirty="0" smtClean="0">
              <a:solidFill>
                <a:srgbClr val="008000"/>
              </a:solidFill>
              <a:latin typeface="微軟正黑體" pitchFamily="34" charset="-120"/>
              <a:ea typeface="微軟正黑體" pitchFamily="34" charset="-120"/>
            </a:endParaRPr>
          </a:p>
          <a:p>
            <a:pPr lvl="0" algn="ctr">
              <a:spcBef>
                <a:spcPct val="0"/>
              </a:spcBef>
              <a:defRPr/>
            </a:pPr>
            <a:r>
              <a:rPr lang="zh-TW" altLang="zh-TW" sz="3200" b="1" dirty="0" smtClean="0">
                <a:solidFill>
                  <a:srgbClr val="008000"/>
                </a:solidFill>
                <a:latin typeface="微軟正黑體" pitchFamily="34" charset="-120"/>
                <a:ea typeface="微軟正黑體" pitchFamily="34" charset="-120"/>
              </a:rPr>
              <a:t>看得更多、更遠</a:t>
            </a:r>
            <a:endParaRPr kumimoji="0" lang="zh-TW" altLang="en-US" sz="3200" b="1" i="0" u="none" strike="noStrike" kern="1200" cap="none" spc="0" normalizeH="0" baseline="0" noProof="0" dirty="0">
              <a:ln>
                <a:noFill/>
              </a:ln>
              <a:solidFill>
                <a:srgbClr val="0080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6884645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27433638.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5576" y="332656"/>
            <a:ext cx="7462361" cy="5328592"/>
          </a:xfrm>
          <a:prstGeom prst="rect">
            <a:avLst/>
          </a:prstGeom>
        </p:spPr>
      </p:pic>
      <p:sp>
        <p:nvSpPr>
          <p:cNvPr id="3" name="標題 1"/>
          <p:cNvSpPr txBox="1">
            <a:spLocks/>
          </p:cNvSpPr>
          <p:nvPr/>
        </p:nvSpPr>
        <p:spPr>
          <a:xfrm>
            <a:off x="1259632" y="5445224"/>
            <a:ext cx="5112568" cy="936104"/>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rgbClr val="0000FF"/>
                </a:solidFill>
                <a:effectLst/>
                <a:uLnTx/>
                <a:uFillTx/>
                <a:latin typeface="微軟正黑體" pitchFamily="34" charset="-120"/>
                <a:ea typeface="微軟正黑體" pitchFamily="34" charset="-120"/>
                <a:cs typeface="+mj-cs"/>
              </a:rPr>
              <a:t>來個</a:t>
            </a:r>
            <a:r>
              <a:rPr kumimoji="0" lang="zh-TW" altLang="en-US" sz="4500" b="1" i="0" u="none" strike="noStrike" kern="1200" cap="none" spc="0" normalizeH="0" baseline="0" noProof="0" dirty="0" smtClean="0">
                <a:ln>
                  <a:noFill/>
                </a:ln>
                <a:solidFill>
                  <a:srgbClr val="0000FF"/>
                </a:solidFill>
                <a:effectLst/>
                <a:uLnTx/>
                <a:uFillTx/>
                <a:latin typeface="微軟正黑體" pitchFamily="34" charset="-120"/>
                <a:ea typeface="微軟正黑體" pitchFamily="34" charset="-120"/>
                <a:cs typeface="+mj-cs"/>
              </a:rPr>
              <a:t>擁抱</a:t>
            </a:r>
            <a:r>
              <a:rPr kumimoji="0" lang="zh-TW" altLang="en-US" sz="2900" b="1" i="0" u="none" strike="noStrike" kern="1200" cap="none" spc="0" normalizeH="0" baseline="0" noProof="0" dirty="0" smtClean="0">
                <a:ln>
                  <a:noFill/>
                </a:ln>
                <a:solidFill>
                  <a:srgbClr val="0000FF"/>
                </a:solidFill>
                <a:effectLst/>
                <a:uLnTx/>
                <a:uFillTx/>
                <a:latin typeface="微軟正黑體" pitchFamily="34" charset="-120"/>
                <a:ea typeface="微軟正黑體" pitchFamily="34" charset="-120"/>
                <a:cs typeface="+mj-cs"/>
              </a:rPr>
              <a:t>ㄅ</a:t>
            </a:r>
            <a:r>
              <a:rPr kumimoji="0" lang="en-US" altLang="zh-TW" sz="2900" b="1" i="0" u="none" strike="noStrike" kern="1200" cap="none" spc="0" normalizeH="0" baseline="0" noProof="0" dirty="0" smtClean="0">
                <a:ln>
                  <a:noFill/>
                </a:ln>
                <a:solidFill>
                  <a:srgbClr val="0000FF"/>
                </a:solidFill>
                <a:effectLst/>
                <a:uLnTx/>
                <a:uFillTx/>
                <a:latin typeface="微軟正黑體" pitchFamily="34" charset="-120"/>
                <a:ea typeface="微軟正黑體" pitchFamily="34" charset="-120"/>
                <a:cs typeface="+mj-cs"/>
              </a:rPr>
              <a:t>~</a:t>
            </a:r>
            <a:endParaRPr kumimoji="0" lang="zh-TW" altLang="en-US" sz="2900" b="1" i="0" u="none" strike="noStrike" kern="1200" cap="none" spc="0" normalizeH="0" baseline="0" noProof="0" dirty="0">
              <a:ln>
                <a:noFill/>
              </a:ln>
              <a:solidFill>
                <a:srgbClr val="0000FF"/>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391950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033f1692-121c-49cb-8e29-3d933251823e.jpeg"/>
          <p:cNvPicPr>
            <a:picLocks noChangeAspect="1"/>
          </p:cNvPicPr>
          <p:nvPr/>
        </p:nvPicPr>
        <p:blipFill rotWithShape="1">
          <a:blip r:embed="rId2" cstate="print">
            <a:extLst>
              <a:ext uri="{28A0092B-C50C-407E-A947-70E740481C1C}">
                <a14:useLocalDpi xmlns:a14="http://schemas.microsoft.com/office/drawing/2010/main" xmlns="" val="0"/>
              </a:ext>
            </a:extLst>
          </a:blip>
          <a:srcRect b="15870"/>
          <a:stretch/>
        </p:blipFill>
        <p:spPr>
          <a:xfrm>
            <a:off x="611560" y="908720"/>
            <a:ext cx="7488832" cy="4476148"/>
          </a:xfrm>
          <a:prstGeom prst="rect">
            <a:avLst/>
          </a:prstGeom>
        </p:spPr>
      </p:pic>
      <p:sp>
        <p:nvSpPr>
          <p:cNvPr id="4" name="標題 1"/>
          <p:cNvSpPr txBox="1">
            <a:spLocks/>
          </p:cNvSpPr>
          <p:nvPr/>
        </p:nvSpPr>
        <p:spPr>
          <a:xfrm>
            <a:off x="1259632" y="5229200"/>
            <a:ext cx="6624736" cy="72008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smtClean="0">
                <a:ln>
                  <a:noFill/>
                </a:ln>
                <a:solidFill>
                  <a:srgbClr val="0000FF"/>
                </a:solidFill>
                <a:effectLst/>
                <a:uLnTx/>
                <a:uFillTx/>
                <a:latin typeface="Adobe 楷体 Std R" pitchFamily="18" charset="-128"/>
                <a:ea typeface="Adobe 楷体 Std R" pitchFamily="18" charset="-128"/>
                <a:cs typeface="+mj-cs"/>
              </a:rPr>
              <a:t>順便回頭看看家   看看家人</a:t>
            </a:r>
            <a:endParaRPr kumimoji="0" lang="zh-TW" altLang="en-US" sz="4000" b="1" i="0" u="none" strike="noStrike" kern="1200" cap="none" spc="0" normalizeH="0" baseline="0" noProof="0" dirty="0">
              <a:ln>
                <a:noFill/>
              </a:ln>
              <a:solidFill>
                <a:srgbClr val="0000FF"/>
              </a:solidFill>
              <a:effectLst/>
              <a:uLnTx/>
              <a:uFillTx/>
              <a:latin typeface="Adobe 楷体 Std R" pitchFamily="18" charset="-128"/>
              <a:ea typeface="Adobe 楷体 Std R" pitchFamily="18" charset="-128"/>
              <a:cs typeface="+mj-cs"/>
            </a:endParaRPr>
          </a:p>
        </p:txBody>
      </p:sp>
    </p:spTree>
    <p:extLst>
      <p:ext uri="{BB962C8B-B14F-4D97-AF65-F5344CB8AC3E}">
        <p14:creationId xmlns:p14="http://schemas.microsoft.com/office/powerpoint/2010/main" xmlns="" val="516048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1196752"/>
            <a:ext cx="8229600" cy="4525963"/>
          </a:xfrm>
        </p:spPr>
        <p:txBody>
          <a:bodyPr/>
          <a:lstStyle/>
          <a:p>
            <a:pPr>
              <a:buNone/>
            </a:pPr>
            <a:r>
              <a:rPr lang="zh-TW" altLang="en-US" b="1" dirty="0" smtClean="0">
                <a:solidFill>
                  <a:srgbClr val="0066FF"/>
                </a:solidFill>
                <a:latin typeface="微軟正黑體" pitchFamily="34" charset="-120"/>
                <a:ea typeface="微軟正黑體" pitchFamily="34" charset="-120"/>
              </a:rPr>
              <a:t>         我，在家歇歇腳，再出發</a:t>
            </a:r>
            <a:endParaRPr lang="en-US" altLang="zh-TW" b="1" dirty="0" smtClean="0">
              <a:solidFill>
                <a:srgbClr val="0066FF"/>
              </a:solidFill>
              <a:latin typeface="微軟正黑體" pitchFamily="34" charset="-120"/>
              <a:ea typeface="微軟正黑體" pitchFamily="34" charset="-120"/>
            </a:endParaRPr>
          </a:p>
          <a:p>
            <a:pPr>
              <a:buNone/>
            </a:pPr>
            <a:r>
              <a:rPr lang="zh-TW" altLang="en-US" b="1" dirty="0" smtClean="0">
                <a:solidFill>
                  <a:srgbClr val="0066FF"/>
                </a:solidFill>
                <a:latin typeface="微軟正黑體" pitchFamily="34" charset="-120"/>
                <a:ea typeface="微軟正黑體" pitchFamily="34" charset="-120"/>
              </a:rPr>
              <a:t>         你呢？</a:t>
            </a:r>
            <a:endParaRPr lang="zh-TW" altLang="en-US" b="1" dirty="0">
              <a:solidFill>
                <a:srgbClr val="0066FF"/>
              </a:solidFill>
              <a:latin typeface="微軟正黑體" pitchFamily="34" charset="-120"/>
              <a:ea typeface="微軟正黑體" pitchFamily="34" charset="-120"/>
            </a:endParaRPr>
          </a:p>
        </p:txBody>
      </p:sp>
      <p:pic>
        <p:nvPicPr>
          <p:cNvPr id="4" name="圖片 3" descr="Corbis-42-35765958.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43808" y="2708920"/>
            <a:ext cx="5572971" cy="364855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907704" y="692696"/>
            <a:ext cx="5770984" cy="652934"/>
          </a:xfrm>
          <a:prstGeom prst="rect">
            <a:avLst/>
          </a:prstGeom>
        </p:spPr>
        <p:txBody>
          <a:bodyP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4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家庭的三角關係</a:t>
            </a:r>
            <a:endParaRPr kumimoji="0" lang="zh-TW" altLang="en-US" sz="4400" b="1" i="0" u="none" strike="noStrike" kern="1200" cap="none" spc="0" normalizeH="0" baseline="0" noProof="0" dirty="0">
              <a:ln>
                <a:noFill/>
              </a:ln>
              <a:solidFill>
                <a:srgbClr val="800000"/>
              </a:solidFill>
              <a:effectLst/>
              <a:uLnTx/>
              <a:uFillTx/>
              <a:latin typeface="微軟正黑體" pitchFamily="34" charset="-120"/>
              <a:ea typeface="微軟正黑體" pitchFamily="34" charset="-120"/>
              <a:cs typeface="+mj-cs"/>
            </a:endParaRPr>
          </a:p>
        </p:txBody>
      </p:sp>
      <p:sp>
        <p:nvSpPr>
          <p:cNvPr id="3" name="矩形 2"/>
          <p:cNvSpPr/>
          <p:nvPr/>
        </p:nvSpPr>
        <p:spPr>
          <a:xfrm>
            <a:off x="6804248" y="2204864"/>
            <a:ext cx="2339752" cy="3108543"/>
          </a:xfrm>
          <a:prstGeom prst="rect">
            <a:avLst/>
          </a:prstGeom>
        </p:spPr>
        <p:txBody>
          <a:bodyPr wrap="square">
            <a:spAutoFit/>
          </a:bodyPr>
          <a:lstStyle/>
          <a:p>
            <a:r>
              <a:rPr lang="zh-TW" altLang="en-US" sz="2800" b="1" dirty="0" smtClean="0">
                <a:latin typeface="微軟正黑體" pitchFamily="34" charset="-120"/>
                <a:ea typeface="微軟正黑體" pitchFamily="34" charset="-120"/>
              </a:rPr>
              <a:t>家庭情緒系統的基礎</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是三角</a:t>
            </a:r>
            <a:r>
              <a:rPr lang="zh-TW" altLang="en-US" sz="2800" b="1" dirty="0" smtClean="0">
                <a:latin typeface="微軟正黑體" pitchFamily="34" charset="-120"/>
                <a:ea typeface="微軟正黑體" pitchFamily="34" charset="-120"/>
              </a:rPr>
              <a:t>關係</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家庭融合</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程度越</a:t>
            </a:r>
            <a:r>
              <a:rPr lang="zh-TW" altLang="en-US" sz="2800" b="1" dirty="0" smtClean="0">
                <a:latin typeface="微軟正黑體" pitchFamily="34" charset="-120"/>
                <a:ea typeface="微軟正黑體" pitchFamily="34" charset="-120"/>
              </a:rPr>
              <a:t>高</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三角關係</a:t>
            </a:r>
            <a:endParaRPr lang="en-US" altLang="zh-TW" sz="2800" b="1" dirty="0" smtClean="0">
              <a:latin typeface="微軟正黑體" pitchFamily="34" charset="-120"/>
              <a:ea typeface="微軟正黑體" pitchFamily="34" charset="-120"/>
            </a:endParaRPr>
          </a:p>
          <a:p>
            <a:r>
              <a:rPr lang="zh-TW" altLang="en-US" sz="2800" b="1" dirty="0" smtClean="0">
                <a:latin typeface="微軟正黑體" pitchFamily="34" charset="-120"/>
                <a:ea typeface="微軟正黑體" pitchFamily="34" charset="-120"/>
              </a:rPr>
              <a:t>就越明顯</a:t>
            </a:r>
            <a:endParaRPr lang="zh-TW" altLang="en-US" sz="2800" dirty="0">
              <a:latin typeface="微軟正黑體" pitchFamily="34" charset="-120"/>
              <a:ea typeface="微軟正黑體" pitchFamily="34" charset="-120"/>
            </a:endParaRPr>
          </a:p>
        </p:txBody>
      </p:sp>
      <p:pic>
        <p:nvPicPr>
          <p:cNvPr id="74754" name="Picture 2" descr="http://blog.yimg.com/2/I1QCnSd7s590Enih3U_lwB4gowXtR0JtMrpVVsM1f35w2RYu1qNG6g--/82/l/5M501lxIgDhjxu2SGHC0Ng.jpg"/>
          <p:cNvPicPr>
            <a:picLocks noChangeAspect="1" noChangeArrowheads="1"/>
          </p:cNvPicPr>
          <p:nvPr/>
        </p:nvPicPr>
        <p:blipFill>
          <a:blip r:embed="rId2" cstate="print"/>
          <a:srcRect/>
          <a:stretch>
            <a:fillRect/>
          </a:stretch>
        </p:blipFill>
        <p:spPr bwMode="auto">
          <a:xfrm>
            <a:off x="0" y="1556792"/>
            <a:ext cx="6588224" cy="492799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angry family.jpeg"/>
          <p:cNvPicPr>
            <a:picLocks noChangeAspect="1"/>
          </p:cNvPicPr>
          <p:nvPr/>
        </p:nvPicPr>
        <p:blipFill rotWithShape="1">
          <a:blip r:embed="rId2" cstate="print">
            <a:extLst>
              <a:ext uri="{28A0092B-C50C-407E-A947-70E740481C1C}">
                <a14:useLocalDpi xmlns:a14="http://schemas.microsoft.com/office/drawing/2010/main" xmlns="" val="0"/>
              </a:ext>
            </a:extLst>
          </a:blip>
          <a:srcRect b="4348"/>
          <a:stretch/>
        </p:blipFill>
        <p:spPr>
          <a:xfrm>
            <a:off x="1691680" y="1412776"/>
            <a:ext cx="5796135" cy="3863910"/>
          </a:xfrm>
          <a:prstGeom prst="rect">
            <a:avLst/>
          </a:prstGeom>
        </p:spPr>
      </p:pic>
      <p:sp>
        <p:nvSpPr>
          <p:cNvPr id="3" name="標題 1"/>
          <p:cNvSpPr txBox="1">
            <a:spLocks/>
          </p:cNvSpPr>
          <p:nvPr/>
        </p:nvSpPr>
        <p:spPr>
          <a:xfrm>
            <a:off x="1907704" y="692696"/>
            <a:ext cx="5328592" cy="652934"/>
          </a:xfrm>
          <a:prstGeom prst="rect">
            <a:avLst/>
          </a:prstGeom>
        </p:spPr>
        <p:txBody>
          <a:bodyP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400" b="1" i="0" u="none" strike="noStrike" kern="1200" cap="none" spc="0" normalizeH="0" baseline="0" noProof="0" dirty="0" smtClean="0">
                <a:ln>
                  <a:noFill/>
                </a:ln>
                <a:solidFill>
                  <a:srgbClr val="800000"/>
                </a:solidFill>
                <a:effectLst/>
                <a:uLnTx/>
                <a:uFillTx/>
                <a:latin typeface="微軟正黑體" pitchFamily="34" charset="-120"/>
                <a:ea typeface="微軟正黑體" pitchFamily="34" charset="-120"/>
                <a:cs typeface="+mj-cs"/>
              </a:rPr>
              <a:t>家庭金三角</a:t>
            </a:r>
            <a:endParaRPr kumimoji="0" lang="zh-TW" altLang="en-US" sz="4400" b="1" i="0" u="none" strike="noStrike" kern="1200" cap="none" spc="0" normalizeH="0" baseline="0" noProof="0" dirty="0">
              <a:ln>
                <a:noFill/>
              </a:ln>
              <a:solidFill>
                <a:srgbClr val="800000"/>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xmlns="" val="1633925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196752"/>
            <a:ext cx="8676456" cy="3170099"/>
          </a:xfrm>
          <a:prstGeom prst="rect">
            <a:avLst/>
          </a:prstGeom>
        </p:spPr>
        <p:txBody>
          <a:bodyPr wrap="square">
            <a:spAutoFit/>
          </a:bodyPr>
          <a:lstStyle/>
          <a:p>
            <a:r>
              <a:rPr lang="zh-TW" altLang="en-US" sz="4000" b="1" dirty="0" smtClean="0">
                <a:latin typeface="微軟正黑體" pitchFamily="34" charset="-120"/>
                <a:ea typeface="微軟正黑體" pitchFamily="34" charset="-120"/>
              </a:rPr>
              <a:t>當其中兩個家人關係的焦慮升高</a:t>
            </a:r>
            <a:r>
              <a:rPr lang="zh-TW" altLang="en-US" sz="4000" b="1" dirty="0" smtClean="0">
                <a:latin typeface="微軟正黑體" pitchFamily="34" charset="-120"/>
                <a:ea typeface="微軟正黑體" pitchFamily="34" charset="-120"/>
              </a:rPr>
              <a:t>時</a:t>
            </a:r>
            <a:endParaRPr lang="en-US" altLang="zh-TW" sz="4000" b="1" dirty="0" smtClean="0">
              <a:latin typeface="微軟正黑體" pitchFamily="34" charset="-120"/>
              <a:ea typeface="微軟正黑體" pitchFamily="34" charset="-120"/>
            </a:endParaRPr>
          </a:p>
          <a:p>
            <a:r>
              <a:rPr lang="zh-TW" altLang="en-US" sz="4000" b="1" dirty="0" smtClean="0">
                <a:latin typeface="微軟正黑體" pitchFamily="34" charset="-120"/>
                <a:ea typeface="微軟正黑體" pitchFamily="34" charset="-120"/>
              </a:rPr>
              <a:t>將</a:t>
            </a:r>
            <a:r>
              <a:rPr lang="zh-TW" altLang="en-US" sz="4000" b="1" dirty="0" smtClean="0">
                <a:latin typeface="微軟正黑體" pitchFamily="34" charset="-120"/>
                <a:ea typeface="微軟正黑體" pitchFamily="34" charset="-120"/>
              </a:rPr>
              <a:t>一個容易受傷的第三者牽扯進來</a:t>
            </a:r>
            <a:endParaRPr lang="zh-TW" altLang="en-US" sz="4000" dirty="0" smtClean="0">
              <a:latin typeface="微軟正黑體" pitchFamily="34" charset="-120"/>
              <a:ea typeface="微軟正黑體" pitchFamily="34" charset="-120"/>
            </a:endParaRPr>
          </a:p>
          <a:p>
            <a:r>
              <a:rPr lang="zh-TW" altLang="en-US" sz="4000" b="1" dirty="0" smtClean="0">
                <a:latin typeface="微軟正黑體" pitchFamily="34" charset="-120"/>
                <a:ea typeface="微軟正黑體" pitchFamily="34" charset="-120"/>
              </a:rPr>
              <a:t>以稀釋自身及關係中的焦慮</a:t>
            </a:r>
            <a:endParaRPr lang="zh-TW" altLang="en-US" sz="4000" dirty="0" smtClean="0">
              <a:latin typeface="微軟正黑體" pitchFamily="34" charset="-120"/>
              <a:ea typeface="微軟正黑體" pitchFamily="34" charset="-120"/>
            </a:endParaRPr>
          </a:p>
          <a:p>
            <a:r>
              <a:rPr lang="zh-TW" altLang="en-US" sz="4000" b="1" dirty="0" smtClean="0">
                <a:latin typeface="微軟正黑體" pitchFamily="34" charset="-120"/>
                <a:ea typeface="微軟正黑體" pitchFamily="34" charset="-120"/>
              </a:rPr>
              <a:t>家庭中個性較弱而且自我分化能力較差的人特別容易受到三角關係的</a:t>
            </a:r>
            <a:r>
              <a:rPr lang="zh-TW" altLang="en-US" sz="4000" b="1" dirty="0" smtClean="0">
                <a:latin typeface="微軟正黑體" pitchFamily="34" charset="-120"/>
                <a:ea typeface="微軟正黑體" pitchFamily="34" charset="-120"/>
              </a:rPr>
              <a:t>傷害</a:t>
            </a:r>
            <a:endParaRPr lang="zh-TW" altLang="en-US"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Corbis-42-19529872.jpe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3568" y="692696"/>
            <a:ext cx="7715609" cy="5328592"/>
          </a:xfrm>
          <a:prstGeom prst="rect">
            <a:avLst/>
          </a:prstGeom>
        </p:spPr>
      </p:pic>
    </p:spTree>
    <p:extLst>
      <p:ext uri="{BB962C8B-B14F-4D97-AF65-F5344CB8AC3E}">
        <p14:creationId xmlns:p14="http://schemas.microsoft.com/office/powerpoint/2010/main" xmlns="" val="1625362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灰階">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1080</Words>
  <Application>Microsoft Office PowerPoint</Application>
  <PresentationFormat>如螢幕大小 (4:3)</PresentationFormat>
  <Paragraphs>93</Paragraphs>
  <Slides>42</Slides>
  <Notes>0</Notes>
  <HiddenSlides>0</HiddenSlides>
  <MMClips>0</MMClips>
  <ScaleCrop>false</ScaleCrop>
  <HeadingPairs>
    <vt:vector size="4" baseType="variant">
      <vt:variant>
        <vt:lpstr>佈景主題</vt:lpstr>
      </vt:variant>
      <vt:variant>
        <vt:i4>1</vt:i4>
      </vt:variant>
      <vt:variant>
        <vt:lpstr>投影片標題</vt:lpstr>
      </vt:variant>
      <vt:variant>
        <vt:i4>42</vt:i4>
      </vt:variant>
    </vt:vector>
  </HeadingPairs>
  <TitlesOfParts>
    <vt:vector size="43" baseType="lpstr">
      <vt:lpstr>Office 佈景主題</vt:lpstr>
      <vt:lpstr>投影片 1</vt:lpstr>
      <vt:lpstr>家庭是一個系統</vt:lpstr>
      <vt:lpstr>問「如何」而不問「為什麼」</vt:lpstr>
      <vt:lpstr>投影片 4</vt:lpstr>
      <vt:lpstr>投影片 5</vt:lpstr>
      <vt:lpstr>投影片 6</vt:lpstr>
      <vt:lpstr>投影片 7</vt:lpstr>
      <vt:lpstr>投影片 8</vt:lpstr>
      <vt:lpstr>投影片 9</vt:lpstr>
      <vt:lpstr>三角關係有可能演變成多重三角</vt:lpstr>
      <vt:lpstr> 三角關係有可能演變成多重三角 </vt:lpstr>
      <vt:lpstr>投影片 12</vt:lpstr>
      <vt:lpstr>投影片 13</vt:lpstr>
      <vt:lpstr>投影片 14</vt:lpstr>
      <vt:lpstr>投影片 15</vt:lpstr>
      <vt:lpstr>任何年齡都可以感受到不和諧</vt:lpstr>
      <vt:lpstr>投影片 17</vt:lpstr>
      <vt:lpstr>投影片 18</vt:lpstr>
      <vt:lpstr>投影片 19</vt:lpstr>
      <vt:lpstr>投影片 20</vt:lpstr>
      <vt:lpstr>行為表現或應對方式，只是露在水面上的一小部分，而暗湧在水面之下更大的山體，則是長期壓抑並被忽略的「內在」。 </vt:lpstr>
      <vt:lpstr>求生姿態</vt:lpstr>
      <vt:lpstr>溝通姿態─討好型(1/5)</vt:lpstr>
      <vt:lpstr>投影片 24</vt:lpstr>
      <vt:lpstr>溝通姿態─指責型(2/5)</vt:lpstr>
      <vt:lpstr>投影片 26</vt:lpstr>
      <vt:lpstr>溝通姿態─理智型(3/5)</vt:lpstr>
      <vt:lpstr>投影片 28</vt:lpstr>
      <vt:lpstr>溝通姿態─打岔型(4/5)</vt:lpstr>
      <vt:lpstr>投影片 30</vt:lpstr>
      <vt:lpstr>溝通姿態─一致型(5/5)</vt:lpstr>
      <vt:lpstr>投影片 32</vt:lpstr>
      <vt:lpstr>投影片 33</vt:lpstr>
      <vt:lpstr>溝通之舞(1/2)</vt:lpstr>
      <vt:lpstr>投影片 35</vt:lpstr>
      <vt:lpstr>溝通之舞(2/2)</vt:lpstr>
      <vt:lpstr>投影片 37</vt:lpstr>
      <vt:lpstr>投影片 38</vt:lpstr>
      <vt:lpstr>投影片 39</vt:lpstr>
      <vt:lpstr>投影片 40</vt:lpstr>
      <vt:lpstr>投影片 41</vt:lpstr>
      <vt:lpstr>投影片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dajiamatsu</dc:creator>
  <cp:lastModifiedBy>P42FI303</cp:lastModifiedBy>
  <cp:revision>56</cp:revision>
  <dcterms:created xsi:type="dcterms:W3CDTF">2008-11-03T16:33:31Z</dcterms:created>
  <dcterms:modified xsi:type="dcterms:W3CDTF">2012-10-23T20:37:40Z</dcterms:modified>
</cp:coreProperties>
</file>