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1"/>
  </p:notesMasterIdLst>
  <p:sldIdLst>
    <p:sldId id="256" r:id="rId2"/>
    <p:sldId id="311" r:id="rId3"/>
    <p:sldId id="257" r:id="rId4"/>
    <p:sldId id="309" r:id="rId5"/>
    <p:sldId id="310" r:id="rId6"/>
    <p:sldId id="306" r:id="rId7"/>
    <p:sldId id="307" r:id="rId8"/>
    <p:sldId id="308" r:id="rId9"/>
    <p:sldId id="293" r:id="rId10"/>
    <p:sldId id="301" r:id="rId11"/>
    <p:sldId id="302" r:id="rId12"/>
    <p:sldId id="303" r:id="rId13"/>
    <p:sldId id="305" r:id="rId14"/>
    <p:sldId id="300" r:id="rId15"/>
    <p:sldId id="299" r:id="rId16"/>
    <p:sldId id="295" r:id="rId17"/>
    <p:sldId id="297" r:id="rId18"/>
    <p:sldId id="298" r:id="rId19"/>
    <p:sldId id="292" r:id="rId20"/>
  </p:sldIdLst>
  <p:sldSz cx="12192000" cy="6858000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13B"/>
    <a:srgbClr val="FFFFFF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4824" autoAdjust="0"/>
  </p:normalViewPr>
  <p:slideViewPr>
    <p:cSldViewPr snapToGrid="0">
      <p:cViewPr varScale="1">
        <p:scale>
          <a:sx n="110" d="100"/>
          <a:sy n="110" d="100"/>
        </p:scale>
        <p:origin x="5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A9266F-87D9-4E44-841D-1EDE7BD9FD83}" type="doc">
      <dgm:prSet loTypeId="urn:microsoft.com/office/officeart/2005/8/layout/bProcess3" loCatId="process" qsTypeId="urn:microsoft.com/office/officeart/2005/8/quickstyle/3d5" qsCatId="3D" csTypeId="urn:microsoft.com/office/officeart/2005/8/colors/accent5_2" csCatId="accent5" phldr="1"/>
      <dgm:spPr/>
    </dgm:pt>
    <dgm:pt modelId="{92E54CBC-E8EA-40C5-8B82-561F04059B29}">
      <dgm:prSet phldrT="[文字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zh-TW" altLang="en-US" sz="3600" b="0" i="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重點摘要</a:t>
          </a:r>
          <a:endParaRPr lang="zh-TW" altLang="en-US" sz="3600" dirty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147A0CFA-5CC2-4C17-A3B7-94C09C98D326}" type="parTrans" cxnId="{ACAD6B04-924A-436D-ABBC-4C4866F9AB08}">
      <dgm:prSet/>
      <dgm:spPr/>
      <dgm:t>
        <a:bodyPr/>
        <a:lstStyle/>
        <a:p>
          <a:endParaRPr lang="zh-TW" altLang="en-US"/>
        </a:p>
      </dgm:t>
    </dgm:pt>
    <dgm:pt modelId="{B4B883DE-F1FF-4D7F-8A36-F72C88DA9197}" type="sibTrans" cxnId="{ACAD6B04-924A-436D-ABBC-4C4866F9AB08}">
      <dgm:prSet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081D227C-515F-4DDC-9CF4-01DE032DF1B5}">
      <dgm:prSet phldrT="[文字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zh-TW" altLang="en-US" sz="3600" b="0" i="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敘事方法</a:t>
          </a:r>
          <a:endParaRPr lang="zh-TW" altLang="en-US" sz="3600" dirty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88DB0C8B-928D-4F79-85B4-B11DCE172D8A}" type="parTrans" cxnId="{60834BE9-CA74-44A9-BD85-5A614F5248D0}">
      <dgm:prSet/>
      <dgm:spPr/>
      <dgm:t>
        <a:bodyPr/>
        <a:lstStyle/>
        <a:p>
          <a:endParaRPr lang="zh-TW" altLang="en-US"/>
        </a:p>
      </dgm:t>
    </dgm:pt>
    <dgm:pt modelId="{32C02286-8CE5-46E5-8853-48FE25D3D320}" type="sibTrans" cxnId="{60834BE9-CA74-44A9-BD85-5A614F5248D0}">
      <dgm:prSet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4F2B1D30-3BCA-49AE-BFB0-FE02C90A3C3F}">
      <dgm:prSet phldrT="[文字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zh-TW" altLang="en-US" sz="3600" b="0" i="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故事意義</a:t>
          </a:r>
          <a:endParaRPr lang="zh-TW" altLang="en-US" sz="3600" dirty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F38DDEA7-55E3-4B71-A5B9-4A41C309ED7E}" type="parTrans" cxnId="{957D60A4-F947-4C1A-9271-149A39ADC927}">
      <dgm:prSet/>
      <dgm:spPr/>
      <dgm:t>
        <a:bodyPr/>
        <a:lstStyle/>
        <a:p>
          <a:endParaRPr lang="zh-TW" altLang="en-US"/>
        </a:p>
      </dgm:t>
    </dgm:pt>
    <dgm:pt modelId="{14B1A3E3-0B9B-46D8-BDCE-5AEE8CFC905D}" type="sibTrans" cxnId="{957D60A4-F947-4C1A-9271-149A39ADC927}">
      <dgm:prSet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57B37704-C674-45BF-B97E-689E67649DA3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zh-TW" altLang="en-US" sz="36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適當科技</a:t>
          </a:r>
          <a:r>
            <a:rPr lang="en-US" altLang="zh-TW" sz="36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/>
          </a:r>
          <a:br>
            <a:rPr lang="en-US" altLang="zh-TW" sz="36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</a:br>
          <a:r>
            <a:rPr lang="zh-TW" altLang="en-US" sz="36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風險評估</a:t>
          </a:r>
          <a:endParaRPr lang="en-US" altLang="zh-TW" sz="3600" dirty="0" smtClean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293D1D24-8558-4624-B5D4-1F3CED541822}" type="parTrans" cxnId="{41106398-A3CB-473E-B813-2B5346669BE8}">
      <dgm:prSet/>
      <dgm:spPr/>
      <dgm:t>
        <a:bodyPr/>
        <a:lstStyle/>
        <a:p>
          <a:endParaRPr lang="zh-TW" altLang="en-US"/>
        </a:p>
      </dgm:t>
    </dgm:pt>
    <dgm:pt modelId="{55FAE14A-9399-40E7-AF7B-0944F3AA868E}" type="sibTrans" cxnId="{41106398-A3CB-473E-B813-2B5346669BE8}">
      <dgm:prSet/>
      <dgm:spPr/>
      <dgm:t>
        <a:bodyPr/>
        <a:lstStyle/>
        <a:p>
          <a:endParaRPr lang="zh-TW" altLang="en-US"/>
        </a:p>
      </dgm:t>
    </dgm:pt>
    <dgm:pt modelId="{0AAF7524-D5BA-464C-B59C-FE7FE1DD3A10}" type="pres">
      <dgm:prSet presAssocID="{ADA9266F-87D9-4E44-841D-1EDE7BD9FD83}" presName="Name0" presStyleCnt="0">
        <dgm:presLayoutVars>
          <dgm:dir/>
          <dgm:resizeHandles val="exact"/>
        </dgm:presLayoutVars>
      </dgm:prSet>
      <dgm:spPr/>
    </dgm:pt>
    <dgm:pt modelId="{6BF72F51-86D5-4497-BEC1-8D7620273C81}" type="pres">
      <dgm:prSet presAssocID="{92E54CBC-E8EA-40C5-8B82-561F04059B29}" presName="node" presStyleLbl="node1" presStyleIdx="0" presStyleCnt="4" custLinFactNeighborX="-93" custLinFactNeighborY="-44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696507-7886-4725-AF7D-862B73AB3E4A}" type="pres">
      <dgm:prSet presAssocID="{B4B883DE-F1FF-4D7F-8A36-F72C88DA9197}" presName="sibTrans" presStyleLbl="sibTrans1D1" presStyleIdx="0" presStyleCnt="3"/>
      <dgm:spPr/>
      <dgm:t>
        <a:bodyPr/>
        <a:lstStyle/>
        <a:p>
          <a:endParaRPr lang="zh-TW" altLang="en-US"/>
        </a:p>
      </dgm:t>
    </dgm:pt>
    <dgm:pt modelId="{AB97CC2F-3D66-45D7-B377-2D29E9E0C1BA}" type="pres">
      <dgm:prSet presAssocID="{B4B883DE-F1FF-4D7F-8A36-F72C88DA9197}" presName="connectorText" presStyleLbl="sibTrans1D1" presStyleIdx="0" presStyleCnt="3"/>
      <dgm:spPr/>
      <dgm:t>
        <a:bodyPr/>
        <a:lstStyle/>
        <a:p>
          <a:endParaRPr lang="zh-TW" altLang="en-US"/>
        </a:p>
      </dgm:t>
    </dgm:pt>
    <dgm:pt modelId="{3B38B1EA-2902-4004-9294-3D60EBF33931}" type="pres">
      <dgm:prSet presAssocID="{081D227C-515F-4DDC-9CF4-01DE032DF1B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26F04F-5D0B-4462-B5BE-0FD651A3D286}" type="pres">
      <dgm:prSet presAssocID="{32C02286-8CE5-46E5-8853-48FE25D3D320}" presName="sibTrans" presStyleLbl="sibTrans1D1" presStyleIdx="1" presStyleCnt="3"/>
      <dgm:spPr/>
      <dgm:t>
        <a:bodyPr/>
        <a:lstStyle/>
        <a:p>
          <a:endParaRPr lang="zh-TW" altLang="en-US"/>
        </a:p>
      </dgm:t>
    </dgm:pt>
    <dgm:pt modelId="{A6E2A8B8-CD38-4C26-9FA6-D3EBD2CB1657}" type="pres">
      <dgm:prSet presAssocID="{32C02286-8CE5-46E5-8853-48FE25D3D320}" presName="connectorText" presStyleLbl="sibTrans1D1" presStyleIdx="1" presStyleCnt="3"/>
      <dgm:spPr/>
      <dgm:t>
        <a:bodyPr/>
        <a:lstStyle/>
        <a:p>
          <a:endParaRPr lang="zh-TW" altLang="en-US"/>
        </a:p>
      </dgm:t>
    </dgm:pt>
    <dgm:pt modelId="{E241A26C-FF0E-4276-B3D1-2ECCB9FBC1B1}" type="pres">
      <dgm:prSet presAssocID="{4F2B1D30-3BCA-49AE-BFB0-FE02C90A3C3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005B8D-F873-4463-B464-FA90DB534F7F}" type="pres">
      <dgm:prSet presAssocID="{14B1A3E3-0B9B-46D8-BDCE-5AEE8CFC905D}" presName="sibTrans" presStyleLbl="sibTrans1D1" presStyleIdx="2" presStyleCnt="3"/>
      <dgm:spPr/>
      <dgm:t>
        <a:bodyPr/>
        <a:lstStyle/>
        <a:p>
          <a:endParaRPr lang="zh-TW" altLang="en-US"/>
        </a:p>
      </dgm:t>
    </dgm:pt>
    <dgm:pt modelId="{82739C28-6AE6-4BA6-B07F-56CA9F4E46D5}" type="pres">
      <dgm:prSet presAssocID="{14B1A3E3-0B9B-46D8-BDCE-5AEE8CFC905D}" presName="connectorText" presStyleLbl="sibTrans1D1" presStyleIdx="2" presStyleCnt="3"/>
      <dgm:spPr/>
      <dgm:t>
        <a:bodyPr/>
        <a:lstStyle/>
        <a:p>
          <a:endParaRPr lang="zh-TW" altLang="en-US"/>
        </a:p>
      </dgm:t>
    </dgm:pt>
    <dgm:pt modelId="{6BD68814-D710-417A-9F0E-E84303D6E89F}" type="pres">
      <dgm:prSet presAssocID="{57B37704-C674-45BF-B97E-689E67649DA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0391341-1BE7-4B46-AFEE-CD0B537A0D3D}" type="presOf" srcId="{ADA9266F-87D9-4E44-841D-1EDE7BD9FD83}" destId="{0AAF7524-D5BA-464C-B59C-FE7FE1DD3A10}" srcOrd="0" destOrd="0" presId="urn:microsoft.com/office/officeart/2005/8/layout/bProcess3"/>
    <dgm:cxn modelId="{5600BBA4-B0EA-4D67-91D1-1EA00BA82B13}" type="presOf" srcId="{14B1A3E3-0B9B-46D8-BDCE-5AEE8CFC905D}" destId="{82739C28-6AE6-4BA6-B07F-56CA9F4E46D5}" srcOrd="1" destOrd="0" presId="urn:microsoft.com/office/officeart/2005/8/layout/bProcess3"/>
    <dgm:cxn modelId="{91F588F3-D608-466D-9FD5-4DBB88938334}" type="presOf" srcId="{92E54CBC-E8EA-40C5-8B82-561F04059B29}" destId="{6BF72F51-86D5-4497-BEC1-8D7620273C81}" srcOrd="0" destOrd="0" presId="urn:microsoft.com/office/officeart/2005/8/layout/bProcess3"/>
    <dgm:cxn modelId="{3F0A890E-133F-4F17-9FC4-D00331924296}" type="presOf" srcId="{32C02286-8CE5-46E5-8853-48FE25D3D320}" destId="{A6E2A8B8-CD38-4C26-9FA6-D3EBD2CB1657}" srcOrd="1" destOrd="0" presId="urn:microsoft.com/office/officeart/2005/8/layout/bProcess3"/>
    <dgm:cxn modelId="{ACAD6B04-924A-436D-ABBC-4C4866F9AB08}" srcId="{ADA9266F-87D9-4E44-841D-1EDE7BD9FD83}" destId="{92E54CBC-E8EA-40C5-8B82-561F04059B29}" srcOrd="0" destOrd="0" parTransId="{147A0CFA-5CC2-4C17-A3B7-94C09C98D326}" sibTransId="{B4B883DE-F1FF-4D7F-8A36-F72C88DA9197}"/>
    <dgm:cxn modelId="{60834BE9-CA74-44A9-BD85-5A614F5248D0}" srcId="{ADA9266F-87D9-4E44-841D-1EDE7BD9FD83}" destId="{081D227C-515F-4DDC-9CF4-01DE032DF1B5}" srcOrd="1" destOrd="0" parTransId="{88DB0C8B-928D-4F79-85B4-B11DCE172D8A}" sibTransId="{32C02286-8CE5-46E5-8853-48FE25D3D320}"/>
    <dgm:cxn modelId="{957D60A4-F947-4C1A-9271-149A39ADC927}" srcId="{ADA9266F-87D9-4E44-841D-1EDE7BD9FD83}" destId="{4F2B1D30-3BCA-49AE-BFB0-FE02C90A3C3F}" srcOrd="2" destOrd="0" parTransId="{F38DDEA7-55E3-4B71-A5B9-4A41C309ED7E}" sibTransId="{14B1A3E3-0B9B-46D8-BDCE-5AEE8CFC905D}"/>
    <dgm:cxn modelId="{41106398-A3CB-473E-B813-2B5346669BE8}" srcId="{ADA9266F-87D9-4E44-841D-1EDE7BD9FD83}" destId="{57B37704-C674-45BF-B97E-689E67649DA3}" srcOrd="3" destOrd="0" parTransId="{293D1D24-8558-4624-B5D4-1F3CED541822}" sibTransId="{55FAE14A-9399-40E7-AF7B-0944F3AA868E}"/>
    <dgm:cxn modelId="{3BB37463-F075-4A81-AE6D-67DE7D0CCF87}" type="presOf" srcId="{14B1A3E3-0B9B-46D8-BDCE-5AEE8CFC905D}" destId="{C2005B8D-F873-4463-B464-FA90DB534F7F}" srcOrd="0" destOrd="0" presId="urn:microsoft.com/office/officeart/2005/8/layout/bProcess3"/>
    <dgm:cxn modelId="{011B099E-7AF8-45F5-A391-3961BB8E5CF5}" type="presOf" srcId="{B4B883DE-F1FF-4D7F-8A36-F72C88DA9197}" destId="{AB97CC2F-3D66-45D7-B377-2D29E9E0C1BA}" srcOrd="1" destOrd="0" presId="urn:microsoft.com/office/officeart/2005/8/layout/bProcess3"/>
    <dgm:cxn modelId="{31990CB0-1593-4EAB-B066-1ED9619F1607}" type="presOf" srcId="{4F2B1D30-3BCA-49AE-BFB0-FE02C90A3C3F}" destId="{E241A26C-FF0E-4276-B3D1-2ECCB9FBC1B1}" srcOrd="0" destOrd="0" presId="urn:microsoft.com/office/officeart/2005/8/layout/bProcess3"/>
    <dgm:cxn modelId="{4B7EEDD3-651D-48A3-A104-BC9E0F06A5C8}" type="presOf" srcId="{081D227C-515F-4DDC-9CF4-01DE032DF1B5}" destId="{3B38B1EA-2902-4004-9294-3D60EBF33931}" srcOrd="0" destOrd="0" presId="urn:microsoft.com/office/officeart/2005/8/layout/bProcess3"/>
    <dgm:cxn modelId="{424FA2B2-2FFF-4A8C-88D4-C983A54E7D70}" type="presOf" srcId="{57B37704-C674-45BF-B97E-689E67649DA3}" destId="{6BD68814-D710-417A-9F0E-E84303D6E89F}" srcOrd="0" destOrd="0" presId="urn:microsoft.com/office/officeart/2005/8/layout/bProcess3"/>
    <dgm:cxn modelId="{0C4E4E69-73DE-4836-85E1-7CF229EE739D}" type="presOf" srcId="{32C02286-8CE5-46E5-8853-48FE25D3D320}" destId="{9226F04F-5D0B-4462-B5BE-0FD651A3D286}" srcOrd="0" destOrd="0" presId="urn:microsoft.com/office/officeart/2005/8/layout/bProcess3"/>
    <dgm:cxn modelId="{3A5514F9-982B-4344-8073-150AD541515A}" type="presOf" srcId="{B4B883DE-F1FF-4D7F-8A36-F72C88DA9197}" destId="{CB696507-7886-4725-AF7D-862B73AB3E4A}" srcOrd="0" destOrd="0" presId="urn:microsoft.com/office/officeart/2005/8/layout/bProcess3"/>
    <dgm:cxn modelId="{7788E55B-69CE-4D38-9910-EBA4CF68B775}" type="presParOf" srcId="{0AAF7524-D5BA-464C-B59C-FE7FE1DD3A10}" destId="{6BF72F51-86D5-4497-BEC1-8D7620273C81}" srcOrd="0" destOrd="0" presId="urn:microsoft.com/office/officeart/2005/8/layout/bProcess3"/>
    <dgm:cxn modelId="{91DF51CF-8318-446C-B063-54CE9FBE8361}" type="presParOf" srcId="{0AAF7524-D5BA-464C-B59C-FE7FE1DD3A10}" destId="{CB696507-7886-4725-AF7D-862B73AB3E4A}" srcOrd="1" destOrd="0" presId="urn:microsoft.com/office/officeart/2005/8/layout/bProcess3"/>
    <dgm:cxn modelId="{D27C3A35-F8C4-41EF-AC90-704436EF1140}" type="presParOf" srcId="{CB696507-7886-4725-AF7D-862B73AB3E4A}" destId="{AB97CC2F-3D66-45D7-B377-2D29E9E0C1BA}" srcOrd="0" destOrd="0" presId="urn:microsoft.com/office/officeart/2005/8/layout/bProcess3"/>
    <dgm:cxn modelId="{28DB13F0-76A5-42FA-A445-4D02CB0A7130}" type="presParOf" srcId="{0AAF7524-D5BA-464C-B59C-FE7FE1DD3A10}" destId="{3B38B1EA-2902-4004-9294-3D60EBF33931}" srcOrd="2" destOrd="0" presId="urn:microsoft.com/office/officeart/2005/8/layout/bProcess3"/>
    <dgm:cxn modelId="{D8FD9650-EAD6-45A4-BA0A-7502C16F5528}" type="presParOf" srcId="{0AAF7524-D5BA-464C-B59C-FE7FE1DD3A10}" destId="{9226F04F-5D0B-4462-B5BE-0FD651A3D286}" srcOrd="3" destOrd="0" presId="urn:microsoft.com/office/officeart/2005/8/layout/bProcess3"/>
    <dgm:cxn modelId="{9392CDA8-72C7-4687-A79D-F2229B0FF195}" type="presParOf" srcId="{9226F04F-5D0B-4462-B5BE-0FD651A3D286}" destId="{A6E2A8B8-CD38-4C26-9FA6-D3EBD2CB1657}" srcOrd="0" destOrd="0" presId="urn:microsoft.com/office/officeart/2005/8/layout/bProcess3"/>
    <dgm:cxn modelId="{FE158E51-5A5E-4774-83ED-D953AB2EFDAF}" type="presParOf" srcId="{0AAF7524-D5BA-464C-B59C-FE7FE1DD3A10}" destId="{E241A26C-FF0E-4276-B3D1-2ECCB9FBC1B1}" srcOrd="4" destOrd="0" presId="urn:microsoft.com/office/officeart/2005/8/layout/bProcess3"/>
    <dgm:cxn modelId="{FE77CA35-543A-45CC-9488-8E480327966E}" type="presParOf" srcId="{0AAF7524-D5BA-464C-B59C-FE7FE1DD3A10}" destId="{C2005B8D-F873-4463-B464-FA90DB534F7F}" srcOrd="5" destOrd="0" presId="urn:microsoft.com/office/officeart/2005/8/layout/bProcess3"/>
    <dgm:cxn modelId="{7F94772C-9AF6-4148-9342-D546110C4110}" type="presParOf" srcId="{C2005B8D-F873-4463-B464-FA90DB534F7F}" destId="{82739C28-6AE6-4BA6-B07F-56CA9F4E46D5}" srcOrd="0" destOrd="0" presId="urn:microsoft.com/office/officeart/2005/8/layout/bProcess3"/>
    <dgm:cxn modelId="{2CD9613C-ED5A-480F-ABF7-C56909F4379D}" type="presParOf" srcId="{0AAF7524-D5BA-464C-B59C-FE7FE1DD3A10}" destId="{6BD68814-D710-417A-9F0E-E84303D6E89F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96507-7886-4725-AF7D-862B73AB3E4A}">
      <dsp:nvSpPr>
        <dsp:cNvPr id="0" name=""/>
        <dsp:cNvSpPr/>
      </dsp:nvSpPr>
      <dsp:spPr>
        <a:xfrm>
          <a:off x="2463928" y="871146"/>
          <a:ext cx="5375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5852" y="45720"/>
              </a:lnTo>
              <a:lnTo>
                <a:pt x="285852" y="52244"/>
              </a:lnTo>
              <a:lnTo>
                <a:pt x="537505" y="52244"/>
              </a:lnTo>
            </a:path>
          </a:pathLst>
        </a:custGeom>
        <a:noFill/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18478" y="914035"/>
        <a:ext cx="28407" cy="5663"/>
      </dsp:txXfrm>
    </dsp:sp>
    <dsp:sp modelId="{6BF72F51-86D5-4497-BEC1-8D7620273C81}">
      <dsp:nvSpPr>
        <dsp:cNvPr id="0" name=""/>
        <dsp:cNvSpPr/>
      </dsp:nvSpPr>
      <dsp:spPr>
        <a:xfrm>
          <a:off x="5650" y="178843"/>
          <a:ext cx="2460078" cy="1476047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0" i="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重點摘要</a:t>
          </a:r>
          <a:endParaRPr lang="zh-TW" altLang="en-US" sz="3600" kern="1200" dirty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650" y="178843"/>
        <a:ext cx="2460078" cy="1476047"/>
      </dsp:txXfrm>
    </dsp:sp>
    <dsp:sp modelId="{9226F04F-5D0B-4462-B5BE-0FD651A3D286}">
      <dsp:nvSpPr>
        <dsp:cNvPr id="0" name=""/>
        <dsp:cNvSpPr/>
      </dsp:nvSpPr>
      <dsp:spPr>
        <a:xfrm>
          <a:off x="5492113" y="877671"/>
          <a:ext cx="535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18" y="45720"/>
              </a:lnTo>
            </a:path>
          </a:pathLst>
        </a:custGeom>
        <a:noFill/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745577" y="920559"/>
        <a:ext cx="28290" cy="5663"/>
      </dsp:txXfrm>
    </dsp:sp>
    <dsp:sp modelId="{3B38B1EA-2902-4004-9294-3D60EBF33931}">
      <dsp:nvSpPr>
        <dsp:cNvPr id="0" name=""/>
        <dsp:cNvSpPr/>
      </dsp:nvSpPr>
      <dsp:spPr>
        <a:xfrm>
          <a:off x="3033834" y="185367"/>
          <a:ext cx="2460078" cy="1476047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0" i="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敘事方法</a:t>
          </a:r>
          <a:endParaRPr lang="zh-TW" altLang="en-US" sz="3600" kern="1200" dirty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3033834" y="185367"/>
        <a:ext cx="2460078" cy="1476047"/>
      </dsp:txXfrm>
    </dsp:sp>
    <dsp:sp modelId="{C2005B8D-F873-4463-B464-FA90DB534F7F}">
      <dsp:nvSpPr>
        <dsp:cNvPr id="0" name=""/>
        <dsp:cNvSpPr/>
      </dsp:nvSpPr>
      <dsp:spPr>
        <a:xfrm>
          <a:off x="8518010" y="877671"/>
          <a:ext cx="535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5218" y="45720"/>
              </a:lnTo>
            </a:path>
          </a:pathLst>
        </a:custGeom>
        <a:noFill/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771473" y="920559"/>
        <a:ext cx="28290" cy="5663"/>
      </dsp:txXfrm>
    </dsp:sp>
    <dsp:sp modelId="{E241A26C-FF0E-4276-B3D1-2ECCB9FBC1B1}">
      <dsp:nvSpPr>
        <dsp:cNvPr id="0" name=""/>
        <dsp:cNvSpPr/>
      </dsp:nvSpPr>
      <dsp:spPr>
        <a:xfrm>
          <a:off x="6059731" y="185367"/>
          <a:ext cx="2460078" cy="1476047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0" i="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故事意義</a:t>
          </a:r>
          <a:endParaRPr lang="zh-TW" altLang="en-US" sz="3600" kern="1200" dirty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6059731" y="185367"/>
        <a:ext cx="2460078" cy="1476047"/>
      </dsp:txXfrm>
    </dsp:sp>
    <dsp:sp modelId="{6BD68814-D710-417A-9F0E-E84303D6E89F}">
      <dsp:nvSpPr>
        <dsp:cNvPr id="0" name=""/>
        <dsp:cNvSpPr/>
      </dsp:nvSpPr>
      <dsp:spPr>
        <a:xfrm>
          <a:off x="9085628" y="185367"/>
          <a:ext cx="2460078" cy="1476047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適當科技</a:t>
          </a:r>
          <a:r>
            <a:rPr lang="en-US" altLang="zh-TW" sz="360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/>
          </a:r>
          <a:br>
            <a:rPr lang="en-US" altLang="zh-TW" sz="360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</a:br>
          <a:r>
            <a:rPr lang="zh-TW" altLang="en-US" sz="3600" kern="12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rPr>
            <a:t>風險評估</a:t>
          </a:r>
          <a:endParaRPr lang="en-US" altLang="zh-TW" sz="3600" kern="1200" dirty="0" smtClean="0">
            <a:solidFill>
              <a:schemeClr val="bg1"/>
            </a:solidFill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9085628" y="185367"/>
        <a:ext cx="2460078" cy="14760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70B1A24-BA26-4D46-BB09-4219280D212E}" type="datetimeFigureOut">
              <a:rPr lang="zh-TW" altLang="en-US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F908B17-AE30-43C9-9AEB-734140DF326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865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84964E-75AA-4C57-A5D0-501AB3E91FF4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D646A-E064-4B5B-B827-6AA91E8383F0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72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1E018-7910-4CB4-873F-F6E66870D69A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7C1F6-1952-42CE-B889-C0CF13BF62FF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35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481C20-A76F-432D-B094-9978D5FB490F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F9051-29F5-4512-82B3-CE3F26DA55AA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43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D224DE-8B66-4570-BA0B-538603E47255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F96D5-6784-4567-BE97-65DC00B230D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81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3B0FCA-78E3-4AC7-BE44-79A1C9DB1F56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115661-1B33-4ECB-B96D-75A63F68FF7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06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57FC9-CF39-43D4-BEF7-9BC67BB7C713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39A30-FC91-477E-83B1-991CFFCD743C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23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F8C829-F43A-4804-882E-F2C92AC47D29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13C31-C9EE-4C63-9DCA-9FD2E4FAEBBF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42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D3D9D3-84A1-4764-AC95-89A4DC49FA42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224A4-0B6A-4342-AFE6-16C71A2E6E3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446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DC5814-7E86-46CA-BE8E-D3A0705CC2D7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C967D-45DC-48B2-98D5-34EFFDDB12C7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59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599A69-ABBD-4E76-82BA-DD8A30E01B22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F30B2-8814-4A3E-86F8-6E3F125B2C51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43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ACB755-CDF3-43E5-A8A3-F538E1716C2A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B4914-3D86-4C09-A697-EB024FD7D1F6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28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FB0FD6-DB14-4745-A64C-D4267EE60B54}" type="datetimeFigureOut">
              <a:rPr lang="zh-TW" altLang="en-US" smtClean="0"/>
              <a:pPr>
                <a:defRPr/>
              </a:pPr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115F88-0AF2-44D8-9C3E-30003410337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07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群組 48"/>
          <p:cNvGrpSpPr>
            <a:grpSpLocks/>
          </p:cNvGrpSpPr>
          <p:nvPr/>
        </p:nvGrpSpPr>
        <p:grpSpPr bwMode="auto">
          <a:xfrm>
            <a:off x="0" y="487363"/>
            <a:ext cx="12192000" cy="850900"/>
            <a:chOff x="0" y="486685"/>
            <a:chExt cx="12192000" cy="852256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" name="矩形 5"/>
            <p:cNvSpPr/>
            <p:nvPr/>
          </p:nvSpPr>
          <p:spPr>
            <a:xfrm>
              <a:off x="0" y="486685"/>
              <a:ext cx="12192000" cy="8522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4" name="標題 1"/>
            <p:cNvSpPr txBox="1">
              <a:spLocks/>
            </p:cNvSpPr>
            <p:nvPr/>
          </p:nvSpPr>
          <p:spPr>
            <a:xfrm>
              <a:off x="4148137" y="615403"/>
              <a:ext cx="3851275" cy="677353"/>
            </a:xfrm>
            <a:prstGeom prst="rect">
              <a:avLst/>
            </a:prstGeom>
            <a:grpFill/>
          </p:spPr>
          <p:txBody>
            <a:bodyPr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defTabSz="1007943" fontAlgn="auto">
                <a:spcBef>
                  <a:spcPts val="1102"/>
                </a:spcBef>
                <a:spcAft>
                  <a:spcPts val="0"/>
                </a:spcAft>
                <a:tabLst>
                  <a:tab pos="723671" algn="l"/>
                  <a:tab pos="1447342" algn="l"/>
                  <a:tab pos="2171013" algn="l"/>
                  <a:tab pos="2894683" algn="l"/>
                  <a:tab pos="3618353" algn="l"/>
                  <a:tab pos="4342025" algn="l"/>
                  <a:tab pos="5065695" algn="l"/>
                </a:tabLst>
                <a:defRPr/>
              </a:pPr>
              <a:r>
                <a:rPr kumimoji="0" lang="zh-TW" altLang="en-US" sz="4400" dirty="0" smtClean="0">
                  <a:latin typeface="KaiTi" panose="02010609060101010101" pitchFamily="49" charset="-122"/>
                  <a:ea typeface="KaiTi" panose="02010609060101010101" pitchFamily="49" charset="-122"/>
                </a:rPr>
                <a:t>電影與文學</a:t>
              </a:r>
              <a:r>
                <a:rPr kumimoji="0" lang="en-US" altLang="zh-TW" sz="4400" dirty="0" smtClean="0">
                  <a:latin typeface="KaiTi" panose="02010609060101010101" pitchFamily="49" charset="-122"/>
                  <a:ea typeface="KaiTi" panose="02010609060101010101" pitchFamily="49" charset="-122"/>
                </a:rPr>
                <a:t>(B</a:t>
              </a:r>
              <a:r>
                <a:rPr kumimoji="0" lang="en-US" altLang="zh-TW" sz="4400" dirty="0">
                  <a:latin typeface="KaiTi" panose="02010609060101010101" pitchFamily="49" charset="-122"/>
                  <a:ea typeface="KaiTi" panose="02010609060101010101" pitchFamily="49" charset="-122"/>
                </a:rPr>
                <a:t>)</a:t>
              </a:r>
            </a:p>
          </p:txBody>
        </p:sp>
      </p:grpSp>
      <p:grpSp>
        <p:nvGrpSpPr>
          <p:cNvPr id="14340" name="群組 26"/>
          <p:cNvGrpSpPr>
            <a:grpSpLocks/>
          </p:cNvGrpSpPr>
          <p:nvPr/>
        </p:nvGrpSpPr>
        <p:grpSpPr bwMode="auto">
          <a:xfrm rot="5400000">
            <a:off x="6664325" y="4154488"/>
            <a:ext cx="2716213" cy="46037"/>
            <a:chOff x="674025" y="4138300"/>
            <a:chExt cx="6570153" cy="45719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8" name="矩形 27"/>
            <p:cNvSpPr/>
            <p:nvPr/>
          </p:nvSpPr>
          <p:spPr>
            <a:xfrm>
              <a:off x="674024" y="4138300"/>
              <a:ext cx="241148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3312070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3692223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4072379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4452533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4832689" y="4138300"/>
              <a:ext cx="241148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</p:grpSp>
      <p:grpSp>
        <p:nvGrpSpPr>
          <p:cNvPr id="14341" name="群組 33"/>
          <p:cNvGrpSpPr>
            <a:grpSpLocks/>
          </p:cNvGrpSpPr>
          <p:nvPr/>
        </p:nvGrpSpPr>
        <p:grpSpPr bwMode="auto">
          <a:xfrm rot="5400000" flipV="1">
            <a:off x="1892300" y="4135438"/>
            <a:ext cx="2716213" cy="84137"/>
            <a:chOff x="674025" y="4138300"/>
            <a:chExt cx="6570153" cy="45719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5" name="矩形 34"/>
            <p:cNvSpPr/>
            <p:nvPr/>
          </p:nvSpPr>
          <p:spPr>
            <a:xfrm>
              <a:off x="674024" y="4138300"/>
              <a:ext cx="241148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3312070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3692223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8" name="矩形 37"/>
            <p:cNvSpPr/>
            <p:nvPr/>
          </p:nvSpPr>
          <p:spPr>
            <a:xfrm>
              <a:off x="4072379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39" name="矩形 38"/>
            <p:cNvSpPr/>
            <p:nvPr/>
          </p:nvSpPr>
          <p:spPr>
            <a:xfrm>
              <a:off x="4452533" y="4138300"/>
              <a:ext cx="15359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4832689" y="4138300"/>
              <a:ext cx="2411488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</p:grpSp>
      <p:grpSp>
        <p:nvGrpSpPr>
          <p:cNvPr id="14342" name="群組 47"/>
          <p:cNvGrpSpPr>
            <a:grpSpLocks/>
          </p:cNvGrpSpPr>
          <p:nvPr/>
        </p:nvGrpSpPr>
        <p:grpSpPr bwMode="auto">
          <a:xfrm>
            <a:off x="60325" y="2146300"/>
            <a:ext cx="12071350" cy="4090988"/>
            <a:chOff x="60864" y="1874035"/>
            <a:chExt cx="12070272" cy="4091019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1" name="矩形 20"/>
            <p:cNvSpPr/>
            <p:nvPr/>
          </p:nvSpPr>
          <p:spPr>
            <a:xfrm>
              <a:off x="60864" y="1874035"/>
              <a:ext cx="2552472" cy="4091019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17" name="標題 1"/>
            <p:cNvSpPr txBox="1">
              <a:spLocks/>
            </p:cNvSpPr>
            <p:nvPr/>
          </p:nvSpPr>
          <p:spPr>
            <a:xfrm>
              <a:off x="452942" y="3580611"/>
              <a:ext cx="1768317" cy="677867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 defTabSz="1007943" fontAlgn="auto">
                <a:spcBef>
                  <a:spcPts val="1102"/>
                </a:spcBef>
                <a:spcAft>
                  <a:spcPts val="0"/>
                </a:spcAft>
                <a:tabLst>
                  <a:tab pos="723671" algn="l"/>
                  <a:tab pos="1447342" algn="l"/>
                  <a:tab pos="2171013" algn="l"/>
                  <a:tab pos="2894683" algn="l"/>
                  <a:tab pos="3618353" algn="l"/>
                  <a:tab pos="4342025" algn="l"/>
                  <a:tab pos="5065695" algn="l"/>
                </a:tabLst>
                <a:defRPr/>
              </a:pPr>
              <a:r>
                <a:rPr kumimoji="0" lang="zh-TW" altLang="en-US" sz="4000" dirty="0" smtClean="0">
                  <a:latin typeface="KaiTi" panose="02010609060101010101" pitchFamily="49" charset="-122"/>
                  <a:ea typeface="KaiTi" panose="02010609060101010101" pitchFamily="49" charset="-122"/>
                </a:rPr>
                <a:t>第一組</a:t>
              </a:r>
              <a:endParaRPr kumimoji="0" lang="en-US" altLang="zh-TW" sz="4000" dirty="0">
                <a:latin typeface="KaiTi" panose="02010609060101010101" pitchFamily="49" charset="-122"/>
                <a:ea typeface="KaiTi" panose="02010609060101010101" pitchFamily="49" charset="-122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8624662" y="1874035"/>
              <a:ext cx="3506474" cy="4091019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cxnSp>
          <p:nvCxnSpPr>
            <p:cNvPr id="42" name="直線接點 41"/>
            <p:cNvCxnSpPr/>
            <p:nvPr/>
          </p:nvCxnSpPr>
          <p:spPr>
            <a:xfrm>
              <a:off x="68801" y="1874035"/>
              <a:ext cx="12062335" cy="0"/>
            </a:xfrm>
            <a:prstGeom prst="line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5" name="直線接點 44"/>
            <p:cNvCxnSpPr/>
            <p:nvPr/>
          </p:nvCxnSpPr>
          <p:spPr>
            <a:xfrm>
              <a:off x="68801" y="5965054"/>
              <a:ext cx="12062335" cy="0"/>
            </a:xfrm>
            <a:prstGeom prst="line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410" y="2283172"/>
            <a:ext cx="2712440" cy="36950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文字方塊 6"/>
          <p:cNvSpPr txBox="1"/>
          <p:nvPr/>
        </p:nvSpPr>
        <p:spPr>
          <a:xfrm>
            <a:off x="3437417" y="2608113"/>
            <a:ext cx="1200329" cy="30451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0" lang="zh-TW" altLang="en-US" sz="4800" b="1" dirty="0" smtClean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穹</a:t>
            </a:r>
            <a:r>
              <a:rPr kumimoji="0" lang="zh-TW" altLang="en-US" sz="2000" b="1" dirty="0" smtClean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kumimoji="0" lang="zh-TW" altLang="en-US" sz="4800" b="1" dirty="0" smtClean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頂</a:t>
            </a:r>
            <a:r>
              <a:rPr kumimoji="0" lang="zh-TW" altLang="en-US" sz="2000" b="1" dirty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kumimoji="0" lang="zh-TW" altLang="en-US" sz="4800" b="1" dirty="0" smtClean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之</a:t>
            </a:r>
            <a:r>
              <a:rPr kumimoji="0" lang="zh-TW" altLang="en-US" sz="2000" b="1" dirty="0" smtClean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kumimoji="0" lang="zh-TW" altLang="en-US" sz="4800" b="1" dirty="0" smtClean="0">
                <a:solidFill>
                  <a:schemeClr val="accent1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下</a:t>
            </a:r>
            <a:endParaRPr kumimoji="0" lang="zh-TW" altLang="en-US" sz="4800" b="1" dirty="0">
              <a:solidFill>
                <a:schemeClr val="accent1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8745926" y="3283418"/>
            <a:ext cx="33857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光電三乙 </a:t>
            </a:r>
            <a:r>
              <a:rPr lang="en-US" altLang="zh-TW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4A2L0064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黃日冠</a:t>
            </a:r>
            <a:endParaRPr lang="en-US" altLang="zh-TW" sz="2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應英延修 </a:t>
            </a:r>
            <a:r>
              <a:rPr lang="en-US" altLang="zh-TW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4A0C0904 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吳</a:t>
            </a:r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學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諭</a:t>
            </a:r>
            <a:endParaRPr lang="en-US" altLang="zh-TW" sz="2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商設二甲 </a:t>
            </a:r>
            <a:r>
              <a:rPr lang="en-US" altLang="zh-TW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4A3J2062 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甄</a:t>
            </a:r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寶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婷</a:t>
            </a:r>
            <a:endParaRPr lang="en-US" altLang="zh-TW" sz="2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自控三甲 </a:t>
            </a:r>
            <a:r>
              <a:rPr lang="en-US" altLang="zh-TW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4A212089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吳育齊</a:t>
            </a:r>
            <a:endParaRPr lang="en-US" altLang="zh-TW" sz="2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自控三甲 </a:t>
            </a:r>
            <a:r>
              <a:rPr lang="en-US" altLang="zh-TW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4A212117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江</a:t>
            </a:r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彬睿 </a:t>
            </a:r>
            <a:endParaRPr lang="en-US" altLang="zh-TW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000" dirty="0">
                <a:latin typeface="KaiTi" panose="02010609060101010101" pitchFamily="49" charset="-122"/>
                <a:ea typeface="KaiTi" panose="02010609060101010101" pitchFamily="49" charset="-122"/>
              </a:rPr>
              <a:t>自控三甲 </a:t>
            </a:r>
            <a:r>
              <a:rPr lang="en-US" altLang="zh-TW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4A212119</a:t>
            </a:r>
            <a:r>
              <a:rPr lang="zh-TW" altLang="en-US" sz="2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黃德財</a:t>
            </a:r>
            <a:endParaRPr lang="zh-TW" altLang="en-US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93986" y="3120713"/>
            <a:ext cx="7561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en-US" altLang="zh-TW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英國悲劇，中國警惕。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4622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517619" y="3167923"/>
            <a:ext cx="72129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TW" sz="34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en-US" altLang="zh-TW" sz="34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 經濟</a:t>
            </a:r>
            <a:r>
              <a:rPr lang="en-US" altLang="zh-TW" sz="3400" dirty="0">
                <a:latin typeface="KaiTi" panose="02010609060101010101" pitchFamily="49" charset="-122"/>
                <a:ea typeface="KaiTi" panose="02010609060101010101" pitchFamily="49" charset="-122"/>
              </a:rPr>
              <a:t>&amp;</a:t>
            </a:r>
            <a:r>
              <a:rPr lang="zh-TW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環保，是平衡，非擇一。</a:t>
            </a:r>
            <a:endParaRPr lang="zh-TW" altLang="en-US" sz="3400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90909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030302" y="3196975"/>
            <a:ext cx="7680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 環境保護，人人有責。 </a:t>
            </a:r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91717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562045" y="2763392"/>
            <a:ext cx="6875253" cy="156966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>適當科技</a:t>
            </a:r>
            <a:r>
              <a:rPr lang="en-US" altLang="zh-TW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r>
              <a:rPr lang="en-US" altLang="zh-TW" sz="4800" dirty="0"/>
              <a:t>Appropriate Technology</a:t>
            </a:r>
            <a:endParaRPr lang="zh-TW" altLang="en-US" sz="4800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229867" y="1284188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2056954" y="4691142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5318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703643" y="2540459"/>
            <a:ext cx="5561627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 smtClean="0"/>
              <a:t>     </a:t>
            </a:r>
            <a:r>
              <a:rPr lang="zh-TW" altLang="en-US" sz="4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產業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過剩</a:t>
            </a:r>
            <a:endParaRPr lang="en-US" altLang="zh-TW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sz="9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      中國的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"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鋼鐵、汽車、石化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</a:p>
          <a:p>
            <a:pPr algn="ctr"/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      是否越來越過剩？工業的轉型</a:t>
            </a:r>
            <a:endParaRPr lang="en-US" altLang="zh-TW" sz="2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      或者改良如何實行？</a:t>
            </a:r>
            <a:endParaRPr lang="zh-TW" altLang="en-US" sz="2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96890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3350957" y="2648873"/>
            <a:ext cx="5051171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/>
              <a:t>       </a:t>
            </a:r>
            <a:r>
              <a:rPr lang="zh-TW" altLang="en-US" sz="4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交通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廢氣</a:t>
            </a:r>
            <a:r>
              <a:rPr lang="zh-TW" altLang="en-US" sz="4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對比</a:t>
            </a:r>
            <a:endParaRPr lang="en-US" altLang="zh-TW" sz="44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sz="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    </a:t>
            </a:r>
            <a:r>
              <a:rPr lang="zh-TW" altLang="en-US" sz="2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柴</a:t>
            </a:r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靜運用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"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油耗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"</a:t>
            </a:r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來對比</a:t>
            </a:r>
            <a:r>
              <a:rPr lang="zh-TW" altLang="en-US" sz="2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洛杉磯</a:t>
            </a:r>
            <a:endParaRPr lang="en-US" altLang="zh-TW" sz="24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   與</a:t>
            </a:r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中國在交通排放廢氣上的差異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60602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562045" y="2763392"/>
            <a:ext cx="6875253" cy="156966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zh-TW" sz="4800" b="1" dirty="0">
                <a:latin typeface="Bernard MT Condensed" panose="02050806060905020404" pitchFamily="18" charset="0"/>
                <a:ea typeface="KaiTi" panose="02010609060101010101" pitchFamily="49" charset="-122"/>
              </a:rPr>
              <a:t>風險</a:t>
            </a:r>
            <a:r>
              <a:rPr lang="zh-CN" altLang="zh-TW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>評估</a:t>
            </a:r>
            <a:r>
              <a:rPr lang="en-US" altLang="zh-TW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r>
              <a:rPr lang="en-US" altLang="zh-TW" sz="4800" dirty="0"/>
              <a:t>Risk Evaluation</a:t>
            </a:r>
            <a:endParaRPr lang="zh-TW" altLang="en-US" sz="4800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229867" y="1284188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2056954" y="4691142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463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941609" y="2307898"/>
            <a:ext cx="6155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TW" sz="28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燃燒煤炭</a:t>
            </a:r>
            <a:endParaRPr lang="en-US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為了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節省成本，使用未處理的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褐煤</a:t>
            </a:r>
            <a:r>
              <a:rPr lang="zh-TW" altLang="en-US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sz="22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企業與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個人的環保意識不夠，缺乏專業知識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2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2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zh-TW" sz="28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建議</a:t>
            </a:r>
            <a:endParaRPr lang="en-US" altLang="zh-CN" sz="28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應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利用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風力發電</a:t>
            </a:r>
            <a:r>
              <a:rPr lang="zh-TW" altLang="en-US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太陽能或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天然氣。（例：英國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2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61739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820838" y="2073654"/>
            <a:ext cx="635047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b="1" dirty="0"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2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zh-TW" sz="28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廢氣</a:t>
            </a:r>
            <a:endParaRPr lang="en-US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柴油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車所排放出來的廢氣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2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zh-TW" sz="28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建議</a:t>
            </a:r>
            <a:endParaRPr lang="en-US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使用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油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電混合車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以降低排放之廢氣</a:t>
            </a:r>
            <a:r>
              <a:rPr lang="zh-CN" altLang="zh-TW" sz="22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也必須強制規定安裝</a:t>
            </a:r>
            <a:r>
              <a:rPr lang="en-US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DPF</a:t>
            </a:r>
            <a:r>
              <a:rPr lang="zh-CN" altLang="zh-TW" sz="2200" b="1" dirty="0">
                <a:latin typeface="KaiTi" panose="02010609060101010101" pitchFamily="49" charset="-122"/>
                <a:ea typeface="KaiTi" panose="02010609060101010101" pitchFamily="49" charset="-122"/>
              </a:rPr>
              <a:t>過濾裝置才能上路。（例：美國）</a:t>
            </a:r>
            <a:endParaRPr lang="zh-TW" altLang="en-US" sz="2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5999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072828"/>
            <a:ext cx="12192000" cy="290013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4208557" y="2861173"/>
            <a:ext cx="37748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THE</a:t>
            </a:r>
            <a:r>
              <a:rPr lang="zh-TW" altLang="en-US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END</a:t>
            </a:r>
            <a:endParaRPr lang="zh-TW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 flipV="1">
            <a:off x="0" y="199605"/>
            <a:ext cx="12192000" cy="457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5" tIns="45713" rIns="91425" bIns="45713" anchor="ctr"/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 flipV="1">
            <a:off x="0" y="517616"/>
            <a:ext cx="12192000" cy="457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5" tIns="45713" rIns="91425" bIns="45713" anchor="ctr"/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 flipV="1">
            <a:off x="0" y="881348"/>
            <a:ext cx="12192000" cy="457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5" tIns="45713" rIns="91425" bIns="45713" anchor="ctr"/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 flipV="1">
            <a:off x="0" y="1238944"/>
            <a:ext cx="12192000" cy="4571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5" tIns="45713" rIns="91425" bIns="45713" anchor="ctr"/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 flipV="1">
            <a:off x="0" y="1596540"/>
            <a:ext cx="12192000" cy="4571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25" tIns="45713" rIns="91425" bIns="45713" anchor="ctr"/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97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056954" y="2656805"/>
            <a:ext cx="768042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07943" fontAlgn="auto">
              <a:spcBef>
                <a:spcPts val="1102"/>
              </a:spcBef>
              <a:spcAft>
                <a:spcPts val="0"/>
              </a:spcAft>
              <a:tabLst>
                <a:tab pos="723671" algn="l"/>
                <a:tab pos="1447342" algn="l"/>
                <a:tab pos="2171013" algn="l"/>
                <a:tab pos="2894683" algn="l"/>
                <a:tab pos="3618353" algn="l"/>
                <a:tab pos="4342025" algn="l"/>
                <a:tab pos="5065695" algn="l"/>
              </a:tabLst>
              <a:defRPr/>
            </a:pPr>
            <a:r>
              <a:rPr kumimoji="0" lang="zh-TW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目錄</a:t>
            </a:r>
            <a:endParaRPr kumimoji="0" lang="en-US" altLang="zh-TW" sz="4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 algn="ctr"/>
            <a:r>
              <a:rPr lang="en-US" altLang="zh-TW" sz="4000" dirty="0"/>
              <a:t>Contents</a:t>
            </a:r>
            <a: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229867" y="1284188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2056954" y="4691142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0138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610" y="86264"/>
            <a:ext cx="3037937" cy="3037937"/>
          </a:xfrm>
          <a:prstGeom prst="rect">
            <a:avLst/>
          </a:prstGeom>
        </p:spPr>
      </p:pic>
      <p:graphicFrame>
        <p:nvGraphicFramePr>
          <p:cNvPr id="11" name="資料庫圖表 10"/>
          <p:cNvGraphicFramePr/>
          <p:nvPr>
            <p:extLst>
              <p:ext uri="{D42A27DB-BD31-4B8C-83A1-F6EECF244321}">
                <p14:modId xmlns:p14="http://schemas.microsoft.com/office/powerpoint/2010/main" val="885673238"/>
              </p:ext>
            </p:extLst>
          </p:nvPr>
        </p:nvGraphicFramePr>
        <p:xfrm>
          <a:off x="276045" y="2881223"/>
          <a:ext cx="11553645" cy="1846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056954" y="2656805"/>
            <a:ext cx="768042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4800" b="1" dirty="0">
                <a:latin typeface="Bernard MT Condensed" panose="02050806060905020404" pitchFamily="18" charset="0"/>
                <a:ea typeface="KaiTi" panose="02010609060101010101" pitchFamily="49" charset="-122"/>
              </a:rPr>
              <a:t>重點摘要</a:t>
            </a:r>
          </a:p>
          <a:p>
            <a:pPr lvl="0" algn="ctr"/>
            <a:r>
              <a:rPr lang="en-US" altLang="zh-TW" sz="40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</a:rPr>
              <a:t>Summary</a:t>
            </a:r>
            <a: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229867" y="1284188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2056954" y="4691142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1142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660984" y="2455134"/>
            <a:ext cx="76804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2000" b="1" dirty="0"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zh-TW" sz="2000" b="1" dirty="0">
                <a:latin typeface="KaiTi" panose="02010609060101010101" pitchFamily="49" charset="-122"/>
                <a:ea typeface="KaiTi" panose="02010609060101010101" pitchFamily="49" charset="-122"/>
              </a:rPr>
              <a:t>調查霧霾的原因、霧霾是什麼和它的危害</a:t>
            </a:r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0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zh-TW" sz="2000" b="1" dirty="0">
                <a:latin typeface="KaiTi" panose="02010609060101010101" pitchFamily="49" charset="-122"/>
                <a:ea typeface="KaiTi" panose="02010609060101010101" pitchFamily="49" charset="-122"/>
              </a:rPr>
              <a:t>煤炭與石油使中國經濟發展迅速，同時引起</a:t>
            </a:r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大氣污染</a:t>
            </a:r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0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sz="20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2000" b="1" dirty="0"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說明</a:t>
            </a:r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英國美國是如何治理大氣污染</a:t>
            </a:r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0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zh-TW" sz="20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四</a:t>
            </a:r>
            <a:r>
              <a:rPr lang="zh-TW" altLang="zh-TW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zh-TW" sz="2000" b="1" dirty="0">
                <a:latin typeface="KaiTi" panose="02010609060101010101" pitchFamily="49" charset="-122"/>
                <a:ea typeface="KaiTi" panose="02010609060101010101" pitchFamily="49" charset="-122"/>
              </a:rPr>
              <a:t>柴靜提出中國人民可以做的改變</a:t>
            </a:r>
            <a:r>
              <a:rPr lang="zh-TW" altLang="en-US" sz="20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zh-TW" altLang="zh-TW" sz="2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 algn="ctr"/>
            <a:r>
              <a:rPr lang="en-US" altLang="zh-TW" sz="2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2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endParaRPr lang="zh-TW" altLang="en-US" sz="2000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90591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056954" y="2656805"/>
            <a:ext cx="768042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4800" b="1" dirty="0">
                <a:latin typeface="Bernard MT Condensed" panose="02050806060905020404" pitchFamily="18" charset="0"/>
                <a:ea typeface="KaiTi" panose="02010609060101010101" pitchFamily="49" charset="-122"/>
              </a:rPr>
              <a:t>敘事</a:t>
            </a:r>
            <a:r>
              <a:rPr lang="zh-TW" altLang="en-US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>方法</a:t>
            </a:r>
            <a:endParaRPr lang="en-US" altLang="zh-TW" sz="4800" b="1" dirty="0" smtClean="0">
              <a:latin typeface="Bernard MT Condensed" panose="02050806060905020404" pitchFamily="18" charset="0"/>
              <a:ea typeface="KaiTi" panose="02010609060101010101" pitchFamily="49" charset="-122"/>
            </a:endParaRPr>
          </a:p>
          <a:p>
            <a:pPr lvl="0" algn="ctr"/>
            <a:r>
              <a:rPr lang="en-US" altLang="zh-TW" sz="40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</a:rPr>
              <a:t>Narrative methods</a:t>
            </a:r>
            <a: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229867" y="1284188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2056954" y="4691142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662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9" name="文字方塊 8"/>
          <p:cNvSpPr txBox="1"/>
          <p:nvPr/>
        </p:nvSpPr>
        <p:spPr>
          <a:xfrm>
            <a:off x="2953374" y="2579267"/>
            <a:ext cx="6286720" cy="2459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325"/>
              </a:lnSpc>
              <a:spcAft>
                <a:spcPts val="2250"/>
              </a:spcAft>
            </a:pP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（一）</a:t>
            </a:r>
            <a:r>
              <a:rPr lang="zh-CN" altLang="zh-TW" sz="2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《穹頂之下》怎麼來的</a:t>
            </a:r>
            <a:r>
              <a:rPr lang="zh-CN" altLang="zh-TW" sz="2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？</a:t>
            </a:r>
            <a: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/>
            </a:r>
            <a:b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</a:b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柴静用一種深度調查的方法，配合多年央視工作經歷練就的能力，以視頻語音</a:t>
            </a:r>
            <a: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+</a:t>
            </a: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個人演講能力，將之表達出來。</a:t>
            </a:r>
            <a:endParaRPr lang="zh-TW" altLang="zh-TW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>
              <a:spcAft>
                <a:spcPts val="2250"/>
              </a:spcAft>
            </a:pP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（二）</a:t>
            </a:r>
            <a:r>
              <a:rPr lang="zh-CN" altLang="zh-TW" sz="2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用了幾種媒體呈</a:t>
            </a:r>
            <a:r>
              <a:rPr lang="zh-TW" altLang="en-US" sz="2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現</a:t>
            </a:r>
            <a:r>
              <a:rPr lang="zh-CN" altLang="zh-TW" sz="2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手段來完成敘事？</a:t>
            </a:r>
            <a: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/>
            </a:r>
            <a:b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</a:br>
            <a: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 TED</a:t>
            </a: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式演講、信息可視化、</a:t>
            </a:r>
            <a:r>
              <a:rPr lang="en-MY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Flash</a:t>
            </a: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動</a:t>
            </a:r>
            <a:r>
              <a:rPr lang="zh-TW" altLang="en-US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畫</a:t>
            </a:r>
            <a:r>
              <a:rPr lang="zh-CN" altLang="zh-TW" sz="2000" dirty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及無人機拍攝等。</a:t>
            </a:r>
            <a:endParaRPr lang="zh-TW" altLang="zh-TW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51658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9" name="文字方塊 8"/>
          <p:cNvSpPr txBox="1"/>
          <p:nvPr/>
        </p:nvSpPr>
        <p:spPr>
          <a:xfrm>
            <a:off x="2885337" y="2441286"/>
            <a:ext cx="6711351" cy="2510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250"/>
              </a:spcAft>
            </a:pPr>
            <a:r>
              <a:rPr lang="en-MY" altLang="zh-TW" sz="20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/>
            </a:r>
            <a:br>
              <a:rPr lang="en-MY" altLang="zh-TW" sz="20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</a:br>
            <a:r>
              <a:rPr lang="zh-CN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當</a:t>
            </a:r>
            <a:r>
              <a:rPr lang="zh-TW" altLang="en-US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舉出</a:t>
            </a:r>
            <a:r>
              <a:rPr lang="zh-CN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一些數字的時候，她還反</a:t>
            </a:r>
            <a:r>
              <a:rPr lang="zh-TW" altLang="en-US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覆</a:t>
            </a:r>
            <a:r>
              <a:rPr lang="zh-CN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強調“我和你們一樣，看不懂。”這樣的敘事手法，有效。一下子縮短了</a:t>
            </a:r>
            <a:r>
              <a:rPr lang="zh-CN" altLang="zh-TW" sz="200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傳受</a:t>
            </a:r>
            <a:r>
              <a:rPr lang="zh-TW" altLang="en-US" sz="200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雙</a:t>
            </a:r>
            <a:r>
              <a:rPr lang="zh-CN" altLang="zh-TW" sz="200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方</a:t>
            </a:r>
            <a:r>
              <a:rPr lang="zh-CN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YaHei" panose="020B0503020204020204" pitchFamily="34" charset="-122"/>
              </a:rPr>
              <a:t>的距離感。</a:t>
            </a:r>
            <a:endParaRPr lang="zh-TW" altLang="zh-TW" sz="2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CN" altLang="zh-TW" sz="20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（四）</a:t>
            </a:r>
            <a:r>
              <a:rPr lang="zh-CN" altLang="zh-TW" sz="2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利用公共敘事的方法來呈現《穹頂之下》的軸心：</a:t>
            </a:r>
            <a:r>
              <a:rPr lang="zh-CN" altLang="zh-TW" sz="2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全民</a:t>
            </a:r>
            <a:r>
              <a:rPr lang="zh-CN" altLang="zh-TW" sz="2000" dirty="0" smtClean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總動員</a:t>
            </a:r>
            <a:r>
              <a:rPr lang="zh-CN" altLang="zh-TW" sz="2000" dirty="0" smtClean="0">
                <a:solidFill>
                  <a:srgbClr val="00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。</a:t>
            </a:r>
            <a:endParaRPr lang="zh-TW" altLang="zh-TW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3933300" y="2331195"/>
            <a:ext cx="44684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TW" sz="2000" b="1" dirty="0">
                <a:latin typeface="KaiTi" panose="02010609060101010101" pitchFamily="49" charset="-122"/>
                <a:ea typeface="KaiTi" panose="02010609060101010101" pitchFamily="49" charset="-122"/>
                <a:cs typeface="Microsoft YaHei" panose="020B0503020204020204" pitchFamily="34" charset="-122"/>
              </a:rPr>
              <a:t>（三）</a:t>
            </a:r>
            <a:r>
              <a:rPr lang="zh-TW" altLang="en-US" sz="2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Microsoft YaHei" panose="020B0503020204020204" pitchFamily="34" charset="-122"/>
              </a:rPr>
              <a:t>說明</a:t>
            </a:r>
            <a:r>
              <a:rPr lang="zh-CN" altLang="zh-TW" sz="2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Microsoft YaHei" panose="020B0503020204020204" pitchFamily="34" charset="-122"/>
              </a:rPr>
              <a:t>數據調查時如何婉轉解釋？</a:t>
            </a:r>
            <a:endParaRPr lang="zh-TW" altLang="en-US" sz="20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68595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056954" y="2656805"/>
            <a:ext cx="76804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Bernard MT Condensed" panose="02050806060905020404" pitchFamily="18" charset="0"/>
                <a:ea typeface="KaiTi" panose="02010609060101010101" pitchFamily="49" charset="-122"/>
              </a:rPr>
              <a:t>故事</a:t>
            </a:r>
            <a:r>
              <a:rPr lang="zh-TW" altLang="en-US" sz="48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>意義</a:t>
            </a:r>
            <a: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  <a:t/>
            </a:r>
            <a:br>
              <a:rPr lang="en-US" altLang="zh-TW" sz="4000" b="1" dirty="0" smtClean="0">
                <a:latin typeface="Bernard MT Condensed" panose="02050806060905020404" pitchFamily="18" charset="0"/>
                <a:ea typeface="KaiTi" panose="02010609060101010101" pitchFamily="49" charset="-122"/>
              </a:rPr>
            </a:br>
            <a:r>
              <a:rPr lang="en-US" altLang="zh-TW" sz="4000" dirty="0"/>
              <a:t>Story </a:t>
            </a:r>
            <a:r>
              <a:rPr lang="en-US" altLang="zh-TW" sz="4000" dirty="0" smtClean="0"/>
              <a:t>Significance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2258828" y="1533481"/>
            <a:ext cx="1792712" cy="1393557"/>
            <a:chOff x="3250865" y="1852658"/>
            <a:chExt cx="1792712" cy="1393557"/>
          </a:xfrm>
        </p:grpSpPr>
        <p:sp>
          <p:nvSpPr>
            <p:cNvPr id="4" name="矩形 3"/>
            <p:cNvSpPr/>
            <p:nvPr/>
          </p:nvSpPr>
          <p:spPr>
            <a:xfrm flipV="1">
              <a:off x="3298166" y="1855057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 rot="5400000" flipV="1">
              <a:off x="2577737" y="2525786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905704" y="4172478"/>
            <a:ext cx="1745411" cy="1439277"/>
            <a:chOff x="6553241" y="4367381"/>
            <a:chExt cx="1745411" cy="1439277"/>
          </a:xfrm>
        </p:grpSpPr>
        <p:sp>
          <p:nvSpPr>
            <p:cNvPr id="7" name="矩形 6"/>
            <p:cNvSpPr/>
            <p:nvPr/>
          </p:nvSpPr>
          <p:spPr>
            <a:xfrm rot="5400000" flipV="1">
              <a:off x="7574660" y="5040509"/>
              <a:ext cx="1393557" cy="4730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 flipV="1">
              <a:off x="6553241" y="5760939"/>
              <a:ext cx="1745411" cy="45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91425" tIns="45713" rIns="91425" bIns="45713" anchor="ctr"/>
            <a:lstStyle/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zh-TW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229867" y="1284188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2056954" y="4691142"/>
            <a:ext cx="3752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600" dirty="0" smtClean="0">
                <a:solidFill>
                  <a:schemeClr val="accent5">
                    <a:lumMod val="50000"/>
                  </a:schemeClr>
                </a:solidFill>
              </a:rPr>
              <a:t>*****</a:t>
            </a:r>
            <a:endParaRPr lang="zh-TW" alt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183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1757</TotalTime>
  <Words>290</Words>
  <Application>Microsoft Office PowerPoint</Application>
  <PresentationFormat>寬螢幕</PresentationFormat>
  <Paragraphs>71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9" baseType="lpstr">
      <vt:lpstr>KaiTi</vt:lpstr>
      <vt:lpstr>Microsoft YaHei</vt:lpstr>
      <vt:lpstr>新細明體</vt:lpstr>
      <vt:lpstr>標楷體</vt:lpstr>
      <vt:lpstr>Arial</vt:lpstr>
      <vt:lpstr>Bernard MT Condensed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abc</dc:creator>
  <cp:lastModifiedBy>abc</cp:lastModifiedBy>
  <cp:revision>141</cp:revision>
  <dcterms:created xsi:type="dcterms:W3CDTF">2015-10-26T09:34:49Z</dcterms:created>
  <dcterms:modified xsi:type="dcterms:W3CDTF">2015-11-19T09:37:22Z</dcterms:modified>
</cp:coreProperties>
</file>