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75" r:id="rId5"/>
    <p:sldId id="276" r:id="rId6"/>
    <p:sldId id="258" r:id="rId7"/>
    <p:sldId id="274" r:id="rId8"/>
    <p:sldId id="259" r:id="rId9"/>
    <p:sldId id="261" r:id="rId10"/>
    <p:sldId id="288" r:id="rId11"/>
    <p:sldId id="263" r:id="rId12"/>
    <p:sldId id="264" r:id="rId13"/>
    <p:sldId id="265" r:id="rId14"/>
    <p:sldId id="272" r:id="rId15"/>
    <p:sldId id="285" r:id="rId16"/>
    <p:sldId id="278" r:id="rId17"/>
    <p:sldId id="289" r:id="rId18"/>
    <p:sldId id="281" r:id="rId19"/>
    <p:sldId id="282" r:id="rId20"/>
    <p:sldId id="283" r:id="rId21"/>
    <p:sldId id="286" r:id="rId22"/>
    <p:sldId id="284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>
        <p:scale>
          <a:sx n="110" d="100"/>
          <a:sy n="110" d="100"/>
        </p:scale>
        <p:origin x="-10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2921634438278741E-2"/>
          <c:y val="0.19008614882034389"/>
          <c:w val="0.83415673112344269"/>
          <c:h val="0.79244445652610751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explosion val="25"/>
          <c:dPt>
            <c:idx val="0"/>
            <c:explosion val="33"/>
          </c:dPt>
          <c:dLbls>
            <c:dLbl>
              <c:idx val="0"/>
              <c:layout>
                <c:manualLayout>
                  <c:x val="4.7765160596191084E-2"/>
                  <c:y val="5.1697565518724856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b="1"/>
                  </a:pPr>
                  <a:endParaRPr lang="zh-TW"/>
                </a:p>
              </c:txPr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-7.5397178091323194E-2"/>
                  <c:y val="0.29098214855559784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b="1"/>
                  </a:pPr>
                  <a:endParaRPr lang="zh-TW"/>
                </a:p>
              </c:txPr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-0.10287650787339418"/>
                  <c:y val="-9.6072954068933208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b="1"/>
                  </a:pPr>
                  <a:endParaRPr lang="zh-TW"/>
                </a:p>
              </c:txPr>
              <c:showCatName val="1"/>
              <c:showPercent val="1"/>
              <c:separator> </c:separator>
            </c:dLbl>
            <c:dLbl>
              <c:idx val="3"/>
              <c:layout>
                <c:manualLayout>
                  <c:x val="1.8597348832585861E-2"/>
                  <c:y val="-8.5815524043427807E-2"/>
                </c:manualLayout>
              </c:layout>
              <c:showCatName val="1"/>
              <c:showPercent val="1"/>
              <c:separator> </c:separator>
            </c:dLbl>
            <c:dLbl>
              <c:idx val="4"/>
              <c:layout>
                <c:manualLayout>
                  <c:x val="0.25385059554786332"/>
                  <c:y val="-2.3227029148061566E-2"/>
                </c:manualLayout>
              </c:layout>
              <c:showCatName val="1"/>
              <c:showPercent val="1"/>
              <c:separator> </c:separator>
            </c:dLbl>
            <c:numFmt formatCode="0.0%" sourceLinked="0"/>
            <c:txPr>
              <a:bodyPr/>
              <a:lstStyle/>
              <a:p>
                <a:pPr>
                  <a:defRPr b="1"/>
                </a:pPr>
                <a:endParaRPr lang="zh-TW"/>
              </a:p>
            </c:txPr>
            <c:showCatName val="1"/>
            <c:showPercent val="1"/>
            <c:separator> </c:separator>
            <c:showLeaderLines val="1"/>
          </c:dLbls>
          <c:cat>
            <c:strRef>
              <c:f>工作表1!$A$2:$A$6</c:f>
              <c:strCache>
                <c:ptCount val="5"/>
                <c:pt idx="0">
                  <c:v>尋常百姓</c:v>
                </c:pt>
                <c:pt idx="1">
                  <c:v>痞騙偷氓</c:v>
                </c:pt>
                <c:pt idx="2">
                  <c:v>田僑殷商</c:v>
                </c:pt>
                <c:pt idx="3">
                  <c:v>政治行客</c:v>
                </c:pt>
                <c:pt idx="4">
                  <c:v>好男好女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80</c:v>
                </c:pt>
                <c:pt idx="1">
                  <c:v>10</c:v>
                </c:pt>
                <c:pt idx="2">
                  <c:v>5</c:v>
                </c:pt>
                <c:pt idx="3">
                  <c:v>2.5</c:v>
                </c:pt>
                <c:pt idx="4">
                  <c:v>2.5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spPr>
    <a:noFill/>
  </c:spPr>
  <c:txPr>
    <a:bodyPr/>
    <a:lstStyle/>
    <a:p>
      <a:pPr>
        <a:defRPr sz="1800"/>
      </a:pPr>
      <a:endParaRPr lang="zh-TW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448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00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959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889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214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696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510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10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001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08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2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EC7CA8-2706-45C9-9BC2-FA8780DAB2F9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1EB06F-0FAC-4E7C-A0CF-363968EEB1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BA82BA8-9674-437A-90A6-9525A48B2758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2013/2/26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C036F4-890F-4031-BCD0-BB4B9DA65571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47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6624736" cy="36004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>
              <a:spcBef>
                <a:spcPts val="1800"/>
              </a:spcBef>
              <a:spcAft>
                <a:spcPts val="600"/>
              </a:spcAft>
            </a:pPr>
            <a:r>
              <a:rPr lang="zh-TW" altLang="en-US" sz="8000" cap="none" dirty="0" smtClean="0">
                <a:ln w="190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北都薩多婆</a:t>
            </a:r>
            <a:r>
              <a:rPr lang="en-US" altLang="zh-TW" sz="6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6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W7" pitchFamily="65" charset="-120"/>
                <a:ea typeface="華康宗楷體W7" pitchFamily="65" charset="-120"/>
              </a:rPr>
              <a:t/>
            </a:r>
            <a:br>
              <a:rPr lang="en-US" altLang="zh-TW" sz="6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W7" pitchFamily="65" charset="-120"/>
                <a:ea typeface="華康宗楷體W7" pitchFamily="65" charset="-120"/>
              </a:rPr>
            </a:br>
            <a:r>
              <a:rPr lang="zh-TW" altLang="en-US" sz="3800" cap="none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W7" pitchFamily="65" charset="-120"/>
                <a:ea typeface="華康宗楷體W7" pitchFamily="65" charset="-120"/>
              </a:rPr>
              <a:t>都稱有情物，</a:t>
            </a:r>
            <a:r>
              <a:rPr lang="en-US" altLang="zh-TW" sz="3800" cap="none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W7" pitchFamily="65" charset="-120"/>
                <a:ea typeface="華康宗楷體W7" pitchFamily="65" charset="-120"/>
              </a:rPr>
              <a:t/>
            </a:r>
            <a:br>
              <a:rPr lang="en-US" altLang="zh-TW" sz="3800" cap="none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W7" pitchFamily="65" charset="-120"/>
                <a:ea typeface="華康宗楷體W7" pitchFamily="65" charset="-120"/>
              </a:rPr>
            </a:br>
            <a:r>
              <a:rPr lang="zh-TW" altLang="en-US" sz="3800" cap="none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W7" pitchFamily="65" charset="-120"/>
                <a:ea typeface="華康宗楷體W7" pitchFamily="65" charset="-120"/>
              </a:rPr>
              <a:t>爾是何等人？</a:t>
            </a:r>
            <a:endParaRPr lang="zh-TW" altLang="en-US" sz="3800" cap="none" dirty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300192" y="4293096"/>
            <a:ext cx="1224136" cy="504056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阿盛</a:t>
            </a:r>
            <a:endParaRPr lang="zh-TW" altLang="en-US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五邊形 3"/>
          <p:cNvSpPr/>
          <p:nvPr/>
        </p:nvSpPr>
        <p:spPr>
          <a:xfrm>
            <a:off x="7596336" y="6309320"/>
            <a:ext cx="1368152" cy="36004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101RW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825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680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五等人之三：</a:t>
            </a:r>
            <a:r>
              <a:rPr lang="zh-TW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田</a:t>
            </a:r>
            <a:r>
              <a: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僑殷商</a:t>
            </a:r>
          </a:p>
        </p:txBody>
      </p:sp>
      <p:sp>
        <p:nvSpPr>
          <p:cNvPr id="3" name="矩形 2"/>
          <p:cNvSpPr/>
          <p:nvPr/>
        </p:nvSpPr>
        <p:spPr>
          <a:xfrm>
            <a:off x="395536" y="3068960"/>
            <a:ext cx="489654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殷商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中型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企業以上，頗多出身寒微，努力以致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，少數乃田僑後代轉成。或坐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守財富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，或安逸度日，生活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品味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低下，概皆文化水平不高。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268760"/>
            <a:ext cx="511256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田僑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因田地而驟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富，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多數沒什麼算計頭腦。財產概留子孫，己身依舊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省儉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。下一代大約不免仍成為上述二等人。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5" name="圖片 4" descr="f_40622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7" y="1991025"/>
            <a:ext cx="3059193" cy="2731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99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五等人之四：</a:t>
            </a:r>
            <a:r>
              <a:rPr lang="zh-TW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政治</a:t>
            </a:r>
            <a:r>
              <a: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122"/>
          <a:stretch/>
        </p:blipFill>
        <p:spPr>
          <a:xfrm>
            <a:off x="6156176" y="1412776"/>
            <a:ext cx="2987824" cy="374441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9512" y="1556792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但凡議員立委、政治掮客、庸官污史及大頭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症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患者，率皆屬之。</a:t>
            </a: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來自全台，群聚北都作秀撒野，拉低台北人集體生活品質。</a:t>
            </a: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分類結黨，相互討伐以攫取眾人目光。</a:t>
            </a:r>
            <a:endParaRPr lang="en-US" altLang="zh-TW" sz="2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靠鏡頭、鎂光燈過活，「無論如何都要上鏡」為人生第一要務。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6660232" y="5661248"/>
            <a:ext cx="2376264" cy="10801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請連結相關影片</a:t>
            </a:r>
            <a:endParaRPr lang="zh-TW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7741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72816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五等人之五：</a:t>
            </a:r>
            <a:r>
              <a:rPr lang="zh-TW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</a:t>
            </a:r>
            <a:r>
              <a: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男好女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3059832" cy="388843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23528" y="1556792"/>
            <a:ext cx="561662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不論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士農工商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，率皆認真做人，知所行止，出色當行，值得敬重。</a:t>
            </a: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人格不盡完美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，概略瑕不掩瑜，即使未有富貴榮華，一生心安理得。</a:t>
            </a: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默然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行善、恬然讀書、傑出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本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業、導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人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上進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……</a:t>
            </a: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不愧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人我，活得有模有樣，有良心，有尊嚴，有可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述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……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6660232" y="5661248"/>
            <a:ext cx="2376264" cy="10801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請連結相關影片</a:t>
            </a:r>
            <a:endParaRPr lang="zh-TW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969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ea typeface="華康儷楷書" pitchFamily="1" charset="-120"/>
              </a:rPr>
              <a:t>陳</a:t>
            </a:r>
            <a:r>
              <a:rPr lang="zh-TW" altLang="en-US" sz="5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大人物？小人物？</a:t>
            </a:r>
            <a:endParaRPr lang="zh-TW" altLang="en-US" sz="5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2" name="Picture 4" descr="台灣英雄 陳樹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3"/>
            <a:ext cx="6696744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224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85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9" y="548680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遊</a:t>
            </a:r>
            <a:r>
              <a:rPr lang="zh-TW" altLang="en-US" sz="4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走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人世紅塵中，</a:t>
            </a:r>
            <a:endParaRPr lang="en-US" altLang="zh-TW" sz="4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你可曾停下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腳步，</a:t>
            </a:r>
            <a:endParaRPr lang="en-US" altLang="zh-TW" sz="4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抽身察觀周邊眾生？</a:t>
            </a:r>
            <a:endParaRPr lang="en-US" altLang="zh-TW" sz="4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看</a:t>
            </a:r>
            <a:r>
              <a:rPr lang="zh-TW" altLang="en-US" sz="4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清？</a:t>
            </a:r>
            <a:endParaRPr lang="en-US" altLang="zh-TW" sz="4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看不明？</a:t>
            </a:r>
            <a:endParaRPr lang="en-US" altLang="zh-TW" sz="4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4310403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率皆有情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物，爾</a:t>
            </a:r>
            <a:r>
              <a:rPr lang="zh-TW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是何等人？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3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想一想</a:t>
            </a:r>
            <a: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075240" cy="15841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>
                    <a:lumMod val="10000"/>
                  </a:schemeClr>
                </a:solidFill>
                <a:latin typeface="+mj-ea"/>
                <a:ea typeface="+mj-ea"/>
              </a:rPr>
              <a:t>如何從「尋常百姓」晉升為「好男好女」？</a:t>
            </a:r>
            <a:endParaRPr lang="en-US" altLang="zh-TW" dirty="0" smtClean="0">
              <a:solidFill>
                <a:schemeClr val="tx2">
                  <a:lumMod val="10000"/>
                </a:schemeClr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chemeClr val="tx2">
                    <a:lumMod val="10000"/>
                  </a:schemeClr>
                </a:solidFill>
                <a:latin typeface="+mj-ea"/>
                <a:ea typeface="+mj-ea"/>
              </a:rPr>
              <a:t>還有沒有令你印象深刻的其他各類人？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thumbnailCAD1CK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7001">
            <a:off x="3440978" y="2769110"/>
            <a:ext cx="2246624" cy="2591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 descr="thumbnailCAFF9N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41579">
            <a:off x="598071" y="2857496"/>
            <a:ext cx="2000264" cy="235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252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赫</a:t>
            </a:r>
            <a:r>
              <a:rPr lang="zh-TW" altLang="en-US" sz="44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胥黎</a:t>
            </a:r>
            <a:r>
              <a:rPr lang="en-US" altLang="zh-TW" sz="44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44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美麗新世界</a:t>
            </a:r>
            <a:r>
              <a:rPr lang="en-US" altLang="zh-TW" sz="44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TW" altLang="en-US" sz="44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中的種階層</a:t>
            </a:r>
            <a:endParaRPr lang="zh-TW" altLang="en-US" sz="4400" b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 rot="21051804">
            <a:off x="2484255" y="1977200"/>
            <a:ext cx="2143140" cy="584775"/>
          </a:xfrm>
          <a:prstGeom prst="rect">
            <a:avLst/>
          </a:prstGeom>
        </p:spPr>
        <p:txBody>
          <a:bodyPr vert="horz" wrap="square" lIns="45720" rIns="457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德塔</a:t>
            </a:r>
            <a:r>
              <a:rPr lang="en-US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(</a:t>
            </a:r>
            <a:r>
              <a:rPr lang="el-GR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δ</a:t>
            </a:r>
            <a:r>
              <a:rPr lang="el-GR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?</a:t>
            </a:r>
            <a:endParaRPr lang="zh-TW" altLang="en-US" sz="32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 rot="20965985">
            <a:off x="244842" y="2114995"/>
            <a:ext cx="2406690" cy="584775"/>
          </a:xfrm>
          <a:prstGeom prst="rect">
            <a:avLst/>
          </a:prstGeom>
        </p:spPr>
        <p:txBody>
          <a:bodyPr vert="horz" wrap="square" lIns="45720" rIns="457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甘瑪</a:t>
            </a:r>
            <a:r>
              <a:rPr lang="el-GR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(</a:t>
            </a:r>
            <a:r>
              <a:rPr lang="el-GR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γ</a:t>
            </a:r>
            <a:r>
              <a:rPr lang="el-GR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)</a:t>
            </a:r>
            <a:r>
              <a:rPr lang="zh-TW" alt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?</a:t>
            </a:r>
            <a:endParaRPr lang="zh-TW" altLang="en-US" sz="32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" name="矩形 10"/>
          <p:cNvSpPr/>
          <p:nvPr/>
        </p:nvSpPr>
        <p:spPr>
          <a:xfrm rot="871886">
            <a:off x="4023097" y="2252310"/>
            <a:ext cx="2888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埃普西隆</a:t>
            </a:r>
            <a:r>
              <a:rPr lang="en-US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(</a:t>
            </a:r>
            <a:r>
              <a:rPr lang="el-GR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ε</a:t>
            </a:r>
            <a:r>
              <a:rPr lang="el-GR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?</a:t>
            </a:r>
            <a:endParaRPr lang="zh-TW" altLang="en-US" sz="3200" dirty="0">
              <a:solidFill>
                <a:prstClr val="white"/>
              </a:solidFill>
            </a:endParaRPr>
          </a:p>
        </p:txBody>
      </p:sp>
      <p:pic>
        <p:nvPicPr>
          <p:cNvPr id="13" name="圖片 12" descr="thumbnailCAD9K27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9869" y="3034434"/>
            <a:ext cx="1708213" cy="200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 rot="21443762">
            <a:off x="6671976" y="2336531"/>
            <a:ext cx="2279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阿爾法</a:t>
            </a:r>
            <a:r>
              <a:rPr lang="en-US" altLang="zh-TW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(</a:t>
            </a:r>
            <a:r>
              <a:rPr lang="el-GR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α</a:t>
            </a:r>
            <a:r>
              <a:rPr lang="el-GR" altLang="zh-TW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)</a:t>
            </a:r>
            <a:r>
              <a:rPr lang="zh-TW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</a:t>
            </a:r>
            <a:r>
              <a:rPr lang="en-US" altLang="zh-TW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?</a:t>
            </a:r>
            <a:endParaRPr lang="zh-TW" altLang="en-US" sz="32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9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  <p:bldP spid="11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3"/>
          <p:cNvSpPr txBox="1">
            <a:spLocks/>
          </p:cNvSpPr>
          <p:nvPr/>
        </p:nvSpPr>
        <p:spPr>
          <a:xfrm>
            <a:off x="211245" y="2099208"/>
            <a:ext cx="3061574" cy="584775"/>
          </a:xfrm>
          <a:prstGeom prst="rect">
            <a:avLst/>
          </a:prstGeom>
        </p:spPr>
        <p:txBody>
          <a:bodyPr vert="horz" wrap="square" lIns="45720" rIns="457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甘瑪</a:t>
            </a:r>
            <a:r>
              <a:rPr lang="el-GR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(</a:t>
            </a:r>
            <a:r>
              <a:rPr lang="el-GR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γ</a:t>
            </a:r>
            <a:r>
              <a:rPr lang="el-GR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：</a:t>
            </a:r>
            <a:r>
              <a:rPr lang="zh-TW" alt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</a:t>
            </a:r>
            <a:endParaRPr lang="zh-TW" altLang="en-US" sz="3200" dirty="0">
              <a:solidFill>
                <a:srgbClr val="990000"/>
              </a:solidFill>
              <a:latin typeface="Franklin Gothic Book"/>
            </a:endParaRPr>
          </a:p>
        </p:txBody>
      </p:sp>
      <p:pic>
        <p:nvPicPr>
          <p:cNvPr id="10" name="內容版面配置區 8" descr="thumbnailCA8A3P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5944">
            <a:off x="4767354" y="2003532"/>
            <a:ext cx="3141243" cy="309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211245" y="3284984"/>
            <a:ext cx="4216739" cy="128588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2800" b="1" dirty="0" smtClean="0">
                <a:solidFill>
                  <a:schemeClr val="bg1"/>
                </a:solidFill>
              </a:rPr>
              <a:t>普通階層，相當於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平民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</a:p>
          <a:p>
            <a:pPr marL="36576" indent="0">
              <a:buNone/>
            </a:pP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634678"/>
            <a:ext cx="8219256" cy="1282154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註一：赫胥黎</a:t>
            </a:r>
            <a:r>
              <a:rPr lang="en-US" altLang="zh-TW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美麗新世界</a:t>
            </a:r>
            <a:r>
              <a:rPr lang="en-US" altLang="zh-TW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的種階層（</a:t>
            </a:r>
            <a:r>
              <a:rPr lang="en-US" altLang="zh-TW" sz="36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1/4</a:t>
            </a:r>
            <a:r>
              <a:rPr lang="zh-TW" altLang="en-US" sz="36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8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418226" y="2187022"/>
            <a:ext cx="3217669" cy="584775"/>
          </a:xfrm>
          <a:prstGeom prst="rect">
            <a:avLst/>
          </a:prstGeom>
        </p:spPr>
        <p:txBody>
          <a:bodyPr vert="horz" wrap="square" lIns="45720" rIns="457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德塔</a:t>
            </a:r>
            <a:r>
              <a:rPr lang="en-US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(</a:t>
            </a:r>
            <a:r>
              <a:rPr lang="el-GR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δ</a:t>
            </a:r>
            <a:r>
              <a:rPr lang="el-GR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：</a:t>
            </a:r>
            <a:r>
              <a:rPr lang="zh-TW" altLang="el-G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</a:t>
            </a:r>
            <a:endParaRPr lang="zh-TW" altLang="en-US" sz="3200" dirty="0">
              <a:solidFill>
                <a:srgbClr val="990000"/>
              </a:solidFill>
              <a:latin typeface="Franklin Gothic Book"/>
            </a:endParaRPr>
          </a:p>
        </p:txBody>
      </p:sp>
      <p:pic>
        <p:nvPicPr>
          <p:cNvPr id="8" name="內容版面配置區 5" descr="thumbnailCA1C9ST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4593">
            <a:off x="4856064" y="1990599"/>
            <a:ext cx="3258953" cy="281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611560" y="3140968"/>
            <a:ext cx="3865742" cy="108012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2800" b="1" dirty="0" smtClean="0">
                <a:solidFill>
                  <a:schemeClr val="bg1"/>
                </a:solidFill>
              </a:rPr>
              <a:t>最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低賤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，只能做普通的體力勞動。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9" y="557808"/>
            <a:ext cx="8146611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註一：赫胥黎</a:t>
            </a:r>
            <a:r>
              <a:rPr lang="en-US" altLang="zh-TW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美麗新世界</a:t>
            </a:r>
            <a:r>
              <a:rPr lang="en-US" altLang="zh-TW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的種階層</a:t>
            </a:r>
            <a:r>
              <a:rPr lang="zh-TW" altLang="en-US" sz="36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sz="36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2/4</a:t>
            </a:r>
            <a:r>
              <a:rPr lang="zh-TW" altLang="en-US" sz="36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3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zh-TW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作者簡介</a:t>
            </a:r>
            <a:endParaRPr lang="zh-TW" altLang="en-US" sz="5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9992" y="1412776"/>
            <a:ext cx="4248472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</a:pPr>
            <a:r>
              <a:rPr lang="zh-TW" altLang="en-US" sz="2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本名楊敏盛</a:t>
            </a:r>
            <a:endParaRPr lang="en-US" altLang="zh-TW" sz="26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TW" sz="2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1950</a:t>
            </a:r>
            <a:r>
              <a:rPr lang="zh-TW" altLang="en-US" sz="2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年－</a:t>
            </a:r>
            <a:endParaRPr lang="en-US" altLang="zh-TW" sz="26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</a:pPr>
            <a:r>
              <a:rPr lang="zh-TW" altLang="en-US" sz="2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曾任中國時報系記者、編輯、主編 等職。</a:t>
            </a:r>
            <a:endParaRPr lang="en-US" altLang="zh-TW" sz="26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TW" sz="2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1987</a:t>
            </a:r>
            <a:r>
              <a:rPr lang="zh-TW" altLang="en-US" sz="2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年於聯副發表＜</a:t>
            </a:r>
            <a:r>
              <a:rPr lang="zh-TW" altLang="en-US" sz="2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廁所的故事＞後一鳴驚人，多年來</a:t>
            </a:r>
            <a:r>
              <a:rPr lang="zh-TW" altLang="en-US" sz="2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創作不輟。</a:t>
            </a:r>
            <a:endParaRPr lang="en-US" altLang="zh-TW" sz="26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</a:pPr>
            <a:r>
              <a:rPr lang="zh-TW" altLang="en-US" sz="2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現</a:t>
            </a:r>
            <a:r>
              <a:rPr lang="zh-TW" altLang="en-US" sz="2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主持「文學小鎮</a:t>
            </a:r>
            <a:r>
              <a:rPr lang="zh-TW" altLang="en-US" sz="2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─</a:t>
            </a:r>
            <a:r>
              <a:rPr lang="zh-TW" altLang="en-US" sz="2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寫作私淑班」</a:t>
            </a:r>
            <a:endParaRPr lang="zh-TW" altLang="en-US" sz="26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2615489" cy="4104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50" t="33976" r="32663" b="12409"/>
          <a:stretch/>
        </p:blipFill>
        <p:spPr bwMode="auto">
          <a:xfrm>
            <a:off x="1559264" y="3068960"/>
            <a:ext cx="280790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7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96" y="54868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註一：赫胥黎</a:t>
            </a:r>
            <a:r>
              <a:rPr lang="en-US" altLang="zh-TW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美麗新世界</a:t>
            </a:r>
            <a:r>
              <a:rPr lang="en-US" altLang="zh-TW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的種階層</a:t>
            </a:r>
            <a:r>
              <a:rPr lang="zh-TW" altLang="en-US" sz="36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sz="36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3/4</a:t>
            </a:r>
            <a:r>
              <a:rPr lang="zh-TW" altLang="en-US" sz="36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2142994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zh-TW" alt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埃普西隆</a:t>
            </a:r>
            <a:r>
              <a:rPr lang="en-US" altLang="zh-TW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(</a:t>
            </a:r>
            <a:r>
              <a:rPr lang="el-GR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ε</a:t>
            </a:r>
            <a:r>
              <a:rPr lang="el-GR" altLang="zh-TW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)</a:t>
            </a:r>
            <a:r>
              <a:rPr lang="zh-TW" altLang="el-G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：</a:t>
            </a:r>
            <a:endParaRPr lang="en-US" altLang="zh-TW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  <a:p>
            <a:pPr marL="36576" lvl="0">
              <a:spcBef>
                <a:spcPct val="20000"/>
              </a:spcBef>
              <a:buClr>
                <a:srgbClr val="6EA0B0"/>
              </a:buClr>
              <a:buSzPct val="80000"/>
            </a:pPr>
            <a:endParaRPr lang="en-US" altLang="zh-TW" sz="3200" b="1" dirty="0" smtClean="0">
              <a:solidFill>
                <a:prstClr val="black"/>
              </a:solidFill>
            </a:endParaRPr>
          </a:p>
          <a:p>
            <a:pPr marL="36576" lvl="0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zh-TW" altLang="en-US" sz="2800" b="1" dirty="0" smtClean="0">
                <a:solidFill>
                  <a:prstClr val="black"/>
                </a:solidFill>
              </a:rPr>
              <a:t>智力</a:t>
            </a:r>
            <a:r>
              <a:rPr lang="zh-TW" altLang="en-US" sz="2800" b="1" dirty="0">
                <a:solidFill>
                  <a:prstClr val="black"/>
                </a:solidFill>
              </a:rPr>
              <a:t>低下</a:t>
            </a:r>
            <a:r>
              <a:rPr lang="zh-TW" altLang="en-US" sz="2800" b="1" dirty="0" smtClean="0">
                <a:solidFill>
                  <a:prstClr val="black"/>
                </a:solidFill>
              </a:rPr>
              <a:t>，許多</a:t>
            </a:r>
            <a:r>
              <a:rPr lang="zh-TW" altLang="en-US" sz="2800" b="1" dirty="0">
                <a:solidFill>
                  <a:prstClr val="black"/>
                </a:solidFill>
              </a:rPr>
              <a:t>埃普西隆只能</a:t>
            </a:r>
            <a:r>
              <a:rPr lang="zh-TW" altLang="en-US" sz="2800" b="1" u="sng" dirty="0">
                <a:solidFill>
                  <a:srgbClr val="FF0000"/>
                </a:solidFill>
              </a:rPr>
              <a:t>說單音節詞彙</a:t>
            </a:r>
            <a:r>
              <a:rPr lang="zh-TW" altLang="en-US" sz="2800" b="1" dirty="0">
                <a:solidFill>
                  <a:prstClr val="black"/>
                </a:solidFill>
              </a:rPr>
              <a:t>。</a:t>
            </a:r>
          </a:p>
          <a:p>
            <a:pPr lvl="0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</a:t>
            </a:r>
            <a:endParaRPr lang="zh-TW" altLang="en-US" sz="2800" dirty="0">
              <a:solidFill>
                <a:srgbClr val="99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5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 txBox="1">
            <a:spLocks/>
          </p:cNvSpPr>
          <p:nvPr/>
        </p:nvSpPr>
        <p:spPr>
          <a:xfrm>
            <a:off x="251520" y="2084253"/>
            <a:ext cx="3205590" cy="584775"/>
          </a:xfrm>
          <a:prstGeom prst="rect">
            <a:avLst/>
          </a:prstGeom>
        </p:spPr>
        <p:txBody>
          <a:bodyPr vert="horz" wrap="square" lIns="45720" rIns="457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阿爾法</a:t>
            </a:r>
            <a:r>
              <a:rPr lang="en-US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(</a:t>
            </a:r>
            <a:r>
              <a:rPr lang="el-GR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α</a:t>
            </a:r>
            <a:r>
              <a:rPr lang="el-GR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)</a:t>
            </a:r>
            <a:r>
              <a:rPr lang="zh-TW" altLang="el-G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： </a:t>
            </a:r>
            <a:r>
              <a:rPr lang="zh-TW" alt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</a:t>
            </a:r>
            <a:endParaRPr lang="zh-TW" altLang="en-US" sz="3200" dirty="0">
              <a:solidFill>
                <a:srgbClr val="990000"/>
              </a:solidFill>
              <a:latin typeface="Franklin Gothic Book"/>
            </a:endParaRPr>
          </a:p>
        </p:txBody>
      </p:sp>
      <p:pic>
        <p:nvPicPr>
          <p:cNvPr id="8" name="內容版面配置區 6" descr="thumbnailCA4ASP7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9748">
            <a:off x="5267313" y="1932500"/>
            <a:ext cx="2706633" cy="317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285720" y="2857497"/>
            <a:ext cx="4857784" cy="2000264"/>
          </a:xfrm>
        </p:spPr>
        <p:txBody>
          <a:bodyPr>
            <a:normAutofit/>
          </a:bodyPr>
          <a:lstStyle/>
          <a:p>
            <a:r>
              <a:rPr lang="zh-TW" altLang="en-US" sz="2800" b="1" u="sng" dirty="0" smtClean="0">
                <a:solidFill>
                  <a:srgbClr val="FF0000"/>
                </a:solidFill>
              </a:rPr>
              <a:t>最高級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</a:rPr>
              <a:t>計畫性的培養成為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領導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控制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各個階層的大人物。</a:t>
            </a:r>
          </a:p>
          <a:p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" y="836712"/>
            <a:ext cx="8147248" cy="122413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註一：赫胥黎</a:t>
            </a:r>
            <a:r>
              <a:rPr lang="en-US" altLang="zh-TW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《</a:t>
            </a:r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美麗新世界</a:t>
            </a:r>
            <a:r>
              <a:rPr lang="en-US" altLang="zh-TW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》</a:t>
            </a:r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的種階層</a:t>
            </a:r>
            <a:r>
              <a:rPr lang="zh-TW" altLang="en-US" sz="36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（</a:t>
            </a:r>
            <a:r>
              <a:rPr lang="en-US" altLang="zh-TW" sz="36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4/4</a:t>
            </a:r>
            <a:r>
              <a:rPr lang="zh-TW" altLang="en-US" sz="36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）</a:t>
            </a:r>
            <a:r>
              <a:rPr lang="zh-TW" altLang="en-US" sz="3600" dirty="0">
                <a:solidFill>
                  <a:srgbClr val="0070C0"/>
                </a:solidFill>
                <a:latin typeface="Arial"/>
                <a:cs typeface="+mn-cs"/>
              </a:rPr>
              <a:t/>
            </a:r>
            <a:br>
              <a:rPr lang="zh-TW" altLang="en-US" sz="3600" dirty="0">
                <a:solidFill>
                  <a:srgbClr val="0070C0"/>
                </a:solidFill>
                <a:latin typeface="Arial"/>
                <a:cs typeface="+mn-cs"/>
              </a:rPr>
            </a:b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7" name="動作按鈕: 首頁 6">
            <a:hlinkClick r:id="rId4" action="ppaction://hlinksldjump" highlightClick="1"/>
          </p:cNvPr>
          <p:cNvSpPr/>
          <p:nvPr/>
        </p:nvSpPr>
        <p:spPr>
          <a:xfrm>
            <a:off x="7956376" y="573325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230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5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台北的天空</a:t>
            </a:r>
            <a:endParaRPr lang="zh-TW" altLang="en-US" sz="5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520" y="2000597"/>
            <a:ext cx="4536504" cy="485740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bg1"/>
                </a:solidFill>
              </a:rPr>
              <a:t>地理名詞，台灣之北？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bg1"/>
                </a:solidFill>
              </a:rPr>
              <a:t>人文薈萃的首善之都？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bg1"/>
                </a:solidFill>
              </a:rPr>
              <a:t>華語世界的代表城市？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bg1"/>
                </a:solidFill>
              </a:rPr>
              <a:t>超過</a:t>
            </a:r>
            <a:r>
              <a:rPr lang="en-US" altLang="zh-TW" b="1" dirty="0" smtClean="0">
                <a:solidFill>
                  <a:schemeClr val="bg1"/>
                </a:solidFill>
              </a:rPr>
              <a:t>500</a:t>
            </a:r>
            <a:r>
              <a:rPr lang="zh-TW" altLang="en-US" b="1" dirty="0" smtClean="0">
                <a:solidFill>
                  <a:schemeClr val="bg1"/>
                </a:solidFill>
              </a:rPr>
              <a:t>萬人流動的地區？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bg1"/>
                </a:solidFill>
              </a:rPr>
              <a:t>視角特殊的天龍國？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bg1"/>
                </a:solidFill>
              </a:rPr>
              <a:t>瞎咪攏有的所在？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chemeClr val="bg1"/>
                </a:solidFill>
              </a:rPr>
              <a:t>……</a:t>
            </a: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istrator\桌面\Taipei_District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88841"/>
            <a:ext cx="4644009" cy="486916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95536" y="1340768"/>
            <a:ext cx="3735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0624" lvl="0" indent="-384048">
              <a:spcBef>
                <a:spcPct val="20000"/>
              </a:spcBef>
              <a:spcAft>
                <a:spcPts val="1200"/>
              </a:spcAft>
              <a:buClr>
                <a:srgbClr val="50742F"/>
              </a:buClr>
              <a:buSzPct val="80000"/>
            </a:pPr>
            <a:r>
              <a:rPr lang="zh-TW" altLang="en-US" sz="3600" b="1" dirty="0" smtClean="0">
                <a:solidFill>
                  <a:srgbClr val="E1F0FF">
                    <a:lumMod val="25000"/>
                  </a:srgbClr>
                </a:solidFill>
              </a:rPr>
              <a:t>台北</a:t>
            </a:r>
            <a:r>
              <a:rPr lang="zh-TW" altLang="en-US" sz="2600" b="1" dirty="0" smtClean="0">
                <a:solidFill>
                  <a:srgbClr val="E1F0FF">
                    <a:lumMod val="25000"/>
                  </a:srgbClr>
                </a:solidFill>
              </a:rPr>
              <a:t>市？</a:t>
            </a:r>
            <a:r>
              <a:rPr lang="zh-TW" altLang="en-US" sz="3600" b="1" dirty="0" smtClean="0">
                <a:solidFill>
                  <a:srgbClr val="E1F0FF">
                    <a:lumMod val="25000"/>
                  </a:srgbClr>
                </a:solidFill>
              </a:rPr>
              <a:t>台北</a:t>
            </a:r>
            <a:r>
              <a:rPr lang="zh-TW" altLang="en-US" sz="2600" b="1" dirty="0" smtClean="0">
                <a:solidFill>
                  <a:srgbClr val="E1F0FF">
                    <a:lumMod val="25000"/>
                  </a:srgbClr>
                </a:solidFill>
              </a:rPr>
              <a:t>是</a:t>
            </a:r>
            <a:r>
              <a:rPr lang="en-US" altLang="zh-TW" sz="2600" b="1" dirty="0" smtClean="0">
                <a:solidFill>
                  <a:srgbClr val="E1F0FF">
                    <a:lumMod val="25000"/>
                  </a:srgbClr>
                </a:solidFill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pPr algn="ctr"/>
            <a:r>
              <a:rPr lang="zh-TW" altLang="en-US" sz="5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天龍人眼中的台灣</a:t>
            </a:r>
            <a:endParaRPr lang="zh-TW" altLang="en-US" sz="5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istrator\桌面\SkyDragonPeopleSeeTaiwa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704856" cy="518457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11560" y="58772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（取自偽基百科）</a:t>
            </a:r>
            <a:endParaRPr lang="zh-TW" altLang="en-US" sz="2400" b="1" dirty="0">
              <a:solidFill>
                <a:schemeClr val="tx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什麼是「薩</a:t>
            </a:r>
            <a:r>
              <a:rPr lang="zh-TW" altLang="en-US" sz="5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</a:t>
            </a:r>
            <a:r>
              <a:rPr lang="zh-TW" altLang="en-US" sz="5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婆」？</a:t>
            </a:r>
            <a:endParaRPr lang="zh-TW" altLang="en-US" sz="5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628800"/>
            <a:ext cx="8568952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spcBef>
                <a:spcPct val="20000"/>
              </a:spcBef>
              <a:spcAft>
                <a:spcPts val="600"/>
              </a:spcAft>
              <a:buClr>
                <a:srgbClr val="6EA0B0"/>
              </a:buClr>
              <a:buSzPct val="80000"/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chemeClr val="bg1"/>
                </a:solidFill>
              </a:rPr>
              <a:t>梵語 </a:t>
            </a:r>
            <a:r>
              <a:rPr lang="en-US" altLang="zh-TW" sz="2800" b="1" dirty="0" err="1">
                <a:solidFill>
                  <a:schemeClr val="bg1"/>
                </a:solidFill>
              </a:rPr>
              <a:t>sattva</a:t>
            </a:r>
            <a:r>
              <a:rPr lang="zh-TW" altLang="en-US" sz="2800" b="1" dirty="0">
                <a:solidFill>
                  <a:schemeClr val="bg1"/>
                </a:solidFill>
              </a:rPr>
              <a:t>，巴利語 </a:t>
            </a:r>
            <a:r>
              <a:rPr lang="en-US" altLang="zh-TW" sz="2800" b="1" dirty="0" err="1" smtClean="0">
                <a:solidFill>
                  <a:schemeClr val="bg1"/>
                </a:solidFill>
              </a:rPr>
              <a:t>satta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。音譯或作「薩埵</a:t>
            </a:r>
            <a:r>
              <a:rPr lang="zh-TW" altLang="en-US" sz="2800" dirty="0" smtClean="0">
                <a:solidFill>
                  <a:schemeClr val="bg1"/>
                </a:solidFill>
              </a:rPr>
              <a:t>」。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420624" lvl="0" indent="-384048">
              <a:spcBef>
                <a:spcPct val="20000"/>
              </a:spcBef>
              <a:spcAft>
                <a:spcPts val="600"/>
              </a:spcAft>
              <a:buClr>
                <a:srgbClr val="6EA0B0"/>
              </a:buClr>
              <a:buSzPct val="80000"/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chemeClr val="bg1"/>
                </a:solidFill>
              </a:rPr>
              <a:t>意為「覺有情」，即「眾生」之</a:t>
            </a:r>
            <a:r>
              <a:rPr lang="zh-TW" altLang="en-US" sz="2800" b="1" dirty="0">
                <a:solidFill>
                  <a:schemeClr val="bg1"/>
                </a:solidFill>
              </a:rPr>
              <a:t>意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 marL="420624" lvl="0" indent="-384048">
              <a:spcBef>
                <a:spcPct val="20000"/>
              </a:spcBef>
              <a:spcAft>
                <a:spcPts val="600"/>
              </a:spcAft>
              <a:buClr>
                <a:srgbClr val="6EA0B0"/>
              </a:buClr>
              <a:buSzPct val="80000"/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chemeClr val="bg1"/>
                </a:solidFill>
              </a:rPr>
              <a:t>「</a:t>
            </a:r>
            <a:r>
              <a:rPr lang="zh-TW" altLang="en-US" sz="2800" b="1" dirty="0">
                <a:solidFill>
                  <a:schemeClr val="bg1"/>
                </a:solidFill>
              </a:rPr>
              <a:t>眾生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」包括</a:t>
            </a:r>
            <a:r>
              <a:rPr lang="zh-TW" altLang="en-US" sz="2800" b="1" dirty="0">
                <a:solidFill>
                  <a:srgbClr val="FF0000"/>
                </a:solidFill>
              </a:rPr>
              <a:t>有情</a:t>
            </a:r>
            <a:r>
              <a:rPr lang="zh-TW" altLang="en-US" sz="2800" b="1" dirty="0">
                <a:solidFill>
                  <a:schemeClr val="bg1"/>
                </a:solidFill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</a:rPr>
              <a:t>非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情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兩類：</a:t>
            </a:r>
            <a:endParaRPr lang="en-US" altLang="zh-TW" sz="2800" b="1" dirty="0">
              <a:solidFill>
                <a:schemeClr val="bg1"/>
              </a:solidFill>
            </a:endParaRPr>
          </a:p>
          <a:p>
            <a:pPr marL="420624" lvl="0" indent="-384048">
              <a:spcBef>
                <a:spcPct val="20000"/>
              </a:spcBef>
              <a:spcAft>
                <a:spcPts val="600"/>
              </a:spcAft>
              <a:buClr>
                <a:srgbClr val="6EA0B0"/>
              </a:buClr>
              <a:buSzPct val="80000"/>
            </a:pPr>
            <a:r>
              <a:rPr lang="zh-TW" altLang="en-US" sz="2800" b="1" dirty="0" smtClean="0">
                <a:solidFill>
                  <a:schemeClr val="bg1"/>
                </a:solidFill>
              </a:rPr>
              <a:t>   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1.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人類</a:t>
            </a:r>
            <a:r>
              <a:rPr lang="zh-TW" altLang="en-US" sz="2800" b="1" dirty="0">
                <a:solidFill>
                  <a:schemeClr val="bg1"/>
                </a:solidFill>
              </a:rPr>
              <a:t>、阿修羅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等為有情</a:t>
            </a:r>
            <a:r>
              <a:rPr lang="zh-TW" altLang="en-US" sz="2800" b="1" dirty="0">
                <a:solidFill>
                  <a:schemeClr val="bg1"/>
                </a:solidFill>
              </a:rPr>
              <a:t>識之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生物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 marL="420624" lvl="0" indent="-384048">
              <a:spcBef>
                <a:spcPct val="20000"/>
              </a:spcBef>
              <a:spcAft>
                <a:spcPts val="600"/>
              </a:spcAft>
              <a:buClr>
                <a:srgbClr val="6EA0B0"/>
              </a:buClr>
              <a:buSzPct val="80000"/>
            </a:pPr>
            <a:r>
              <a:rPr lang="zh-TW" altLang="en-US" sz="2800" b="1" dirty="0" smtClean="0">
                <a:solidFill>
                  <a:schemeClr val="bg1"/>
                </a:solidFill>
              </a:rPr>
              <a:t>   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2.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草木</a:t>
            </a:r>
            <a:r>
              <a:rPr lang="zh-TW" altLang="en-US" sz="2800" b="1" dirty="0">
                <a:solidFill>
                  <a:schemeClr val="bg1"/>
                </a:solidFill>
              </a:rPr>
              <a:t>金石、山河大地等為非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情之物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6804248" y="4149080"/>
            <a:ext cx="1728192" cy="864096"/>
          </a:xfrm>
          <a:prstGeom prst="cloudCallout">
            <a:avLst>
              <a:gd name="adj1" fmla="val -17924"/>
              <a:gd name="adj2" fmla="val 101360"/>
            </a:avLst>
          </a:prstGeom>
          <a:gradFill rotWithShape="1">
            <a:gsLst>
              <a:gs pos="0">
                <a:srgbClr val="CCAF0A">
                  <a:tint val="1000"/>
                </a:srgbClr>
              </a:gs>
              <a:gs pos="68000">
                <a:srgbClr val="CCAF0A">
                  <a:tint val="77000"/>
                </a:srgbClr>
              </a:gs>
              <a:gs pos="81000">
                <a:srgbClr val="CCAF0A">
                  <a:tint val="79000"/>
                </a:srgbClr>
              </a:gs>
              <a:gs pos="86000">
                <a:srgbClr val="CCAF0A">
                  <a:tint val="73000"/>
                </a:srgbClr>
              </a:gs>
              <a:gs pos="100000">
                <a:srgbClr val="CCAF0A">
                  <a:tint val="35000"/>
                </a:srgbClr>
              </a:gs>
            </a:gsLst>
            <a:lin ang="5400000" scaled="1"/>
          </a:gradFill>
          <a:ln w="9525" cap="flat" cmpd="sng" algn="ctr">
            <a:solidFill>
              <a:srgbClr val="CCAF0A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CCAF0A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生存者</a:t>
            </a: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2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>
            <a:normAutofit/>
          </a:bodyPr>
          <a:lstStyle/>
          <a:p>
            <a:pPr algn="ctr"/>
            <a:r>
              <a:rPr lang="zh-TW" altLang="en-US" sz="5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什麼是「六</a:t>
            </a:r>
            <a:r>
              <a:rPr lang="zh-TW" altLang="en-US" sz="5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道</a:t>
            </a:r>
            <a:r>
              <a:rPr lang="zh-TW" altLang="en-US" sz="5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輪迴」？</a:t>
            </a:r>
            <a:endParaRPr lang="zh-TW" altLang="en-US" sz="5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內容版面配置區 7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1" y="1340768"/>
            <a:ext cx="4302153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323528" y="1268760"/>
            <a:ext cx="36004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佛教名詞，意指六種欲界眾生的種類型態，也是凡夫眾生輪迴之道途。</a:t>
            </a:r>
            <a:endParaRPr lang="en-US" altLang="zh-TW" sz="28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marR="0" indent="-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三善道：</a:t>
            </a:r>
            <a:endParaRPr lang="en-US" altLang="zh-TW" sz="28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marR="0" indent="-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tabLst/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     天</a:t>
            </a:r>
            <a:r>
              <a:rPr lang="zh-TW" altLang="en-US" sz="2800" b="1" dirty="0">
                <a:solidFill>
                  <a:schemeClr val="bg1"/>
                </a:solidFill>
                <a:latin typeface="+mj-ea"/>
                <a:ea typeface="+mj-ea"/>
              </a:rPr>
              <a:t>、人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、阿修羅</a:t>
            </a:r>
            <a:endParaRPr lang="en-US" altLang="zh-TW" sz="28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marR="0" indent="-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三惡道：</a:t>
            </a:r>
            <a:endParaRPr lang="en-US" altLang="zh-TW" sz="28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marR="0" indent="-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tabLst/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     畜生、餓鬼、地獄</a:t>
            </a:r>
            <a:endParaRPr lang="en-US" altLang="zh-TW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84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北都五等人</a:t>
            </a:r>
            <a:endParaRPr lang="zh-TW" altLang="en-US" sz="5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圖表 2"/>
          <p:cNvGraphicFramePr/>
          <p:nvPr>
            <p:extLst>
              <p:ext uri="{D42A27DB-BD31-4B8C-83A1-F6EECF244321}">
                <p14:modId xmlns="" xmlns:p14="http://schemas.microsoft.com/office/powerpoint/2010/main" val="662171694"/>
              </p:ext>
            </p:extLst>
          </p:nvPr>
        </p:nvGraphicFramePr>
        <p:xfrm>
          <a:off x="611560" y="1556792"/>
          <a:ext cx="68407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279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5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五等人之一：</a:t>
            </a:r>
            <a:r>
              <a:rPr lang="zh-TW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尋常</a:t>
            </a:r>
            <a:r>
              <a: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百姓</a:t>
            </a:r>
          </a:p>
        </p:txBody>
      </p:sp>
      <p:sp>
        <p:nvSpPr>
          <p:cNvPr id="6" name="矩形 5"/>
          <p:cNvSpPr/>
          <p:nvPr/>
        </p:nvSpPr>
        <p:spPr>
          <a:xfrm>
            <a:off x="611560" y="1484784"/>
            <a:ext cx="756084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命定一生過普通日子，優先考量是溫飽</a:t>
            </a:r>
            <a:r>
              <a:rPr lang="en-US" altLang="zh-TW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</a:t>
            </a:r>
            <a:endParaRPr lang="en-US" altLang="zh-TW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買車買房，半生餘力只為清償貸款</a:t>
            </a:r>
            <a:r>
              <a:rPr lang="en-US" altLang="zh-TW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自己將就，卻捨得花大錢栽培孩子</a:t>
            </a:r>
            <a:r>
              <a:rPr lang="en-US" altLang="zh-TW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大志通常</a:t>
            </a:r>
            <a:r>
              <a:rPr lang="en-US" altLang="zh-TW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40</a:t>
            </a:r>
            <a:r>
              <a:rPr lang="zh-TW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歲之前便已灰飛煙滅</a:t>
            </a:r>
            <a:endParaRPr lang="en-US" altLang="zh-TW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人海中浮沈，貧不至於沒飯吃，富不可能心意足。</a:t>
            </a:r>
            <a:endParaRPr lang="en-US" altLang="zh-TW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上智上德無之，上計上位焉有</a:t>
            </a:r>
            <a:endParaRPr lang="en-US" altLang="zh-TW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辛苦一世人，死後沒幾個人記得他們幾天</a:t>
            </a:r>
            <a:r>
              <a:rPr lang="en-US" altLang="zh-TW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……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TW" sz="2400" b="1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6767736" y="5777880"/>
            <a:ext cx="2376264" cy="10801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請連結相關影片</a:t>
            </a:r>
            <a:endParaRPr lang="zh-TW" altLang="en-US" b="1" dirty="0"/>
          </a:p>
        </p:txBody>
      </p:sp>
      <p:sp>
        <p:nvSpPr>
          <p:cNvPr id="8" name="文字方塊 7">
            <a:hlinkClick r:id="rId2" action="ppaction://hlinksldjump"/>
          </p:cNvPr>
          <p:cNvSpPr txBox="1"/>
          <p:nvPr/>
        </p:nvSpPr>
        <p:spPr>
          <a:xfrm>
            <a:off x="6948264" y="1556792"/>
            <a:ext cx="41549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註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2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2276872"/>
            <a:ext cx="820891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痞騙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寄生在尋常百姓的貪嗔癡念頭上。化身多樣，一般眼力瞧</a:t>
            </a:r>
            <a:endParaRPr lang="en-US" altLang="zh-TW" sz="2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不出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……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4000" cy="1228680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五等人之二：</a:t>
            </a:r>
            <a:r>
              <a:rPr lang="zh-TW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痞</a:t>
            </a:r>
            <a:r>
              <a: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騙偷</a:t>
            </a:r>
            <a:r>
              <a:rPr lang="zh-TW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氓</a:t>
            </a:r>
            <a:endParaRPr lang="zh-TW" alt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34076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天地有邪氣，雜然賦流形，下則為痞偷，上則為</a:t>
            </a:r>
            <a:endParaRPr lang="en-US" altLang="zh-TW" sz="2800" b="1" dirty="0" smtClean="0">
              <a:solidFill>
                <a:srgbClr val="002060"/>
              </a:solidFill>
              <a:latin typeface="+mn-ea"/>
            </a:endParaRPr>
          </a:p>
          <a:p>
            <a:pPr marL="274320" indent="-274320"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政客。一言以蔽之曰「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奸巧詐偽之人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」是也。</a:t>
            </a:r>
            <a:endParaRPr lang="en-US" altLang="zh-TW" sz="2800" b="1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3645024"/>
            <a:ext cx="820891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偷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氓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台北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偷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氓之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盛，譬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得「桃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之夭夭，灼灼其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華」，可謂另類</a:t>
            </a:r>
            <a:endParaRPr lang="en-US" altLang="zh-TW" sz="2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「囤田政策」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—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養「氓」千日，現身一時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……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5" name="圖片 4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3600954" cy="4826021"/>
          </a:xfrm>
          <a:prstGeom prst="rect">
            <a:avLst/>
          </a:prstGeom>
        </p:spPr>
      </p:pic>
      <p:pic>
        <p:nvPicPr>
          <p:cNvPr id="6" name="圖片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84784"/>
            <a:ext cx="3449526" cy="4527503"/>
          </a:xfrm>
          <a:prstGeom prst="rect">
            <a:avLst/>
          </a:prstGeom>
        </p:spPr>
      </p:pic>
      <p:pic>
        <p:nvPicPr>
          <p:cNvPr id="7" name="圖片 6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4784"/>
            <a:ext cx="6408712" cy="4806534"/>
          </a:xfrm>
          <a:prstGeom prst="rect">
            <a:avLst/>
          </a:prstGeom>
        </p:spPr>
      </p:pic>
      <p:pic>
        <p:nvPicPr>
          <p:cNvPr id="10" name="圖片 9" descr="1110311141281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628800"/>
            <a:ext cx="7205458" cy="4392488"/>
          </a:xfrm>
          <a:prstGeom prst="rect">
            <a:avLst/>
          </a:prstGeom>
        </p:spPr>
      </p:pic>
      <p:pic>
        <p:nvPicPr>
          <p:cNvPr id="11" name="圖片 10" descr="f_411331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484784"/>
            <a:ext cx="6912768" cy="4716433"/>
          </a:xfrm>
          <a:prstGeom prst="rect">
            <a:avLst/>
          </a:prstGeom>
        </p:spPr>
      </p:pic>
      <p:sp>
        <p:nvSpPr>
          <p:cNvPr id="12" name="向右箭號 11"/>
          <p:cNvSpPr/>
          <p:nvPr/>
        </p:nvSpPr>
        <p:spPr>
          <a:xfrm>
            <a:off x="6948264" y="5733256"/>
            <a:ext cx="2088232" cy="10081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請連結相關影片</a:t>
            </a:r>
            <a:endParaRPr lang="zh-TW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071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2" grpId="0" animBg="1"/>
    </p:bldLst>
  </p:timing>
</p:sld>
</file>

<file path=ppt/theme/theme1.xml><?xml version="1.0" encoding="utf-8"?>
<a:theme xmlns:a="http://schemas.openxmlformats.org/drawingml/2006/main" name="科技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5363</TotalTime>
  <Words>979</Words>
  <Application>Microsoft Office PowerPoint</Application>
  <PresentationFormat>如螢幕大小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科技</vt:lpstr>
      <vt:lpstr>1_科技</vt:lpstr>
      <vt:lpstr>北都薩多婆  都稱有情物， 爾是何等人？</vt:lpstr>
      <vt:lpstr>作者簡介</vt:lpstr>
      <vt:lpstr>台北的天空</vt:lpstr>
      <vt:lpstr>天龍人眼中的台灣</vt:lpstr>
      <vt:lpstr>什麼是「薩多婆」？</vt:lpstr>
      <vt:lpstr>什麼是「六道輪迴」？</vt:lpstr>
      <vt:lpstr>北都五等人</vt:lpstr>
      <vt:lpstr>五等人之一：尋常百姓</vt:lpstr>
      <vt:lpstr>五等人之二：痞騙偷氓</vt:lpstr>
      <vt:lpstr>五等人之三：田僑殷商</vt:lpstr>
      <vt:lpstr>五等人之四：政治行客</vt:lpstr>
      <vt:lpstr>五等人之五：好男好女</vt:lpstr>
      <vt:lpstr>陳大人物？小人物？</vt:lpstr>
      <vt:lpstr>投影片 14</vt:lpstr>
      <vt:lpstr>想一想…</vt:lpstr>
      <vt:lpstr>投影片 16</vt:lpstr>
      <vt:lpstr>赫胥黎《美麗新世界》中的種階層</vt:lpstr>
      <vt:lpstr>註一：赫胥黎《美麗新世界》的種階層（1/4）</vt:lpstr>
      <vt:lpstr>註一：赫胥黎《美麗新世界》的種階層（2/4）</vt:lpstr>
      <vt:lpstr>投影片 20</vt:lpstr>
      <vt:lpstr>註一：赫胥黎《美麗新世界》的種階層（4/4）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MEI SING</dc:creator>
  <cp:lastModifiedBy>T1242</cp:lastModifiedBy>
  <cp:revision>156</cp:revision>
  <dcterms:created xsi:type="dcterms:W3CDTF">2013-01-28T21:12:31Z</dcterms:created>
  <dcterms:modified xsi:type="dcterms:W3CDTF">2013-02-26T05:54:49Z</dcterms:modified>
</cp:coreProperties>
</file>