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80"/>
  </p:notesMasterIdLst>
  <p:sldIdLst>
    <p:sldId id="256" r:id="rId2"/>
    <p:sldId id="268" r:id="rId3"/>
    <p:sldId id="290" r:id="rId4"/>
    <p:sldId id="293" r:id="rId5"/>
    <p:sldId id="539" r:id="rId6"/>
    <p:sldId id="540" r:id="rId7"/>
    <p:sldId id="548" r:id="rId8"/>
    <p:sldId id="549" r:id="rId9"/>
    <p:sldId id="550" r:id="rId10"/>
    <p:sldId id="541" r:id="rId11"/>
    <p:sldId id="542" r:id="rId12"/>
    <p:sldId id="257" r:id="rId13"/>
    <p:sldId id="258" r:id="rId14"/>
    <p:sldId id="259" r:id="rId15"/>
    <p:sldId id="534" r:id="rId16"/>
    <p:sldId id="342" r:id="rId17"/>
    <p:sldId id="260" r:id="rId18"/>
    <p:sldId id="261" r:id="rId19"/>
    <p:sldId id="551" r:id="rId20"/>
    <p:sldId id="552" r:id="rId21"/>
    <p:sldId id="553" r:id="rId22"/>
    <p:sldId id="554" r:id="rId23"/>
    <p:sldId id="555" r:id="rId24"/>
    <p:sldId id="556" r:id="rId25"/>
    <p:sldId id="557" r:id="rId26"/>
    <p:sldId id="558" r:id="rId27"/>
    <p:sldId id="312" r:id="rId28"/>
    <p:sldId id="315" r:id="rId29"/>
    <p:sldId id="504" r:id="rId30"/>
    <p:sldId id="318" r:id="rId31"/>
    <p:sldId id="535" r:id="rId32"/>
    <p:sldId id="505" r:id="rId33"/>
    <p:sldId id="339" r:id="rId34"/>
    <p:sldId id="319" r:id="rId35"/>
    <p:sldId id="543" r:id="rId36"/>
    <p:sldId id="544" r:id="rId37"/>
    <p:sldId id="545" r:id="rId38"/>
    <p:sldId id="546" r:id="rId39"/>
    <p:sldId id="340" r:id="rId40"/>
    <p:sldId id="529" r:id="rId41"/>
    <p:sldId id="317" r:id="rId42"/>
    <p:sldId id="320" r:id="rId43"/>
    <p:sldId id="530" r:id="rId44"/>
    <p:sldId id="316" r:id="rId45"/>
    <p:sldId id="322" r:id="rId46"/>
    <p:sldId id="531" r:id="rId47"/>
    <p:sldId id="536" r:id="rId48"/>
    <p:sldId id="323" r:id="rId49"/>
    <p:sldId id="324" r:id="rId50"/>
    <p:sldId id="343" r:id="rId51"/>
    <p:sldId id="325" r:id="rId52"/>
    <p:sldId id="547" r:id="rId53"/>
    <p:sldId id="533" r:id="rId54"/>
    <p:sldId id="314" r:id="rId55"/>
    <p:sldId id="326" r:id="rId56"/>
    <p:sldId id="327" r:id="rId57"/>
    <p:sldId id="328" r:id="rId58"/>
    <p:sldId id="313" r:id="rId59"/>
    <p:sldId id="333" r:id="rId60"/>
    <p:sldId id="344" r:id="rId61"/>
    <p:sldId id="332" r:id="rId62"/>
    <p:sldId id="537" r:id="rId63"/>
    <p:sldId id="341" r:id="rId64"/>
    <p:sldId id="532" r:id="rId65"/>
    <p:sldId id="331" r:id="rId66"/>
    <p:sldId id="330" r:id="rId67"/>
    <p:sldId id="335" r:id="rId68"/>
    <p:sldId id="336" r:id="rId69"/>
    <p:sldId id="337" r:id="rId70"/>
    <p:sldId id="266" r:id="rId71"/>
    <p:sldId id="262" r:id="rId72"/>
    <p:sldId id="265" r:id="rId73"/>
    <p:sldId id="298" r:id="rId74"/>
    <p:sldId id="345" r:id="rId75"/>
    <p:sldId id="338" r:id="rId76"/>
    <p:sldId id="267" r:id="rId77"/>
    <p:sldId id="559" r:id="rId78"/>
    <p:sldId id="538" r:id="rId79"/>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預設章節" id="{0FB78F01-4141-4174-B7FC-C009AB8695F3}">
          <p14:sldIdLst>
            <p14:sldId id="256"/>
          </p14:sldIdLst>
        </p14:section>
        <p14:section name="未命名的章節" id="{B6CFB6D5-9ED6-4F81-A627-1782B8917109}">
          <p14:sldIdLst>
            <p14:sldId id="257"/>
            <p14:sldId id="258"/>
            <p14:sldId id="259"/>
            <p14:sldId id="260"/>
            <p14:sldId id="261"/>
            <p14:sldId id="264"/>
            <p14:sldId id="262"/>
            <p14:sldId id="266"/>
            <p14:sldId id="265"/>
            <p14:sldId id="26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30" autoAdjust="0"/>
    <p:restoredTop sz="90693" autoAdjust="0"/>
  </p:normalViewPr>
  <p:slideViewPr>
    <p:cSldViewPr>
      <p:cViewPr varScale="1">
        <p:scale>
          <a:sx n="72" d="100"/>
          <a:sy n="72" d="100"/>
        </p:scale>
        <p:origin x="-1314"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632C47-E34A-4F35-8021-EFA704E99908}" type="datetimeFigureOut">
              <a:rPr lang="zh-TW" altLang="en-US" smtClean="0"/>
              <a:pPr/>
              <a:t>2011/11/5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949819-A65E-43A8-A252-D20EB3A51CE5}"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maybird.pixnet.net/blog/post/15845197-%E6%9C%89%E6%95%88%E8%83%BD%E7%9A%84%E6%95%99%E5%AD%B8"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hu.edu.tw/~society/e-j/56/index.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陳李綢（</a:t>
            </a:r>
            <a:r>
              <a:rPr lang="en-US" altLang="zh-TW" dirty="0" smtClean="0"/>
              <a:t>1992</a:t>
            </a:r>
            <a:r>
              <a:rPr lang="zh-TW" altLang="en-US" dirty="0" smtClean="0"/>
              <a:t>）。認知發展與輔導。台北：心理。</a:t>
            </a:r>
          </a:p>
          <a:p>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5</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圖 </a:t>
            </a:r>
            <a:r>
              <a:rPr lang="en-US" altLang="zh-TW" dirty="0" smtClean="0">
                <a:hlinkClick r:id="rId3"/>
              </a:rPr>
              <a:t>http://maybird.pixnet.net/blog/post/15845197-%E6%9C%89%E6%95%88%E8%83%BD%E7%9A%84%E6%95%99%E5%AD%B8</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58</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陳李綢（</a:t>
            </a:r>
            <a:r>
              <a:rPr lang="en-US" altLang="zh-TW" dirty="0" smtClean="0"/>
              <a:t>1992</a:t>
            </a:r>
            <a:r>
              <a:rPr lang="zh-TW" altLang="en-US" dirty="0" smtClean="0"/>
              <a:t>）。認知發展與輔導。台北：心理。</a:t>
            </a:r>
          </a:p>
          <a:p>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6</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sz="1200" kern="1200" baseline="0" dirty="0" smtClean="0">
                <a:solidFill>
                  <a:schemeClr val="tx1"/>
                </a:solidFill>
                <a:latin typeface="+mn-lt"/>
                <a:ea typeface="+mn-ea"/>
                <a:cs typeface="+mn-cs"/>
              </a:rPr>
              <a:t>張新仁 </a:t>
            </a:r>
            <a:r>
              <a:rPr lang="en-US" altLang="zh-TW" sz="1200" kern="1200" baseline="0" dirty="0" smtClean="0">
                <a:solidFill>
                  <a:schemeClr val="tx1"/>
                </a:solidFill>
                <a:latin typeface="+mn-lt"/>
                <a:ea typeface="+mn-ea"/>
                <a:cs typeface="+mn-cs"/>
              </a:rPr>
              <a:t>(2004)</a:t>
            </a:r>
            <a:r>
              <a:rPr lang="zh-TW" altLang="en-US" sz="1200" kern="1200" baseline="0" dirty="0" smtClean="0">
                <a:solidFill>
                  <a:schemeClr val="tx1"/>
                </a:solidFill>
                <a:latin typeface="+mn-lt"/>
                <a:ea typeface="+mn-ea"/>
                <a:cs typeface="+mn-cs"/>
              </a:rPr>
              <a:t>。學習與教學新趨勢。台北：心理出版社。</a:t>
            </a:r>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7</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200" dirty="0" smtClean="0"/>
              <a:t>張春興</a:t>
            </a:r>
            <a:r>
              <a:rPr lang="en-US" altLang="zh-TW" sz="1200" dirty="0" smtClean="0"/>
              <a:t>,1995,</a:t>
            </a:r>
            <a:r>
              <a:rPr lang="zh-TW" altLang="en-US" sz="1200" dirty="0" smtClean="0"/>
              <a:t>教育心理學</a:t>
            </a:r>
            <a:r>
              <a:rPr lang="en-US" altLang="zh-TW" sz="1200" dirty="0" smtClean="0"/>
              <a:t>,</a:t>
            </a:r>
            <a:r>
              <a:rPr lang="zh-TW" altLang="en-US" sz="1200" dirty="0" smtClean="0"/>
              <a:t>東華書局</a:t>
            </a:r>
            <a:r>
              <a:rPr lang="en-US" altLang="zh-TW" sz="1200" dirty="0" smtClean="0"/>
              <a:t>,</a:t>
            </a:r>
            <a:r>
              <a:rPr lang="zh-TW" altLang="en-US" sz="1200" dirty="0" smtClean="0"/>
              <a:t>台北</a:t>
            </a:r>
            <a:r>
              <a:rPr lang="en-US" altLang="zh-TW" sz="1200" dirty="0" smtClean="0"/>
              <a:t>,pp.209-422</a:t>
            </a:r>
            <a:endParaRPr lang="zh-TW" altLang="en-US" sz="1200" dirty="0" smtClean="0"/>
          </a:p>
          <a:p>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9</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邱明星（</a:t>
            </a:r>
            <a:r>
              <a:rPr lang="en-US" altLang="zh-TW" dirty="0" smtClean="0"/>
              <a:t>2006</a:t>
            </a:r>
            <a:r>
              <a:rPr lang="zh-TW" altLang="en-US" dirty="0" smtClean="0"/>
              <a:t>，</a:t>
            </a:r>
            <a:r>
              <a:rPr lang="en-US" altLang="zh-TW" dirty="0" smtClean="0"/>
              <a:t>6 15</a:t>
            </a:r>
            <a:r>
              <a:rPr lang="zh-TW" altLang="en-US" dirty="0" smtClean="0"/>
              <a:t>）。認知發展理論在教學應用之探討。網路社會學通訊期刊，</a:t>
            </a:r>
            <a:r>
              <a:rPr lang="en-US" altLang="zh-TW" dirty="0" smtClean="0"/>
              <a:t>56</a:t>
            </a:r>
            <a:r>
              <a:rPr lang="zh-TW" altLang="en-US" dirty="0" smtClean="0"/>
              <a:t>，  </a:t>
            </a:r>
            <a:r>
              <a:rPr lang="en-US" altLang="zh-TW" dirty="0" smtClean="0"/>
              <a:t>1609-2503</a:t>
            </a:r>
            <a:r>
              <a:rPr lang="zh-TW" altLang="en-US" dirty="0" smtClean="0"/>
              <a:t>．</a:t>
            </a:r>
            <a:r>
              <a:rPr lang="en-US" altLang="zh-TW" dirty="0" smtClean="0"/>
              <a:t>2010 7 7</a:t>
            </a:r>
            <a:r>
              <a:rPr lang="zh-TW" altLang="en-US" dirty="0" smtClean="0"/>
              <a:t>，</a:t>
            </a:r>
            <a:r>
              <a:rPr lang="en-US" altLang="zh-TW" dirty="0" smtClean="0">
                <a:hlinkClick r:id="rId3"/>
              </a:rPr>
              <a:t>http://www.nhu.edu.tw/~society/e-j/56/index.htm</a:t>
            </a:r>
            <a:endParaRPr lang="en-US" altLang="zh-TW" dirty="0" smtClean="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10</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施良方</a:t>
            </a:r>
            <a:r>
              <a:rPr lang="en-US" altLang="zh-TW" dirty="0" smtClean="0"/>
              <a:t>,1996,</a:t>
            </a:r>
            <a:r>
              <a:rPr lang="zh-TW" altLang="en-US" dirty="0" smtClean="0"/>
              <a:t>學習理論</a:t>
            </a:r>
            <a:r>
              <a:rPr lang="en-US" altLang="zh-TW" dirty="0" smtClean="0"/>
              <a:t>,</a:t>
            </a:r>
            <a:r>
              <a:rPr lang="zh-TW" altLang="en-US" dirty="0" smtClean="0"/>
              <a:t>高雄</a:t>
            </a:r>
            <a:r>
              <a:rPr lang="en-US" altLang="zh-TW" dirty="0" smtClean="0"/>
              <a:t>,</a:t>
            </a:r>
            <a:r>
              <a:rPr lang="zh-TW" altLang="en-US" dirty="0" smtClean="0"/>
              <a:t>麗文文化</a:t>
            </a:r>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11</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sz="1200" kern="1200" dirty="0" smtClean="0">
                <a:solidFill>
                  <a:schemeClr val="tx1"/>
                </a:solidFill>
                <a:latin typeface="+mn-lt"/>
                <a:ea typeface="+mn-ea"/>
                <a:cs typeface="+mn-cs"/>
              </a:rPr>
              <a:t>訊息處理理論肇始於</a:t>
            </a:r>
            <a:r>
              <a:rPr lang="en-US" sz="1200" kern="1200" dirty="0" smtClean="0">
                <a:solidFill>
                  <a:schemeClr val="tx1"/>
                </a:solidFill>
                <a:latin typeface="+mn-lt"/>
                <a:ea typeface="+mn-ea"/>
                <a:cs typeface="+mn-cs"/>
              </a:rPr>
              <a:t>20</a:t>
            </a:r>
            <a:r>
              <a:rPr lang="zh-TW" altLang="en-US" sz="1200" kern="1200" dirty="0" smtClean="0">
                <a:solidFill>
                  <a:schemeClr val="tx1"/>
                </a:solidFill>
                <a:latin typeface="+mn-lt"/>
                <a:ea typeface="+mn-ea"/>
                <a:cs typeface="+mn-cs"/>
              </a:rPr>
              <a:t>世紀</a:t>
            </a:r>
            <a:r>
              <a:rPr lang="en-US" sz="1200" kern="1200" dirty="0" smtClean="0">
                <a:solidFill>
                  <a:schemeClr val="tx1"/>
                </a:solidFill>
                <a:latin typeface="+mn-lt"/>
                <a:ea typeface="+mn-ea"/>
                <a:cs typeface="+mn-cs"/>
              </a:rPr>
              <a:t>50</a:t>
            </a:r>
            <a:r>
              <a:rPr lang="zh-TW" altLang="en-US" sz="1200" kern="1200" dirty="0" smtClean="0">
                <a:solidFill>
                  <a:schemeClr val="tx1"/>
                </a:solidFill>
                <a:latin typeface="+mn-lt"/>
                <a:ea typeface="+mn-ea"/>
                <a:cs typeface="+mn-cs"/>
              </a:rPr>
              <a:t>年代之初，盛行於</a:t>
            </a:r>
            <a:r>
              <a:rPr lang="en-US" sz="1200" kern="1200" dirty="0" smtClean="0">
                <a:solidFill>
                  <a:schemeClr val="tx1"/>
                </a:solidFill>
                <a:latin typeface="+mn-lt"/>
                <a:ea typeface="+mn-ea"/>
                <a:cs typeface="+mn-cs"/>
              </a:rPr>
              <a:t>60</a:t>
            </a:r>
            <a:r>
              <a:rPr lang="zh-TW" altLang="en-US" sz="1200" kern="1200" dirty="0" smtClean="0">
                <a:solidFill>
                  <a:schemeClr val="tx1"/>
                </a:solidFill>
                <a:latin typeface="+mn-lt"/>
                <a:ea typeface="+mn-ea"/>
                <a:cs typeface="+mn-cs"/>
              </a:rPr>
              <a:t>年代以後，其興起的原因，一則是心理本身的反省，二則是其他因素的影響。先從心理學本身的反省看。</a:t>
            </a:r>
            <a:r>
              <a:rPr lang="en-US" sz="1200" kern="1200" dirty="0" smtClean="0">
                <a:solidFill>
                  <a:schemeClr val="tx1"/>
                </a:solidFill>
                <a:latin typeface="+mn-lt"/>
                <a:ea typeface="+mn-ea"/>
                <a:cs typeface="+mn-cs"/>
              </a:rPr>
              <a:t>50</a:t>
            </a:r>
            <a:r>
              <a:rPr lang="zh-TW" altLang="en-US" sz="1200" kern="1200" dirty="0" smtClean="0">
                <a:solidFill>
                  <a:schemeClr val="tx1"/>
                </a:solidFill>
                <a:latin typeface="+mn-lt"/>
                <a:ea typeface="+mn-ea"/>
                <a:cs typeface="+mn-cs"/>
              </a:rPr>
              <a:t>年代的心理學，雖然在表面上看是行為主義的操作條件作用理論獨步天下，但有些心理學家，對極端行為主義的理論，及其根據白老鼠鴿子等學得的條件反應，用來解釋人類的複雜學習行為的取向，不以為然。</a:t>
            </a:r>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13</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kern="1200" baseline="0" dirty="0" smtClean="0">
                <a:solidFill>
                  <a:schemeClr val="tx1"/>
                </a:solidFill>
                <a:latin typeface="+mn-lt"/>
                <a:ea typeface="+mn-ea"/>
                <a:cs typeface="+mn-cs"/>
              </a:rPr>
              <a:t>A standard information processing model of learning and learning processes (p.7), by Carifio,1993, Clearwater, Florida. </a:t>
            </a:r>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21</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b="0" i="0" kern="1200" dirty="0" smtClean="0">
                <a:solidFill>
                  <a:schemeClr val="tx1"/>
                </a:solidFill>
                <a:latin typeface="+mn-lt"/>
                <a:ea typeface="+mn-ea"/>
                <a:cs typeface="+mn-cs"/>
              </a:rPr>
              <a:t>Miller, G.A. (1956). The magical number seven, plus or minus two: Some limits on our capacity for processing information. </a:t>
            </a:r>
            <a:r>
              <a:rPr lang="en-US" altLang="zh-TW" sz="1200" b="0" i="1" kern="1200" dirty="0" smtClean="0">
                <a:solidFill>
                  <a:schemeClr val="tx1"/>
                </a:solidFill>
                <a:latin typeface="+mn-lt"/>
                <a:ea typeface="+mn-ea"/>
                <a:cs typeface="+mn-cs"/>
              </a:rPr>
              <a:t>Psychological Review</a:t>
            </a:r>
            <a:r>
              <a:rPr lang="en-US" altLang="zh-TW" sz="1200" b="0" i="0" kern="1200" dirty="0" smtClean="0">
                <a:solidFill>
                  <a:schemeClr val="tx1"/>
                </a:solidFill>
                <a:latin typeface="+mn-lt"/>
                <a:ea typeface="+mn-ea"/>
                <a:cs typeface="+mn-cs"/>
              </a:rPr>
              <a:t>, 63, 81-97</a:t>
            </a:r>
            <a:endParaRPr lang="zh-TW" altLang="en-US" dirty="0"/>
          </a:p>
        </p:txBody>
      </p:sp>
      <p:sp>
        <p:nvSpPr>
          <p:cNvPr id="4" name="投影片編號版面配置區 3"/>
          <p:cNvSpPr>
            <a:spLocks noGrp="1"/>
          </p:cNvSpPr>
          <p:nvPr>
            <p:ph type="sldNum" sz="quarter" idx="10"/>
          </p:nvPr>
        </p:nvSpPr>
        <p:spPr/>
        <p:txBody>
          <a:bodyPr/>
          <a:lstStyle/>
          <a:p>
            <a:fld id="{9A949819-A65E-43A8-A252-D20EB3A51CE5}" type="slidenum">
              <a:rPr lang="zh-TW" altLang="en-US" smtClean="0"/>
              <a:pPr/>
              <a:t>22</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2"/>
      </p:bgRef>
    </p:bg>
    <p:spTree>
      <p:nvGrpSpPr>
        <p:cNvPr id="1" name=""/>
        <p:cNvGrpSpPr/>
        <p:nvPr/>
      </p:nvGrpSpPr>
      <p:grpSpPr>
        <a:xfrm>
          <a:off x="0" y="0"/>
          <a:ext cx="0" cy="0"/>
          <a:chOff x="0" y="0"/>
          <a:chExt cx="0" cy="0"/>
        </a:xfrm>
      </p:grpSpPr>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副標題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p:txBody>
          <a:bodyPr/>
          <a:lstStyle/>
          <a:p>
            <a:fld id="{2972E48D-1F47-4D0A-A651-E451739A16BD}" type="datetime1">
              <a:rPr lang="zh-TW" altLang="en-US" smtClean="0"/>
              <a:pPr/>
              <a:t>2011/11/5</a:t>
            </a:fld>
            <a:endParaRPr lang="zh-TW" altLang="en-US"/>
          </a:p>
        </p:txBody>
      </p:sp>
      <p:sp>
        <p:nvSpPr>
          <p:cNvPr id="17" name="頁尾版面配置區 16"/>
          <p:cNvSpPr>
            <a:spLocks noGrp="1"/>
          </p:cNvSpPr>
          <p:nvPr>
            <p:ph type="ftr" sz="quarter" idx="11"/>
          </p:nvPr>
        </p:nvSpPr>
        <p:spPr/>
        <p:txBody>
          <a:bodyPr/>
          <a:lstStyle/>
          <a:p>
            <a:endParaRPr lang="zh-TW" altLang="en-US"/>
          </a:p>
        </p:txBody>
      </p:sp>
      <p:sp>
        <p:nvSpPr>
          <p:cNvPr id="7" name="直線接點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橢圓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橢圓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投影片編號版面配置區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3DA0BB7-265A-403C-9275-D587AB510EDC}" type="slidenum">
              <a:rPr lang="zh-TW" altLang="en-US" smtClean="0"/>
              <a:pPr/>
              <a:t>‹#›</a:t>
            </a:fld>
            <a:endParaRPr lang="zh-TW" altLang="en-US"/>
          </a:p>
        </p:txBody>
      </p:sp>
      <p:sp>
        <p:nvSpPr>
          <p:cNvPr id="8" name="標題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9E63E326-F7EA-4F9E-975C-6AF8D56D0C46}" type="datetime1">
              <a:rPr lang="zh-TW" altLang="en-US" smtClean="0"/>
              <a:pPr/>
              <a:t>2011/11/5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bg>
      <p:bgRef idx="1001">
        <a:schemeClr val="bg2"/>
      </p:bgRef>
    </p:bg>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直線接點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橢圓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橢圓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投影片編號版面配置區 5"/>
          <p:cNvSpPr>
            <a:spLocks noGrp="1"/>
          </p:cNvSpPr>
          <p:nvPr>
            <p:ph type="sldNum" sz="quarter" idx="12"/>
          </p:nvPr>
        </p:nvSpPr>
        <p:spPr>
          <a:xfrm>
            <a:off x="6915912" y="3009901"/>
            <a:ext cx="457200" cy="441325"/>
          </a:xfrm>
        </p:spPr>
        <p:txBody>
          <a:bodyPr/>
          <a:lstStyle/>
          <a:p>
            <a:fld id="{73DA0BB7-265A-403C-9275-D587AB510EDC}" type="slidenum">
              <a:rPr lang="zh-TW" altLang="en-US" smtClean="0"/>
              <a:pPr/>
              <a:t>‹#›</a:t>
            </a:fld>
            <a:endParaRPr lang="zh-TW" altLang="en-US"/>
          </a:p>
        </p:txBody>
      </p:sp>
      <p:sp>
        <p:nvSpPr>
          <p:cNvPr id="3" name="直排文字版面配置區 2"/>
          <p:cNvSpPr>
            <a:spLocks noGrp="1"/>
          </p:cNvSpPr>
          <p:nvPr>
            <p:ph type="body" orient="vert" idx="1"/>
          </p:nvPr>
        </p:nvSpPr>
        <p:spPr>
          <a:xfrm>
            <a:off x="304800" y="304800"/>
            <a:ext cx="6553200" cy="5821366"/>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B5357E18-741B-41B6-993C-04583B4B3573}" type="datetime1">
              <a:rPr lang="zh-TW" altLang="en-US" smtClean="0"/>
              <a:pPr/>
              <a:t>2011/11/5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2" name="直排標題 1"/>
          <p:cNvSpPr>
            <a:spLocks noGrp="1"/>
          </p:cNvSpPr>
          <p:nvPr>
            <p:ph type="title" orient="vert"/>
          </p:nvPr>
        </p:nvSpPr>
        <p:spPr>
          <a:xfrm>
            <a:off x="7391400" y="304801"/>
            <a:ext cx="1447800" cy="5851525"/>
          </a:xfrm>
        </p:spPr>
        <p:txBody>
          <a:bodyPr vert="eaVert"/>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accent3">
                    <a:shade val="75000"/>
                  </a:schemeClr>
                </a:solidFill>
              </a:defRPr>
            </a:lvl1pPr>
          </a:lstStyle>
          <a:p>
            <a:r>
              <a:rPr kumimoji="0" lang="zh-TW" altLang="en-US" dirty="0" smtClean="0"/>
              <a:t>按一下以編輯母片標題樣式</a:t>
            </a:r>
            <a:endParaRPr kumimoji="0" lang="en-US" dirty="0"/>
          </a:p>
        </p:txBody>
      </p:sp>
      <p:sp>
        <p:nvSpPr>
          <p:cNvPr id="4" name="日期版面配置區 3"/>
          <p:cNvSpPr>
            <a:spLocks noGrp="1"/>
          </p:cNvSpPr>
          <p:nvPr>
            <p:ph type="dt" sz="half" idx="10"/>
          </p:nvPr>
        </p:nvSpPr>
        <p:spPr/>
        <p:txBody>
          <a:bodyPr/>
          <a:lstStyle/>
          <a:p>
            <a:fld id="{C13F9ED2-FF72-47A6-B713-B412C3212921}" type="datetime1">
              <a:rPr lang="zh-TW" altLang="en-US" smtClean="0"/>
              <a:pPr/>
              <a:t>2011/11/5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a:xfrm>
            <a:off x="4361688" y="1026372"/>
            <a:ext cx="457200" cy="441325"/>
          </a:xfrm>
        </p:spPr>
        <p:txBody>
          <a:bodyPr/>
          <a:lstStyle/>
          <a:p>
            <a:fld id="{73DA0BB7-265A-403C-9275-D587AB510EDC}" type="slidenum">
              <a:rPr lang="zh-TW" altLang="en-US" smtClean="0"/>
              <a:pPr/>
              <a:t>‹#›</a:t>
            </a:fld>
            <a:endParaRPr lang="zh-TW" altLang="en-US"/>
          </a:p>
        </p:txBody>
      </p:sp>
      <p:sp>
        <p:nvSpPr>
          <p:cNvPr id="8" name="內容版面配置區 7"/>
          <p:cNvSpPr>
            <a:spLocks noGrp="1"/>
          </p:cNvSpPr>
          <p:nvPr>
            <p:ph sz="quarter" idx="1"/>
          </p:nvPr>
        </p:nvSpPr>
        <p:spPr>
          <a:xfrm>
            <a:off x="301752" y="1527048"/>
            <a:ext cx="8503920" cy="4572000"/>
          </a:xfrm>
        </p:spPr>
        <p:txBody>
          <a:bodyPr/>
          <a:lstStyle/>
          <a:p>
            <a:pPr lvl="0" eaLnBrk="1" latinLnBrk="0" hangingPunct="1"/>
            <a:r>
              <a:rPr lang="zh-TW" altLang="en-US" dirty="0" smtClean="0"/>
              <a:t>按一下以編輯母片文字樣式</a:t>
            </a:r>
          </a:p>
          <a:p>
            <a:pPr lvl="1" eaLnBrk="1" latinLnBrk="0" hangingPunct="1"/>
            <a:r>
              <a:rPr lang="zh-TW" altLang="en-US" dirty="0" smtClean="0"/>
              <a:t>第二層</a:t>
            </a:r>
          </a:p>
          <a:p>
            <a:pPr lvl="2" eaLnBrk="1" latinLnBrk="0" hangingPunct="1"/>
            <a:r>
              <a:rPr lang="zh-TW" altLang="en-US" dirty="0" smtClean="0"/>
              <a:t>第三層</a:t>
            </a:r>
          </a:p>
          <a:p>
            <a:pPr lvl="3" eaLnBrk="1" latinLnBrk="0" hangingPunct="1"/>
            <a:r>
              <a:rPr lang="zh-TW" altLang="en-US" dirty="0" smtClean="0"/>
              <a:t>第四層</a:t>
            </a:r>
          </a:p>
          <a:p>
            <a:pPr lvl="4" eaLnBrk="1" latinLnBrk="0" hangingPunct="1"/>
            <a:r>
              <a:rPr lang="zh-TW" altLang="en-US" dirty="0" smtClean="0"/>
              <a:t>第五層</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字版面配置區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13" name="矩形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矩形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頁尾版面配置區 4"/>
          <p:cNvSpPr>
            <a:spLocks noGrp="1"/>
          </p:cNvSpPr>
          <p:nvPr>
            <p:ph type="ftr" sz="quarter" idx="11"/>
          </p:nvPr>
        </p:nvSpPr>
        <p:spPr/>
        <p:txBody>
          <a:bodyPr/>
          <a:lstStyle/>
          <a:p>
            <a:endParaRPr lang="zh-TW" altLang="en-US"/>
          </a:p>
        </p:txBody>
      </p:sp>
      <p:sp>
        <p:nvSpPr>
          <p:cNvPr id="4" name="日期版面配置區 3"/>
          <p:cNvSpPr>
            <a:spLocks noGrp="1"/>
          </p:cNvSpPr>
          <p:nvPr>
            <p:ph type="dt" sz="half" idx="10"/>
          </p:nvPr>
        </p:nvSpPr>
        <p:spPr/>
        <p:txBody>
          <a:bodyPr/>
          <a:lstStyle/>
          <a:p>
            <a:fld id="{C7EFF0D2-F44F-44E7-AD1E-F05B9E0F28DC}" type="datetime1">
              <a:rPr lang="zh-TW" altLang="en-US" smtClean="0"/>
              <a:pPr/>
              <a:t>2011/11/5</a:t>
            </a:fld>
            <a:endParaRPr lang="zh-TW" altLang="en-US"/>
          </a:p>
        </p:txBody>
      </p:sp>
      <p:sp>
        <p:nvSpPr>
          <p:cNvPr id="8" name="直線接點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橢圓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橢圓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投影片編號版面配置區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3DA0BB7-265A-403C-9275-D587AB510EDC}" type="slidenum">
              <a:rPr lang="zh-TW" altLang="en-US" smtClean="0"/>
              <a:pPr/>
              <a:t>‹#›</a:t>
            </a:fld>
            <a:endParaRPr lang="zh-TW" altLang="en-US"/>
          </a:p>
        </p:txBody>
      </p:sp>
      <p:sp>
        <p:nvSpPr>
          <p:cNvPr id="2" name="標題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301752" y="228600"/>
            <a:ext cx="8534400" cy="758952"/>
          </a:xfrm>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a:xfrm>
            <a:off x="5791200" y="6409944"/>
            <a:ext cx="3044952" cy="365760"/>
          </a:xfrm>
        </p:spPr>
        <p:txBody>
          <a:bodyPr/>
          <a:lstStyle/>
          <a:p>
            <a:fld id="{39AB9BC5-2549-4393-A8A2-EFD159C5AC21}" type="datetime1">
              <a:rPr lang="zh-TW" altLang="en-US" smtClean="0"/>
              <a:pPr/>
              <a:t>2011/11/5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
        <p:nvSpPr>
          <p:cNvPr id="8" name="直線接點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內容版面配置區 9"/>
          <p:cNvSpPr>
            <a:spLocks noGrp="1"/>
          </p:cNvSpPr>
          <p:nvPr>
            <p:ph sz="half" idx="1"/>
          </p:nvPr>
        </p:nvSpPr>
        <p:spPr>
          <a:xfrm>
            <a:off x="301752" y="1371600"/>
            <a:ext cx="4038600" cy="4681728"/>
          </a:xfrm>
        </p:spPr>
        <p:txBody>
          <a:bodyPr/>
          <a:lstStyle>
            <a:lvl1pPr>
              <a:defRPr sz="2500"/>
            </a:lvl1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2" name="內容版面配置區 11"/>
          <p:cNvSpPr>
            <a:spLocks noGrp="1"/>
          </p:cNvSpPr>
          <p:nvPr>
            <p:ph sz="half" idx="2"/>
          </p:nvPr>
        </p:nvSpPr>
        <p:spPr>
          <a:xfrm>
            <a:off x="4800600" y="1371600"/>
            <a:ext cx="4038600" cy="4681728"/>
          </a:xfrm>
        </p:spPr>
        <p:txBody>
          <a:bodyPr/>
          <a:lstStyle>
            <a:lvl1pPr>
              <a:defRPr sz="2500"/>
            </a:lvl1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bg>
      <p:bgRef idx="1001">
        <a:schemeClr val="bg2"/>
      </p:bgRef>
    </p:bg>
    <p:spTree>
      <p:nvGrpSpPr>
        <p:cNvPr id="1" name=""/>
        <p:cNvGrpSpPr/>
        <p:nvPr/>
      </p:nvGrpSpPr>
      <p:grpSpPr>
        <a:xfrm>
          <a:off x="0" y="0"/>
          <a:ext cx="0" cy="0"/>
          <a:chOff x="0" y="0"/>
          <a:chExt cx="0" cy="0"/>
        </a:xfrm>
      </p:grpSpPr>
      <p:sp>
        <p:nvSpPr>
          <p:cNvPr id="10" name="直線接點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矩形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矩形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矩形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字版面配置區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7" name="日期版面配置區 6"/>
          <p:cNvSpPr>
            <a:spLocks noGrp="1"/>
          </p:cNvSpPr>
          <p:nvPr>
            <p:ph type="dt" sz="half" idx="10"/>
          </p:nvPr>
        </p:nvSpPr>
        <p:spPr/>
        <p:txBody>
          <a:bodyPr/>
          <a:lstStyle/>
          <a:p>
            <a:fld id="{479175EA-B0FB-4361-8224-B8493733F01A}" type="datetime1">
              <a:rPr lang="zh-TW" altLang="en-US" smtClean="0"/>
              <a:pPr/>
              <a:t>2011/11/5</a:t>
            </a:fld>
            <a:endParaRPr lang="zh-TW" altLang="en-US"/>
          </a:p>
        </p:txBody>
      </p:sp>
      <p:sp>
        <p:nvSpPr>
          <p:cNvPr id="8" name="頁尾版面配置區 7"/>
          <p:cNvSpPr>
            <a:spLocks noGrp="1"/>
          </p:cNvSpPr>
          <p:nvPr>
            <p:ph type="ftr" sz="quarter" idx="11"/>
          </p:nvPr>
        </p:nvSpPr>
        <p:spPr>
          <a:xfrm>
            <a:off x="304800" y="6409944"/>
            <a:ext cx="3581400" cy="365760"/>
          </a:xfrm>
        </p:spPr>
        <p:txBody>
          <a:bodyPr/>
          <a:lstStyle/>
          <a:p>
            <a:endParaRPr lang="zh-TW" altLang="en-US"/>
          </a:p>
        </p:txBody>
      </p:sp>
      <p:sp>
        <p:nvSpPr>
          <p:cNvPr id="15" name="直線接點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內容版面配置區 23"/>
          <p:cNvSpPr>
            <a:spLocks noGrp="1"/>
          </p:cNvSpPr>
          <p:nvPr>
            <p:ph sz="quarter" idx="2"/>
          </p:nvPr>
        </p:nvSpPr>
        <p:spPr>
          <a:xfrm>
            <a:off x="301752" y="2471383"/>
            <a:ext cx="4041648" cy="3818404"/>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6" name="內容版面配置區 25"/>
          <p:cNvSpPr>
            <a:spLocks noGrp="1"/>
          </p:cNvSpPr>
          <p:nvPr>
            <p:ph sz="quarter" idx="4"/>
          </p:nvPr>
        </p:nvSpPr>
        <p:spPr>
          <a:xfrm>
            <a:off x="4800600" y="2471383"/>
            <a:ext cx="4038600" cy="3822192"/>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5" name="橢圓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橢圓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投影片編號版面配置區 8"/>
          <p:cNvSpPr>
            <a:spLocks noGrp="1"/>
          </p:cNvSpPr>
          <p:nvPr>
            <p:ph type="sldNum" sz="quarter" idx="12"/>
          </p:nvPr>
        </p:nvSpPr>
        <p:spPr>
          <a:xfrm>
            <a:off x="4343400" y="1042416"/>
            <a:ext cx="457200" cy="441325"/>
          </a:xfrm>
        </p:spPr>
        <p:txBody>
          <a:bodyPr/>
          <a:lstStyle>
            <a:lvl1pPr algn="ctr">
              <a:defRPr/>
            </a:lvl1pPr>
          </a:lstStyle>
          <a:p>
            <a:fld id="{73DA0BB7-265A-403C-9275-D587AB510EDC}" type="slidenum">
              <a:rPr lang="zh-TW" altLang="en-US" smtClean="0"/>
              <a:pPr/>
              <a:t>‹#›</a:t>
            </a:fld>
            <a:endParaRPr lang="zh-TW" altLang="en-US"/>
          </a:p>
        </p:txBody>
      </p:sp>
      <p:sp>
        <p:nvSpPr>
          <p:cNvPr id="23" name="標題 22"/>
          <p:cNvSpPr>
            <a:spLocks noGrp="1"/>
          </p:cNvSpPr>
          <p:nvPr>
            <p:ph type="title"/>
          </p:nvPr>
        </p:nvSpPr>
        <p:spPr/>
        <p:txBody>
          <a:bodyPr rtlCol="0" anchor="b" anchorCtr="0"/>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dirty="0" smtClean="0"/>
              <a:t>按一下以編輯母片標題樣式</a:t>
            </a:r>
            <a:endParaRPr kumimoji="0" lang="en-US" dirty="0"/>
          </a:p>
        </p:txBody>
      </p:sp>
      <p:sp>
        <p:nvSpPr>
          <p:cNvPr id="3" name="日期版面配置區 2"/>
          <p:cNvSpPr>
            <a:spLocks noGrp="1"/>
          </p:cNvSpPr>
          <p:nvPr>
            <p:ph type="dt" sz="half" idx="10"/>
          </p:nvPr>
        </p:nvSpPr>
        <p:spPr/>
        <p:txBody>
          <a:bodyPr/>
          <a:lstStyle/>
          <a:p>
            <a:fld id="{AA029282-2EC4-4869-9CC2-37EDE061A8FD}" type="datetime1">
              <a:rPr lang="zh-TW" altLang="en-US" smtClean="0"/>
              <a:pPr/>
              <a:t>2011/11/5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a:xfrm>
            <a:off x="4343400" y="1036020"/>
            <a:ext cx="457200" cy="441325"/>
          </a:xfrm>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矩形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矩形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日期版面配置區 1"/>
          <p:cNvSpPr>
            <a:spLocks noGrp="1"/>
          </p:cNvSpPr>
          <p:nvPr>
            <p:ph type="dt" sz="half" idx="10"/>
          </p:nvPr>
        </p:nvSpPr>
        <p:spPr/>
        <p:txBody>
          <a:bodyPr/>
          <a:lstStyle/>
          <a:p>
            <a:fld id="{406A8D4D-BD11-4B4F-BE6A-38316B0B79C1}" type="datetime1">
              <a:rPr lang="zh-TW" altLang="en-US" smtClean="0"/>
              <a:pPr/>
              <a:t>2011/11/5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bg>
      <p:bgRef idx="1001">
        <a:schemeClr val="bg1"/>
      </p:bgRef>
    </p:bg>
    <p:spTree>
      <p:nvGrpSpPr>
        <p:cNvPr id="1" name=""/>
        <p:cNvGrpSpPr/>
        <p:nvPr/>
      </p:nvGrpSpPr>
      <p:grpSpPr>
        <a:xfrm>
          <a:off x="0" y="0"/>
          <a:ext cx="0" cy="0"/>
          <a:chOff x="0" y="0"/>
          <a:chExt cx="0" cy="0"/>
        </a:xfrm>
      </p:grpSpPr>
      <p:sp>
        <p:nvSpPr>
          <p:cNvPr id="19" name="矩形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矩形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8" name="矩形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直線接點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內容版面配置區 19"/>
          <p:cNvSpPr>
            <a:spLocks noGrp="1"/>
          </p:cNvSpPr>
          <p:nvPr>
            <p:ph sz="quarter" idx="1"/>
          </p:nvPr>
        </p:nvSpPr>
        <p:spPr>
          <a:xfrm>
            <a:off x="3124200" y="685800"/>
            <a:ext cx="5638800" cy="5410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0" name="橢圓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橢圓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投影片編號版面配置區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3DA0BB7-265A-403C-9275-D587AB510EDC}" type="slidenum">
              <a:rPr lang="zh-TW" altLang="en-US" smtClean="0"/>
              <a:pPr/>
              <a:t>‹#›</a:t>
            </a:fld>
            <a:endParaRPr lang="zh-TW" altLang="en-US"/>
          </a:p>
        </p:txBody>
      </p:sp>
      <p:sp>
        <p:nvSpPr>
          <p:cNvPr id="21" name="矩形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版面配置區 4"/>
          <p:cNvSpPr>
            <a:spLocks noGrp="1"/>
          </p:cNvSpPr>
          <p:nvPr>
            <p:ph type="dt" sz="half" idx="10"/>
          </p:nvPr>
        </p:nvSpPr>
        <p:spPr/>
        <p:txBody>
          <a:bodyPr/>
          <a:lstStyle/>
          <a:p>
            <a:fld id="{3EA5CBC4-808B-416F-ADC2-4EB9787CB597}" type="datetime1">
              <a:rPr lang="zh-TW" altLang="en-US" smtClean="0"/>
              <a:pPr/>
              <a:t>2011/11/5</a:t>
            </a:fld>
            <a:endParaRPr lang="zh-TW" altLang="en-US"/>
          </a:p>
        </p:txBody>
      </p:sp>
      <p:sp>
        <p:nvSpPr>
          <p:cNvPr id="6" name="頁尾版面配置區 5"/>
          <p:cNvSpPr>
            <a:spLocks noGrp="1"/>
          </p:cNvSpPr>
          <p:nvPr>
            <p:ph type="ftr" sz="quarter" idx="11"/>
          </p:nvPr>
        </p:nvSpPr>
        <p:spPr>
          <a:xfrm>
            <a:off x="301752" y="6410848"/>
            <a:ext cx="3383280" cy="365760"/>
          </a:xfrm>
        </p:spPr>
        <p:txBody>
          <a:bodyPr/>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1" name="直線接點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矩形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矩形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橢圓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橢圓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投影片編號版面配置區 6"/>
          <p:cNvSpPr>
            <a:spLocks noGrp="1"/>
          </p:cNvSpPr>
          <p:nvPr>
            <p:ph type="sldNum" sz="quarter" idx="12"/>
          </p:nvPr>
        </p:nvSpPr>
        <p:spPr>
          <a:xfrm>
            <a:off x="1371600" y="312738"/>
            <a:ext cx="457200" cy="441325"/>
          </a:xfrm>
        </p:spPr>
        <p:txBody>
          <a:bodyPr/>
          <a:lstStyle/>
          <a:p>
            <a:fld id="{73DA0BB7-265A-403C-9275-D587AB510EDC}" type="slidenum">
              <a:rPr lang="zh-TW" altLang="en-US" smtClean="0"/>
              <a:pPr/>
              <a:t>‹#›</a:t>
            </a:fld>
            <a:endParaRPr lang="zh-TW" altLang="en-US"/>
          </a:p>
        </p:txBody>
      </p:sp>
      <p:sp>
        <p:nvSpPr>
          <p:cNvPr id="2" name="標題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3000375" y="609600"/>
            <a:ext cx="5867400" cy="4267200"/>
          </a:xfrm>
        </p:spPr>
        <p:txBody>
          <a:bodyPr/>
          <a:lstStyle>
            <a:lvl1pPr marL="0" indent="0">
              <a:buNone/>
              <a:defRPr sz="3200"/>
            </a:lvl1pPr>
          </a:lstStyle>
          <a:p>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22" name="矩形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版面配置區 4"/>
          <p:cNvSpPr>
            <a:spLocks noGrp="1"/>
          </p:cNvSpPr>
          <p:nvPr>
            <p:ph type="dt" sz="half" idx="10"/>
          </p:nvPr>
        </p:nvSpPr>
        <p:spPr>
          <a:xfrm>
            <a:off x="5788152" y="6404984"/>
            <a:ext cx="3044952" cy="365760"/>
          </a:xfrm>
        </p:spPr>
        <p:txBody>
          <a:bodyPr/>
          <a:lstStyle/>
          <a:p>
            <a:fld id="{9EF84650-1083-46B2-ACEF-17D572CA4B54}" type="datetime1">
              <a:rPr lang="zh-TW" altLang="en-US" smtClean="0"/>
              <a:pPr/>
              <a:t>2011/11/5</a:t>
            </a:fld>
            <a:endParaRPr lang="zh-TW" altLang="en-US"/>
          </a:p>
        </p:txBody>
      </p:sp>
      <p:sp>
        <p:nvSpPr>
          <p:cNvPr id="6" name="頁尾版面配置區 5"/>
          <p:cNvSpPr>
            <a:spLocks noGrp="1"/>
          </p:cNvSpPr>
          <p:nvPr>
            <p:ph type="ftr" sz="quarter" idx="11"/>
          </p:nvPr>
        </p:nvSpPr>
        <p:spPr>
          <a:xfrm>
            <a:off x="301752" y="6410848"/>
            <a:ext cx="3584448" cy="365760"/>
          </a:xfrm>
        </p:spPr>
        <p:txBody>
          <a:bodyPr/>
          <a:lstStyle/>
          <a:p>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日期版面配置區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381AA2DC-1D5D-4608-A473-453B1A6741D3}" type="datetime1">
              <a:rPr lang="zh-TW" altLang="en-US" smtClean="0"/>
              <a:pPr/>
              <a:t>2011/11/5</a:t>
            </a:fld>
            <a:endParaRPr lang="zh-TW" altLang="en-US"/>
          </a:p>
        </p:txBody>
      </p:sp>
      <p:sp>
        <p:nvSpPr>
          <p:cNvPr id="3" name="頁尾版面配置區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zh-TW" altLang="en-US"/>
          </a:p>
        </p:txBody>
      </p:sp>
      <p:sp>
        <p:nvSpPr>
          <p:cNvPr id="8" name="矩形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直線接點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橢圓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橢圓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投影片編號版面配置區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3DA0BB7-265A-403C-9275-D587AB510EDC}" type="slidenum">
              <a:rPr lang="zh-TW" altLang="en-US" smtClean="0"/>
              <a:pPr/>
              <a:t>‹#›</a:t>
            </a:fld>
            <a:endParaRPr lang="zh-TW" altLang="en-US"/>
          </a:p>
        </p:txBody>
      </p:sp>
      <p:sp>
        <p:nvSpPr>
          <p:cNvPr id="22" name="標題版面配置區 21"/>
          <p:cNvSpPr>
            <a:spLocks noGrp="1"/>
          </p:cNvSpPr>
          <p:nvPr>
            <p:ph type="title"/>
          </p:nvPr>
        </p:nvSpPr>
        <p:spPr>
          <a:xfrm>
            <a:off x="301752" y="228600"/>
            <a:ext cx="8534400" cy="758952"/>
          </a:xfrm>
          <a:prstGeom prst="rect">
            <a:avLst/>
          </a:prstGeom>
        </p:spPr>
        <p:txBody>
          <a:bodyPr vert="horz" anchor="b">
            <a:normAutofit/>
          </a:bodyPr>
          <a:lstStyle/>
          <a:p>
            <a:r>
              <a:rPr kumimoji="0" lang="zh-TW" altLang="en-US" dirty="0" smtClean="0"/>
              <a:t>按一下以編輯母片標題樣式</a:t>
            </a:r>
            <a:endParaRPr kumimoji="0" lang="en-US" dirty="0"/>
          </a:p>
        </p:txBody>
      </p:sp>
      <p:sp>
        <p:nvSpPr>
          <p:cNvPr id="13" name="文字版面配置區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zh-TW" altLang="en-US" dirty="0" smtClean="0"/>
              <a:t>按一下以編輯母片文字樣式</a:t>
            </a:r>
          </a:p>
          <a:p>
            <a:pPr lvl="1" eaLnBrk="1" latinLnBrk="0" hangingPunct="1"/>
            <a:r>
              <a:rPr kumimoji="0" lang="zh-TW" altLang="en-US" dirty="0" smtClean="0"/>
              <a:t>第二層</a:t>
            </a:r>
          </a:p>
          <a:p>
            <a:pPr lvl="2" eaLnBrk="1" latinLnBrk="0" hangingPunct="1"/>
            <a:r>
              <a:rPr kumimoji="0" lang="zh-TW" altLang="en-US" dirty="0" smtClean="0"/>
              <a:t>第三層</a:t>
            </a:r>
          </a:p>
          <a:p>
            <a:pPr lvl="3" eaLnBrk="1" latinLnBrk="0" hangingPunct="1"/>
            <a:r>
              <a:rPr kumimoji="0" lang="zh-TW" altLang="en-US" dirty="0" smtClean="0"/>
              <a:t>第四層</a:t>
            </a:r>
          </a:p>
          <a:p>
            <a:pPr lvl="4" eaLnBrk="1" latinLnBrk="0" hangingPunct="1"/>
            <a:r>
              <a:rPr kumimoji="0" lang="zh-TW" altLang="en-US" dirty="0" smtClean="0"/>
              <a:t>第五層</a:t>
            </a:r>
            <a:endParaRPr kumimoji="0"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hyperlink" Target="http://www.nhu.edu.tw/~society/e-j/56/index.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p:txBody>
          <a:bodyPr/>
          <a:lstStyle/>
          <a:p>
            <a:r>
              <a:rPr lang="zh-TW" altLang="en-US" dirty="0" smtClean="0"/>
              <a:t>教材編撰：台南大學數位學習科技學系 李建億 副教授</a:t>
            </a:r>
            <a:endParaRPr lang="zh-TW" altLang="en-US" dirty="0"/>
          </a:p>
        </p:txBody>
      </p:sp>
      <p:sp>
        <p:nvSpPr>
          <p:cNvPr id="2" name="標題 1"/>
          <p:cNvSpPr>
            <a:spLocks noGrp="1"/>
          </p:cNvSpPr>
          <p:nvPr>
            <p:ph type="ctrTitle"/>
          </p:nvPr>
        </p:nvSpPr>
        <p:spPr/>
        <p:txBody>
          <a:bodyPr/>
          <a:lstStyle/>
          <a:p>
            <a:r>
              <a:rPr lang="zh-TW" altLang="en-US" dirty="0" smtClean="0"/>
              <a:t>第一篇 文創傳設訊息處理技術</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a:t>
            </a:fld>
            <a:endParaRPr lang="zh-TW" altLang="en-US"/>
          </a:p>
        </p:txBody>
      </p:sp>
    </p:spTree>
    <p:extLst>
      <p:ext uri="{BB962C8B-B14F-4D97-AF65-F5344CB8AC3E}">
        <p14:creationId xmlns="" xmlns:p14="http://schemas.microsoft.com/office/powerpoint/2010/main" val="299057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1-1</a:t>
            </a:r>
            <a:r>
              <a:rPr lang="zh-TW" altLang="en-US" dirty="0" smtClean="0"/>
              <a:t>訊息處理理論</a:t>
            </a:r>
            <a:r>
              <a:rPr lang="zh-TW" altLang="en-US" dirty="0" smtClean="0"/>
              <a:t>模式</a:t>
            </a:r>
            <a:r>
              <a:rPr lang="en-US" altLang="zh-TW" dirty="0" smtClean="0"/>
              <a:t>6</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10</a:t>
            </a:fld>
            <a:endParaRPr lang="zh-TW" altLang="en-US"/>
          </a:p>
        </p:txBody>
      </p:sp>
      <p:sp>
        <p:nvSpPr>
          <p:cNvPr id="4" name="內容版面配置區 3"/>
          <p:cNvSpPr>
            <a:spLocks noGrp="1"/>
          </p:cNvSpPr>
          <p:nvPr>
            <p:ph sz="quarter" idx="1"/>
          </p:nvPr>
        </p:nvSpPr>
        <p:spPr>
          <a:xfrm>
            <a:off x="323528" y="1412776"/>
            <a:ext cx="8503920" cy="677816"/>
          </a:xfrm>
        </p:spPr>
        <p:txBody>
          <a:bodyPr/>
          <a:lstStyle/>
          <a:p>
            <a:r>
              <a:rPr lang="zh-TW" altLang="en-US" dirty="0" smtClean="0"/>
              <a:t>認知發展各學派代表人物在理論方面的主張比較</a:t>
            </a:r>
            <a:endParaRPr lang="zh-TW" altLang="en-US" dirty="0"/>
          </a:p>
        </p:txBody>
      </p:sp>
      <p:graphicFrame>
        <p:nvGraphicFramePr>
          <p:cNvPr id="5" name="表格 4"/>
          <p:cNvGraphicFramePr>
            <a:graphicFrameLocks noGrp="1"/>
          </p:cNvGraphicFramePr>
          <p:nvPr/>
        </p:nvGraphicFramePr>
        <p:xfrm>
          <a:off x="251520" y="1916834"/>
          <a:ext cx="8784976" cy="4747364"/>
        </p:xfrm>
        <a:graphic>
          <a:graphicData uri="http://schemas.openxmlformats.org/drawingml/2006/table">
            <a:tbl>
              <a:tblPr/>
              <a:tblGrid>
                <a:gridCol w="1502528"/>
                <a:gridCol w="1521808"/>
                <a:gridCol w="1440160"/>
                <a:gridCol w="1656184"/>
                <a:gridCol w="1512168"/>
                <a:gridCol w="1152128"/>
              </a:tblGrid>
              <a:tr h="286480">
                <a:tc rowSpan="2">
                  <a:txBody>
                    <a:bodyPr/>
                    <a:lstStyle/>
                    <a:p>
                      <a:pPr algn="l" fontAlgn="ctr"/>
                      <a:r>
                        <a:rPr lang="zh-TW" altLang="en-US" sz="1800" b="0" i="0" u="none" strike="noStrike" dirty="0">
                          <a:solidFill>
                            <a:srgbClr val="000000"/>
                          </a:solidFill>
                          <a:latin typeface="新細明體"/>
                        </a:rPr>
                        <a:t>認知學派學者代表</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800" b="0" i="0" u="none" strike="noStrike">
                          <a:solidFill>
                            <a:srgbClr val="000000"/>
                          </a:solidFill>
                          <a:latin typeface="Times New Roman"/>
                        </a:rPr>
                        <a:t>Piaget</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800" b="0" i="0" u="none" strike="noStrike">
                          <a:solidFill>
                            <a:srgbClr val="000000"/>
                          </a:solidFill>
                          <a:latin typeface="Times New Roman"/>
                        </a:rPr>
                        <a:t>Bruner</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800" b="0" i="0" u="none" strike="noStrike">
                          <a:solidFill>
                            <a:srgbClr val="000000"/>
                          </a:solidFill>
                          <a:latin typeface="Times New Roman"/>
                        </a:rPr>
                        <a:t>Ausubel</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800" b="0" i="0" u="none" strike="noStrike">
                          <a:solidFill>
                            <a:srgbClr val="000000"/>
                          </a:solidFill>
                          <a:latin typeface="Times New Roman"/>
                        </a:rPr>
                        <a:t>Miller</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800" b="0" i="0" u="none" strike="noStrike">
                          <a:solidFill>
                            <a:srgbClr val="000000"/>
                          </a:solidFill>
                          <a:latin typeface="Times New Roman"/>
                        </a:rPr>
                        <a:t>Vygotsky</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565025">
                <a:tc vMerge="1">
                  <a:txBody>
                    <a:bodyPr/>
                    <a:lstStyle/>
                    <a:p>
                      <a:endParaRPr lang="zh-TW" altLang="en-US"/>
                    </a:p>
                  </a:txBody>
                  <a:tcPr/>
                </a:tc>
                <a:tc>
                  <a:txBody>
                    <a:bodyPr/>
                    <a:lstStyle/>
                    <a:p>
                      <a:pPr algn="l" fontAlgn="ctr"/>
                      <a:r>
                        <a:rPr lang="zh-TW" altLang="en-US" sz="1800" b="0" i="0" u="none" strike="noStrike">
                          <a:solidFill>
                            <a:srgbClr val="000000"/>
                          </a:solidFill>
                          <a:latin typeface="新細明體"/>
                        </a:rPr>
                        <a:t>認知發展理論</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zh-TW" altLang="en-US" sz="1800" b="0" i="0" u="none" strike="noStrike">
                          <a:solidFill>
                            <a:srgbClr val="000000"/>
                          </a:solidFill>
                          <a:latin typeface="新細明體"/>
                        </a:rPr>
                        <a:t>認知表徵理論</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zh-TW" altLang="en-US" sz="1800" b="0" i="0" u="none" strike="noStrike">
                          <a:solidFill>
                            <a:srgbClr val="000000"/>
                          </a:solidFill>
                          <a:latin typeface="新細明體"/>
                        </a:rPr>
                        <a:t>有意義學習理論</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zh-TW" altLang="en-US" sz="1800" b="0" i="0" u="none" strike="noStrike" dirty="0">
                          <a:solidFill>
                            <a:srgbClr val="000000"/>
                          </a:solidFill>
                          <a:latin typeface="新細明體"/>
                        </a:rPr>
                        <a:t>訊息處理理論</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zh-TW" altLang="en-US" sz="1800" b="0" i="0" u="none" strike="noStrike" dirty="0">
                          <a:solidFill>
                            <a:srgbClr val="000000"/>
                          </a:solidFill>
                          <a:latin typeface="新細明體"/>
                        </a:rPr>
                        <a:t>社會學習理論</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r h="565025">
                <a:tc rowSpan="8">
                  <a:txBody>
                    <a:bodyPr/>
                    <a:lstStyle/>
                    <a:p>
                      <a:pPr algn="l" fontAlgn="ctr"/>
                      <a:r>
                        <a:rPr lang="zh-TW" altLang="en-US" sz="1800" b="0" i="0" u="none" strike="noStrike" dirty="0">
                          <a:solidFill>
                            <a:srgbClr val="000000"/>
                          </a:solidFill>
                          <a:latin typeface="新細明體"/>
                        </a:rPr>
                        <a:t>理論重點</a:t>
                      </a:r>
                    </a:p>
                  </a:txBody>
                  <a:tcPr marL="7815" marR="7815" marT="78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altLang="zh-TW" sz="1800" b="0" i="0" u="none" strike="noStrike" dirty="0">
                          <a:solidFill>
                            <a:srgbClr val="000000"/>
                          </a:solidFill>
                          <a:latin typeface="Times New Roman"/>
                        </a:rPr>
                        <a:t>1.</a:t>
                      </a:r>
                      <a:r>
                        <a:rPr lang="zh-TW" altLang="en-US" sz="1800" b="0" i="0" u="none" strike="noStrike" dirty="0">
                          <a:solidFill>
                            <a:srgbClr val="000000"/>
                          </a:solidFill>
                          <a:latin typeface="新細明體"/>
                        </a:rPr>
                        <a:t>認知發展的</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altLang="zh-TW" sz="1800" b="0" i="0" u="none" strike="noStrike">
                          <a:solidFill>
                            <a:srgbClr val="000000"/>
                          </a:solidFill>
                          <a:latin typeface="Times New Roman"/>
                        </a:rPr>
                        <a:t>1.</a:t>
                      </a:r>
                      <a:r>
                        <a:rPr lang="zh-TW" altLang="en-US" sz="1800" b="0" i="0" u="none" strike="noStrike">
                          <a:solidFill>
                            <a:srgbClr val="000000"/>
                          </a:solidFill>
                          <a:latin typeface="新細明體"/>
                        </a:rPr>
                        <a:t>認知表徵</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altLang="zh-TW" sz="1800" b="0" i="0" u="none" strike="noStrike">
                          <a:solidFill>
                            <a:srgbClr val="000000"/>
                          </a:solidFill>
                          <a:latin typeface="Times New Roman"/>
                        </a:rPr>
                        <a:t>1.</a:t>
                      </a:r>
                      <a:r>
                        <a:rPr lang="zh-TW" altLang="en-US" sz="1800" b="0" i="0" u="none" strike="noStrike">
                          <a:solidFill>
                            <a:srgbClr val="000000"/>
                          </a:solidFill>
                          <a:latin typeface="新細明體"/>
                        </a:rPr>
                        <a:t>有意義的</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altLang="zh-TW" sz="1800" b="0" i="0" u="none" strike="noStrike">
                          <a:solidFill>
                            <a:srgbClr val="000000"/>
                          </a:solidFill>
                          <a:latin typeface="Times New Roman"/>
                        </a:rPr>
                        <a:t>1.</a:t>
                      </a:r>
                      <a:r>
                        <a:rPr lang="zh-TW" altLang="en-US" sz="1800" b="0" i="0" u="none" strike="noStrike">
                          <a:solidFill>
                            <a:srgbClr val="000000"/>
                          </a:solidFill>
                          <a:latin typeface="新細明體"/>
                        </a:rPr>
                        <a:t>感官收錄</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altLang="zh-TW" sz="1800" b="0" i="0" u="none" strike="noStrike">
                          <a:solidFill>
                            <a:srgbClr val="000000"/>
                          </a:solidFill>
                          <a:latin typeface="Times New Roman"/>
                        </a:rPr>
                        <a:t>1.</a:t>
                      </a:r>
                      <a:r>
                        <a:rPr lang="zh-TW" altLang="en-US" sz="1800" b="0" i="0" u="none" strike="noStrike">
                          <a:solidFill>
                            <a:srgbClr val="000000"/>
                          </a:solidFill>
                          <a:latin typeface="新細明體"/>
                        </a:rPr>
                        <a:t>社會文化。</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78576">
                <a:tc vMerge="1">
                  <a:txBody>
                    <a:bodyPr/>
                    <a:lstStyle/>
                    <a:p>
                      <a:endParaRPr lang="zh-TW" altLang="en-US"/>
                    </a:p>
                  </a:txBody>
                  <a:tcPr/>
                </a:tc>
                <a:tc>
                  <a:txBody>
                    <a:bodyPr/>
                    <a:lstStyle/>
                    <a:p>
                      <a:pPr algn="l" fontAlgn="t"/>
                      <a:r>
                        <a:rPr lang="zh-TW" altLang="en-US" sz="1800" b="0" i="0" u="none" strike="noStrike" dirty="0">
                          <a:solidFill>
                            <a:srgbClr val="000000"/>
                          </a:solidFill>
                          <a:latin typeface="Times New Roman"/>
                        </a:rPr>
                        <a:t> </a:t>
                      </a:r>
                      <a:r>
                        <a:rPr lang="zh-TW" altLang="en-US" sz="1800" b="0" i="0" u="none" strike="noStrike" dirty="0">
                          <a:solidFill>
                            <a:srgbClr val="000000"/>
                          </a:solidFill>
                          <a:latin typeface="新細明體"/>
                        </a:rPr>
                        <a:t>四階段論。</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發展的三階</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學習。</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新細明體"/>
                        </a:rPr>
                        <a:t>、短期、長</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a:solidFill>
                            <a:srgbClr val="000000"/>
                          </a:solidFill>
                          <a:latin typeface="Times New Roman"/>
                        </a:rPr>
                        <a:t>2.</a:t>
                      </a:r>
                      <a:r>
                        <a:rPr lang="zh-TW" altLang="en-US" sz="1800" b="0" i="0" u="none" strike="noStrike">
                          <a:solidFill>
                            <a:srgbClr val="000000"/>
                          </a:solidFill>
                          <a:latin typeface="新細明體"/>
                        </a:rPr>
                        <a:t>語言發展。</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78576">
                <a:tc vMerge="1">
                  <a:txBody>
                    <a:bodyPr/>
                    <a:lstStyle/>
                    <a:p>
                      <a:endParaRPr lang="zh-TW" altLang="en-US"/>
                    </a:p>
                  </a:txBody>
                  <a:tcPr/>
                </a:tc>
                <a:tc>
                  <a:txBody>
                    <a:bodyPr/>
                    <a:lstStyle/>
                    <a:p>
                      <a:pPr algn="l" fontAlgn="t"/>
                      <a:r>
                        <a:rPr lang="en-US" altLang="zh-TW" sz="1800" b="0" i="0" u="none" strike="noStrike">
                          <a:solidFill>
                            <a:srgbClr val="000000"/>
                          </a:solidFill>
                          <a:latin typeface="Times New Roman"/>
                        </a:rPr>
                        <a:t>2.</a:t>
                      </a:r>
                      <a:r>
                        <a:rPr lang="zh-TW" altLang="en-US" sz="1800" b="0" i="0" u="none" strike="noStrike">
                          <a:solidFill>
                            <a:srgbClr val="000000"/>
                          </a:solidFill>
                          <a:latin typeface="新細明體"/>
                        </a:rPr>
                        <a:t>平衡作用；</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dirty="0">
                          <a:solidFill>
                            <a:srgbClr val="000000"/>
                          </a:solidFill>
                          <a:latin typeface="Times New Roman"/>
                        </a:rPr>
                        <a:t> </a:t>
                      </a:r>
                      <a:r>
                        <a:rPr lang="zh-TW" altLang="en-US" sz="1800" b="0" i="0" u="none" strike="noStrike" dirty="0">
                          <a:solidFill>
                            <a:srgbClr val="000000"/>
                          </a:solidFill>
                          <a:latin typeface="新細明體"/>
                        </a:rPr>
                        <a:t>段論。</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a:solidFill>
                            <a:srgbClr val="000000"/>
                          </a:solidFill>
                          <a:latin typeface="Times New Roman"/>
                        </a:rPr>
                        <a:t>2.</a:t>
                      </a:r>
                      <a:r>
                        <a:rPr lang="zh-TW" altLang="en-US" sz="1800" b="0" i="0" u="none" strike="noStrike">
                          <a:solidFill>
                            <a:srgbClr val="000000"/>
                          </a:solidFill>
                          <a:latin typeface="新細明體"/>
                        </a:rPr>
                        <a:t>認知結構</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期記憶。</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a:solidFill>
                            <a:srgbClr val="000000"/>
                          </a:solidFill>
                          <a:latin typeface="Times New Roman"/>
                        </a:rPr>
                        <a:t>3.</a:t>
                      </a:r>
                      <a:r>
                        <a:rPr lang="zh-TW" altLang="en-US" sz="1800" b="0" i="0" u="none" strike="noStrike">
                          <a:solidFill>
                            <a:srgbClr val="000000"/>
                          </a:solidFill>
                          <a:latin typeface="新細明體"/>
                        </a:rPr>
                        <a:t>可能發展</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78576">
                <a:tc vMerge="1">
                  <a:txBody>
                    <a:bodyPr/>
                    <a:lstStyle/>
                    <a:p>
                      <a:endParaRPr lang="zh-TW" altLang="en-US"/>
                    </a:p>
                  </a:txBody>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同化與調整。</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dirty="0">
                          <a:solidFill>
                            <a:srgbClr val="000000"/>
                          </a:solidFill>
                          <a:latin typeface="Times New Roman"/>
                        </a:rPr>
                        <a:t>2.</a:t>
                      </a:r>
                      <a:r>
                        <a:rPr lang="zh-TW" altLang="en-US" sz="1800" b="0" i="0" u="none" strike="noStrike" dirty="0">
                          <a:solidFill>
                            <a:srgbClr val="000000"/>
                          </a:solidFill>
                          <a:latin typeface="新細明體"/>
                        </a:rPr>
                        <a:t>發現學習</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決定學習。</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a:solidFill>
                            <a:srgbClr val="000000"/>
                          </a:solidFill>
                          <a:latin typeface="Times New Roman"/>
                        </a:rPr>
                        <a:t>2.</a:t>
                      </a:r>
                      <a:r>
                        <a:rPr lang="zh-TW" altLang="en-US" sz="1800" b="0" i="0" u="none" strike="noStrike">
                          <a:solidFill>
                            <a:srgbClr val="000000"/>
                          </a:solidFill>
                          <a:latin typeface="新細明體"/>
                        </a:rPr>
                        <a:t>訊息處理</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區。</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565025">
                <a:tc vMerge="1">
                  <a:txBody>
                    <a:bodyPr/>
                    <a:lstStyle/>
                    <a:p>
                      <a:endParaRPr lang="zh-TW" altLang="en-US"/>
                    </a:p>
                  </a:txBody>
                  <a:tcPr/>
                </a:tc>
                <a:tc>
                  <a:txBody>
                    <a:bodyPr/>
                    <a:lstStyle/>
                    <a:p>
                      <a:pPr algn="l" fontAlgn="t"/>
                      <a:r>
                        <a:rPr lang="en-US" altLang="zh-TW" sz="1800" b="0" i="0" u="none" strike="noStrike">
                          <a:solidFill>
                            <a:srgbClr val="000000"/>
                          </a:solidFill>
                          <a:latin typeface="Times New Roman"/>
                        </a:rPr>
                        <a:t>3.</a:t>
                      </a:r>
                      <a:r>
                        <a:rPr lang="zh-TW" altLang="en-US" sz="1800" b="0" i="0" u="none" strike="noStrike">
                          <a:solidFill>
                            <a:srgbClr val="000000"/>
                          </a:solidFill>
                          <a:latin typeface="新細明體"/>
                        </a:rPr>
                        <a:t>個體與環境</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dirty="0">
                          <a:solidFill>
                            <a:srgbClr val="000000"/>
                          </a:solidFill>
                          <a:latin typeface="Times New Roman"/>
                        </a:rPr>
                        <a:t> </a:t>
                      </a:r>
                      <a:r>
                        <a:rPr lang="zh-TW" altLang="en-US" sz="1800" b="0" i="0" u="none" strike="noStrike" dirty="0">
                          <a:solidFill>
                            <a:srgbClr val="000000"/>
                          </a:solidFill>
                          <a:latin typeface="新細明體"/>
                        </a:rPr>
                        <a:t>論。</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dirty="0">
                          <a:solidFill>
                            <a:srgbClr val="000000"/>
                          </a:solidFill>
                          <a:latin typeface="Times New Roman"/>
                        </a:rPr>
                        <a:t>3.</a:t>
                      </a:r>
                      <a:r>
                        <a:rPr lang="zh-TW" altLang="en-US" sz="1800" b="0" i="0" u="none" strike="noStrike" dirty="0">
                          <a:solidFill>
                            <a:srgbClr val="000000"/>
                          </a:solidFill>
                          <a:latin typeface="新細明體"/>
                        </a:rPr>
                        <a:t>前導組體。</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是交互作</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dirty="0">
                          <a:solidFill>
                            <a:srgbClr val="000000"/>
                          </a:solidFill>
                          <a:latin typeface="Times New Roman"/>
                        </a:rPr>
                        <a:t>4.</a:t>
                      </a:r>
                      <a:r>
                        <a:rPr lang="zh-TW" altLang="en-US" sz="1800" b="0" i="0" u="none" strike="noStrike" dirty="0">
                          <a:solidFill>
                            <a:srgbClr val="000000"/>
                          </a:solidFill>
                          <a:latin typeface="新細明體"/>
                        </a:rPr>
                        <a:t>語言訓練</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78576">
                <a:tc vMerge="1">
                  <a:txBody>
                    <a:bodyPr/>
                    <a:lstStyle/>
                    <a:p>
                      <a:endParaRPr lang="zh-TW" altLang="en-US"/>
                    </a:p>
                  </a:txBody>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互動。</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altLang="zh-TW" sz="1800" b="0" i="0" u="none" strike="noStrike">
                          <a:solidFill>
                            <a:srgbClr val="000000"/>
                          </a:solidFill>
                          <a:latin typeface="Times New Roman"/>
                        </a:rPr>
                        <a:t>3.</a:t>
                      </a:r>
                      <a:r>
                        <a:rPr lang="zh-TW" altLang="en-US" sz="1800" b="0" i="0" u="none" strike="noStrike">
                          <a:solidFill>
                            <a:srgbClr val="000000"/>
                          </a:solidFill>
                          <a:latin typeface="新細明體"/>
                        </a:rPr>
                        <a:t>主動探索。</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sz="1800" b="0" i="0" u="none" strike="noStrike" dirty="0">
                          <a:solidFill>
                            <a:srgbClr val="000000"/>
                          </a:solidFill>
                          <a:latin typeface="Times New Roman"/>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dirty="0">
                          <a:solidFill>
                            <a:srgbClr val="000000"/>
                          </a:solidFill>
                          <a:latin typeface="Times New Roman"/>
                        </a:rPr>
                        <a:t> </a:t>
                      </a:r>
                      <a:r>
                        <a:rPr lang="zh-TW" altLang="en-US" sz="1800" b="0" i="0" u="none" strike="noStrike" dirty="0">
                          <a:solidFill>
                            <a:srgbClr val="000000"/>
                          </a:solidFill>
                          <a:latin typeface="新細明體"/>
                        </a:rPr>
                        <a:t>用的複雜</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dirty="0">
                          <a:solidFill>
                            <a:srgbClr val="000000"/>
                          </a:solidFill>
                          <a:latin typeface="Times New Roman"/>
                        </a:rPr>
                        <a:t> </a:t>
                      </a:r>
                      <a:r>
                        <a:rPr lang="zh-TW" altLang="en-US" sz="1800" b="0" i="0" u="none" strike="noStrike" dirty="0">
                          <a:solidFill>
                            <a:srgbClr val="000000"/>
                          </a:solidFill>
                          <a:latin typeface="新細明體"/>
                        </a:rPr>
                        <a:t>是重要的。</a:t>
                      </a:r>
                      <a:endParaRPr lang="zh-TW" altLang="en-US" sz="1800" b="0" i="0" u="none" strike="noStrike" dirty="0">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565025">
                <a:tc vMerge="1">
                  <a:txBody>
                    <a:bodyPr/>
                    <a:lstStyle/>
                    <a:p>
                      <a:endParaRPr lang="zh-TW" altLang="en-US"/>
                    </a:p>
                  </a:txBody>
                  <a:tcPr/>
                </a:tc>
                <a:tc>
                  <a:txBody>
                    <a:bodyPr/>
                    <a:lstStyle/>
                    <a:p>
                      <a:pPr algn="l" fontAlgn="t"/>
                      <a:r>
                        <a:rPr lang="en-US" altLang="zh-TW" sz="1800" b="0" i="0" u="none" strike="noStrike">
                          <a:solidFill>
                            <a:srgbClr val="000000"/>
                          </a:solidFill>
                          <a:latin typeface="Times New Roman"/>
                        </a:rPr>
                        <a:t>4.</a:t>
                      </a:r>
                      <a:r>
                        <a:rPr lang="zh-TW" altLang="en-US" sz="1800" b="0" i="0" u="none" strike="noStrike">
                          <a:solidFill>
                            <a:srgbClr val="000000"/>
                          </a:solidFill>
                          <a:latin typeface="新細明體"/>
                        </a:rPr>
                        <a:t>語言是自然</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歷程。</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zh-TW" altLang="en-US" sz="1800" b="0" i="0" u="none" strike="noStrike" dirty="0">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286480">
                <a:tc vMerge="1">
                  <a:txBody>
                    <a:bodyPr/>
                    <a:lstStyle/>
                    <a:p>
                      <a:endParaRPr lang="zh-TW" altLang="en-US"/>
                    </a:p>
                  </a:txBody>
                  <a:tcPr/>
                </a:tc>
                <a:tc>
                  <a:txBody>
                    <a:bodyPr/>
                    <a:lstStyle/>
                    <a:p>
                      <a:pPr algn="l" fontAlgn="t"/>
                      <a:r>
                        <a:rPr lang="zh-TW" altLang="en-US" sz="1800" b="0" i="0" u="none" strike="noStrike">
                          <a:solidFill>
                            <a:srgbClr val="000000"/>
                          </a:solidFill>
                          <a:latin typeface="Times New Roman"/>
                        </a:rPr>
                        <a:t> </a:t>
                      </a:r>
                      <a:r>
                        <a:rPr lang="zh-TW" altLang="en-US" sz="1800" b="0" i="0" u="none" strike="noStrike">
                          <a:solidFill>
                            <a:srgbClr val="000000"/>
                          </a:solidFill>
                          <a:latin typeface="新細明體"/>
                        </a:rPr>
                        <a:t>發展的。</a:t>
                      </a:r>
                      <a:endParaRPr lang="zh-TW" altLang="en-US" sz="1800" b="0" i="0" u="none" strike="noStrike">
                        <a:solidFill>
                          <a:srgbClr val="000000"/>
                        </a:solidFill>
                        <a:latin typeface="Times New Roman"/>
                      </a:endParaRP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t"/>
                      <a:r>
                        <a:rPr lang="zh-TW" altLang="en-US" sz="1800" b="0" i="0" u="none" strike="noStrike">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t"/>
                      <a:r>
                        <a:rPr lang="zh-TW" altLang="en-US" sz="1800" b="0" i="0" u="none" strike="noStrike">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t"/>
                      <a:r>
                        <a:rPr lang="zh-TW" altLang="en-US" sz="1800" b="0" i="0" u="none" strike="noStrike" dirty="0">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t"/>
                      <a:r>
                        <a:rPr lang="zh-TW" altLang="en-US" sz="1800" b="0" i="0" u="none" strike="noStrike" dirty="0">
                          <a:solidFill>
                            <a:srgbClr val="000000"/>
                          </a:solidFill>
                          <a:latin typeface="新細明體"/>
                        </a:rPr>
                        <a:t>　</a:t>
                      </a:r>
                    </a:p>
                  </a:txBody>
                  <a:tcPr marL="7815" marR="7815" marT="781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6" name="文字方塊 5"/>
          <p:cNvSpPr txBox="1"/>
          <p:nvPr/>
        </p:nvSpPr>
        <p:spPr>
          <a:xfrm>
            <a:off x="6948264" y="6309320"/>
            <a:ext cx="1879041" cy="369332"/>
          </a:xfrm>
          <a:prstGeom prst="rect">
            <a:avLst/>
          </a:prstGeom>
          <a:noFill/>
        </p:spPr>
        <p:txBody>
          <a:bodyPr wrap="none" rtlCol="0">
            <a:spAutoFit/>
          </a:bodyPr>
          <a:lstStyle/>
          <a:p>
            <a:r>
              <a:rPr lang="zh-TW" altLang="en-US" dirty="0" smtClean="0">
                <a:ln>
                  <a:solidFill>
                    <a:schemeClr val="tx1"/>
                  </a:solidFill>
                </a:ln>
              </a:rPr>
              <a:t>邱明星（</a:t>
            </a:r>
            <a:r>
              <a:rPr lang="en-US" altLang="zh-TW" dirty="0" smtClean="0">
                <a:ln>
                  <a:solidFill>
                    <a:schemeClr val="tx1"/>
                  </a:solidFill>
                </a:ln>
              </a:rPr>
              <a:t>2006</a:t>
            </a:r>
            <a:r>
              <a:rPr lang="zh-TW" altLang="en-US" dirty="0" smtClean="0">
                <a:ln>
                  <a:solidFill>
                    <a:schemeClr val="tx1"/>
                  </a:solidFill>
                </a:ln>
              </a:rPr>
              <a:t>）</a:t>
            </a:r>
            <a:endParaRPr lang="zh-TW" altLang="en-US" dirty="0">
              <a:ln>
                <a:solidFill>
                  <a:schemeClr val="tx1"/>
                </a:solidFill>
              </a:l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7</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11</a:t>
            </a:fld>
            <a:endParaRPr lang="zh-TW" altLang="en-US"/>
          </a:p>
        </p:txBody>
      </p:sp>
      <p:sp>
        <p:nvSpPr>
          <p:cNvPr id="4" name="內容版面配置區 3"/>
          <p:cNvSpPr>
            <a:spLocks noGrp="1"/>
          </p:cNvSpPr>
          <p:nvPr>
            <p:ph sz="quarter" idx="1"/>
          </p:nvPr>
        </p:nvSpPr>
        <p:spPr/>
        <p:txBody>
          <a:bodyPr/>
          <a:lstStyle/>
          <a:p>
            <a:r>
              <a:rPr lang="en-US" altLang="zh-TW" dirty="0" smtClean="0"/>
              <a:t>20</a:t>
            </a:r>
            <a:r>
              <a:rPr lang="zh-TW" altLang="en-US" dirty="0" smtClean="0"/>
              <a:t>世紀</a:t>
            </a:r>
            <a:r>
              <a:rPr lang="en-US" altLang="zh-TW" dirty="0" smtClean="0"/>
              <a:t>50</a:t>
            </a:r>
            <a:r>
              <a:rPr lang="zh-TW" altLang="en-US" dirty="0" smtClean="0"/>
              <a:t>年代後的電腦計算機科學發展迅速。</a:t>
            </a:r>
            <a:endParaRPr lang="en-US" altLang="zh-TW" dirty="0" smtClean="0"/>
          </a:p>
          <a:p>
            <a:r>
              <a:rPr lang="zh-TW" altLang="en-US" dirty="0" smtClean="0"/>
              <a:t>西蒙</a:t>
            </a:r>
            <a:r>
              <a:rPr lang="en-US" altLang="zh-TW" dirty="0" smtClean="0"/>
              <a:t>(</a:t>
            </a:r>
            <a:r>
              <a:rPr lang="en-US" altLang="zh-TW" dirty="0" err="1" smtClean="0"/>
              <a:t>H.Simon</a:t>
            </a:r>
            <a:r>
              <a:rPr lang="en-US" altLang="zh-TW" dirty="0" smtClean="0"/>
              <a:t>)</a:t>
            </a:r>
            <a:r>
              <a:rPr lang="zh-TW" altLang="en-US" dirty="0" smtClean="0"/>
              <a:t>等人在</a:t>
            </a:r>
            <a:r>
              <a:rPr lang="en-US" altLang="zh-TW" dirty="0" smtClean="0"/>
              <a:t>50</a:t>
            </a:r>
            <a:r>
              <a:rPr lang="zh-TW" altLang="en-US" dirty="0" smtClean="0"/>
              <a:t>年代後期發表一系列可以利用計算機模擬各種心理現象的論文。</a:t>
            </a:r>
            <a:endParaRPr lang="en-US" altLang="zh-TW" dirty="0" smtClean="0"/>
          </a:p>
          <a:p>
            <a:r>
              <a:rPr lang="zh-TW" altLang="en-US" dirty="0" smtClean="0"/>
              <a:t>施良方</a:t>
            </a:r>
            <a:r>
              <a:rPr lang="en-US" altLang="zh-TW" dirty="0" smtClean="0"/>
              <a:t>(1996)</a:t>
            </a:r>
            <a:r>
              <a:rPr lang="zh-TW" altLang="en-US" dirty="0" smtClean="0"/>
              <a:t>：憑類著信息加工模式，能夠把類於認知和記憶重組的某些推測，用一種類似計算機程序的方式編制出來，這就為研究心理過程和心理結構提供了物質基類。</a:t>
            </a:r>
            <a:endParaRPr lang="en-US" altLang="zh-TW"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1-1</a:t>
            </a:r>
            <a:r>
              <a:rPr lang="zh-TW" altLang="en-US" dirty="0" smtClean="0"/>
              <a:t>訊息處理理論</a:t>
            </a:r>
            <a:r>
              <a:rPr lang="zh-TW" altLang="en-US" dirty="0" smtClean="0"/>
              <a:t>模式</a:t>
            </a:r>
            <a:r>
              <a:rPr lang="en-US" altLang="zh-TW" dirty="0" smtClean="0"/>
              <a:t>8</a:t>
            </a:r>
            <a:endParaRPr lang="zh-TW" altLang="en-US" dirty="0"/>
          </a:p>
        </p:txBody>
      </p:sp>
      <p:sp>
        <p:nvSpPr>
          <p:cNvPr id="3" name="內容版面配置區 2"/>
          <p:cNvSpPr>
            <a:spLocks noGrp="1"/>
          </p:cNvSpPr>
          <p:nvPr>
            <p:ph sz="quarter" idx="1"/>
          </p:nvPr>
        </p:nvSpPr>
        <p:spPr>
          <a:xfrm>
            <a:off x="301752" y="1527048"/>
            <a:ext cx="8503920" cy="4902348"/>
          </a:xfrm>
        </p:spPr>
        <p:txBody>
          <a:bodyPr>
            <a:normAutofit/>
          </a:bodyPr>
          <a:lstStyle/>
          <a:p>
            <a:r>
              <a:rPr lang="zh-TW" altLang="en-US" dirty="0" smtClean="0"/>
              <a:t>訊息處理理論 </a:t>
            </a:r>
            <a:r>
              <a:rPr lang="en-US" altLang="zh-TW" dirty="0" smtClean="0"/>
              <a:t>(Information-Processing) </a:t>
            </a:r>
            <a:r>
              <a:rPr lang="zh-TW" altLang="en-US" dirty="0" smtClean="0"/>
              <a:t>：</a:t>
            </a:r>
            <a:r>
              <a:rPr lang="en-US" altLang="zh-TW" dirty="0" smtClean="0"/>
              <a:t/>
            </a:r>
            <a:br>
              <a:rPr lang="en-US" altLang="zh-TW" dirty="0" smtClean="0"/>
            </a:br>
            <a:r>
              <a:rPr lang="en-US" altLang="zh-TW" dirty="0" smtClean="0"/>
              <a:t/>
            </a:r>
            <a:br>
              <a:rPr lang="en-US" altLang="zh-TW" dirty="0" smtClean="0"/>
            </a:br>
            <a:r>
              <a:rPr lang="zh-TW" altLang="en-US" dirty="0" smtClean="0"/>
              <a:t>又稱為信息加工學習論或訊息處理學習論 。是一種研究「認知科學」的方法。</a:t>
            </a:r>
            <a:r>
              <a:rPr lang="en-US" altLang="zh-TW" dirty="0" smtClean="0"/>
              <a:t/>
            </a:r>
            <a:br>
              <a:rPr lang="en-US" altLang="zh-TW" dirty="0" smtClean="0"/>
            </a:br>
            <a:r>
              <a:rPr lang="zh-TW" altLang="en-US" dirty="0" smtClean="0"/>
              <a:t>主要認為人類是訊息的處理者， 解釋人類在環境中，如何經由感官察覺、注意、辨別、轉換及記憶等內在各種心理活動，以吸收並運用心理知識的歷程。</a:t>
            </a:r>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12</a:t>
            </a:fld>
            <a:endParaRPr lang="zh-TW" altLang="en-US"/>
          </a:p>
        </p:txBody>
      </p:sp>
    </p:spTree>
    <p:extLst>
      <p:ext uri="{BB962C8B-B14F-4D97-AF65-F5344CB8AC3E}">
        <p14:creationId xmlns="" xmlns:p14="http://schemas.microsoft.com/office/powerpoint/2010/main" val="1974881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1-1</a:t>
            </a:r>
            <a:r>
              <a:rPr lang="zh-TW" altLang="en-US" dirty="0" smtClean="0"/>
              <a:t>訊息處理理論</a:t>
            </a:r>
            <a:r>
              <a:rPr lang="zh-TW" altLang="en-US" dirty="0" smtClean="0"/>
              <a:t>模式</a:t>
            </a:r>
            <a:r>
              <a:rPr lang="en-US" altLang="zh-TW" dirty="0" smtClean="0"/>
              <a:t>9</a:t>
            </a:r>
            <a:endParaRPr lang="zh-TW" altLang="en-US" dirty="0"/>
          </a:p>
        </p:txBody>
      </p:sp>
      <p:sp>
        <p:nvSpPr>
          <p:cNvPr id="3" name="內容版面配置區 2"/>
          <p:cNvSpPr>
            <a:spLocks noGrp="1"/>
          </p:cNvSpPr>
          <p:nvPr>
            <p:ph sz="quarter" idx="1"/>
          </p:nvPr>
        </p:nvSpPr>
        <p:spPr/>
        <p:txBody>
          <a:bodyPr>
            <a:normAutofit/>
          </a:bodyPr>
          <a:lstStyle/>
          <a:p>
            <a:r>
              <a:rPr lang="en-US" altLang="zh-TW" dirty="0" smtClean="0"/>
              <a:t>Miller</a:t>
            </a:r>
            <a:r>
              <a:rPr lang="zh-TW" altLang="en-US" dirty="0" smtClean="0"/>
              <a:t>認為促使訊息處理論興起的原因，有以下三點：</a:t>
            </a:r>
            <a:endParaRPr lang="en-US" altLang="zh-TW" dirty="0" smtClean="0"/>
          </a:p>
          <a:p>
            <a:endParaRPr lang="en-US" altLang="zh-TW" dirty="0" smtClean="0"/>
          </a:p>
          <a:p>
            <a:pPr>
              <a:buFont typeface="Wingdings" pitchFamily="2" charset="2"/>
              <a:buNone/>
            </a:pPr>
            <a:r>
              <a:rPr lang="en-US" altLang="zh-TW" dirty="0" smtClean="0"/>
              <a:t>1.</a:t>
            </a:r>
            <a:r>
              <a:rPr lang="zh-TW" altLang="en-US" dirty="0" smtClean="0"/>
              <a:t>實際應用需求的影響：</a:t>
            </a:r>
          </a:p>
          <a:p>
            <a:pPr>
              <a:buFont typeface="Wingdings" pitchFamily="2" charset="2"/>
              <a:buNone/>
            </a:pPr>
            <a:r>
              <a:rPr lang="zh-TW" altLang="en-US" dirty="0" smtClean="0"/>
              <a:t>   二次世界大戰之後，美國心理學家參與了軍中及戰後工業技術人員的遴選與訓練時發現：既有的心理學知識與研究方法，無法完全解決技能訓練時的問題，因此開始了新的研究取向。將人的心理活動轉化比擬為複雜的「訊息轉換系統」。  </a:t>
            </a:r>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13</a:t>
            </a:fld>
            <a:endParaRPr lang="zh-TW" altLang="en-US"/>
          </a:p>
        </p:txBody>
      </p:sp>
    </p:spTree>
    <p:extLst>
      <p:ext uri="{BB962C8B-B14F-4D97-AF65-F5344CB8AC3E}">
        <p14:creationId xmlns="" xmlns:p14="http://schemas.microsoft.com/office/powerpoint/2010/main" val="3041149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10</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14</a:t>
            </a:fld>
            <a:endParaRPr lang="zh-TW" altLang="en-US"/>
          </a:p>
        </p:txBody>
      </p:sp>
      <p:sp>
        <p:nvSpPr>
          <p:cNvPr id="3" name="內容版面配置區 2"/>
          <p:cNvSpPr>
            <a:spLocks noGrp="1"/>
          </p:cNvSpPr>
          <p:nvPr>
            <p:ph sz="quarter" idx="1"/>
          </p:nvPr>
        </p:nvSpPr>
        <p:spPr/>
        <p:txBody>
          <a:bodyPr/>
          <a:lstStyle/>
          <a:p>
            <a:pPr>
              <a:buNone/>
            </a:pPr>
            <a:r>
              <a:rPr lang="en-US" altLang="zh-TW" dirty="0" smtClean="0"/>
              <a:t>2.</a:t>
            </a:r>
            <a:r>
              <a:rPr lang="zh-TW" altLang="en-US" dirty="0" smtClean="0"/>
              <a:t>通訊研究的影響：</a:t>
            </a:r>
            <a:r>
              <a:rPr lang="en-US" altLang="zh-TW" dirty="0" smtClean="0"/>
              <a:t/>
            </a:r>
            <a:br>
              <a:rPr lang="en-US" altLang="zh-TW" dirty="0" smtClean="0"/>
            </a:br>
            <a:r>
              <a:rPr lang="zh-TW" altLang="en-US" dirty="0" smtClean="0"/>
              <a:t>（訊息傳遞的完整性）</a:t>
            </a:r>
          </a:p>
          <a:p>
            <a:r>
              <a:rPr lang="zh-TW" altLang="en-US" dirty="0" smtClean="0"/>
              <a:t>在第二次世界大戰前後，通訊技術已經相當發達；如電話、電報、雷達等技術設備。心理學家為了要求更高的效果，便著手研究人類在接受訊息時所會產生的相關問題。</a:t>
            </a:r>
            <a:endParaRPr lang="en-US" altLang="zh-TW" dirty="0" smtClean="0"/>
          </a:p>
        </p:txBody>
      </p:sp>
    </p:spTree>
    <p:extLst>
      <p:ext uri="{BB962C8B-B14F-4D97-AF65-F5344CB8AC3E}">
        <p14:creationId xmlns="" xmlns:p14="http://schemas.microsoft.com/office/powerpoint/2010/main" val="1392797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1-1</a:t>
            </a:r>
            <a:r>
              <a:rPr lang="zh-TW" altLang="en-US" dirty="0" smtClean="0"/>
              <a:t>訊息處理理論</a:t>
            </a:r>
            <a:r>
              <a:rPr lang="zh-TW" altLang="en-US" dirty="0" smtClean="0"/>
              <a:t>模式</a:t>
            </a:r>
            <a:r>
              <a:rPr lang="en-US" altLang="zh-TW" dirty="0" smtClean="0"/>
              <a:t>11</a:t>
            </a:r>
            <a:endParaRPr lang="zh-TW" altLang="en-US" dirty="0"/>
          </a:p>
        </p:txBody>
      </p:sp>
      <p:sp>
        <p:nvSpPr>
          <p:cNvPr id="3" name="內容版面配置區 2"/>
          <p:cNvSpPr>
            <a:spLocks noGrp="1"/>
          </p:cNvSpPr>
          <p:nvPr>
            <p:ph sz="quarter" idx="1"/>
          </p:nvPr>
        </p:nvSpPr>
        <p:spPr>
          <a:xfrm>
            <a:off x="301752" y="1527048"/>
            <a:ext cx="8503920" cy="5045224"/>
          </a:xfrm>
        </p:spPr>
        <p:txBody>
          <a:bodyPr>
            <a:normAutofit/>
          </a:bodyPr>
          <a:lstStyle/>
          <a:p>
            <a:pPr>
              <a:buFont typeface="Wingdings" pitchFamily="2" charset="2"/>
              <a:buNone/>
            </a:pPr>
            <a:r>
              <a:rPr lang="en-US" altLang="zh-TW" dirty="0" smtClean="0"/>
              <a:t>2.</a:t>
            </a:r>
            <a:r>
              <a:rPr lang="zh-TW" altLang="en-US" dirty="0" smtClean="0"/>
              <a:t>通訊研究的影響</a:t>
            </a:r>
            <a:r>
              <a:rPr lang="zh-TW" altLang="en-US" sz="2800" b="1" dirty="0" smtClean="0"/>
              <a:t>：</a:t>
            </a:r>
            <a:r>
              <a:rPr lang="en-US" altLang="zh-TW" sz="2800" b="1" dirty="0" smtClean="0"/>
              <a:t/>
            </a:r>
            <a:br>
              <a:rPr lang="en-US" altLang="zh-TW" sz="2800" b="1" dirty="0" smtClean="0"/>
            </a:br>
            <a:r>
              <a:rPr lang="zh-TW" altLang="en-US" sz="2800" dirty="0" smtClean="0"/>
              <a:t> （訊息傳遞的完整性）</a:t>
            </a:r>
            <a:endParaRPr lang="zh-TW" altLang="en-US" sz="2800" b="1" dirty="0" smtClean="0"/>
          </a:p>
          <a:p>
            <a:r>
              <a:rPr lang="zh-TW" altLang="en-US" dirty="0" smtClean="0"/>
              <a:t>例</a:t>
            </a:r>
            <a:r>
              <a:rPr lang="en-US" altLang="zh-TW" dirty="0" smtClean="0"/>
              <a:t>1</a:t>
            </a:r>
            <a:r>
              <a:rPr lang="zh-TW" altLang="en-US" dirty="0" smtClean="0"/>
              <a:t>：一般人在極短的時間內可以處理多少訊息</a:t>
            </a:r>
            <a:r>
              <a:rPr lang="en-US" altLang="zh-TW" dirty="0" smtClean="0"/>
              <a:t/>
            </a:r>
            <a:br>
              <a:rPr lang="en-US" altLang="zh-TW" dirty="0" smtClean="0"/>
            </a:br>
            <a:r>
              <a:rPr lang="zh-TW" altLang="en-US" dirty="0" smtClean="0"/>
              <a:t>（如一瞥之下可記住幾位阿拉伯數字）？</a:t>
            </a:r>
            <a:endParaRPr lang="en-US" altLang="zh-TW" dirty="0" smtClean="0"/>
          </a:p>
          <a:p>
            <a:r>
              <a:rPr lang="zh-TW" altLang="en-US" dirty="0" smtClean="0"/>
              <a:t>例</a:t>
            </a:r>
            <a:r>
              <a:rPr lang="en-US" altLang="zh-TW" dirty="0" smtClean="0"/>
              <a:t>2</a:t>
            </a:r>
            <a:r>
              <a:rPr lang="zh-TW" altLang="en-US" dirty="0" smtClean="0"/>
              <a:t>：同一時間內可以同時處理幾種訊息</a:t>
            </a:r>
            <a:r>
              <a:rPr lang="en-US" altLang="zh-TW" dirty="0" smtClean="0"/>
              <a:t/>
            </a:r>
            <a:br>
              <a:rPr lang="en-US" altLang="zh-TW" dirty="0" smtClean="0"/>
            </a:br>
            <a:r>
              <a:rPr lang="zh-TW" altLang="en-US" dirty="0" smtClean="0"/>
              <a:t>（如兩眼分看書籍及圖畫）？</a:t>
            </a:r>
            <a:endParaRPr lang="en-US" altLang="zh-TW" dirty="0" smtClean="0"/>
          </a:p>
          <a:p>
            <a:r>
              <a:rPr lang="zh-TW" altLang="en-US" dirty="0" smtClean="0"/>
              <a:t>例</a:t>
            </a:r>
            <a:r>
              <a:rPr lang="en-US" altLang="zh-TW" dirty="0" smtClean="0"/>
              <a:t>3</a:t>
            </a:r>
            <a:r>
              <a:rPr lang="zh-TW" altLang="en-US" dirty="0" smtClean="0"/>
              <a:t>：一種刺激傳來的訊息如何轉換為另一種訊息（如影像如何轉換為語言或文字）？</a:t>
            </a:r>
            <a:endParaRPr lang="en-US" altLang="zh-TW" dirty="0" smtClean="0"/>
          </a:p>
          <a:p>
            <a:r>
              <a:rPr lang="zh-TW" altLang="en-US" dirty="0" smtClean="0"/>
              <a:t>此類問題的研究，為以後訊息處理論奠立了相當的基礎。</a:t>
            </a:r>
            <a:endParaRPr lang="en-US" altLang="zh-TW" dirty="0" smtClean="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15</a:t>
            </a:fld>
            <a:endParaRPr lang="zh-TW" altLang="en-US"/>
          </a:p>
        </p:txBody>
      </p:sp>
    </p:spTree>
    <p:extLst>
      <p:ext uri="{BB962C8B-B14F-4D97-AF65-F5344CB8AC3E}">
        <p14:creationId xmlns="" xmlns:p14="http://schemas.microsoft.com/office/powerpoint/2010/main" val="1392797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12</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16</a:t>
            </a:fld>
            <a:endParaRPr lang="zh-TW" altLang="en-US" dirty="0"/>
          </a:p>
        </p:txBody>
      </p:sp>
      <p:sp>
        <p:nvSpPr>
          <p:cNvPr id="3" name="內容版面配置區 2"/>
          <p:cNvSpPr>
            <a:spLocks noGrp="1"/>
          </p:cNvSpPr>
          <p:nvPr>
            <p:ph sz="quarter" idx="1"/>
          </p:nvPr>
        </p:nvSpPr>
        <p:spPr/>
        <p:txBody>
          <a:bodyPr/>
          <a:lstStyle/>
          <a:p>
            <a:pPr>
              <a:buNone/>
            </a:pPr>
            <a:r>
              <a:rPr lang="zh-TW" altLang="en-US" dirty="0" smtClean="0"/>
              <a:t> </a:t>
            </a:r>
            <a:r>
              <a:rPr lang="en-US" altLang="zh-TW" dirty="0" smtClean="0"/>
              <a:t>3.</a:t>
            </a:r>
            <a:r>
              <a:rPr lang="zh-TW" altLang="en-US" dirty="0" smtClean="0"/>
              <a:t>電腦科學發展的影響：</a:t>
            </a:r>
            <a:r>
              <a:rPr lang="en-US" altLang="zh-TW" dirty="0" smtClean="0"/>
              <a:t/>
            </a:r>
            <a:br>
              <a:rPr lang="en-US" altLang="zh-TW" dirty="0" smtClean="0"/>
            </a:br>
            <a:r>
              <a:rPr lang="zh-TW" altLang="en-US" dirty="0" smtClean="0"/>
              <a:t> （人腦</a:t>
            </a:r>
            <a:r>
              <a:rPr lang="en-US" altLang="zh-TW" dirty="0" smtClean="0"/>
              <a:t>vs.</a:t>
            </a:r>
            <a:r>
              <a:rPr lang="zh-TW" altLang="en-US" dirty="0" smtClean="0"/>
              <a:t>電腦）</a:t>
            </a:r>
            <a:endParaRPr lang="en-US" altLang="zh-TW" dirty="0" smtClean="0"/>
          </a:p>
          <a:p>
            <a:r>
              <a:rPr lang="zh-TW" altLang="en-US" dirty="0" smtClean="0"/>
              <a:t>「電腦資訊處理模式」提供了訊息處理論用以研究人腦的主要工具之一。</a:t>
            </a:r>
            <a:endParaRPr lang="en-US" altLang="zh-TW" dirty="0" smtClean="0"/>
          </a:p>
          <a:p>
            <a:r>
              <a:rPr lang="zh-TW" altLang="en-US" dirty="0" smtClean="0"/>
              <a:t>「訊息處理論」修正了多年來行為主義心理學較無注重的心理學主題</a:t>
            </a:r>
            <a:r>
              <a:rPr lang="en-US" altLang="zh-TW" dirty="0" smtClean="0"/>
              <a:t>--</a:t>
            </a:r>
            <a:r>
              <a:rPr lang="zh-TW" altLang="en-US" dirty="0" smtClean="0"/>
              <a:t>人性；學習者本身的特性裡，人不再是被動的有機體，而是與環境交互作用，主動的選擇甚至是操縱環境來取得知識（張春興 ，</a:t>
            </a:r>
            <a:r>
              <a:rPr lang="en-US" altLang="zh-TW" dirty="0" smtClean="0"/>
              <a:t> 2004 </a:t>
            </a:r>
            <a:r>
              <a:rPr lang="zh-TW" altLang="en-US" dirty="0" smtClean="0"/>
              <a:t>）。</a:t>
            </a:r>
            <a:endParaRPr lang="en-US" altLang="zh-TW" dirty="0" smtClean="0"/>
          </a:p>
          <a:p>
            <a:endParaRPr lang="zh-TW" altLang="en-US" dirty="0"/>
          </a:p>
        </p:txBody>
      </p:sp>
    </p:spTree>
    <p:extLst>
      <p:ext uri="{BB962C8B-B14F-4D97-AF65-F5344CB8AC3E}">
        <p14:creationId xmlns="" xmlns:p14="http://schemas.microsoft.com/office/powerpoint/2010/main" val="1392797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13</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17</a:t>
            </a:fld>
            <a:endParaRPr lang="zh-TW" altLang="en-US"/>
          </a:p>
        </p:txBody>
      </p:sp>
      <p:sp>
        <p:nvSpPr>
          <p:cNvPr id="38" name="內容版面配置區 37"/>
          <p:cNvSpPr>
            <a:spLocks noGrp="1"/>
          </p:cNvSpPr>
          <p:nvPr>
            <p:ph sz="quarter" idx="1"/>
          </p:nvPr>
        </p:nvSpPr>
        <p:spPr/>
        <p:txBody>
          <a:bodyPr/>
          <a:lstStyle/>
          <a:p>
            <a:endParaRPr lang="zh-TW" altLang="en-US"/>
          </a:p>
        </p:txBody>
      </p:sp>
      <p:sp>
        <p:nvSpPr>
          <p:cNvPr id="5" name="Text Box 3"/>
          <p:cNvSpPr txBox="1">
            <a:spLocks noChangeArrowheads="1"/>
          </p:cNvSpPr>
          <p:nvPr/>
        </p:nvSpPr>
        <p:spPr bwMode="auto">
          <a:xfrm>
            <a:off x="428596" y="1571613"/>
            <a:ext cx="574675" cy="452431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endParaRPr lang="en-US" altLang="zh-TW" sz="2400" dirty="0"/>
          </a:p>
          <a:p>
            <a:endParaRPr lang="en-US" altLang="zh-TW" sz="2400" dirty="0"/>
          </a:p>
          <a:p>
            <a:endParaRPr lang="en-US" altLang="zh-TW" sz="2400" dirty="0"/>
          </a:p>
          <a:p>
            <a:endParaRPr lang="en-US" altLang="zh-TW" sz="2400" dirty="0" smtClean="0"/>
          </a:p>
          <a:p>
            <a:r>
              <a:rPr lang="zh-TW" altLang="en-US" sz="2400" dirty="0" smtClean="0"/>
              <a:t>外在</a:t>
            </a:r>
            <a:r>
              <a:rPr lang="zh-TW" altLang="en-US" sz="2400" dirty="0"/>
              <a:t>刺激</a:t>
            </a:r>
          </a:p>
          <a:p>
            <a:endParaRPr lang="zh-TW" altLang="en-US" sz="2400" dirty="0"/>
          </a:p>
          <a:p>
            <a:endParaRPr lang="zh-TW" altLang="en-US" sz="2400" dirty="0"/>
          </a:p>
          <a:p>
            <a:endParaRPr lang="zh-TW" altLang="en-US" sz="2400" dirty="0"/>
          </a:p>
          <a:p>
            <a:endParaRPr lang="en-US" altLang="zh-TW" sz="2400" dirty="0"/>
          </a:p>
        </p:txBody>
      </p:sp>
      <p:sp>
        <p:nvSpPr>
          <p:cNvPr id="6" name="Line 4"/>
          <p:cNvSpPr>
            <a:spLocks noChangeShapeType="1"/>
          </p:cNvSpPr>
          <p:nvPr/>
        </p:nvSpPr>
        <p:spPr bwMode="auto">
          <a:xfrm>
            <a:off x="2714612" y="1928802"/>
            <a:ext cx="0" cy="576262"/>
          </a:xfrm>
          <a:prstGeom prst="line">
            <a:avLst/>
          </a:prstGeom>
          <a:noFill/>
          <a:ln w="28575">
            <a:solidFill>
              <a:srgbClr val="6600FF"/>
            </a:solidFill>
            <a:round/>
            <a:headEnd/>
            <a:tailEnd type="triangle" w="med" len="med"/>
          </a:ln>
          <a:effectLst/>
        </p:spPr>
        <p:txBody>
          <a:bodyPr/>
          <a:lstStyle/>
          <a:p>
            <a:endParaRPr lang="zh-TW" altLang="en-US"/>
          </a:p>
        </p:txBody>
      </p:sp>
      <p:sp>
        <p:nvSpPr>
          <p:cNvPr id="7" name="Text Box 5"/>
          <p:cNvSpPr txBox="1">
            <a:spLocks noChangeArrowheads="1"/>
          </p:cNvSpPr>
          <p:nvPr/>
        </p:nvSpPr>
        <p:spPr bwMode="auto">
          <a:xfrm>
            <a:off x="2012921" y="2565451"/>
            <a:ext cx="1412875" cy="1836738"/>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spAutoFit/>
          </a:bodyPr>
          <a:lstStyle/>
          <a:p>
            <a:pPr algn="ctr"/>
            <a:endParaRPr lang="en-US" altLang="zh-TW" sz="3200"/>
          </a:p>
          <a:p>
            <a:pPr algn="ctr"/>
            <a:r>
              <a:rPr lang="zh-TW" altLang="en-US" sz="2000"/>
              <a:t>感官收錄</a:t>
            </a:r>
          </a:p>
          <a:p>
            <a:pPr algn="ctr"/>
            <a:r>
              <a:rPr lang="en-US" altLang="zh-TW" sz="2000"/>
              <a:t>(SR)</a:t>
            </a:r>
          </a:p>
          <a:p>
            <a:pPr algn="ctr"/>
            <a:endParaRPr lang="en-US" altLang="zh-TW" sz="1000"/>
          </a:p>
          <a:p>
            <a:pPr algn="ctr"/>
            <a:endParaRPr lang="en-US" altLang="zh-TW" sz="1000"/>
          </a:p>
          <a:p>
            <a:pPr algn="ctr"/>
            <a:endParaRPr lang="en-US" altLang="zh-TW" sz="2000"/>
          </a:p>
        </p:txBody>
      </p:sp>
      <p:sp>
        <p:nvSpPr>
          <p:cNvPr id="9" name="Text Box 7"/>
          <p:cNvSpPr txBox="1">
            <a:spLocks noChangeArrowheads="1"/>
          </p:cNvSpPr>
          <p:nvPr/>
        </p:nvSpPr>
        <p:spPr bwMode="auto">
          <a:xfrm>
            <a:off x="6858016" y="3537912"/>
            <a:ext cx="1728788" cy="132343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endParaRPr lang="en-US" altLang="zh-TW" sz="1000" dirty="0"/>
          </a:p>
          <a:p>
            <a:r>
              <a:rPr lang="zh-TW" altLang="en-US" sz="2000" dirty="0" smtClean="0"/>
              <a:t>語意記憶</a:t>
            </a:r>
          </a:p>
          <a:p>
            <a:r>
              <a:rPr lang="zh-TW" altLang="en-US" sz="2000" dirty="0" smtClean="0"/>
              <a:t>情節</a:t>
            </a:r>
            <a:r>
              <a:rPr lang="zh-TW" altLang="en-US" sz="2000" dirty="0"/>
              <a:t>記憶</a:t>
            </a:r>
          </a:p>
          <a:p>
            <a:r>
              <a:rPr lang="zh-TW" altLang="en-US" sz="2000" dirty="0" smtClean="0"/>
              <a:t>程序</a:t>
            </a:r>
            <a:r>
              <a:rPr lang="zh-TW" altLang="en-US" sz="2000" dirty="0"/>
              <a:t>性記憶</a:t>
            </a:r>
          </a:p>
          <a:p>
            <a:endParaRPr lang="en-US" altLang="zh-TW" sz="1000" dirty="0"/>
          </a:p>
        </p:txBody>
      </p:sp>
      <p:sp>
        <p:nvSpPr>
          <p:cNvPr id="10" name="Text Box 8"/>
          <p:cNvSpPr txBox="1">
            <a:spLocks noChangeArrowheads="1"/>
          </p:cNvSpPr>
          <p:nvPr/>
        </p:nvSpPr>
        <p:spPr bwMode="auto">
          <a:xfrm>
            <a:off x="6858016" y="2466342"/>
            <a:ext cx="1728788" cy="104457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endParaRPr lang="en-US" altLang="zh-TW" sz="1000" dirty="0"/>
          </a:p>
          <a:p>
            <a:r>
              <a:rPr lang="zh-TW" altLang="en-US" sz="2000" dirty="0"/>
              <a:t>長期記憶</a:t>
            </a:r>
          </a:p>
          <a:p>
            <a:r>
              <a:rPr lang="en-US" altLang="zh-TW" sz="2000" dirty="0"/>
              <a:t>(LTM)</a:t>
            </a:r>
          </a:p>
          <a:p>
            <a:endParaRPr lang="en-US" altLang="zh-TW" sz="1000" dirty="0"/>
          </a:p>
        </p:txBody>
      </p:sp>
      <p:sp>
        <p:nvSpPr>
          <p:cNvPr id="11" name="Text Box 9"/>
          <p:cNvSpPr txBox="1">
            <a:spLocks noChangeArrowheads="1"/>
          </p:cNvSpPr>
          <p:nvPr/>
        </p:nvSpPr>
        <p:spPr bwMode="auto">
          <a:xfrm>
            <a:off x="4500562" y="3474720"/>
            <a:ext cx="1439862" cy="1169551"/>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endParaRPr lang="en-US" altLang="zh-TW" sz="1000" dirty="0"/>
          </a:p>
          <a:p>
            <a:r>
              <a:rPr lang="zh-TW" altLang="en-US" sz="2000" dirty="0"/>
              <a:t>工作記憶</a:t>
            </a:r>
          </a:p>
          <a:p>
            <a:r>
              <a:rPr lang="en-US" altLang="zh-TW" sz="2000" dirty="0"/>
              <a:t>(WM)</a:t>
            </a:r>
          </a:p>
          <a:p>
            <a:endParaRPr lang="en-US" altLang="zh-TW" sz="2000" dirty="0"/>
          </a:p>
        </p:txBody>
      </p:sp>
      <p:sp>
        <p:nvSpPr>
          <p:cNvPr id="12" name="Text Box 10"/>
          <p:cNvSpPr txBox="1">
            <a:spLocks noChangeArrowheads="1"/>
          </p:cNvSpPr>
          <p:nvPr/>
        </p:nvSpPr>
        <p:spPr bwMode="auto">
          <a:xfrm>
            <a:off x="4500562" y="2357430"/>
            <a:ext cx="1412875" cy="132343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endParaRPr lang="en-US" altLang="zh-TW" sz="2000" dirty="0" smtClean="0"/>
          </a:p>
          <a:p>
            <a:r>
              <a:rPr lang="zh-TW" altLang="en-US" sz="2000" dirty="0" smtClean="0"/>
              <a:t>短期</a:t>
            </a:r>
            <a:r>
              <a:rPr lang="zh-TW" altLang="en-US" sz="2000" dirty="0"/>
              <a:t>記憶</a:t>
            </a:r>
          </a:p>
          <a:p>
            <a:r>
              <a:rPr lang="en-US" altLang="zh-TW" sz="2000" dirty="0"/>
              <a:t>(STM</a:t>
            </a:r>
            <a:r>
              <a:rPr lang="en-US" altLang="zh-TW" sz="2000" dirty="0" smtClean="0"/>
              <a:t>)</a:t>
            </a:r>
          </a:p>
          <a:p>
            <a:endParaRPr lang="en-US" altLang="zh-TW" sz="2000" dirty="0"/>
          </a:p>
        </p:txBody>
      </p:sp>
      <p:sp>
        <p:nvSpPr>
          <p:cNvPr id="23" name="Line 21"/>
          <p:cNvSpPr>
            <a:spLocks noChangeShapeType="1"/>
          </p:cNvSpPr>
          <p:nvPr/>
        </p:nvSpPr>
        <p:spPr bwMode="auto">
          <a:xfrm>
            <a:off x="2714612" y="1928802"/>
            <a:ext cx="5004000" cy="0"/>
          </a:xfrm>
          <a:prstGeom prst="line">
            <a:avLst/>
          </a:prstGeom>
          <a:noFill/>
          <a:ln w="28575">
            <a:solidFill>
              <a:srgbClr val="6600FF"/>
            </a:solidFill>
            <a:round/>
            <a:headEnd/>
            <a:tailEnd/>
          </a:ln>
          <a:effectLst/>
        </p:spPr>
        <p:txBody>
          <a:bodyPr/>
          <a:lstStyle/>
          <a:p>
            <a:endParaRPr lang="zh-TW" altLang="en-US"/>
          </a:p>
        </p:txBody>
      </p:sp>
      <p:sp>
        <p:nvSpPr>
          <p:cNvPr id="24" name="Line 22"/>
          <p:cNvSpPr>
            <a:spLocks noChangeShapeType="1"/>
          </p:cNvSpPr>
          <p:nvPr/>
        </p:nvSpPr>
        <p:spPr bwMode="auto">
          <a:xfrm>
            <a:off x="5018074" y="1928802"/>
            <a:ext cx="0" cy="431800"/>
          </a:xfrm>
          <a:prstGeom prst="line">
            <a:avLst/>
          </a:prstGeom>
          <a:noFill/>
          <a:ln w="28575">
            <a:solidFill>
              <a:srgbClr val="6600FF"/>
            </a:solidFill>
            <a:round/>
            <a:headEnd/>
            <a:tailEnd type="triangle" w="med" len="med"/>
          </a:ln>
          <a:effectLst/>
        </p:spPr>
        <p:txBody>
          <a:bodyPr/>
          <a:lstStyle/>
          <a:p>
            <a:endParaRPr lang="zh-TW" altLang="en-US"/>
          </a:p>
        </p:txBody>
      </p:sp>
      <p:sp>
        <p:nvSpPr>
          <p:cNvPr id="25" name="Line 23"/>
          <p:cNvSpPr>
            <a:spLocks noChangeShapeType="1"/>
          </p:cNvSpPr>
          <p:nvPr/>
        </p:nvSpPr>
        <p:spPr bwMode="auto">
          <a:xfrm flipV="1">
            <a:off x="6177286" y="2966076"/>
            <a:ext cx="0" cy="468000"/>
          </a:xfrm>
          <a:prstGeom prst="line">
            <a:avLst/>
          </a:prstGeom>
          <a:noFill/>
          <a:ln w="28575">
            <a:solidFill>
              <a:srgbClr val="6600FF"/>
            </a:solidFill>
            <a:round/>
            <a:headEnd/>
            <a:tailEnd/>
          </a:ln>
          <a:effectLst/>
        </p:spPr>
        <p:txBody>
          <a:bodyPr/>
          <a:lstStyle/>
          <a:p>
            <a:endParaRPr lang="zh-TW" altLang="en-US"/>
          </a:p>
        </p:txBody>
      </p:sp>
      <p:sp>
        <p:nvSpPr>
          <p:cNvPr id="27" name="Line 25"/>
          <p:cNvSpPr>
            <a:spLocks noChangeShapeType="1"/>
          </p:cNvSpPr>
          <p:nvPr/>
        </p:nvSpPr>
        <p:spPr bwMode="auto">
          <a:xfrm rot="5400000">
            <a:off x="6025568" y="2871826"/>
            <a:ext cx="0" cy="252000"/>
          </a:xfrm>
          <a:prstGeom prst="line">
            <a:avLst/>
          </a:prstGeom>
          <a:noFill/>
          <a:ln w="28575">
            <a:solidFill>
              <a:srgbClr val="6600FF"/>
            </a:solidFill>
            <a:round/>
            <a:headEnd/>
            <a:tailEnd type="triangle" w="med" len="med"/>
          </a:ln>
          <a:effectLst/>
        </p:spPr>
        <p:txBody>
          <a:bodyPr/>
          <a:lstStyle/>
          <a:p>
            <a:endParaRPr lang="zh-TW" altLang="en-US"/>
          </a:p>
        </p:txBody>
      </p:sp>
      <p:sp>
        <p:nvSpPr>
          <p:cNvPr id="29" name="Line 27"/>
          <p:cNvSpPr>
            <a:spLocks noChangeShapeType="1"/>
          </p:cNvSpPr>
          <p:nvPr/>
        </p:nvSpPr>
        <p:spPr bwMode="auto">
          <a:xfrm flipH="1">
            <a:off x="5929322" y="4357694"/>
            <a:ext cx="936625" cy="0"/>
          </a:xfrm>
          <a:prstGeom prst="line">
            <a:avLst/>
          </a:prstGeom>
          <a:noFill/>
          <a:ln w="28575">
            <a:solidFill>
              <a:srgbClr val="6600FF"/>
            </a:solidFill>
            <a:round/>
            <a:headEnd/>
            <a:tailEnd type="triangle" w="med" len="med"/>
          </a:ln>
          <a:effectLst/>
        </p:spPr>
        <p:txBody>
          <a:bodyPr/>
          <a:lstStyle/>
          <a:p>
            <a:endParaRPr lang="zh-TW" altLang="en-US"/>
          </a:p>
        </p:txBody>
      </p:sp>
      <p:sp>
        <p:nvSpPr>
          <p:cNvPr id="30" name="Line 28"/>
          <p:cNvSpPr>
            <a:spLocks noChangeShapeType="1"/>
          </p:cNvSpPr>
          <p:nvPr/>
        </p:nvSpPr>
        <p:spPr bwMode="auto">
          <a:xfrm>
            <a:off x="5623848" y="4661521"/>
            <a:ext cx="0" cy="972000"/>
          </a:xfrm>
          <a:prstGeom prst="line">
            <a:avLst/>
          </a:prstGeom>
          <a:noFill/>
          <a:ln w="28575">
            <a:solidFill>
              <a:srgbClr val="6600FF"/>
            </a:solidFill>
            <a:round/>
            <a:headEnd/>
            <a:tailEnd/>
          </a:ln>
          <a:effectLst/>
        </p:spPr>
        <p:txBody>
          <a:bodyPr/>
          <a:lstStyle/>
          <a:p>
            <a:endParaRPr lang="zh-TW" altLang="en-US"/>
          </a:p>
        </p:txBody>
      </p:sp>
      <p:sp>
        <p:nvSpPr>
          <p:cNvPr id="31" name="Line 29"/>
          <p:cNvSpPr>
            <a:spLocks noChangeShapeType="1"/>
          </p:cNvSpPr>
          <p:nvPr/>
        </p:nvSpPr>
        <p:spPr bwMode="auto">
          <a:xfrm>
            <a:off x="7743478" y="4821224"/>
            <a:ext cx="0" cy="864000"/>
          </a:xfrm>
          <a:prstGeom prst="line">
            <a:avLst/>
          </a:prstGeom>
          <a:noFill/>
          <a:ln w="28575">
            <a:solidFill>
              <a:srgbClr val="6600FF"/>
            </a:solidFill>
            <a:round/>
            <a:headEnd/>
            <a:tailEnd/>
          </a:ln>
          <a:effectLst/>
        </p:spPr>
        <p:txBody>
          <a:bodyPr/>
          <a:lstStyle/>
          <a:p>
            <a:endParaRPr lang="zh-TW" altLang="en-US"/>
          </a:p>
        </p:txBody>
      </p:sp>
      <p:sp>
        <p:nvSpPr>
          <p:cNvPr id="33" name="Line 31"/>
          <p:cNvSpPr>
            <a:spLocks noChangeShapeType="1"/>
          </p:cNvSpPr>
          <p:nvPr/>
        </p:nvSpPr>
        <p:spPr bwMode="auto">
          <a:xfrm flipH="1" flipV="1">
            <a:off x="1036959" y="5643577"/>
            <a:ext cx="6678313" cy="45719"/>
          </a:xfrm>
          <a:prstGeom prst="line">
            <a:avLst/>
          </a:prstGeom>
          <a:noFill/>
          <a:ln w="28575">
            <a:solidFill>
              <a:srgbClr val="6600FF"/>
            </a:solidFill>
            <a:round/>
            <a:headEnd/>
            <a:tailEnd type="triangle" w="med" len="med"/>
          </a:ln>
          <a:effectLst/>
        </p:spPr>
        <p:txBody>
          <a:bodyPr/>
          <a:lstStyle/>
          <a:p>
            <a:endParaRPr lang="zh-TW" altLang="en-US"/>
          </a:p>
        </p:txBody>
      </p:sp>
      <p:sp>
        <p:nvSpPr>
          <p:cNvPr id="34" name="Text Box 32"/>
          <p:cNvSpPr txBox="1">
            <a:spLocks noChangeArrowheads="1"/>
          </p:cNvSpPr>
          <p:nvPr/>
        </p:nvSpPr>
        <p:spPr bwMode="auto">
          <a:xfrm>
            <a:off x="3143240" y="1928802"/>
            <a:ext cx="1415772" cy="461665"/>
          </a:xfrm>
          <a:prstGeom prst="rect">
            <a:avLst/>
          </a:prstGeom>
          <a:noFill/>
          <a:ln w="9525">
            <a:noFill/>
            <a:miter lim="800000"/>
            <a:headEnd/>
            <a:tailEnd/>
          </a:ln>
          <a:effectLst/>
        </p:spPr>
        <p:txBody>
          <a:bodyPr wrap="none">
            <a:spAutoFit/>
          </a:bodyPr>
          <a:lstStyle/>
          <a:p>
            <a:r>
              <a:rPr lang="zh-TW" altLang="en-US" sz="2400" dirty="0" smtClean="0"/>
              <a:t>反應輸出</a:t>
            </a:r>
            <a:endParaRPr lang="en-US" altLang="zh-TW" sz="2400" dirty="0"/>
          </a:p>
        </p:txBody>
      </p:sp>
      <p:sp>
        <p:nvSpPr>
          <p:cNvPr id="35" name="Text Box 33"/>
          <p:cNvSpPr txBox="1">
            <a:spLocks noChangeArrowheads="1"/>
          </p:cNvSpPr>
          <p:nvPr/>
        </p:nvSpPr>
        <p:spPr bwMode="auto">
          <a:xfrm>
            <a:off x="1714480" y="5715016"/>
            <a:ext cx="1415772" cy="461665"/>
          </a:xfrm>
          <a:prstGeom prst="rect">
            <a:avLst/>
          </a:prstGeom>
          <a:noFill/>
          <a:ln w="9525">
            <a:noFill/>
            <a:miter lim="800000"/>
            <a:headEnd/>
            <a:tailEnd/>
          </a:ln>
          <a:effectLst/>
        </p:spPr>
        <p:txBody>
          <a:bodyPr wrap="none">
            <a:spAutoFit/>
          </a:bodyPr>
          <a:lstStyle/>
          <a:p>
            <a:r>
              <a:rPr lang="zh-TW" altLang="en-US" sz="2400" dirty="0" smtClean="0"/>
              <a:t>反應輸出</a:t>
            </a:r>
            <a:endParaRPr lang="en-US" altLang="zh-TW" sz="2400" dirty="0"/>
          </a:p>
        </p:txBody>
      </p:sp>
      <p:cxnSp>
        <p:nvCxnSpPr>
          <p:cNvPr id="39" name="直線接點 38"/>
          <p:cNvCxnSpPr>
            <a:stCxn id="23" idx="1"/>
            <a:endCxn id="10" idx="0"/>
          </p:cNvCxnSpPr>
          <p:nvPr/>
        </p:nvCxnSpPr>
        <p:spPr>
          <a:xfrm rot="16200000" flipH="1">
            <a:off x="7451741" y="2195673"/>
            <a:ext cx="537540" cy="3798"/>
          </a:xfrm>
          <a:prstGeom prst="line">
            <a:avLst/>
          </a:prstGeom>
          <a:noFill/>
          <a:ln w="28575">
            <a:solidFill>
              <a:srgbClr val="6600FF"/>
            </a:solidFill>
            <a:round/>
            <a:headEnd/>
            <a:tailEnd/>
          </a:ln>
          <a:effectLst/>
        </p:spPr>
      </p:cxnSp>
      <p:sp>
        <p:nvSpPr>
          <p:cNvPr id="40" name="向右箭號 39"/>
          <p:cNvSpPr/>
          <p:nvPr/>
        </p:nvSpPr>
        <p:spPr>
          <a:xfrm>
            <a:off x="1039856" y="3170366"/>
            <a:ext cx="928694" cy="92869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r>
              <a:rPr lang="zh-TW" altLang="en-US" dirty="0" smtClean="0"/>
              <a:t>輸入</a:t>
            </a:r>
            <a:endParaRPr lang="zh-TW" altLang="en-US" dirty="0"/>
          </a:p>
        </p:txBody>
      </p:sp>
      <p:sp>
        <p:nvSpPr>
          <p:cNvPr id="42" name="向右箭號 41"/>
          <p:cNvSpPr/>
          <p:nvPr/>
        </p:nvSpPr>
        <p:spPr>
          <a:xfrm>
            <a:off x="3500430" y="3202048"/>
            <a:ext cx="928694" cy="92869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r>
              <a:rPr lang="zh-TW" altLang="en-US" dirty="0" smtClean="0"/>
              <a:t>注意</a:t>
            </a:r>
            <a:endParaRPr lang="zh-TW" altLang="en-US" dirty="0"/>
          </a:p>
        </p:txBody>
      </p:sp>
      <p:sp>
        <p:nvSpPr>
          <p:cNvPr id="43" name="向右箭號 42"/>
          <p:cNvSpPr/>
          <p:nvPr/>
        </p:nvSpPr>
        <p:spPr>
          <a:xfrm>
            <a:off x="5929322" y="3202048"/>
            <a:ext cx="928694" cy="92869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r>
              <a:rPr lang="zh-TW" altLang="en-US" dirty="0" smtClean="0"/>
              <a:t>複習</a:t>
            </a:r>
            <a:endParaRPr lang="zh-TW" altLang="en-US" dirty="0"/>
          </a:p>
        </p:txBody>
      </p:sp>
      <p:sp>
        <p:nvSpPr>
          <p:cNvPr id="46" name="向右箭號 45"/>
          <p:cNvSpPr/>
          <p:nvPr/>
        </p:nvSpPr>
        <p:spPr>
          <a:xfrm rot="5400000">
            <a:off x="2214546" y="4572008"/>
            <a:ext cx="928694" cy="92869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TW" altLang="en-US" dirty="0"/>
          </a:p>
        </p:txBody>
      </p:sp>
      <p:sp>
        <p:nvSpPr>
          <p:cNvPr id="47" name="文字方塊 46"/>
          <p:cNvSpPr txBox="1"/>
          <p:nvPr/>
        </p:nvSpPr>
        <p:spPr>
          <a:xfrm>
            <a:off x="2428860" y="4572008"/>
            <a:ext cx="461665" cy="553998"/>
          </a:xfrm>
          <a:prstGeom prst="rect">
            <a:avLst/>
          </a:prstGeom>
          <a:noFill/>
        </p:spPr>
        <p:txBody>
          <a:bodyPr vert="eaVert" wrap="none" rtlCol="0">
            <a:spAutoFit/>
          </a:bodyPr>
          <a:lstStyle/>
          <a:p>
            <a:r>
              <a:rPr lang="zh-TW" altLang="en-US" dirty="0" smtClean="0"/>
              <a:t>遺忘</a:t>
            </a:r>
            <a:endParaRPr lang="zh-TW" altLang="en-US" dirty="0"/>
          </a:p>
        </p:txBody>
      </p:sp>
      <p:sp>
        <p:nvSpPr>
          <p:cNvPr id="48" name="向右箭號 47"/>
          <p:cNvSpPr/>
          <p:nvPr/>
        </p:nvSpPr>
        <p:spPr>
          <a:xfrm rot="5400000">
            <a:off x="4572000" y="4678688"/>
            <a:ext cx="928694" cy="92869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TW" altLang="en-US" dirty="0"/>
          </a:p>
        </p:txBody>
      </p:sp>
      <p:sp>
        <p:nvSpPr>
          <p:cNvPr id="49" name="文字方塊 48"/>
          <p:cNvSpPr txBox="1"/>
          <p:nvPr/>
        </p:nvSpPr>
        <p:spPr>
          <a:xfrm>
            <a:off x="4786314" y="4678688"/>
            <a:ext cx="461665" cy="553998"/>
          </a:xfrm>
          <a:prstGeom prst="rect">
            <a:avLst/>
          </a:prstGeom>
          <a:noFill/>
        </p:spPr>
        <p:txBody>
          <a:bodyPr vert="eaVert" wrap="none" rtlCol="0">
            <a:spAutoFit/>
          </a:bodyPr>
          <a:lstStyle/>
          <a:p>
            <a:r>
              <a:rPr lang="zh-TW" altLang="en-US" dirty="0" smtClean="0"/>
              <a:t>遺忘</a:t>
            </a:r>
            <a:endParaRPr lang="zh-TW" altLang="en-US" dirty="0"/>
          </a:p>
        </p:txBody>
      </p:sp>
      <p:sp>
        <p:nvSpPr>
          <p:cNvPr id="32" name="矩形 31"/>
          <p:cNvSpPr/>
          <p:nvPr/>
        </p:nvSpPr>
        <p:spPr>
          <a:xfrm>
            <a:off x="3403274" y="6258877"/>
            <a:ext cx="2643206" cy="492443"/>
          </a:xfrm>
          <a:prstGeom prst="rect">
            <a:avLst/>
          </a:prstGeom>
        </p:spPr>
        <p:txBody>
          <a:bodyPr wrap="square">
            <a:spAutoFit/>
          </a:bodyPr>
          <a:lstStyle/>
          <a:p>
            <a:r>
              <a:rPr lang="zh-TW" altLang="en-US" sz="2600" dirty="0" smtClean="0"/>
              <a:t>訊息處理模式圖</a:t>
            </a:r>
            <a:r>
              <a:rPr lang="en-US" altLang="zh-TW" sz="2600" dirty="0" smtClean="0"/>
              <a:t>1</a:t>
            </a:r>
            <a:endParaRPr lang="zh-TW" altLang="en-US" sz="2600" dirty="0"/>
          </a:p>
        </p:txBody>
      </p:sp>
    </p:spTree>
    <p:extLst>
      <p:ext uri="{BB962C8B-B14F-4D97-AF65-F5344CB8AC3E}">
        <p14:creationId xmlns="" xmlns:p14="http://schemas.microsoft.com/office/powerpoint/2010/main" val="2058063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14</a:t>
            </a:r>
            <a:endParaRPr lang="zh-TW" altLang="en-US" dirty="0"/>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18</a:t>
            </a:fld>
            <a:endParaRPr lang="zh-TW" altLang="en-US"/>
          </a:p>
        </p:txBody>
      </p:sp>
      <p:pic>
        <p:nvPicPr>
          <p:cNvPr id="1027" name="Picture 3" descr="C:\Users\cillia\Desktop\新圖片.bmp"/>
          <p:cNvPicPr>
            <a:picLocks noGrp="1" noChangeAspect="1" noChangeArrowheads="1"/>
          </p:cNvPicPr>
          <p:nvPr>
            <p:ph sz="quarter" idx="1"/>
          </p:nvPr>
        </p:nvPicPr>
        <p:blipFill>
          <a:blip r:embed="rId2"/>
          <a:srcRect l="862" b="10096"/>
          <a:stretch>
            <a:fillRect/>
          </a:stretch>
        </p:blipFill>
        <p:spPr>
          <a:xfrm>
            <a:off x="782839" y="1857364"/>
            <a:ext cx="7506167" cy="3714776"/>
          </a:xfrm>
        </p:spPr>
      </p:pic>
      <p:pic>
        <p:nvPicPr>
          <p:cNvPr id="1026" name="Picture 2" descr="C:\Program Files\Microsoft Office\MEDIA\CAGCAT10\j0195384.wmf"/>
          <p:cNvPicPr>
            <a:picLocks noChangeAspect="1" noChangeArrowheads="1"/>
          </p:cNvPicPr>
          <p:nvPr/>
        </p:nvPicPr>
        <p:blipFill>
          <a:blip r:embed="rId3"/>
          <a:srcRect/>
          <a:stretch>
            <a:fillRect/>
          </a:stretch>
        </p:blipFill>
        <p:spPr bwMode="auto">
          <a:xfrm>
            <a:off x="1285852" y="3571876"/>
            <a:ext cx="1428760" cy="1458587"/>
          </a:xfrm>
          <a:prstGeom prst="rect">
            <a:avLst/>
          </a:prstGeom>
          <a:noFill/>
        </p:spPr>
      </p:pic>
      <p:sp>
        <p:nvSpPr>
          <p:cNvPr id="6" name="矩形 5"/>
          <p:cNvSpPr/>
          <p:nvPr/>
        </p:nvSpPr>
        <p:spPr>
          <a:xfrm>
            <a:off x="3428992" y="5929330"/>
            <a:ext cx="2954676" cy="492443"/>
          </a:xfrm>
          <a:prstGeom prst="rect">
            <a:avLst/>
          </a:prstGeom>
        </p:spPr>
        <p:txBody>
          <a:bodyPr wrap="square">
            <a:spAutoFit/>
          </a:bodyPr>
          <a:lstStyle/>
          <a:p>
            <a:r>
              <a:rPr lang="zh-TW" altLang="en-US" sz="2600" dirty="0" smtClean="0"/>
              <a:t>訊息處理模式圖</a:t>
            </a:r>
            <a:r>
              <a:rPr lang="en-US" altLang="zh-TW" sz="2600" dirty="0" smtClean="0"/>
              <a:t>2</a:t>
            </a:r>
            <a:endParaRPr lang="zh-TW" altLang="en-US" sz="2600" dirty="0"/>
          </a:p>
        </p:txBody>
      </p:sp>
    </p:spTree>
    <p:extLst>
      <p:ext uri="{BB962C8B-B14F-4D97-AF65-F5344CB8AC3E}">
        <p14:creationId xmlns="" xmlns:p14="http://schemas.microsoft.com/office/powerpoint/2010/main" val="2810293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15</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19</a:t>
            </a:fld>
            <a:endParaRPr lang="zh-TW" altLang="en-US"/>
          </a:p>
        </p:txBody>
      </p:sp>
      <p:sp>
        <p:nvSpPr>
          <p:cNvPr id="4" name="內容版面配置區 3"/>
          <p:cNvSpPr>
            <a:spLocks noGrp="1"/>
          </p:cNvSpPr>
          <p:nvPr>
            <p:ph sz="quarter" idx="1"/>
          </p:nvPr>
        </p:nvSpPr>
        <p:spPr/>
        <p:txBody>
          <a:bodyPr/>
          <a:lstStyle/>
          <a:p>
            <a:r>
              <a:rPr lang="zh-TW" altLang="en-US" dirty="0" smtClean="0"/>
              <a:t>感官： 視覺、聽覺、嗅覺、味覺、</a:t>
            </a:r>
            <a:r>
              <a:rPr lang="zh-TW" altLang="en-US" dirty="0" smtClean="0"/>
              <a:t>觸覺。</a:t>
            </a:r>
            <a:endParaRPr lang="zh-TW" altLang="en-US" dirty="0" smtClean="0"/>
          </a:p>
          <a:p>
            <a:r>
              <a:rPr lang="zh-TW" altLang="en-US" dirty="0" smtClean="0"/>
              <a:t>短期記憶或工作記憶： 處理訊息的地方。工作容量有限，若無複誦，停留在工作記憶中的時間，不會超過</a:t>
            </a:r>
            <a:r>
              <a:rPr lang="en-US" altLang="zh-TW" dirty="0" smtClean="0"/>
              <a:t>30</a:t>
            </a:r>
            <a:r>
              <a:rPr lang="zh-TW" altLang="en-US" dirty="0" smtClean="0"/>
              <a:t>秒。</a:t>
            </a:r>
          </a:p>
          <a:p>
            <a:r>
              <a:rPr lang="zh-TW" altLang="en-US" dirty="0" smtClean="0"/>
              <a:t>長期記憶：容量大，長期保留訊息的地方。</a:t>
            </a:r>
          </a:p>
          <a:p>
            <a:r>
              <a:rPr lang="zh-TW" altLang="en-US" dirty="0" smtClean="0"/>
              <a:t>訊息並非保留在任何一個位置，是藉由複雜的神經路徑相連結而分配在許多的位置。</a:t>
            </a:r>
          </a:p>
          <a:p>
            <a:r>
              <a:rPr lang="zh-TW" altLang="en-US" dirty="0" smtClean="0"/>
              <a:t>短期記憶中的新的訊息，若能連結到長期記憶內已有的背景知識，就較為容易留存下來。</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Outline</a:t>
            </a:r>
            <a:endParaRPr lang="zh-TW" altLang="en-US" dirty="0"/>
          </a:p>
        </p:txBody>
      </p:sp>
      <p:sp>
        <p:nvSpPr>
          <p:cNvPr id="3" name="內容版面配置區 2"/>
          <p:cNvSpPr>
            <a:spLocks noGrp="1"/>
          </p:cNvSpPr>
          <p:nvPr>
            <p:ph sz="quarter" idx="1"/>
          </p:nvPr>
        </p:nvSpPr>
        <p:spPr>
          <a:xfrm>
            <a:off x="301752" y="1556792"/>
            <a:ext cx="8503920" cy="4572000"/>
          </a:xfrm>
        </p:spPr>
        <p:txBody>
          <a:bodyPr/>
          <a:lstStyle/>
          <a:p>
            <a:r>
              <a:rPr lang="zh-TW" altLang="en-US" dirty="0" smtClean="0"/>
              <a:t>第一章：訊息處理與儲存</a:t>
            </a:r>
            <a:endParaRPr lang="en-US" altLang="zh-TW" dirty="0" smtClean="0"/>
          </a:p>
          <a:p>
            <a:r>
              <a:rPr lang="zh-TW" altLang="en-US" dirty="0" smtClean="0"/>
              <a:t>第二章：資訊檢索</a:t>
            </a:r>
            <a:endParaRPr lang="en-US" altLang="zh-TW" dirty="0" smtClean="0"/>
          </a:p>
          <a:p>
            <a:r>
              <a:rPr lang="zh-TW" altLang="en-US" dirty="0" smtClean="0"/>
              <a:t>第三章：數位版權保護與管理</a:t>
            </a:r>
            <a:endParaRPr lang="en-US" altLang="zh-TW" dirty="0" smtClean="0"/>
          </a:p>
          <a:p>
            <a:r>
              <a:rPr lang="zh-TW" altLang="en-US" dirty="0" smtClean="0"/>
              <a:t>第四章：實習操作</a:t>
            </a:r>
            <a:endParaRPr lang="en-US" altLang="zh-TW" dirty="0" smtClean="0"/>
          </a:p>
          <a:p>
            <a:r>
              <a:rPr lang="zh-TW" altLang="en-US" dirty="0" smtClean="0"/>
              <a:t>第五章：專題規劃</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2</a:t>
            </a:fld>
            <a:endParaRPr lang="zh-TW"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16</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20</a:t>
            </a:fld>
            <a:endParaRPr lang="zh-TW" altLang="en-US"/>
          </a:p>
        </p:txBody>
      </p:sp>
      <p:sp>
        <p:nvSpPr>
          <p:cNvPr id="4" name="內容版面配置區 3"/>
          <p:cNvSpPr>
            <a:spLocks noGrp="1"/>
          </p:cNvSpPr>
          <p:nvPr>
            <p:ph sz="quarter" idx="1"/>
          </p:nvPr>
        </p:nvSpPr>
        <p:spPr/>
        <p:txBody>
          <a:bodyPr/>
          <a:lstStyle/>
          <a:p>
            <a:r>
              <a:rPr lang="zh-TW" altLang="en-US" smtClean="0"/>
              <a:t>把這新取得的訊息和已有的知識整合起來，並經使用、再使用，讓他在長期記憶中組織、再組織才能長期留存起這段新的訊息。</a:t>
            </a:r>
          </a:p>
          <a:p>
            <a:r>
              <a:rPr lang="zh-TW" altLang="en-US" smtClean="0"/>
              <a:t>控制層面負責控制各個內部結構之運作，此層面是由後天習得，此點和先天具有之結構層面不相同。</a:t>
            </a:r>
          </a:p>
          <a:p>
            <a:endParaRPr lang="zh-TW"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1-1</a:t>
            </a:r>
            <a:r>
              <a:rPr lang="zh-TW" altLang="en-US" dirty="0" smtClean="0"/>
              <a:t>訊息處理理論模式</a:t>
            </a:r>
            <a:r>
              <a:rPr lang="en-US" altLang="zh-TW" dirty="0" smtClean="0"/>
              <a:t>17</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21</a:t>
            </a:fld>
            <a:endParaRPr lang="zh-TW" altLang="en-US"/>
          </a:p>
        </p:txBody>
      </p:sp>
      <p:sp>
        <p:nvSpPr>
          <p:cNvPr id="35" name="內容版面配置區 34"/>
          <p:cNvSpPr>
            <a:spLocks noGrp="1"/>
          </p:cNvSpPr>
          <p:nvPr>
            <p:ph sz="quarter" idx="1"/>
          </p:nvPr>
        </p:nvSpPr>
        <p:spPr/>
        <p:txBody>
          <a:bodyPr/>
          <a:lstStyle/>
          <a:p>
            <a:r>
              <a:rPr lang="en-US" altLang="zh-TW" dirty="0" err="1" smtClean="0"/>
              <a:t>Carifio</a:t>
            </a:r>
            <a:r>
              <a:rPr lang="zh-TW" altLang="en-US" dirty="0" smtClean="0"/>
              <a:t>的訊息處理模式</a:t>
            </a:r>
            <a:endParaRPr lang="zh-TW" altLang="en-US" dirty="0"/>
          </a:p>
        </p:txBody>
      </p:sp>
      <p:graphicFrame>
        <p:nvGraphicFramePr>
          <p:cNvPr id="5" name="表格 4"/>
          <p:cNvGraphicFramePr>
            <a:graphicFrameLocks noGrp="1"/>
          </p:cNvGraphicFramePr>
          <p:nvPr/>
        </p:nvGraphicFramePr>
        <p:xfrm>
          <a:off x="647324" y="2098368"/>
          <a:ext cx="8280920" cy="4544100"/>
        </p:xfrm>
        <a:graphic>
          <a:graphicData uri="http://schemas.openxmlformats.org/drawingml/2006/table">
            <a:tbl>
              <a:tblPr/>
              <a:tblGrid>
                <a:gridCol w="756084"/>
                <a:gridCol w="684076"/>
                <a:gridCol w="684076"/>
                <a:gridCol w="684076"/>
                <a:gridCol w="684076"/>
                <a:gridCol w="684076"/>
                <a:gridCol w="684076"/>
                <a:gridCol w="684076"/>
                <a:gridCol w="684076"/>
                <a:gridCol w="684076"/>
                <a:gridCol w="684076"/>
                <a:gridCol w="684076"/>
              </a:tblGrid>
              <a:tr h="507854">
                <a:tc>
                  <a:txBody>
                    <a:bodyPr/>
                    <a:lstStyle/>
                    <a:p>
                      <a:pPr algn="ctr" fontAlgn="ctr"/>
                      <a:r>
                        <a:rPr lang="zh-TW" altLang="en-US" sz="1800" b="0" i="0" u="none" strike="noStrike" dirty="0">
                          <a:solidFill>
                            <a:srgbClr val="000000"/>
                          </a:solidFill>
                          <a:latin typeface="新細明體"/>
                        </a:rPr>
                        <a:t>特徵</a:t>
                      </a: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gridSpan="6">
                  <a:txBody>
                    <a:bodyPr/>
                    <a:lstStyle/>
                    <a:p>
                      <a:pPr algn="ctr" fontAlgn="ctr"/>
                      <a:r>
                        <a:rPr lang="zh-TW" altLang="en-US" sz="1800" b="0" i="0" u="none" strike="noStrike" dirty="0">
                          <a:solidFill>
                            <a:srgbClr val="000000"/>
                          </a:solidFill>
                          <a:latin typeface="新細明體"/>
                        </a:rPr>
                        <a:t>特徵擷取</a:t>
                      </a:r>
                    </a:p>
                  </a:txBody>
                  <a:tcPr marL="9525" marR="9525" marT="9525" marB="0" anchor="ctr">
                    <a:lnL>
                      <a:noFill/>
                    </a:lnL>
                    <a:lnR>
                      <a:noFill/>
                    </a:lnR>
                    <a:lnT>
                      <a:noFill/>
                    </a:lnT>
                    <a:lnB>
                      <a:noFill/>
                    </a:lnB>
                  </a:tcPr>
                </a:tc>
                <a:tc hMerge="1">
                  <a:txBody>
                    <a:bodyPr/>
                    <a:lstStyle/>
                    <a:p>
                      <a:pPr algn="l"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l"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l"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l"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l"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r>
              <a:tr h="507854">
                <a:tc>
                  <a:txBody>
                    <a:bodyPr/>
                    <a:lstStyle/>
                    <a:p>
                      <a:pPr algn="ctr" fontAlgn="ctr"/>
                      <a:r>
                        <a:rPr lang="zh-TW" altLang="en-US" sz="1800" b="0" i="0" u="none" strike="noStrike" dirty="0">
                          <a:solidFill>
                            <a:srgbClr val="000000"/>
                          </a:solidFill>
                          <a:latin typeface="新細明體"/>
                        </a:rPr>
                        <a:t>形式</a:t>
                      </a: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外在</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感覺記憶</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注意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知覺</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短期記憶</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r>
              <a:tr h="507854">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r>
                        <a:rPr lang="zh-TW" altLang="en-US" sz="1800" b="0" i="0" u="none" strike="noStrike">
                          <a:solidFill>
                            <a:srgbClr val="000000"/>
                          </a:solidFill>
                          <a:latin typeface="新細明體"/>
                        </a:rPr>
                        <a:t>刺激</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r>
              <a:tr h="507854">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gridSpan="3">
                  <a:txBody>
                    <a:bodyPr/>
                    <a:lstStyle/>
                    <a:p>
                      <a:pPr algn="ctr" fontAlgn="ctr"/>
                      <a:r>
                        <a:rPr lang="zh-TW" altLang="en-US" sz="1800" b="0" i="0" u="none" strike="noStrike" dirty="0">
                          <a:solidFill>
                            <a:srgbClr val="000000"/>
                          </a:solidFill>
                          <a:latin typeface="新細明體"/>
                        </a:rPr>
                        <a:t>長期記憶</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r h="909520">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情節</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TW" altLang="en-US" sz="1800" b="0" i="0" u="none" strike="noStrike" dirty="0">
                          <a:solidFill>
                            <a:srgbClr val="000000"/>
                          </a:solidFill>
                          <a:latin typeface="新細明體"/>
                        </a:rPr>
                        <a:t>語意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TW" altLang="en-US" sz="1800" b="0" i="0" u="none" strike="noStrike" dirty="0" smtClean="0">
                          <a:solidFill>
                            <a:srgbClr val="000000"/>
                          </a:solidFill>
                          <a:latin typeface="新細明體"/>
                        </a:rPr>
                        <a:t>其他</a:t>
                      </a: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TW" altLang="en-US" sz="1800" b="0" i="0" u="none" strike="noStrike" dirty="0" smtClean="0">
                          <a:solidFill>
                            <a:srgbClr val="000000"/>
                          </a:solidFill>
                          <a:latin typeface="新細明體"/>
                        </a:rPr>
                        <a:t>工作記憶</a:t>
                      </a: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gridSpan="2">
                  <a:txBody>
                    <a:bodyPr/>
                    <a:lstStyle/>
                    <a:p>
                      <a:pPr algn="ctr" fontAlgn="ctr"/>
                      <a:r>
                        <a:rPr lang="zh-TW" altLang="en-US" sz="1800" b="0" i="0" u="none" strike="noStrike" dirty="0">
                          <a:solidFill>
                            <a:srgbClr val="000000"/>
                          </a:solidFill>
                          <a:latin typeface="新細明體"/>
                        </a:rPr>
                        <a:t>執行控制器</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r>
              <a:tr h="537145">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w="12700" cap="flat" cmpd="sng" algn="ctr">
                      <a:noFill/>
                      <a:prstDash val="solid"/>
                      <a:round/>
                      <a:headEnd type="none" w="med" len="med"/>
                      <a:tailEnd type="none" w="med" len="med"/>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gridSpan="2">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hMerge="1">
                  <a:txBody>
                    <a:bodyPr/>
                    <a:lstStyle/>
                    <a:p>
                      <a:endParaRPr lang="zh-TW" altLang="en-US"/>
                    </a:p>
                  </a:txBody>
                  <a:tcPr/>
                </a:tc>
              </a:tr>
              <a:tr h="507854">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a:noFill/>
                    </a:lnR>
                    <a:lnT w="12700" cap="flat" cmpd="sng" algn="ctr">
                      <a:noFill/>
                      <a:prstDash val="solid"/>
                      <a:round/>
                      <a:headEnd type="none" w="med" len="med"/>
                      <a:tailEnd type="none" w="med" len="med"/>
                    </a:lnT>
                    <a:lnB>
                      <a:noFill/>
                    </a:lnB>
                  </a:tcPr>
                </a:tc>
                <a:tc gridSpan="3">
                  <a:txBody>
                    <a:bodyPr/>
                    <a:lstStyle/>
                    <a:p>
                      <a:pPr algn="ctr" fontAlgn="ctr"/>
                      <a:r>
                        <a:rPr lang="zh-TW" altLang="en-US" sz="1800" b="0" i="0" u="none" strike="noStrike" dirty="0" smtClean="0">
                          <a:solidFill>
                            <a:srgbClr val="000000"/>
                          </a:solidFill>
                          <a:latin typeface="新細明體"/>
                        </a:rPr>
                        <a:t>內隱反應</a:t>
                      </a: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noFill/>
                      <a:prstDash val="solid"/>
                      <a:round/>
                      <a:headEnd type="none" w="med" len="med"/>
                      <a:tailEnd type="none" w="med" len="med"/>
                    </a:lnT>
                    <a:lnB>
                      <a:noFill/>
                    </a:lnB>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TW" altLang="en-US" sz="1800" b="0" i="0" u="none" strike="noStrike" dirty="0" smtClean="0">
                          <a:solidFill>
                            <a:srgbClr val="000000"/>
                          </a:solidFill>
                          <a:latin typeface="新細明體"/>
                        </a:rPr>
                        <a:t>反應製造器</a:t>
                      </a: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r>
              <a:tr h="507854">
                <a:tc gridSpan="2">
                  <a:txBody>
                    <a:bodyPr/>
                    <a:lstStyle/>
                    <a:p>
                      <a:pPr algn="ctr" fontAlgn="ctr"/>
                      <a:r>
                        <a:rPr lang="en-US" altLang="zh-TW" sz="1800" b="0" i="0" u="none" strike="noStrike" dirty="0" smtClean="0">
                          <a:solidFill>
                            <a:srgbClr val="000000"/>
                          </a:solidFill>
                          <a:latin typeface="新細明體"/>
                        </a:rPr>
                        <a:t>(</a:t>
                      </a:r>
                      <a:r>
                        <a:rPr lang="en-US" altLang="zh-TW" sz="1800" b="1" i="0" u="none" strike="noStrike" dirty="0" smtClean="0">
                          <a:solidFill>
                            <a:srgbClr val="000000"/>
                          </a:solidFill>
                          <a:latin typeface="新細明體"/>
                        </a:rPr>
                        <a:t>Carifio,1993)</a:t>
                      </a:r>
                      <a:endParaRPr lang="zh-TW" altLang="en-US" sz="1800" b="1"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gridSpan="3">
                  <a:txBody>
                    <a:bodyPr/>
                    <a:lstStyle/>
                    <a:p>
                      <a:pPr algn="ctr" fontAlgn="ctr"/>
                      <a:r>
                        <a:rPr lang="zh-TW" altLang="en-US" sz="1800" b="0" i="0" u="none" strike="noStrike" dirty="0" smtClean="0">
                          <a:solidFill>
                            <a:srgbClr val="000000"/>
                          </a:solidFill>
                          <a:latin typeface="新細明體"/>
                        </a:rPr>
                        <a:t>外顯反應</a:t>
                      </a: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c hMerge="1">
                  <a:txBody>
                    <a:bodyPr/>
                    <a:lstStyle/>
                    <a:p>
                      <a:endParaRPr lang="zh-TW" altLang="en-US"/>
                    </a:p>
                  </a:txBody>
                  <a:tcPr/>
                </a:tc>
                <a:tc hMerge="1">
                  <a:txBody>
                    <a:bodyPr/>
                    <a:lstStyle/>
                    <a:p>
                      <a:endParaRPr lang="zh-TW" altLang="en-US"/>
                    </a:p>
                  </a:txBody>
                  <a:tcPr/>
                </a:tc>
                <a:tc>
                  <a:txBody>
                    <a:bodyPr/>
                    <a:lstStyle/>
                    <a:p>
                      <a:pPr algn="ctr" fontAlgn="ctr"/>
                      <a:endParaRPr lang="zh-TW" altLang="en-US" sz="1800" b="0" i="0" u="none" strike="noStrike" dirty="0">
                        <a:solidFill>
                          <a:srgbClr val="000000"/>
                        </a:solidFill>
                        <a:latin typeface="新細明體"/>
                      </a:endParaRPr>
                    </a:p>
                  </a:txBody>
                  <a:tcPr marL="9525" marR="9525" marT="9525" marB="0" anchor="ctr">
                    <a:lnL>
                      <a:noFill/>
                    </a:lnL>
                    <a:lnR>
                      <a:noFill/>
                    </a:lnR>
                    <a:lnT>
                      <a:noFill/>
                    </a:lnT>
                    <a:lnB>
                      <a:noFill/>
                    </a:lnB>
                  </a:tcPr>
                </a:tc>
              </a:tr>
            </a:tbl>
          </a:graphicData>
        </a:graphic>
      </p:graphicFrame>
      <p:sp>
        <p:nvSpPr>
          <p:cNvPr id="6" name="向右箭號 5"/>
          <p:cNvSpPr/>
          <p:nvPr/>
        </p:nvSpPr>
        <p:spPr>
          <a:xfrm>
            <a:off x="5471860" y="2098368"/>
            <a:ext cx="273630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向左箭號 6"/>
          <p:cNvSpPr/>
          <p:nvPr/>
        </p:nvSpPr>
        <p:spPr>
          <a:xfrm>
            <a:off x="2015476" y="2098368"/>
            <a:ext cx="2088232" cy="2880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4" name="直線單箭頭接點 63"/>
          <p:cNvCxnSpPr/>
          <p:nvPr/>
        </p:nvCxnSpPr>
        <p:spPr>
          <a:xfrm>
            <a:off x="5220072" y="3356992"/>
            <a:ext cx="0" cy="36004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nvGrpSpPr>
          <p:cNvPr id="4" name="群組 79"/>
          <p:cNvGrpSpPr/>
          <p:nvPr/>
        </p:nvGrpSpPr>
        <p:grpSpPr>
          <a:xfrm>
            <a:off x="2375516" y="2674432"/>
            <a:ext cx="5544616" cy="3744416"/>
            <a:chOff x="2123728" y="2276872"/>
            <a:chExt cx="5544616" cy="3744416"/>
          </a:xfrm>
        </p:grpSpPr>
        <p:cxnSp>
          <p:nvCxnSpPr>
            <p:cNvPr id="9" name="直線單箭頭接點 8"/>
            <p:cNvCxnSpPr/>
            <p:nvPr/>
          </p:nvCxnSpPr>
          <p:spPr>
            <a:xfrm>
              <a:off x="2483768" y="2492896"/>
              <a:ext cx="64807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直線單箭頭接點 10"/>
            <p:cNvCxnSpPr/>
            <p:nvPr/>
          </p:nvCxnSpPr>
          <p:spPr>
            <a:xfrm>
              <a:off x="3923928" y="2564904"/>
              <a:ext cx="64807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直線單箭頭接點 12"/>
            <p:cNvCxnSpPr/>
            <p:nvPr/>
          </p:nvCxnSpPr>
          <p:spPr>
            <a:xfrm>
              <a:off x="5292080" y="2564904"/>
              <a:ext cx="576064"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直線單箭頭接點 14"/>
            <p:cNvCxnSpPr/>
            <p:nvPr/>
          </p:nvCxnSpPr>
          <p:spPr>
            <a:xfrm>
              <a:off x="6660232" y="2564904"/>
              <a:ext cx="576064"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直線單箭頭接點 16"/>
            <p:cNvCxnSpPr/>
            <p:nvPr/>
          </p:nvCxnSpPr>
          <p:spPr>
            <a:xfrm>
              <a:off x="3275856" y="3933056"/>
              <a:ext cx="1224136"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9" name="直線單箭頭接點 18"/>
            <p:cNvCxnSpPr/>
            <p:nvPr/>
          </p:nvCxnSpPr>
          <p:spPr>
            <a:xfrm>
              <a:off x="6012160" y="3933056"/>
              <a:ext cx="115212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1" name="直線單箭頭接點 20"/>
            <p:cNvCxnSpPr/>
            <p:nvPr/>
          </p:nvCxnSpPr>
          <p:spPr>
            <a:xfrm>
              <a:off x="5364088" y="6021288"/>
              <a:ext cx="108012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8" name="直線接點 37"/>
            <p:cNvCxnSpPr/>
            <p:nvPr/>
          </p:nvCxnSpPr>
          <p:spPr>
            <a:xfrm>
              <a:off x="2123728" y="2996952"/>
              <a:ext cx="2592288" cy="0"/>
            </a:xfrm>
            <a:prstGeom prst="line">
              <a:avLst/>
            </a:prstGeom>
          </p:spPr>
          <p:style>
            <a:lnRef idx="1">
              <a:schemeClr val="dk1"/>
            </a:lnRef>
            <a:fillRef idx="0">
              <a:schemeClr val="dk1"/>
            </a:fillRef>
            <a:effectRef idx="0">
              <a:schemeClr val="dk1"/>
            </a:effectRef>
            <a:fontRef idx="minor">
              <a:schemeClr val="tx1"/>
            </a:fontRef>
          </p:style>
        </p:cxnSp>
        <p:cxnSp>
          <p:nvCxnSpPr>
            <p:cNvPr id="40" name="直線接點 39"/>
            <p:cNvCxnSpPr/>
            <p:nvPr/>
          </p:nvCxnSpPr>
          <p:spPr>
            <a:xfrm>
              <a:off x="2627784" y="3140968"/>
              <a:ext cx="3600400" cy="0"/>
            </a:xfrm>
            <a:prstGeom prst="line">
              <a:avLst/>
            </a:prstGeom>
          </p:spPr>
          <p:style>
            <a:lnRef idx="1">
              <a:schemeClr val="dk1"/>
            </a:lnRef>
            <a:fillRef idx="0">
              <a:schemeClr val="dk1"/>
            </a:fillRef>
            <a:effectRef idx="0">
              <a:schemeClr val="dk1"/>
            </a:effectRef>
            <a:fontRef idx="minor">
              <a:schemeClr val="tx1"/>
            </a:fontRef>
          </p:style>
        </p:cxnSp>
        <p:cxnSp>
          <p:nvCxnSpPr>
            <p:cNvPr id="42" name="直線接點 41"/>
            <p:cNvCxnSpPr/>
            <p:nvPr/>
          </p:nvCxnSpPr>
          <p:spPr>
            <a:xfrm>
              <a:off x="5220072" y="3356992"/>
              <a:ext cx="2448272" cy="0"/>
            </a:xfrm>
            <a:prstGeom prst="line">
              <a:avLst/>
            </a:prstGeom>
          </p:spPr>
          <p:style>
            <a:lnRef idx="1">
              <a:schemeClr val="dk1"/>
            </a:lnRef>
            <a:fillRef idx="0">
              <a:schemeClr val="dk1"/>
            </a:fillRef>
            <a:effectRef idx="0">
              <a:schemeClr val="dk1"/>
            </a:effectRef>
            <a:fontRef idx="minor">
              <a:schemeClr val="tx1"/>
            </a:fontRef>
          </p:style>
        </p:cxnSp>
        <p:cxnSp>
          <p:nvCxnSpPr>
            <p:cNvPr id="44" name="直線單箭頭接點 43"/>
            <p:cNvCxnSpPr/>
            <p:nvPr/>
          </p:nvCxnSpPr>
          <p:spPr>
            <a:xfrm flipH="1">
              <a:off x="3275856" y="4437112"/>
              <a:ext cx="115212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5" name="直線單箭頭接點 44"/>
            <p:cNvCxnSpPr/>
            <p:nvPr/>
          </p:nvCxnSpPr>
          <p:spPr>
            <a:xfrm flipH="1">
              <a:off x="6012160" y="4437112"/>
              <a:ext cx="115212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7" name="直線單箭頭接點 46"/>
            <p:cNvCxnSpPr/>
            <p:nvPr/>
          </p:nvCxnSpPr>
          <p:spPr>
            <a:xfrm>
              <a:off x="5292080" y="4725144"/>
              <a:ext cx="0" cy="43204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9" name="直線接點 48"/>
            <p:cNvCxnSpPr/>
            <p:nvPr/>
          </p:nvCxnSpPr>
          <p:spPr>
            <a:xfrm flipH="1">
              <a:off x="2123728" y="5301208"/>
              <a:ext cx="2376264" cy="0"/>
            </a:xfrm>
            <a:prstGeom prst="line">
              <a:avLst/>
            </a:prstGeom>
          </p:spPr>
          <p:style>
            <a:lnRef idx="1">
              <a:schemeClr val="dk1"/>
            </a:lnRef>
            <a:fillRef idx="0">
              <a:schemeClr val="dk1"/>
            </a:fillRef>
            <a:effectRef idx="0">
              <a:schemeClr val="dk1"/>
            </a:effectRef>
            <a:fontRef idx="minor">
              <a:schemeClr val="tx1"/>
            </a:fontRef>
          </p:style>
        </p:cxnSp>
        <p:cxnSp>
          <p:nvCxnSpPr>
            <p:cNvPr id="51" name="直線單箭頭接點 50"/>
            <p:cNvCxnSpPr/>
            <p:nvPr/>
          </p:nvCxnSpPr>
          <p:spPr>
            <a:xfrm flipV="1">
              <a:off x="2123728" y="4725144"/>
              <a:ext cx="0"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4" name="直線接點 53"/>
            <p:cNvCxnSpPr/>
            <p:nvPr/>
          </p:nvCxnSpPr>
          <p:spPr>
            <a:xfrm flipV="1">
              <a:off x="5364088" y="5733256"/>
              <a:ext cx="0" cy="288032"/>
            </a:xfrm>
            <a:prstGeom prst="line">
              <a:avLst/>
            </a:prstGeom>
          </p:spPr>
          <p:style>
            <a:lnRef idx="1">
              <a:schemeClr val="dk1"/>
            </a:lnRef>
            <a:fillRef idx="0">
              <a:schemeClr val="dk1"/>
            </a:fillRef>
            <a:effectRef idx="0">
              <a:schemeClr val="dk1"/>
            </a:effectRef>
            <a:fontRef idx="minor">
              <a:schemeClr val="tx1"/>
            </a:fontRef>
          </p:style>
        </p:cxnSp>
        <p:cxnSp>
          <p:nvCxnSpPr>
            <p:cNvPr id="56" name="直線單箭頭接點 55"/>
            <p:cNvCxnSpPr/>
            <p:nvPr/>
          </p:nvCxnSpPr>
          <p:spPr>
            <a:xfrm>
              <a:off x="2627784" y="3140968"/>
              <a:ext cx="0" cy="14401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0" name="直線單箭頭接點 59"/>
            <p:cNvCxnSpPr/>
            <p:nvPr/>
          </p:nvCxnSpPr>
          <p:spPr>
            <a:xfrm>
              <a:off x="2123728" y="2996952"/>
              <a:ext cx="0" cy="2880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6" name="直線單箭頭接點 65"/>
            <p:cNvCxnSpPr/>
            <p:nvPr/>
          </p:nvCxnSpPr>
          <p:spPr>
            <a:xfrm flipV="1">
              <a:off x="4716016" y="2780928"/>
              <a:ext cx="0" cy="21602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9" name="直線單箭頭接點 68"/>
            <p:cNvCxnSpPr/>
            <p:nvPr/>
          </p:nvCxnSpPr>
          <p:spPr>
            <a:xfrm flipV="1">
              <a:off x="6228184" y="2780928"/>
              <a:ext cx="0" cy="36004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5" name="直線單箭頭接點 74"/>
            <p:cNvCxnSpPr/>
            <p:nvPr/>
          </p:nvCxnSpPr>
          <p:spPr>
            <a:xfrm flipV="1">
              <a:off x="7668344" y="2780928"/>
              <a:ext cx="0"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7" name="直線單箭頭接點 76"/>
            <p:cNvCxnSpPr/>
            <p:nvPr/>
          </p:nvCxnSpPr>
          <p:spPr>
            <a:xfrm flipH="1">
              <a:off x="3995936" y="2276872"/>
              <a:ext cx="504056"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8" name="直線單箭頭接點 77"/>
            <p:cNvCxnSpPr/>
            <p:nvPr/>
          </p:nvCxnSpPr>
          <p:spPr>
            <a:xfrm flipH="1">
              <a:off x="5364088" y="2276872"/>
              <a:ext cx="504056"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9" name="直線單箭頭接點 78"/>
            <p:cNvCxnSpPr/>
            <p:nvPr/>
          </p:nvCxnSpPr>
          <p:spPr>
            <a:xfrm flipH="1">
              <a:off x="6660232" y="2276872"/>
              <a:ext cx="504056"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18</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22</a:t>
            </a:fld>
            <a:endParaRPr lang="zh-TW" altLang="en-US"/>
          </a:p>
        </p:txBody>
      </p:sp>
      <p:sp>
        <p:nvSpPr>
          <p:cNvPr id="4" name="內容版面配置區 3"/>
          <p:cNvSpPr>
            <a:spLocks noGrp="1"/>
          </p:cNvSpPr>
          <p:nvPr>
            <p:ph sz="quarter" idx="1"/>
          </p:nvPr>
        </p:nvSpPr>
        <p:spPr/>
        <p:txBody>
          <a:bodyPr>
            <a:normAutofit lnSpcReduction="10000"/>
          </a:bodyPr>
          <a:lstStyle/>
          <a:p>
            <a:r>
              <a:rPr lang="en-US" altLang="zh-TW" dirty="0" err="1" smtClean="0"/>
              <a:t>Carifio</a:t>
            </a:r>
            <a:r>
              <a:rPr lang="zh-TW" altLang="en-US" dirty="0" smtClean="0"/>
              <a:t>的訊息處理模式</a:t>
            </a:r>
            <a:r>
              <a:rPr lang="en-US" altLang="zh-TW" dirty="0" smtClean="0"/>
              <a:t>(</a:t>
            </a:r>
            <a:r>
              <a:rPr lang="zh-TW" altLang="en-US" dirty="0" smtClean="0"/>
              <a:t>張新仁</a:t>
            </a:r>
            <a:r>
              <a:rPr lang="en-US" altLang="zh-TW" dirty="0" smtClean="0"/>
              <a:t>,2004)</a:t>
            </a:r>
          </a:p>
          <a:p>
            <a:pPr>
              <a:buNone/>
            </a:pPr>
            <a:r>
              <a:rPr lang="en-US" altLang="zh-TW" dirty="0" smtClean="0"/>
              <a:t>1.</a:t>
            </a:r>
            <a:r>
              <a:rPr lang="zh-TW" altLang="en-US" dirty="0" smtClean="0"/>
              <a:t>外在刺激：來自環境的各項</a:t>
            </a:r>
            <a:r>
              <a:rPr lang="zh-TW" altLang="en-US" dirty="0" smtClean="0"/>
              <a:t>訊息。</a:t>
            </a:r>
            <a:endParaRPr lang="en-US" altLang="zh-TW" dirty="0" smtClean="0"/>
          </a:p>
          <a:p>
            <a:pPr>
              <a:buNone/>
            </a:pPr>
            <a:r>
              <a:rPr lang="en-US" altLang="zh-TW" dirty="0" smtClean="0"/>
              <a:t>2.</a:t>
            </a:r>
            <a:r>
              <a:rPr lang="zh-TW" altLang="en-US" dirty="0" smtClean="0"/>
              <a:t>感覺記憶：位於感覺器官上的神經細胞，可將所捕獲外在刺激的訊息（功能刺激）經由轉換傳達到腦部進行處理。</a:t>
            </a:r>
          </a:p>
          <a:p>
            <a:pPr>
              <a:buNone/>
            </a:pPr>
            <a:r>
              <a:rPr lang="en-US" altLang="zh-TW" dirty="0" smtClean="0"/>
              <a:t>3.</a:t>
            </a:r>
            <a:r>
              <a:rPr lang="zh-TW" altLang="en-US" dirty="0" smtClean="0"/>
              <a:t>注意：著重於功能刺激中的一小部分</a:t>
            </a:r>
            <a:r>
              <a:rPr lang="en-US" altLang="zh-TW" dirty="0" smtClean="0"/>
              <a:t>(</a:t>
            </a:r>
            <a:r>
              <a:rPr lang="zh-TW" altLang="en-US" dirty="0" smtClean="0"/>
              <a:t>通常具有關鍵性</a:t>
            </a:r>
            <a:r>
              <a:rPr lang="en-US" altLang="zh-TW" dirty="0" smtClean="0"/>
              <a:t>)</a:t>
            </a:r>
          </a:p>
          <a:p>
            <a:pPr>
              <a:buNone/>
            </a:pPr>
            <a:r>
              <a:rPr lang="en-US" altLang="zh-TW" dirty="0" smtClean="0"/>
              <a:t>4.</a:t>
            </a:r>
            <a:r>
              <a:rPr lang="zh-TW" altLang="en-US" dirty="0" smtClean="0"/>
              <a:t>知覺：包含意識與潛意識，是賦予注意內容意義化的過程。</a:t>
            </a:r>
            <a:endParaRPr lang="en-US" altLang="zh-TW" dirty="0" smtClean="0"/>
          </a:p>
          <a:p>
            <a:pPr>
              <a:buNone/>
            </a:pPr>
            <a:r>
              <a:rPr lang="en-US" altLang="zh-TW" dirty="0" smtClean="0"/>
              <a:t>5.</a:t>
            </a:r>
            <a:r>
              <a:rPr lang="zh-TW" altLang="en-US" dirty="0" smtClean="0"/>
              <a:t>短期記憶：神秘</a:t>
            </a:r>
            <a:r>
              <a:rPr lang="en-US" altLang="zh-TW" dirty="0" smtClean="0"/>
              <a:t>7±2</a:t>
            </a:r>
            <a:r>
              <a:rPr lang="zh-TW" altLang="en-US" dirty="0" smtClean="0"/>
              <a:t>（</a:t>
            </a:r>
            <a:r>
              <a:rPr lang="en-US" altLang="zh-TW" dirty="0" smtClean="0"/>
              <a:t>Miller, 1956</a:t>
            </a:r>
            <a:r>
              <a:rPr lang="zh-TW" altLang="en-US" dirty="0" smtClean="0"/>
              <a:t>） 。</a:t>
            </a:r>
            <a:endParaRPr lang="en-US" altLang="zh-TW" dirty="0" smtClean="0"/>
          </a:p>
          <a:p>
            <a:pPr>
              <a:buNone/>
            </a:pPr>
            <a:r>
              <a:rPr lang="en-US" altLang="zh-TW" dirty="0" smtClean="0"/>
              <a:t>6.</a:t>
            </a:r>
            <a:r>
              <a:rPr lang="zh-TW" altLang="en-US" dirty="0" smtClean="0"/>
              <a:t>工作記憶：將短期記憶加以處理與運作。 </a:t>
            </a:r>
          </a:p>
          <a:p>
            <a:endParaRPr lang="zh-TW"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19</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23</a:t>
            </a:fld>
            <a:endParaRPr lang="zh-TW" altLang="en-US"/>
          </a:p>
        </p:txBody>
      </p:sp>
      <p:sp>
        <p:nvSpPr>
          <p:cNvPr id="4" name="內容版面配置區 3"/>
          <p:cNvSpPr>
            <a:spLocks noGrp="1"/>
          </p:cNvSpPr>
          <p:nvPr>
            <p:ph sz="quarter" idx="1"/>
          </p:nvPr>
        </p:nvSpPr>
        <p:spPr/>
        <p:txBody>
          <a:bodyPr>
            <a:normAutofit lnSpcReduction="10000"/>
          </a:bodyPr>
          <a:lstStyle/>
          <a:p>
            <a:pPr>
              <a:buNone/>
            </a:pPr>
            <a:r>
              <a:rPr lang="en-US" altLang="zh-TW" dirty="0" smtClean="0"/>
              <a:t>7.</a:t>
            </a:r>
            <a:r>
              <a:rPr lang="zh-TW" altLang="en-US" dirty="0" smtClean="0"/>
              <a:t>反應製造器：將工作記憶結果，轉換成適當反應。例如：長期記憶的</a:t>
            </a:r>
            <a:r>
              <a:rPr lang="zh-TW" altLang="en-US" dirty="0" smtClean="0"/>
              <a:t>修改。</a:t>
            </a:r>
            <a:endParaRPr lang="zh-TW" altLang="en-US" dirty="0" smtClean="0"/>
          </a:p>
          <a:p>
            <a:pPr>
              <a:buNone/>
            </a:pPr>
            <a:r>
              <a:rPr lang="en-US" altLang="zh-TW" dirty="0" smtClean="0"/>
              <a:t>8.</a:t>
            </a:r>
            <a:r>
              <a:rPr lang="zh-TW" altLang="en-US" dirty="0" smtClean="0"/>
              <a:t>執行控制器：負責監督與控制所有的處理活動；後設認知。</a:t>
            </a:r>
          </a:p>
          <a:p>
            <a:pPr>
              <a:buNone/>
            </a:pPr>
            <a:r>
              <a:rPr lang="en-US" altLang="zh-TW" dirty="0" smtClean="0"/>
              <a:t>9.</a:t>
            </a:r>
            <a:r>
              <a:rPr lang="zh-TW" altLang="en-US" dirty="0" smtClean="0"/>
              <a:t>長期記憶：</a:t>
            </a:r>
            <a:endParaRPr lang="en-US" altLang="zh-TW" dirty="0" smtClean="0"/>
          </a:p>
          <a:p>
            <a:pPr>
              <a:buNone/>
            </a:pPr>
            <a:r>
              <a:rPr lang="en-US" altLang="zh-TW" dirty="0" smtClean="0"/>
              <a:t>(1)</a:t>
            </a:r>
            <a:r>
              <a:rPr lang="zh-TW" altLang="en-US" dirty="0" smtClean="0"/>
              <a:t>情節性</a:t>
            </a:r>
            <a:r>
              <a:rPr lang="en-US" altLang="zh-TW" dirty="0" smtClean="0"/>
              <a:t>/</a:t>
            </a:r>
            <a:r>
              <a:rPr lang="zh-TW" altLang="en-US" dirty="0" smtClean="0"/>
              <a:t>程序性</a:t>
            </a:r>
            <a:endParaRPr lang="en-US" altLang="zh-TW" dirty="0" smtClean="0"/>
          </a:p>
          <a:p>
            <a:pPr>
              <a:buNone/>
            </a:pPr>
            <a:r>
              <a:rPr lang="zh-TW" altLang="en-US" dirty="0" smtClean="0"/>
              <a:t>特定而具體；半邏輯性，機械式操作，自動化。</a:t>
            </a:r>
            <a:endParaRPr lang="en-US" altLang="zh-TW" dirty="0" smtClean="0"/>
          </a:p>
          <a:p>
            <a:pPr>
              <a:buNone/>
            </a:pPr>
            <a:r>
              <a:rPr lang="en-US" altLang="zh-TW" dirty="0" smtClean="0"/>
              <a:t>(2)</a:t>
            </a:r>
            <a:r>
              <a:rPr lang="zh-TW" altLang="en-US" dirty="0" smtClean="0"/>
              <a:t>語意性</a:t>
            </a:r>
            <a:r>
              <a:rPr lang="en-US" altLang="zh-TW" dirty="0" smtClean="0"/>
              <a:t>/</a:t>
            </a:r>
            <a:r>
              <a:rPr lang="zh-TW" altLang="en-US" dirty="0" smtClean="0"/>
              <a:t>抽象性</a:t>
            </a:r>
            <a:endParaRPr lang="en-US" altLang="zh-TW" dirty="0" smtClean="0"/>
          </a:p>
          <a:p>
            <a:pPr>
              <a:buNone/>
            </a:pPr>
            <a:r>
              <a:rPr lang="zh-TW" altLang="en-US" dirty="0" smtClean="0"/>
              <a:t>解題專家：階層組織；高度發展、具邏輯性。 </a:t>
            </a:r>
            <a:endParaRPr lang="en-US" altLang="zh-TW" dirty="0" smtClean="0"/>
          </a:p>
          <a:p>
            <a:pPr>
              <a:buNone/>
            </a:pPr>
            <a:r>
              <a:rPr lang="zh-TW" altLang="en-US" dirty="0" smtClean="0"/>
              <a:t>新手：較缺乏上述特徵 。</a:t>
            </a:r>
            <a:endParaRPr lang="en-US" altLang="zh-TW"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20</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24</a:t>
            </a:fld>
            <a:endParaRPr lang="zh-TW" altLang="en-US"/>
          </a:p>
        </p:txBody>
      </p:sp>
      <p:sp>
        <p:nvSpPr>
          <p:cNvPr id="4" name="內容版面配置區 3"/>
          <p:cNvSpPr>
            <a:spLocks noGrp="1"/>
          </p:cNvSpPr>
          <p:nvPr>
            <p:ph sz="quarter" idx="1"/>
          </p:nvPr>
        </p:nvSpPr>
        <p:spPr/>
        <p:txBody>
          <a:bodyPr/>
          <a:lstStyle/>
          <a:p>
            <a:r>
              <a:rPr lang="zh-TW" altLang="en-US" dirty="0" smtClean="0"/>
              <a:t>情節記憶</a:t>
            </a:r>
            <a:r>
              <a:rPr lang="en-US" altLang="zh-TW" dirty="0" smtClean="0"/>
              <a:t>episodic memory</a:t>
            </a:r>
          </a:p>
          <a:p>
            <a:pPr>
              <a:buNone/>
            </a:pPr>
            <a:r>
              <a:rPr lang="en-US" altLang="zh-TW" dirty="0" smtClean="0"/>
              <a:t>1.</a:t>
            </a:r>
            <a:r>
              <a:rPr lang="zh-TW" altLang="en-US" dirty="0" smtClean="0"/>
              <a:t>接收並儲存舊時情節、事件或事件中的相關性。</a:t>
            </a:r>
          </a:p>
          <a:p>
            <a:pPr>
              <a:buNone/>
            </a:pPr>
            <a:r>
              <a:rPr lang="en-US" altLang="en-US" dirty="0" smtClean="0"/>
              <a:t>2. </a:t>
            </a:r>
            <a:r>
              <a:rPr lang="zh-TW" altLang="en-US" dirty="0" smtClean="0"/>
              <a:t>特定事件</a:t>
            </a:r>
            <a:r>
              <a:rPr lang="en-US" altLang="en-US" dirty="0" smtClean="0"/>
              <a:t>(</a:t>
            </a:r>
            <a:r>
              <a:rPr lang="zh-TW" altLang="en-US" dirty="0" smtClean="0"/>
              <a:t>爬山，初吻</a:t>
            </a:r>
            <a:r>
              <a:rPr lang="en-US" altLang="en-US" dirty="0" smtClean="0"/>
              <a:t>…)</a:t>
            </a:r>
            <a:r>
              <a:rPr lang="zh-TW" altLang="en-US" dirty="0" smtClean="0"/>
              <a:t>建立情節記憶，並像自傳似的被儲存著。</a:t>
            </a:r>
          </a:p>
          <a:p>
            <a:pPr>
              <a:buNone/>
            </a:pPr>
            <a:r>
              <a:rPr lang="en-US" altLang="en-US" dirty="0" smtClean="0"/>
              <a:t>3. </a:t>
            </a:r>
            <a:r>
              <a:rPr lang="zh-TW" altLang="en-US" dirty="0" smtClean="0"/>
              <a:t>容易改變和流失、缺乏具體架構，但在形成辨認過去事件</a:t>
            </a:r>
            <a:r>
              <a:rPr lang="en-US" altLang="en-US" dirty="0" smtClean="0"/>
              <a:t>(</a:t>
            </a:r>
            <a:r>
              <a:rPr lang="zh-TW" altLang="en-US" dirty="0" smtClean="0"/>
              <a:t>人，地方</a:t>
            </a:r>
            <a:r>
              <a:rPr lang="en-US" altLang="zh-TW" dirty="0" smtClean="0"/>
              <a:t>…</a:t>
            </a:r>
            <a:r>
              <a:rPr lang="zh-TW" altLang="en-US" dirty="0" smtClean="0"/>
              <a:t>等</a:t>
            </a:r>
            <a:r>
              <a:rPr lang="en-US" altLang="en-US" dirty="0" smtClean="0"/>
              <a:t>)</a:t>
            </a:r>
            <a:r>
              <a:rPr lang="zh-TW" altLang="en-US" dirty="0" smtClean="0"/>
              <a:t>的基礎上很重要。</a:t>
            </a:r>
            <a:endParaRPr lang="en-US" altLang="zh-TW" dirty="0" smtClean="0"/>
          </a:p>
          <a:p>
            <a:endParaRPr lang="zh-TW"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21</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25</a:t>
            </a:fld>
            <a:endParaRPr lang="zh-TW" altLang="en-US"/>
          </a:p>
        </p:txBody>
      </p:sp>
      <p:sp>
        <p:nvSpPr>
          <p:cNvPr id="4" name="內容版面配置區 3"/>
          <p:cNvSpPr>
            <a:spLocks noGrp="1"/>
          </p:cNvSpPr>
          <p:nvPr>
            <p:ph sz="quarter" idx="1"/>
          </p:nvPr>
        </p:nvSpPr>
        <p:spPr/>
        <p:txBody>
          <a:bodyPr/>
          <a:lstStyle/>
          <a:p>
            <a:r>
              <a:rPr lang="zh-TW" altLang="en-US" dirty="0" smtClean="0"/>
              <a:t>語意記憶 </a:t>
            </a:r>
            <a:r>
              <a:rPr lang="en-US" altLang="zh-TW" dirty="0" smtClean="0"/>
              <a:t>Semantic memory</a:t>
            </a:r>
          </a:p>
          <a:p>
            <a:pPr>
              <a:buNone/>
            </a:pPr>
            <a:r>
              <a:rPr lang="en-US" altLang="en-US" dirty="0" smtClean="0"/>
              <a:t>1. </a:t>
            </a:r>
            <a:r>
              <a:rPr lang="zh-TW" altLang="en-US" dirty="0" smtClean="0"/>
              <a:t>字、概念、規則、抽象概念的記憶，對語言的使用是必須的。</a:t>
            </a:r>
          </a:p>
          <a:p>
            <a:pPr>
              <a:buNone/>
            </a:pPr>
            <a:r>
              <a:rPr lang="en-US" altLang="en-US" dirty="0" smtClean="0"/>
              <a:t>2. </a:t>
            </a:r>
            <a:r>
              <a:rPr lang="en-US" altLang="en-US" dirty="0" err="1" smtClean="0"/>
              <a:t>Tulving</a:t>
            </a:r>
            <a:r>
              <a:rPr lang="zh-TW" altLang="en-US" dirty="0" smtClean="0"/>
              <a:t>認為它是心理的分類詞典</a:t>
            </a:r>
            <a:r>
              <a:rPr lang="en-US" altLang="en-US" dirty="0" smtClean="0"/>
              <a:t>…… </a:t>
            </a:r>
            <a:endParaRPr lang="zh-TW" altLang="en-US" dirty="0" smtClean="0"/>
          </a:p>
          <a:p>
            <a:pPr>
              <a:buNone/>
            </a:pPr>
            <a:r>
              <a:rPr lang="en-US" altLang="en-US" dirty="0" smtClean="0"/>
              <a:t>3. </a:t>
            </a:r>
            <a:r>
              <a:rPr lang="zh-TW" altLang="en-US" dirty="0" smtClean="0"/>
              <a:t>在日常生活中常提取語意記憶，像與人對話、解決問題、閱讀。</a:t>
            </a:r>
          </a:p>
          <a:p>
            <a:pPr>
              <a:buNone/>
            </a:pPr>
            <a:r>
              <a:rPr lang="en-US" altLang="en-US" dirty="0" smtClean="0"/>
              <a:t>4. </a:t>
            </a:r>
            <a:r>
              <a:rPr lang="zh-TW" altLang="en-US" dirty="0" smtClean="0"/>
              <a:t>我們可以在短時間內處理不同的訊息，是因為有效的提取過程和組織良好的語意記憶。</a:t>
            </a:r>
          </a:p>
          <a:p>
            <a:endParaRPr lang="zh-TW"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訊息處理理論模式</a:t>
            </a:r>
            <a:r>
              <a:rPr lang="en-US" altLang="zh-TW" dirty="0" smtClean="0"/>
              <a:t>22</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26</a:t>
            </a:fld>
            <a:endParaRPr lang="zh-TW" altLang="en-US"/>
          </a:p>
        </p:txBody>
      </p:sp>
      <p:sp>
        <p:nvSpPr>
          <p:cNvPr id="4" name="內容版面配置區 3"/>
          <p:cNvSpPr>
            <a:spLocks noGrp="1"/>
          </p:cNvSpPr>
          <p:nvPr>
            <p:ph sz="quarter" idx="1"/>
          </p:nvPr>
        </p:nvSpPr>
        <p:spPr/>
        <p:txBody>
          <a:bodyPr/>
          <a:lstStyle/>
          <a:p>
            <a:r>
              <a:rPr lang="zh-TW" altLang="en-US" dirty="0" smtClean="0"/>
              <a:t>訊息處理為交互作用</a:t>
            </a:r>
            <a:endParaRPr lang="en-US" altLang="zh-TW" dirty="0" smtClean="0"/>
          </a:p>
          <a:p>
            <a:pPr>
              <a:buNone/>
            </a:pPr>
            <a:r>
              <a:rPr lang="en-US" altLang="zh-TW" dirty="0" smtClean="0"/>
              <a:t/>
            </a:r>
            <a:br>
              <a:rPr lang="en-US" altLang="zh-TW" dirty="0" smtClean="0"/>
            </a:br>
            <a:endParaRPr lang="en-US" altLang="zh-TW" dirty="0" smtClean="0"/>
          </a:p>
          <a:p>
            <a:r>
              <a:rPr lang="zh-TW" altLang="en-US" dirty="0" smtClean="0"/>
              <a:t>環境中原本屬物理事件的外部刺激，而影響到個體的感官時先轉換為生理事件（神經傳導），而後經輸入而產生感官收錄，是訊息轉換為心理事件（具體的物體形象轉換為保留其原形的心像）的開始。個體之所以能收錄該刺激，是由於該刺激的特徵與其長期記憶中既有的訊息（知識）有連帶關係</a:t>
            </a:r>
            <a:r>
              <a:rPr lang="en-US" altLang="zh-TW" dirty="0" smtClean="0"/>
              <a:t>(</a:t>
            </a:r>
            <a:r>
              <a:rPr lang="zh-TW" altLang="en-US" dirty="0" smtClean="0"/>
              <a:t>張春興</a:t>
            </a:r>
            <a:r>
              <a:rPr lang="en-US" altLang="zh-TW" dirty="0" smtClean="0"/>
              <a:t>,1996)</a:t>
            </a:r>
            <a:r>
              <a:rPr lang="zh-TW" altLang="en-US" dirty="0" smtClean="0"/>
              <a:t>。</a:t>
            </a:r>
          </a:p>
        </p:txBody>
      </p:sp>
      <p:sp>
        <p:nvSpPr>
          <p:cNvPr id="6" name="文字方塊 5"/>
          <p:cNvSpPr txBox="1"/>
          <p:nvPr/>
        </p:nvSpPr>
        <p:spPr>
          <a:xfrm>
            <a:off x="971600" y="2132856"/>
            <a:ext cx="6172168" cy="769441"/>
          </a:xfrm>
          <a:prstGeom prst="rect">
            <a:avLst/>
          </a:prstGeom>
          <a:solidFill>
            <a:schemeClr val="bg1"/>
          </a:solidFill>
          <a:ln w="38100">
            <a:solidFill>
              <a:srgbClr val="C00000"/>
            </a:solidFill>
          </a:ln>
        </p:spPr>
        <p:txBody>
          <a:bodyPr wrap="square" rtlCol="0">
            <a:spAutoFit/>
          </a:bodyPr>
          <a:lstStyle/>
          <a:p>
            <a:r>
              <a:rPr lang="zh-TW" altLang="en-US" sz="2200" b="1" dirty="0" smtClean="0"/>
              <a:t>環境中的刺激</a:t>
            </a:r>
            <a:r>
              <a:rPr lang="en-US" altLang="zh-TW" sz="2200" b="1" dirty="0" smtClean="0">
                <a:sym typeface="Wingdings" pitchFamily="2" charset="2"/>
              </a:rPr>
              <a:t></a:t>
            </a:r>
            <a:r>
              <a:rPr lang="zh-TW" altLang="en-US" sz="2200" b="1" dirty="0" smtClean="0">
                <a:sym typeface="Wingdings" pitchFamily="2" charset="2"/>
              </a:rPr>
              <a:t>感官收錄</a:t>
            </a:r>
            <a:r>
              <a:rPr lang="en-US" altLang="zh-TW" sz="2200" b="1" dirty="0" smtClean="0">
                <a:sym typeface="Wingdings" pitchFamily="2" charset="2"/>
              </a:rPr>
              <a:t></a:t>
            </a:r>
            <a:r>
              <a:rPr lang="zh-TW" altLang="en-US" sz="2200" b="1" dirty="0" smtClean="0">
                <a:sym typeface="Wingdings" pitchFamily="2" charset="2"/>
              </a:rPr>
              <a:t>短期記憶</a:t>
            </a:r>
            <a:r>
              <a:rPr lang="en-US" altLang="zh-TW" sz="2200" b="1" dirty="0" smtClean="0">
                <a:sym typeface="Wingdings" pitchFamily="2" charset="2"/>
              </a:rPr>
              <a:t>(</a:t>
            </a:r>
            <a:r>
              <a:rPr lang="zh-TW" altLang="en-US" sz="2200" b="1" dirty="0" smtClean="0">
                <a:sym typeface="Wingdings" pitchFamily="2" charset="2"/>
              </a:rPr>
              <a:t>運作記憶</a:t>
            </a:r>
            <a:r>
              <a:rPr lang="en-US" altLang="zh-TW" sz="2200" b="1" dirty="0" smtClean="0">
                <a:sym typeface="Wingdings" pitchFamily="2" charset="2"/>
              </a:rPr>
              <a:t>)</a:t>
            </a:r>
            <a:br>
              <a:rPr lang="en-US" altLang="zh-TW" sz="2200" b="1" dirty="0" smtClean="0">
                <a:sym typeface="Wingdings" pitchFamily="2" charset="2"/>
              </a:rPr>
            </a:br>
            <a:r>
              <a:rPr lang="en-US" altLang="zh-TW" sz="2200" b="1" dirty="0" smtClean="0">
                <a:sym typeface="Wingdings" pitchFamily="2" charset="2"/>
              </a:rPr>
              <a:t></a:t>
            </a:r>
            <a:r>
              <a:rPr lang="zh-TW" altLang="en-US" sz="2200" b="1" dirty="0" smtClean="0">
                <a:sym typeface="Wingdings" pitchFamily="2" charset="2"/>
              </a:rPr>
              <a:t>長期記憶</a:t>
            </a:r>
            <a:endParaRPr lang="zh-TW" altLang="en-US" sz="22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en-US" dirty="0" smtClean="0"/>
              <a:t>1-2 </a:t>
            </a:r>
            <a:r>
              <a:rPr lang="zh-TW" altLang="en-US" dirty="0" smtClean="0"/>
              <a:t>學習原理－基本假設</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27</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學習原理－基本假設</a:t>
            </a:r>
            <a:endParaRPr lang="en-US" altLang="zh-TW" dirty="0" smtClean="0"/>
          </a:p>
          <a:p>
            <a:pPr lvl="1">
              <a:buNone/>
            </a:pPr>
            <a:r>
              <a:rPr lang="en-US" altLang="zh-TW" dirty="0" smtClean="0"/>
              <a:t>1-2-1</a:t>
            </a:r>
            <a:r>
              <a:rPr lang="zh-TW" altLang="en-US" dirty="0" smtClean="0"/>
              <a:t> 人類記憶的性質</a:t>
            </a:r>
            <a:endParaRPr lang="en-US" altLang="zh-TW" dirty="0" smtClean="0"/>
          </a:p>
          <a:p>
            <a:pPr lvl="1">
              <a:buNone/>
            </a:pPr>
            <a:r>
              <a:rPr lang="en-US" altLang="zh-TW" dirty="0" smtClean="0"/>
              <a:t>1-2-2</a:t>
            </a:r>
            <a:r>
              <a:rPr lang="zh-TW" altLang="en-US" dirty="0" smtClean="0"/>
              <a:t> 知識的表徵</a:t>
            </a:r>
            <a:endParaRPr lang="en-US" altLang="zh-TW" dirty="0" smtClean="0"/>
          </a:p>
          <a:p>
            <a:pPr lvl="1">
              <a:buNone/>
            </a:pPr>
            <a:r>
              <a:rPr lang="en-US" altLang="zh-TW" dirty="0" smtClean="0"/>
              <a:t>1-2-3</a:t>
            </a:r>
            <a:r>
              <a:rPr lang="zh-TW" altLang="en-US" dirty="0" smtClean="0"/>
              <a:t> 基模</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投影片編號版面配置區 18"/>
          <p:cNvSpPr>
            <a:spLocks noGrp="1"/>
          </p:cNvSpPr>
          <p:nvPr>
            <p:ph type="sldNum" sz="quarter" idx="12"/>
          </p:nvPr>
        </p:nvSpPr>
        <p:spPr/>
        <p:txBody>
          <a:bodyPr/>
          <a:lstStyle/>
          <a:p>
            <a:fld id="{73DA0BB7-265A-403C-9275-D587AB510EDC}" type="slidenum">
              <a:rPr lang="zh-TW" altLang="en-US" smtClean="0"/>
              <a:pPr/>
              <a:t>28</a:t>
            </a:fld>
            <a:endParaRPr lang="zh-TW" altLang="en-US"/>
          </a:p>
        </p:txBody>
      </p:sp>
      <p:sp>
        <p:nvSpPr>
          <p:cNvPr id="4" name="內容版面配置區 2"/>
          <p:cNvSpPr>
            <a:spLocks noGrp="1"/>
          </p:cNvSpPr>
          <p:nvPr>
            <p:ph sz="quarter" idx="1"/>
          </p:nvPr>
        </p:nvSpPr>
        <p:spPr/>
        <p:txBody>
          <a:bodyPr/>
          <a:lstStyle/>
          <a:p>
            <a:r>
              <a:rPr lang="zh-TW" altLang="en-US" dirty="0" smtClean="0"/>
              <a:t>在早期，人類記憶的性質視為被動的訊息收藏，</a:t>
            </a:r>
            <a:r>
              <a:rPr lang="en-US" altLang="en-US" dirty="0" smtClean="0"/>
              <a:t>1960</a:t>
            </a:r>
            <a:r>
              <a:rPr lang="zh-TW" altLang="en-US" dirty="0" smtClean="0"/>
              <a:t>年代後被視為一個可處理和組織所有知識的複雜結構（吳幸宜，</a:t>
            </a:r>
            <a:r>
              <a:rPr lang="en-US" dirty="0" smtClean="0"/>
              <a:t>1994</a:t>
            </a:r>
            <a:r>
              <a:rPr lang="zh-TW" altLang="en-US" dirty="0" smtClean="0"/>
              <a:t>） 。</a:t>
            </a:r>
            <a:endParaRPr lang="en-US" altLang="zh-TW" dirty="0" smtClean="0"/>
          </a:p>
          <a:p>
            <a:r>
              <a:rPr lang="zh-TW" altLang="en-US" dirty="0" smtClean="0"/>
              <a:t>有組織的動態系統包括主動選取、處理、轉換、儲存多階段的概念→三種記憶結構訊息有組織地流經記憶系統，就如同電腦操作系統。　　</a:t>
            </a:r>
            <a:endParaRPr lang="en-US" altLang="zh-TW" dirty="0" smtClean="0"/>
          </a:p>
          <a:p>
            <a:r>
              <a:rPr lang="zh-TW" altLang="en-US" dirty="0" smtClean="0"/>
              <a:t>「記憶」是來自環境中的訊息，經由感官記錄，作短暫的停留，以提供圖樣辨識；然後再進一步處理。　　</a:t>
            </a:r>
            <a:endParaRPr lang="en-US" altLang="zh-TW" dirty="0" smtClean="0"/>
          </a:p>
        </p:txBody>
      </p:sp>
      <p:sp>
        <p:nvSpPr>
          <p:cNvPr id="8" name="標題 7"/>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1</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1" algn="ctr"/>
            <a:r>
              <a:rPr lang="en-US" altLang="zh-TW" sz="3300" kern="1200" dirty="0">
                <a:solidFill>
                  <a:schemeClr val="accent3">
                    <a:shade val="75000"/>
                  </a:schemeClr>
                </a:solidFill>
                <a:latin typeface="+mj-lt"/>
                <a:ea typeface="+mj-ea"/>
                <a:cs typeface="+mj-cs"/>
              </a:rPr>
              <a:t>1-2-1</a:t>
            </a:r>
            <a:r>
              <a:rPr lang="zh-TW" altLang="en-US" sz="3300" kern="1200" dirty="0">
                <a:solidFill>
                  <a:schemeClr val="accent3">
                    <a:shade val="75000"/>
                  </a:schemeClr>
                </a:solidFill>
                <a:latin typeface="+mj-lt"/>
                <a:ea typeface="+mj-ea"/>
                <a:cs typeface="+mj-cs"/>
              </a:rPr>
              <a:t> 人類記憶的</a:t>
            </a:r>
            <a:r>
              <a:rPr lang="zh-TW" altLang="en-US" sz="3300" kern="1200" dirty="0" smtClean="0">
                <a:solidFill>
                  <a:schemeClr val="accent3">
                    <a:shade val="75000"/>
                  </a:schemeClr>
                </a:solidFill>
                <a:latin typeface="+mj-lt"/>
                <a:ea typeface="+mj-ea"/>
                <a:cs typeface="+mj-cs"/>
              </a:rPr>
              <a:t>性質</a:t>
            </a:r>
            <a:r>
              <a:rPr lang="en-US" altLang="zh-TW" sz="3300" kern="1200" dirty="0" smtClean="0">
                <a:solidFill>
                  <a:schemeClr val="accent3">
                    <a:shade val="75000"/>
                  </a:schemeClr>
                </a:solidFill>
                <a:latin typeface="+mj-lt"/>
                <a:ea typeface="+mj-ea"/>
                <a:cs typeface="+mj-cs"/>
              </a:rPr>
              <a:t>2</a:t>
            </a:r>
            <a:endParaRPr lang="en-US" altLang="zh-TW" sz="3300" kern="1200" dirty="0">
              <a:solidFill>
                <a:schemeClr val="accent3">
                  <a:shade val="75000"/>
                </a:schemeClr>
              </a:solidFill>
              <a:latin typeface="+mj-lt"/>
              <a:ea typeface="+mj-ea"/>
              <a:cs typeface="+mj-cs"/>
            </a:endParaRPr>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29</a:t>
            </a:fld>
            <a:endParaRPr lang="zh-TW" altLang="en-US"/>
          </a:p>
        </p:txBody>
      </p:sp>
      <p:sp>
        <p:nvSpPr>
          <p:cNvPr id="4" name="內容版面配置區 2"/>
          <p:cNvSpPr>
            <a:spLocks noGrp="1"/>
          </p:cNvSpPr>
          <p:nvPr>
            <p:ph sz="quarter" idx="1"/>
          </p:nvPr>
        </p:nvSpPr>
        <p:spPr/>
        <p:txBody>
          <a:bodyPr/>
          <a:lstStyle/>
          <a:p>
            <a:r>
              <a:rPr lang="zh-TW" altLang="en-US" dirty="0" smtClean="0"/>
              <a:t>記憶是認知心理學最重要的研究主題，因為人類所有的後天學習都以記憶為基礎。</a:t>
            </a:r>
            <a:endParaRPr lang="en-US" altLang="zh-TW" dirty="0" smtClean="0"/>
          </a:p>
          <a:p>
            <a:r>
              <a:rPr lang="zh-TW" altLang="en-US" dirty="0" smtClean="0"/>
              <a:t>如果人類沒有記憶，便無法根據從前所學來的經驗詮釋目前的人事物。更不可能預測未來與計劃行動。</a:t>
            </a:r>
            <a:endParaRPr lang="en-US" altLang="zh-TW" dirty="0" smtClean="0"/>
          </a:p>
          <a:p>
            <a:r>
              <a:rPr lang="zh-TW" altLang="en-US" dirty="0" smtClean="0"/>
              <a:t>一個腦部受損且無法再記憶新事物的病人，學習能力必大受影響，只能學習一些與知覺、動作相關的學習，幾乎無法學習新的東西，因為他不記得以前學過的事物，每次都必須要重新學習。</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標題 1"/>
          <p:cNvSpPr>
            <a:spLocks noGrp="1"/>
          </p:cNvSpPr>
          <p:nvPr>
            <p:ph type="subTitle" idx="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3</a:t>
            </a:fld>
            <a:endParaRPr lang="zh-TW" altLang="en-US"/>
          </a:p>
        </p:txBody>
      </p:sp>
      <p:sp>
        <p:nvSpPr>
          <p:cNvPr id="4" name="標題 3"/>
          <p:cNvSpPr>
            <a:spLocks noGrp="1"/>
          </p:cNvSpPr>
          <p:nvPr>
            <p:ph type="ctrTitle"/>
          </p:nvPr>
        </p:nvSpPr>
        <p:spPr/>
        <p:txBody>
          <a:bodyPr>
            <a:normAutofit/>
          </a:bodyPr>
          <a:lstStyle/>
          <a:p>
            <a:r>
              <a:rPr lang="zh-TW" altLang="en-US" dirty="0" smtClean="0"/>
              <a:t>第一章：訊息處理與儲存</a:t>
            </a:r>
            <a:endParaRPr lang="zh-TW"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3</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30</a:t>
            </a:fld>
            <a:endParaRPr lang="zh-TW" altLang="en-US"/>
          </a:p>
        </p:txBody>
      </p:sp>
      <p:sp>
        <p:nvSpPr>
          <p:cNvPr id="4" name="內容版面配置區 2"/>
          <p:cNvSpPr>
            <a:spLocks noGrp="1"/>
          </p:cNvSpPr>
          <p:nvPr>
            <p:ph sz="quarter" idx="1"/>
          </p:nvPr>
        </p:nvSpPr>
        <p:spPr/>
        <p:txBody>
          <a:bodyPr>
            <a:normAutofit/>
          </a:bodyPr>
          <a:lstStyle/>
          <a:p>
            <a:r>
              <a:rPr lang="zh-TW" altLang="en-US" dirty="0" smtClean="0"/>
              <a:t>經過注意力和圖樣辨識的信息，被送到記憶系統後，是以登碼</a:t>
            </a:r>
            <a:r>
              <a:rPr lang="en-US" altLang="zh-TW" dirty="0" smtClean="0"/>
              <a:t>(</a:t>
            </a:r>
            <a:r>
              <a:rPr lang="en-US" dirty="0" smtClean="0"/>
              <a:t>encoding</a:t>
            </a:r>
            <a:r>
              <a:rPr lang="en-US" altLang="zh-TW" dirty="0" smtClean="0"/>
              <a:t>)</a:t>
            </a:r>
            <a:r>
              <a:rPr lang="zh-TW" altLang="en-US" dirty="0" smtClean="0"/>
              <a:t>的形式所儲存。人類的記憶系統根據維持訊息的長短，分為「感覺記憶」、「短期記憶」和「長期記憶」。</a:t>
            </a:r>
            <a:endParaRPr lang="en-US" altLang="zh-TW" dirty="0" smtClean="0"/>
          </a:p>
          <a:p>
            <a:r>
              <a:rPr lang="zh-TW" altLang="en-US" dirty="0" smtClean="0"/>
              <a:t>三種貯存庫主要是根據所處理訊息之性質與範圍，甚至是貯存庫之容量與記憶之內容範圍而有所差異，而處理（</a:t>
            </a:r>
            <a:r>
              <a:rPr lang="en-US" dirty="0" smtClean="0"/>
              <a:t>processing</a:t>
            </a:r>
            <a:r>
              <a:rPr lang="zh-TW" altLang="en-US" dirty="0" smtClean="0"/>
              <a:t>）意指組織、分析、歸納、複習等活動（李茂興，</a:t>
            </a:r>
            <a:r>
              <a:rPr lang="en-US" dirty="0" smtClean="0"/>
              <a:t>1998</a:t>
            </a:r>
            <a:r>
              <a:rPr lang="zh-TW" altLang="en-US" dirty="0" smtClean="0"/>
              <a:t>）。  </a:t>
            </a:r>
          </a:p>
        </p:txBody>
      </p:sp>
    </p:spTree>
    <p:extLst>
      <p:ext uri="{BB962C8B-B14F-4D97-AF65-F5344CB8AC3E}">
        <p14:creationId xmlns="" xmlns:p14="http://schemas.microsoft.com/office/powerpoint/2010/main" val="1903776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4</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31</a:t>
            </a:fld>
            <a:endParaRPr lang="zh-TW" altLang="en-US"/>
          </a:p>
        </p:txBody>
      </p:sp>
      <p:sp>
        <p:nvSpPr>
          <p:cNvPr id="4" name="內容版面配置區 2"/>
          <p:cNvSpPr>
            <a:spLocks noGrp="1"/>
          </p:cNvSpPr>
          <p:nvPr>
            <p:ph sz="quarter" idx="1"/>
          </p:nvPr>
        </p:nvSpPr>
        <p:spPr/>
        <p:txBody>
          <a:bodyPr>
            <a:normAutofit/>
          </a:bodyPr>
          <a:lstStyle/>
          <a:p>
            <a:r>
              <a:rPr lang="zh-TW" altLang="en-US" b="1" dirty="0" smtClean="0"/>
              <a:t>感覺記憶</a:t>
            </a:r>
            <a:r>
              <a:rPr lang="zh-TW" altLang="en-US" dirty="0" smtClean="0"/>
              <a:t>－主要是視覺和聽覺，但大部份會遺失，有些會暫時保留在感覺記憶中</a:t>
            </a:r>
            <a:r>
              <a:rPr lang="en-US" dirty="0" smtClean="0"/>
              <a:t>(0.5~2</a:t>
            </a:r>
            <a:r>
              <a:rPr lang="zh-TW" altLang="en-US" dirty="0" smtClean="0"/>
              <a:t>秒</a:t>
            </a:r>
            <a:r>
              <a:rPr lang="en-US" dirty="0" smtClean="0"/>
              <a:t>)</a:t>
            </a:r>
            <a:r>
              <a:rPr lang="zh-TW" altLang="en-US" dirty="0" smtClean="0"/>
              <a:t>。</a:t>
            </a:r>
            <a:r>
              <a:rPr lang="en-US" altLang="zh-TW" dirty="0" smtClean="0"/>
              <a:t/>
            </a:r>
            <a:br>
              <a:rPr lang="en-US" altLang="zh-TW" dirty="0" smtClean="0"/>
            </a:br>
            <a:endParaRPr lang="zh-TW" altLang="en-US" dirty="0" smtClean="0"/>
          </a:p>
          <a:p>
            <a:r>
              <a:rPr lang="zh-TW" altLang="en-US" b="1" dirty="0" smtClean="0"/>
              <a:t>短期記憶</a:t>
            </a:r>
            <a:r>
              <a:rPr lang="zh-TW" altLang="en-US" dirty="0" smtClean="0"/>
              <a:t>－又稱「工作記憶」。容量相當有限，大概在</a:t>
            </a:r>
            <a:r>
              <a:rPr lang="en-US" dirty="0" smtClean="0"/>
              <a:t> 7±2 </a:t>
            </a:r>
            <a:r>
              <a:rPr lang="zh-TW" altLang="en-US" dirty="0" smtClean="0"/>
              <a:t>個意元的範圍，但個體可以用意元為單位，以擴充短期記憶的容量。短期記憶可以維持的時間大約是</a:t>
            </a:r>
            <a:r>
              <a:rPr lang="en-US" dirty="0" smtClean="0"/>
              <a:t> 30 </a:t>
            </a:r>
            <a:r>
              <a:rPr lang="zh-TW" altLang="en-US" dirty="0" smtClean="0"/>
              <a:t>秒，在這時間內，訊息如果沒有複述，很快就會消失掉。</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1-2-1</a:t>
            </a:r>
            <a:r>
              <a:rPr lang="zh-TW" altLang="en-US" dirty="0" smtClean="0"/>
              <a:t> 人類記憶的性質</a:t>
            </a:r>
            <a:r>
              <a:rPr lang="en-US" altLang="zh-TW" smtClean="0"/>
              <a:t>5</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32</a:t>
            </a:fld>
            <a:endParaRPr lang="zh-TW" altLang="en-US"/>
          </a:p>
        </p:txBody>
      </p:sp>
      <p:sp>
        <p:nvSpPr>
          <p:cNvPr id="4" name="內容版面配置區 2"/>
          <p:cNvSpPr>
            <a:spLocks noGrp="1"/>
          </p:cNvSpPr>
          <p:nvPr>
            <p:ph sz="quarter" idx="1"/>
          </p:nvPr>
        </p:nvSpPr>
        <p:spPr>
          <a:xfrm>
            <a:off x="301752" y="1527048"/>
            <a:ext cx="8503920" cy="5116662"/>
          </a:xfrm>
        </p:spPr>
        <p:txBody>
          <a:bodyPr>
            <a:normAutofit/>
          </a:bodyPr>
          <a:lstStyle/>
          <a:p>
            <a:pPr lvl="0"/>
            <a:r>
              <a:rPr lang="zh-TW" altLang="en-US" dirty="0" smtClean="0"/>
              <a:t>遺忘短期記憶的原因，主要是記憶本身自然的消退和外界的干擾。短期記憶的登碼形式以聲碼</a:t>
            </a:r>
            <a:r>
              <a:rPr lang="en-US" altLang="zh-TW" dirty="0" smtClean="0"/>
              <a:t>﹝</a:t>
            </a:r>
            <a:r>
              <a:rPr lang="en-US" dirty="0" smtClean="0"/>
              <a:t>acoustic code</a:t>
            </a:r>
            <a:r>
              <a:rPr lang="en-US" altLang="zh-TW" dirty="0" smtClean="0"/>
              <a:t>﹞</a:t>
            </a:r>
            <a:r>
              <a:rPr lang="zh-TW" altLang="en-US" dirty="0" smtClean="0"/>
              <a:t>為主，此外還有形碼 </a:t>
            </a:r>
            <a:r>
              <a:rPr lang="en-US" altLang="zh-TW" dirty="0" smtClean="0"/>
              <a:t>﹝</a:t>
            </a:r>
            <a:r>
              <a:rPr lang="en-US" dirty="0" smtClean="0"/>
              <a:t>visual code</a:t>
            </a:r>
            <a:r>
              <a:rPr lang="en-US" altLang="zh-TW" dirty="0" smtClean="0"/>
              <a:t>﹞</a:t>
            </a:r>
            <a:r>
              <a:rPr lang="zh-TW" altLang="en-US" dirty="0" smtClean="0"/>
              <a:t>和意碼 </a:t>
            </a:r>
            <a:r>
              <a:rPr lang="en-US" altLang="zh-TW" dirty="0" smtClean="0"/>
              <a:t>﹝</a:t>
            </a:r>
            <a:r>
              <a:rPr lang="en-US" dirty="0" smtClean="0"/>
              <a:t>semantic code</a:t>
            </a:r>
            <a:r>
              <a:rPr lang="en-US" altLang="zh-TW" dirty="0" smtClean="0"/>
              <a:t>﹞</a:t>
            </a:r>
            <a:r>
              <a:rPr lang="zh-TW" altLang="en-US" dirty="0" smtClean="0"/>
              <a:t>等多種形式。</a:t>
            </a:r>
            <a:endParaRPr lang="en-US" altLang="zh-TW" dirty="0" smtClean="0"/>
          </a:p>
          <a:p>
            <a:pPr lvl="0"/>
            <a:r>
              <a:rPr lang="zh-TW" altLang="en-US" dirty="0" smtClean="0"/>
              <a:t>短期記憶的信息經過複述或重覆以後，會轉移到持續時間更長的「長期記憶」儲存裡面。 </a:t>
            </a:r>
          </a:p>
        </p:txBody>
      </p:sp>
    </p:spTree>
    <p:extLst>
      <p:ext uri="{BB962C8B-B14F-4D97-AF65-F5344CB8AC3E}">
        <p14:creationId xmlns="" xmlns:p14="http://schemas.microsoft.com/office/powerpoint/2010/main" val="1903776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1-2-1</a:t>
            </a:r>
            <a:r>
              <a:rPr lang="zh-TW" altLang="en-US" dirty="0" smtClean="0"/>
              <a:t> 人類記憶的性質</a:t>
            </a:r>
            <a:r>
              <a:rPr lang="en-US" altLang="zh-TW" dirty="0" smtClean="0"/>
              <a:t>6</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33</a:t>
            </a:fld>
            <a:endParaRPr lang="zh-TW" altLang="en-US"/>
          </a:p>
        </p:txBody>
      </p:sp>
      <p:sp>
        <p:nvSpPr>
          <p:cNvPr id="4" name="內容版面配置區 2"/>
          <p:cNvSpPr>
            <a:spLocks noGrp="1"/>
          </p:cNvSpPr>
          <p:nvPr>
            <p:ph sz="quarter" idx="1"/>
          </p:nvPr>
        </p:nvSpPr>
        <p:spPr>
          <a:xfrm>
            <a:off x="301752" y="1527048"/>
            <a:ext cx="8503920" cy="4973786"/>
          </a:xfrm>
        </p:spPr>
        <p:txBody>
          <a:bodyPr>
            <a:normAutofit/>
          </a:bodyPr>
          <a:lstStyle/>
          <a:p>
            <a:r>
              <a:rPr lang="zh-TW" altLang="en-US" b="1" dirty="0" smtClean="0"/>
              <a:t>長期記憶</a:t>
            </a:r>
            <a:r>
              <a:rPr lang="zh-TW" altLang="en-US" dirty="0" smtClean="0"/>
              <a:t>－容量沒有限制，具有相當永久性。遺忘的訊息可能不是永久消失，而只是暫時消失。記憶遺忘的原因可能是干擾、消逝、和提取的問題。</a:t>
            </a:r>
            <a:endParaRPr lang="en-US" altLang="zh-TW" dirty="0" smtClean="0"/>
          </a:p>
          <a:p>
            <a:r>
              <a:rPr lang="zh-TW" altLang="en-US" dirty="0" smtClean="0"/>
              <a:t>長期記憶的登碼形式以意碼為主，但還有形碼、聲碼、語言碼、嗅覺、味覺、動作、情感</a:t>
            </a:r>
            <a:r>
              <a:rPr lang="en-US" altLang="zh-TW" dirty="0" smtClean="0"/>
              <a:t>…</a:t>
            </a:r>
            <a:r>
              <a:rPr lang="zh-TW" altLang="en-US" dirty="0" smtClean="0"/>
              <a:t>等各種形式。有效地維持和轉移訊息到長期記憶，須要靠精密化的複述。</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7</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34</a:t>
            </a:fld>
            <a:endParaRPr lang="zh-TW" altLang="en-US"/>
          </a:p>
        </p:txBody>
      </p:sp>
      <p:sp>
        <p:nvSpPr>
          <p:cNvPr id="4" name="內容版面配置區 2"/>
          <p:cNvSpPr>
            <a:spLocks noGrp="1"/>
          </p:cNvSpPr>
          <p:nvPr>
            <p:ph sz="quarter" idx="1"/>
          </p:nvPr>
        </p:nvSpPr>
        <p:spPr>
          <a:xfrm>
            <a:off x="301752" y="1527048"/>
            <a:ext cx="8503920" cy="4973786"/>
          </a:xfrm>
        </p:spPr>
        <p:txBody>
          <a:bodyPr>
            <a:normAutofit lnSpcReduction="10000"/>
          </a:bodyPr>
          <a:lstStyle/>
          <a:p>
            <a:r>
              <a:rPr lang="en-US" altLang="zh-TW" dirty="0" smtClean="0"/>
              <a:t>【</a:t>
            </a:r>
            <a:r>
              <a:rPr lang="zh-TW" altLang="en-US" dirty="0" smtClean="0"/>
              <a:t>例</a:t>
            </a:r>
            <a:r>
              <a:rPr lang="en-US" altLang="zh-TW" dirty="0" smtClean="0"/>
              <a:t>】</a:t>
            </a:r>
            <a:r>
              <a:rPr lang="en-US" altLang="en-US" dirty="0" smtClean="0"/>
              <a:t>: </a:t>
            </a:r>
            <a:r>
              <a:rPr lang="zh-TW" altLang="en-US" dirty="0" smtClean="0"/>
              <a:t>為什麼長大了，大部分的人都會忘記自己小時候的事？ 在心理學上，稱作所謂的「幼年經驗失憶症」</a:t>
            </a:r>
            <a:r>
              <a:rPr lang="en-US" altLang="en-US" dirty="0" smtClean="0"/>
              <a:t>(infantile amnesia)</a:t>
            </a:r>
            <a:r>
              <a:rPr lang="zh-TW" altLang="en-US" dirty="0" smtClean="0"/>
              <a:t>，或又叫「童年經驗失憶症」</a:t>
            </a:r>
            <a:r>
              <a:rPr lang="en-US" altLang="en-US" dirty="0" smtClean="0"/>
              <a:t>(childhood amnesia)</a:t>
            </a:r>
            <a:r>
              <a:rPr lang="zh-TW" altLang="en-US" dirty="0" smtClean="0"/>
              <a:t>。</a:t>
            </a:r>
            <a:endParaRPr lang="en-US" altLang="zh-TW" dirty="0" smtClean="0"/>
          </a:p>
          <a:p>
            <a:r>
              <a:rPr lang="zh-TW" altLang="en-US" dirty="0" smtClean="0"/>
              <a:t>經過多項研究和解釋後，以下是較為目前一般所接受的解釋：</a:t>
            </a:r>
            <a:r>
              <a:rPr lang="en-US" altLang="en-US" dirty="0" smtClean="0"/>
              <a:t/>
            </a:r>
            <a:br>
              <a:rPr lang="en-US" altLang="en-US" dirty="0" smtClean="0"/>
            </a:br>
            <a:r>
              <a:rPr lang="zh-TW" altLang="en-US" dirty="0" smtClean="0"/>
              <a:t>　　按現代認知心理學中訊息處理理論的解釋，人在三歲以前並非沒有長期記憶。只是因為幼兒在當時對訊息處理時，尚不能使用語文做為心理表徵的工具，既未將聲碼、形碼、意瑪輸入到長期記憶之內，長期記憶中自然就貯存不下語文訊息；因而不能用語文去檢索記憶以回答問題（李茂興，民</a:t>
            </a:r>
            <a:r>
              <a:rPr lang="en-US" altLang="zh-TW" dirty="0" smtClean="0"/>
              <a:t>87</a:t>
            </a:r>
            <a:r>
              <a:rPr lang="zh-TW" altLang="en-US" dirty="0" smtClean="0"/>
              <a:t>） 。</a:t>
            </a:r>
          </a:p>
        </p:txBody>
      </p:sp>
    </p:spTree>
    <p:extLst>
      <p:ext uri="{BB962C8B-B14F-4D97-AF65-F5344CB8AC3E}">
        <p14:creationId xmlns="" xmlns:p14="http://schemas.microsoft.com/office/powerpoint/2010/main" val="19037764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8</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35</a:t>
            </a:fld>
            <a:endParaRPr lang="zh-TW" altLang="en-US"/>
          </a:p>
        </p:txBody>
      </p:sp>
      <p:sp>
        <p:nvSpPr>
          <p:cNvPr id="24" name="內容版面配置區 23"/>
          <p:cNvSpPr>
            <a:spLocks noGrp="1"/>
          </p:cNvSpPr>
          <p:nvPr>
            <p:ph sz="quarter" idx="1"/>
          </p:nvPr>
        </p:nvSpPr>
        <p:spPr/>
        <p:txBody>
          <a:bodyPr/>
          <a:lstStyle/>
          <a:p>
            <a:r>
              <a:rPr lang="zh-TW" altLang="en-US" dirty="0" smtClean="0"/>
              <a:t>記憶的歷程</a:t>
            </a:r>
            <a:endParaRPr lang="zh-TW" altLang="en-US" dirty="0"/>
          </a:p>
        </p:txBody>
      </p:sp>
      <p:grpSp>
        <p:nvGrpSpPr>
          <p:cNvPr id="4" name="群組 4"/>
          <p:cNvGrpSpPr/>
          <p:nvPr/>
        </p:nvGrpSpPr>
        <p:grpSpPr>
          <a:xfrm>
            <a:off x="755576" y="3068960"/>
            <a:ext cx="7416824" cy="2241540"/>
            <a:chOff x="539552" y="2204864"/>
            <a:chExt cx="7416824" cy="2241540"/>
          </a:xfrm>
        </p:grpSpPr>
        <p:sp>
          <p:nvSpPr>
            <p:cNvPr id="6" name="文字方塊 5"/>
            <p:cNvSpPr txBox="1"/>
            <p:nvPr/>
          </p:nvSpPr>
          <p:spPr>
            <a:xfrm>
              <a:off x="539552" y="2924944"/>
              <a:ext cx="1152128" cy="923330"/>
            </a:xfrm>
            <a:prstGeom prst="rect">
              <a:avLst/>
            </a:prstGeom>
            <a:solidFill>
              <a:schemeClr val="bg1"/>
            </a:solidFill>
            <a:ln>
              <a:solidFill>
                <a:schemeClr val="tx1"/>
              </a:solidFill>
            </a:ln>
          </p:spPr>
          <p:txBody>
            <a:bodyPr wrap="square" rtlCol="0" anchor="ctr" anchorCtr="0">
              <a:spAutoFit/>
            </a:bodyPr>
            <a:lstStyle/>
            <a:p>
              <a:endParaRPr lang="en-US" altLang="zh-TW" dirty="0" smtClean="0"/>
            </a:p>
            <a:p>
              <a:r>
                <a:rPr lang="zh-TW" altLang="en-US" dirty="0" smtClean="0"/>
                <a:t>感官貯存</a:t>
              </a:r>
              <a:endParaRPr lang="en-US" altLang="zh-TW" dirty="0" smtClean="0"/>
            </a:p>
            <a:p>
              <a:endParaRPr lang="zh-TW" altLang="en-US" dirty="0"/>
            </a:p>
          </p:txBody>
        </p:sp>
        <p:sp>
          <p:nvSpPr>
            <p:cNvPr id="7" name="文字方塊 6"/>
            <p:cNvSpPr txBox="1"/>
            <p:nvPr/>
          </p:nvSpPr>
          <p:spPr>
            <a:xfrm>
              <a:off x="2843808" y="2924944"/>
              <a:ext cx="1152128" cy="923330"/>
            </a:xfrm>
            <a:prstGeom prst="rect">
              <a:avLst/>
            </a:prstGeom>
            <a:solidFill>
              <a:schemeClr val="bg1"/>
            </a:solidFill>
            <a:ln>
              <a:solidFill>
                <a:schemeClr val="tx1"/>
              </a:solidFill>
            </a:ln>
          </p:spPr>
          <p:txBody>
            <a:bodyPr wrap="square" rtlCol="0" anchor="ctr" anchorCtr="0">
              <a:spAutoFit/>
            </a:bodyPr>
            <a:lstStyle/>
            <a:p>
              <a:endParaRPr lang="en-US" altLang="zh-TW" dirty="0" smtClean="0"/>
            </a:p>
            <a:p>
              <a:r>
                <a:rPr lang="zh-TW" altLang="en-US" dirty="0" smtClean="0"/>
                <a:t>型態辨認</a:t>
              </a:r>
              <a:endParaRPr lang="en-US" altLang="zh-TW" dirty="0" smtClean="0"/>
            </a:p>
            <a:p>
              <a:endParaRPr lang="zh-TW" altLang="en-US" dirty="0"/>
            </a:p>
          </p:txBody>
        </p:sp>
        <p:sp>
          <p:nvSpPr>
            <p:cNvPr id="8" name="文字方塊 7"/>
            <p:cNvSpPr txBox="1"/>
            <p:nvPr/>
          </p:nvSpPr>
          <p:spPr>
            <a:xfrm>
              <a:off x="5148064" y="2924944"/>
              <a:ext cx="1152128" cy="923330"/>
            </a:xfrm>
            <a:prstGeom prst="rect">
              <a:avLst/>
            </a:prstGeom>
            <a:solidFill>
              <a:schemeClr val="bg1"/>
            </a:solidFill>
            <a:ln>
              <a:solidFill>
                <a:schemeClr val="tx1"/>
              </a:solidFill>
            </a:ln>
          </p:spPr>
          <p:txBody>
            <a:bodyPr wrap="square" rtlCol="0" anchor="ctr" anchorCtr="0">
              <a:spAutoFit/>
            </a:bodyPr>
            <a:lstStyle/>
            <a:p>
              <a:endParaRPr lang="en-US" altLang="zh-TW" dirty="0" smtClean="0"/>
            </a:p>
            <a:p>
              <a:r>
                <a:rPr lang="zh-TW" altLang="en-US" dirty="0" smtClean="0"/>
                <a:t>短期記憶</a:t>
              </a:r>
              <a:endParaRPr lang="en-US" altLang="zh-TW" dirty="0" smtClean="0"/>
            </a:p>
            <a:p>
              <a:endParaRPr lang="zh-TW" altLang="en-US" dirty="0"/>
            </a:p>
          </p:txBody>
        </p:sp>
        <p:sp>
          <p:nvSpPr>
            <p:cNvPr id="9" name="文字方塊 8"/>
            <p:cNvSpPr txBox="1"/>
            <p:nvPr/>
          </p:nvSpPr>
          <p:spPr>
            <a:xfrm>
              <a:off x="6732240" y="2924944"/>
              <a:ext cx="1152128" cy="923330"/>
            </a:xfrm>
            <a:prstGeom prst="rect">
              <a:avLst/>
            </a:prstGeom>
            <a:solidFill>
              <a:schemeClr val="bg1"/>
            </a:solidFill>
            <a:ln>
              <a:solidFill>
                <a:schemeClr val="tx1"/>
              </a:solidFill>
            </a:ln>
          </p:spPr>
          <p:txBody>
            <a:bodyPr wrap="square" rtlCol="0" anchor="ctr" anchorCtr="0">
              <a:spAutoFit/>
            </a:bodyPr>
            <a:lstStyle/>
            <a:p>
              <a:endParaRPr lang="en-US" altLang="zh-TW" dirty="0" smtClean="0"/>
            </a:p>
            <a:p>
              <a:r>
                <a:rPr lang="zh-TW" altLang="en-US" dirty="0" smtClean="0"/>
                <a:t>長期記憶</a:t>
              </a:r>
              <a:endParaRPr lang="en-US" altLang="zh-TW" dirty="0" smtClean="0"/>
            </a:p>
            <a:p>
              <a:endParaRPr lang="zh-TW" altLang="en-US" dirty="0"/>
            </a:p>
          </p:txBody>
        </p:sp>
        <p:sp>
          <p:nvSpPr>
            <p:cNvPr id="10" name="文字方塊 9"/>
            <p:cNvSpPr txBox="1"/>
            <p:nvPr/>
          </p:nvSpPr>
          <p:spPr>
            <a:xfrm>
              <a:off x="2053607" y="2789878"/>
              <a:ext cx="461665" cy="1167866"/>
            </a:xfrm>
            <a:prstGeom prst="rect">
              <a:avLst/>
            </a:prstGeom>
            <a:solidFill>
              <a:schemeClr val="bg1"/>
            </a:solidFill>
            <a:ln>
              <a:solidFill>
                <a:schemeClr val="tx1"/>
              </a:solidFill>
            </a:ln>
          </p:spPr>
          <p:txBody>
            <a:bodyPr vert="eaVert" wrap="square" rtlCol="0" anchor="ctr" anchorCtr="0">
              <a:spAutoFit/>
            </a:bodyPr>
            <a:lstStyle/>
            <a:p>
              <a:r>
                <a:rPr lang="zh-TW" altLang="en-US" dirty="0" smtClean="0"/>
                <a:t>　過　濾</a:t>
              </a:r>
              <a:endParaRPr lang="zh-TW" altLang="en-US" dirty="0"/>
            </a:p>
          </p:txBody>
        </p:sp>
        <p:sp>
          <p:nvSpPr>
            <p:cNvPr id="11" name="文字方塊 10"/>
            <p:cNvSpPr txBox="1"/>
            <p:nvPr/>
          </p:nvSpPr>
          <p:spPr>
            <a:xfrm>
              <a:off x="4340239" y="2799472"/>
              <a:ext cx="461665" cy="1152128"/>
            </a:xfrm>
            <a:prstGeom prst="rect">
              <a:avLst/>
            </a:prstGeom>
            <a:solidFill>
              <a:schemeClr val="bg1"/>
            </a:solidFill>
            <a:ln>
              <a:solidFill>
                <a:schemeClr val="tx1"/>
              </a:solidFill>
            </a:ln>
          </p:spPr>
          <p:txBody>
            <a:bodyPr vert="eaVert" wrap="square" rtlCol="0" anchor="ctr" anchorCtr="0">
              <a:spAutoFit/>
            </a:bodyPr>
            <a:lstStyle/>
            <a:p>
              <a:r>
                <a:rPr lang="zh-TW" altLang="en-US" dirty="0" smtClean="0"/>
                <a:t>　選　擇</a:t>
              </a:r>
              <a:endParaRPr lang="zh-TW" altLang="en-US" dirty="0"/>
            </a:p>
          </p:txBody>
        </p:sp>
        <p:cxnSp>
          <p:nvCxnSpPr>
            <p:cNvPr id="12" name="直線單箭頭接點 11"/>
            <p:cNvCxnSpPr>
              <a:stCxn id="6" idx="3"/>
              <a:endCxn id="10" idx="1"/>
            </p:cNvCxnSpPr>
            <p:nvPr/>
          </p:nvCxnSpPr>
          <p:spPr>
            <a:xfrm flipV="1">
              <a:off x="1691680" y="3373811"/>
              <a:ext cx="361927" cy="127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線單箭頭接點 12"/>
            <p:cNvCxnSpPr>
              <a:endCxn id="6" idx="0"/>
            </p:cNvCxnSpPr>
            <p:nvPr/>
          </p:nvCxnSpPr>
          <p:spPr>
            <a:xfrm>
              <a:off x="1115616" y="2564904"/>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線單箭頭接點 13"/>
            <p:cNvCxnSpPr>
              <a:stCxn id="8" idx="0"/>
            </p:cNvCxnSpPr>
            <p:nvPr/>
          </p:nvCxnSpPr>
          <p:spPr>
            <a:xfrm flipV="1">
              <a:off x="5724128" y="2636912"/>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文字方塊 14"/>
            <p:cNvSpPr txBox="1"/>
            <p:nvPr/>
          </p:nvSpPr>
          <p:spPr>
            <a:xfrm>
              <a:off x="827584" y="2204864"/>
              <a:ext cx="864096" cy="369332"/>
            </a:xfrm>
            <a:prstGeom prst="rect">
              <a:avLst/>
            </a:prstGeom>
            <a:solidFill>
              <a:schemeClr val="bg1"/>
            </a:solidFill>
          </p:spPr>
          <p:txBody>
            <a:bodyPr wrap="square" rtlCol="0" anchor="ctr" anchorCtr="0">
              <a:spAutoFit/>
            </a:bodyPr>
            <a:lstStyle/>
            <a:p>
              <a:r>
                <a:rPr lang="zh-TW" altLang="en-US" dirty="0" smtClean="0"/>
                <a:t>輸入</a:t>
              </a:r>
              <a:endParaRPr lang="zh-TW" altLang="en-US" dirty="0"/>
            </a:p>
          </p:txBody>
        </p:sp>
        <p:sp>
          <p:nvSpPr>
            <p:cNvPr id="16" name="文字方塊 15"/>
            <p:cNvSpPr txBox="1"/>
            <p:nvPr/>
          </p:nvSpPr>
          <p:spPr>
            <a:xfrm>
              <a:off x="5220072" y="2204864"/>
              <a:ext cx="864096" cy="369332"/>
            </a:xfrm>
            <a:prstGeom prst="rect">
              <a:avLst/>
            </a:prstGeom>
            <a:solidFill>
              <a:schemeClr val="bg1"/>
            </a:solidFill>
          </p:spPr>
          <p:txBody>
            <a:bodyPr wrap="square" rtlCol="0" anchor="ctr" anchorCtr="0">
              <a:spAutoFit/>
            </a:bodyPr>
            <a:lstStyle/>
            <a:p>
              <a:r>
                <a:rPr lang="zh-TW" altLang="en-US" dirty="0" smtClean="0"/>
                <a:t>反應</a:t>
              </a:r>
              <a:endParaRPr lang="zh-TW" altLang="en-US" dirty="0"/>
            </a:p>
          </p:txBody>
        </p:sp>
        <p:cxnSp>
          <p:nvCxnSpPr>
            <p:cNvPr id="17" name="直線單箭頭接點 16"/>
            <p:cNvCxnSpPr>
              <a:stCxn id="10" idx="3"/>
              <a:endCxn id="7" idx="1"/>
            </p:cNvCxnSpPr>
            <p:nvPr/>
          </p:nvCxnSpPr>
          <p:spPr>
            <a:xfrm>
              <a:off x="2515272" y="3373811"/>
              <a:ext cx="328536" cy="1279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7" idx="3"/>
              <a:endCxn id="11" idx="1"/>
            </p:cNvCxnSpPr>
            <p:nvPr/>
          </p:nvCxnSpPr>
          <p:spPr>
            <a:xfrm flipV="1">
              <a:off x="3995936" y="3375536"/>
              <a:ext cx="344303" cy="1107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a:stCxn id="11" idx="3"/>
              <a:endCxn id="8" idx="1"/>
            </p:cNvCxnSpPr>
            <p:nvPr/>
          </p:nvCxnSpPr>
          <p:spPr>
            <a:xfrm>
              <a:off x="4801904" y="3375536"/>
              <a:ext cx="346160" cy="1107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直線單箭頭接點 19"/>
            <p:cNvCxnSpPr>
              <a:stCxn id="8" idx="3"/>
              <a:endCxn id="9" idx="1"/>
            </p:cNvCxnSpPr>
            <p:nvPr/>
          </p:nvCxnSpPr>
          <p:spPr>
            <a:xfrm>
              <a:off x="6300192" y="3386609"/>
              <a:ext cx="43204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1" name="文字方塊 20"/>
            <p:cNvSpPr txBox="1"/>
            <p:nvPr/>
          </p:nvSpPr>
          <p:spPr>
            <a:xfrm>
              <a:off x="2915816" y="4077072"/>
              <a:ext cx="5040560" cy="369332"/>
            </a:xfrm>
            <a:prstGeom prst="rect">
              <a:avLst/>
            </a:prstGeom>
            <a:noFill/>
          </p:spPr>
          <p:txBody>
            <a:bodyPr wrap="square" rtlCol="0">
              <a:spAutoFit/>
            </a:bodyPr>
            <a:lstStyle/>
            <a:p>
              <a:r>
                <a:rPr lang="zh-TW" altLang="en-US" dirty="0" smtClean="0"/>
                <a:t>訊息處理模式的階段</a:t>
              </a:r>
              <a:r>
                <a:rPr lang="en-US" altLang="zh-TW" dirty="0" smtClean="0"/>
                <a:t>(REED,1988)</a:t>
              </a:r>
              <a:endParaRPr lang="zh-TW" altLang="en-US" dirty="0"/>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mtClean="0"/>
              <a:t>1-2-1</a:t>
            </a:r>
            <a:r>
              <a:rPr lang="zh-TW" altLang="en-US" smtClean="0"/>
              <a:t> 人類記憶的性質</a:t>
            </a:r>
            <a:r>
              <a:rPr lang="en-US" altLang="zh-TW" smtClean="0"/>
              <a:t>9</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36</a:t>
            </a:fld>
            <a:endParaRPr lang="zh-TW" altLang="en-US"/>
          </a:p>
        </p:txBody>
      </p:sp>
      <p:sp>
        <p:nvSpPr>
          <p:cNvPr id="4" name="內容版面配置區 3"/>
          <p:cNvSpPr>
            <a:spLocks noGrp="1"/>
          </p:cNvSpPr>
          <p:nvPr>
            <p:ph sz="quarter" idx="1"/>
          </p:nvPr>
        </p:nvSpPr>
        <p:spPr/>
        <p:txBody>
          <a:bodyPr/>
          <a:lstStyle/>
          <a:p>
            <a:r>
              <a:rPr lang="zh-TW" altLang="en-US" dirty="0" smtClean="0"/>
              <a:t>訊息處理更能了解學習者的學習及記憶歷程。</a:t>
            </a:r>
            <a:endParaRPr lang="en-US" altLang="zh-TW" dirty="0" smtClean="0"/>
          </a:p>
          <a:p>
            <a:r>
              <a:rPr lang="en-US" altLang="zh-TW" dirty="0" smtClean="0"/>
              <a:t>Simon (1980)</a:t>
            </a:r>
            <a:r>
              <a:rPr lang="zh-TW" altLang="en-US" dirty="0" smtClean="0"/>
              <a:t>所主張的心理學之訊息理論革命，其模式大部份根據</a:t>
            </a:r>
            <a:r>
              <a:rPr lang="en-US" altLang="zh-TW" dirty="0" smtClean="0"/>
              <a:t>Atkinson &amp; </a:t>
            </a:r>
            <a:r>
              <a:rPr lang="en-US" altLang="zh-TW" dirty="0" err="1" smtClean="0"/>
              <a:t>Shiffrin</a:t>
            </a:r>
            <a:r>
              <a:rPr lang="en-US" altLang="zh-TW" dirty="0" smtClean="0"/>
              <a:t> (1968)</a:t>
            </a:r>
            <a:r>
              <a:rPr lang="zh-TW" altLang="en-US" dirty="0" smtClean="0"/>
              <a:t>的研究，將人的記憶分為三種訊息儲存庫類型：感官記憶 </a:t>
            </a:r>
            <a:r>
              <a:rPr lang="en-US" altLang="zh-TW" dirty="0" smtClean="0"/>
              <a:t>(sensory memory)</a:t>
            </a:r>
            <a:r>
              <a:rPr lang="zh-TW" altLang="en-US" dirty="0" smtClean="0"/>
              <a:t>、短期記憶 </a:t>
            </a:r>
            <a:r>
              <a:rPr lang="en-US" altLang="zh-TW" dirty="0" smtClean="0"/>
              <a:t>(short- term sensory)</a:t>
            </a:r>
            <a:r>
              <a:rPr lang="zh-TW" altLang="en-US" dirty="0" smtClean="0"/>
              <a:t>或工作記憶 </a:t>
            </a:r>
            <a:r>
              <a:rPr lang="en-US" altLang="zh-TW" dirty="0" smtClean="0"/>
              <a:t>(working memory)</a:t>
            </a:r>
            <a:r>
              <a:rPr lang="zh-TW" altLang="en-US" dirty="0" smtClean="0"/>
              <a:t>及長期記憶 </a:t>
            </a:r>
            <a:r>
              <a:rPr lang="en-US" altLang="zh-TW" dirty="0" smtClean="0"/>
              <a:t>(long- term sensory) (</a:t>
            </a:r>
            <a:r>
              <a:rPr lang="zh-TW" altLang="en-US" dirty="0" smtClean="0"/>
              <a:t>李茂興，</a:t>
            </a:r>
            <a:r>
              <a:rPr lang="en-US" altLang="zh-TW" dirty="0" smtClean="0"/>
              <a:t>1998)</a:t>
            </a:r>
            <a:r>
              <a:rPr lang="zh-TW" altLang="en-US" dirty="0" smtClean="0"/>
              <a:t>。</a:t>
            </a:r>
          </a:p>
          <a:p>
            <a:endParaRPr lang="zh-TW"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10</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37</a:t>
            </a:fld>
            <a:endParaRPr lang="zh-TW" altLang="en-US"/>
          </a:p>
        </p:txBody>
      </p:sp>
      <p:sp>
        <p:nvSpPr>
          <p:cNvPr id="4" name="內容版面配置區 3"/>
          <p:cNvSpPr>
            <a:spLocks noGrp="1"/>
          </p:cNvSpPr>
          <p:nvPr>
            <p:ph sz="quarter" idx="1"/>
          </p:nvPr>
        </p:nvSpPr>
        <p:spPr>
          <a:xfrm>
            <a:off x="301752" y="1527048"/>
            <a:ext cx="8503920" cy="1541912"/>
          </a:xfrm>
        </p:spPr>
        <p:txBody>
          <a:bodyPr>
            <a:normAutofit/>
          </a:bodyPr>
          <a:lstStyle/>
          <a:p>
            <a:endParaRPr lang="zh-TW" altLang="en-US" dirty="0" smtClean="0"/>
          </a:p>
          <a:p>
            <a:endParaRPr lang="zh-TW" altLang="en-US" dirty="0"/>
          </a:p>
        </p:txBody>
      </p:sp>
      <p:graphicFrame>
        <p:nvGraphicFramePr>
          <p:cNvPr id="5" name="表格 4"/>
          <p:cNvGraphicFramePr>
            <a:graphicFrameLocks noGrp="1"/>
          </p:cNvGraphicFramePr>
          <p:nvPr/>
        </p:nvGraphicFramePr>
        <p:xfrm>
          <a:off x="395536" y="2071677"/>
          <a:ext cx="8352927" cy="4214843"/>
        </p:xfrm>
        <a:graphic>
          <a:graphicData uri="http://schemas.openxmlformats.org/drawingml/2006/table">
            <a:tbl>
              <a:tblPr/>
              <a:tblGrid>
                <a:gridCol w="933867"/>
                <a:gridCol w="933867"/>
                <a:gridCol w="1297039"/>
                <a:gridCol w="933867"/>
                <a:gridCol w="2040674"/>
                <a:gridCol w="933867"/>
                <a:gridCol w="1279746"/>
              </a:tblGrid>
              <a:tr h="623263">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zh-TW" altLang="en-US" sz="2000" b="0" i="0" u="none" strike="noStrike" dirty="0">
                          <a:solidFill>
                            <a:srgbClr val="000000"/>
                          </a:solidFill>
                          <a:latin typeface="新細明體"/>
                        </a:rPr>
                        <a:t>感官記憶</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fontAlgn="ctr"/>
                      <a:r>
                        <a:rPr lang="zh-TW" altLang="en-US" sz="2000" b="0" i="0" u="none" strike="noStrike" dirty="0">
                          <a:solidFill>
                            <a:srgbClr val="000000"/>
                          </a:solidFill>
                          <a:latin typeface="新細明體"/>
                        </a:rPr>
                        <a:t>短期記憶</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fontAlgn="ctr"/>
                      <a:r>
                        <a:rPr lang="zh-TW" altLang="en-US" sz="2000" b="0" i="0" u="none" strike="noStrike" dirty="0">
                          <a:solidFill>
                            <a:srgbClr val="000000"/>
                          </a:solidFill>
                          <a:latin typeface="新細明體"/>
                        </a:rPr>
                        <a:t>長期記憶</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1172527">
                <a:tc rowSpan="2">
                  <a:txBody>
                    <a:bodyPr/>
                    <a:lstStyle/>
                    <a:p>
                      <a:pPr algn="ctr" fontAlgn="ctr"/>
                      <a:r>
                        <a:rPr lang="zh-TW" altLang="en-US" sz="2000" b="0" i="0" u="none" strike="noStrike" dirty="0">
                          <a:solidFill>
                            <a:srgbClr val="000000"/>
                          </a:solidFill>
                          <a:latin typeface="新細明體"/>
                        </a:rPr>
                        <a:t>感官投入</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2">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2">
                  <a:txBody>
                    <a:bodyPr/>
                    <a:lstStyle/>
                    <a:p>
                      <a:pPr algn="ctr" fontAlgn="ctr"/>
                      <a:r>
                        <a:rPr lang="zh-TW" altLang="en-US" sz="2000" b="0" i="0" u="none" strike="noStrike" dirty="0">
                          <a:solidFill>
                            <a:srgbClr val="000000"/>
                          </a:solidFill>
                          <a:latin typeface="新細明體"/>
                        </a:rPr>
                        <a:t>印象</a:t>
                      </a:r>
                      <a:br>
                        <a:rPr lang="zh-TW" altLang="en-US" sz="2000" b="0" i="0" u="none" strike="noStrike" dirty="0">
                          <a:solidFill>
                            <a:srgbClr val="000000"/>
                          </a:solidFill>
                          <a:latin typeface="新細明體"/>
                        </a:rPr>
                      </a:br>
                      <a:r>
                        <a:rPr lang="zh-TW" altLang="en-US" sz="2000" b="0" i="0" u="none" strike="noStrike" dirty="0">
                          <a:solidFill>
                            <a:srgbClr val="000000"/>
                          </a:solidFill>
                          <a:latin typeface="新細明體"/>
                        </a:rPr>
                        <a:t>或</a:t>
                      </a:r>
                      <a:br>
                        <a:rPr lang="zh-TW" altLang="en-US" sz="2000" b="0" i="0" u="none" strike="noStrike" dirty="0">
                          <a:solidFill>
                            <a:srgbClr val="000000"/>
                          </a:solidFill>
                          <a:latin typeface="新細明體"/>
                        </a:rPr>
                      </a:br>
                      <a:r>
                        <a:rPr lang="zh-TW" altLang="en-US" sz="2000" b="0" i="0" u="none" strike="noStrike" dirty="0">
                          <a:solidFill>
                            <a:srgbClr val="000000"/>
                          </a:solidFill>
                          <a:latin typeface="新細明體"/>
                        </a:rPr>
                        <a:t>感官知覺</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2">
                  <a:txBody>
                    <a:bodyPr/>
                    <a:lstStyle/>
                    <a:p>
                      <a:pPr algn="ctr" fontAlgn="ctr"/>
                      <a:r>
                        <a:rPr lang="zh-TW" altLang="en-US" sz="2000" b="0" i="0" u="none" strike="noStrike" dirty="0">
                          <a:solidFill>
                            <a:srgbClr val="000000"/>
                          </a:solidFill>
                          <a:latin typeface="新細明體"/>
                        </a:rPr>
                        <a:t>注意</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2">
                  <a:txBody>
                    <a:bodyPr/>
                    <a:lstStyle/>
                    <a:p>
                      <a:pPr algn="ctr" fontAlgn="ctr"/>
                      <a:r>
                        <a:rPr lang="zh-TW" altLang="en-US" sz="2000" b="0" i="0" u="none" strike="noStrike" dirty="0">
                          <a:solidFill>
                            <a:srgbClr val="000000"/>
                          </a:solidFill>
                          <a:latin typeface="新細明體"/>
                        </a:rPr>
                        <a:t>語言、姓名等</a:t>
                      </a:r>
                      <a:br>
                        <a:rPr lang="zh-TW" altLang="en-US" sz="2000" b="0" i="0" u="none" strike="noStrike" dirty="0">
                          <a:solidFill>
                            <a:srgbClr val="000000"/>
                          </a:solidFill>
                          <a:latin typeface="新細明體"/>
                        </a:rPr>
                      </a:br>
                      <a:r>
                        <a:rPr lang="zh-TW" altLang="en-US" sz="2000" b="0" i="0" u="none" strike="noStrike" dirty="0">
                          <a:solidFill>
                            <a:srgbClr val="000000"/>
                          </a:solidFill>
                          <a:latin typeface="新細明體"/>
                        </a:rPr>
                        <a:t>經背誦複習記住</a:t>
                      </a:r>
                      <a:br>
                        <a:rPr lang="zh-TW" altLang="en-US" sz="2000" b="0" i="0" u="none" strike="noStrike" dirty="0">
                          <a:solidFill>
                            <a:srgbClr val="000000"/>
                          </a:solidFill>
                          <a:latin typeface="新細明體"/>
                        </a:rPr>
                      </a:br>
                      <a:r>
                        <a:rPr lang="en-US" altLang="zh-TW" sz="2000" b="0" i="0" u="none" strike="noStrike" dirty="0">
                          <a:solidFill>
                            <a:srgbClr val="000000"/>
                          </a:solidFill>
                          <a:latin typeface="新細明體"/>
                        </a:rPr>
                        <a:t>(</a:t>
                      </a:r>
                      <a:r>
                        <a:rPr lang="zh-TW" altLang="en-US" sz="2000" b="0" i="0" u="none" strike="noStrike" dirty="0">
                          <a:solidFill>
                            <a:srgbClr val="000000"/>
                          </a:solidFill>
                          <a:latin typeface="新細明體"/>
                        </a:rPr>
                        <a:t>工作記憶</a:t>
                      </a:r>
                      <a:r>
                        <a:rPr lang="en-US" altLang="zh-TW" sz="2000" b="0" i="0" u="none" strike="noStrike" dirty="0">
                          <a:solidFill>
                            <a:srgbClr val="000000"/>
                          </a:solidFill>
                          <a:latin typeface="新細明體"/>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t"/>
                      <a:endParaRPr lang="en-US" altLang="zh-TW" sz="2000" b="0" i="0" u="none" strike="noStrike" dirty="0" smtClean="0">
                        <a:solidFill>
                          <a:srgbClr val="000000"/>
                        </a:solidFill>
                        <a:latin typeface="新細明體"/>
                      </a:endParaRPr>
                    </a:p>
                    <a:p>
                      <a:pPr algn="ctr" fontAlgn="t"/>
                      <a:r>
                        <a:rPr lang="zh-TW" altLang="en-US" sz="2000" b="0" i="0" u="none" strike="noStrike" dirty="0" smtClean="0">
                          <a:solidFill>
                            <a:srgbClr val="000000"/>
                          </a:solidFill>
                          <a:latin typeface="新細明體"/>
                        </a:rPr>
                        <a:t>編碼</a:t>
                      </a:r>
                      <a:endParaRPr lang="zh-TW" altLang="en-US" sz="2000" b="0" i="0" u="none" strike="noStrike" dirty="0">
                        <a:solidFill>
                          <a:srgbClr val="000000"/>
                        </a:solidFill>
                        <a:latin typeface="新細明體"/>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2">
                  <a:txBody>
                    <a:bodyPr/>
                    <a:lstStyle/>
                    <a:p>
                      <a:pPr algn="ctr" fontAlgn="ctr"/>
                      <a:r>
                        <a:rPr lang="zh-TW" altLang="en-US" sz="2000" b="0" i="0" u="none" strike="noStrike" dirty="0">
                          <a:solidFill>
                            <a:srgbClr val="000000"/>
                          </a:solidFill>
                          <a:latin typeface="新細明體"/>
                        </a:rPr>
                        <a:t>觀念、知識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r>
              <a:tr h="1172527">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fontAlgn="t"/>
                      <a:endParaRPr lang="en-US" altLang="zh-TW" sz="2000" b="0" i="0" u="none" strike="noStrike" dirty="0" smtClean="0">
                        <a:solidFill>
                          <a:srgbClr val="000000"/>
                        </a:solidFill>
                        <a:latin typeface="新細明體"/>
                      </a:endParaRPr>
                    </a:p>
                    <a:p>
                      <a:pPr algn="ctr" fontAlgn="t"/>
                      <a:r>
                        <a:rPr lang="zh-TW" altLang="en-US" sz="2000" b="0" i="0" u="none" strike="noStrike" dirty="0" smtClean="0">
                          <a:solidFill>
                            <a:srgbClr val="000000"/>
                          </a:solidFill>
                          <a:latin typeface="新細明體"/>
                        </a:rPr>
                        <a:t>抽取</a:t>
                      </a:r>
                      <a:endParaRPr lang="zh-TW" altLang="en-US" sz="2000" b="0" i="0" u="none" strike="noStrike" dirty="0">
                        <a:solidFill>
                          <a:srgbClr val="000000"/>
                        </a:solidFill>
                        <a:latin typeface="新細明體"/>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vMerge="1">
                  <a:txBody>
                    <a:bodyPr/>
                    <a:lstStyle/>
                    <a:p>
                      <a:endParaRPr lang="zh-TW" altLang="en-US"/>
                    </a:p>
                  </a:txBody>
                  <a:tcPr/>
                </a:tc>
              </a:tr>
              <a:tr h="623263">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r>
              <a:tr h="623263">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zh-TW" altLang="en-US" sz="2000" b="0" i="0" u="none" strike="noStrike" dirty="0">
                          <a:solidFill>
                            <a:srgbClr val="000000"/>
                          </a:solidFill>
                          <a:latin typeface="新細明體"/>
                        </a:rPr>
                        <a:t>遺忘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zh-TW" altLang="en-US" sz="2000" b="0" i="0" u="none" strike="noStrike" dirty="0">
                          <a:solidFill>
                            <a:srgbClr val="000000"/>
                          </a:solidFill>
                          <a:latin typeface="新細明體"/>
                        </a:rPr>
                        <a:t>遺忘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r>
            </a:tbl>
          </a:graphicData>
        </a:graphic>
      </p:graphicFrame>
      <p:grpSp>
        <p:nvGrpSpPr>
          <p:cNvPr id="6" name="群組 5"/>
          <p:cNvGrpSpPr/>
          <p:nvPr/>
        </p:nvGrpSpPr>
        <p:grpSpPr>
          <a:xfrm>
            <a:off x="1500166" y="3286124"/>
            <a:ext cx="6120680" cy="2286016"/>
            <a:chOff x="1547664" y="3789040"/>
            <a:chExt cx="6120680" cy="1872208"/>
          </a:xfrm>
        </p:grpSpPr>
        <p:sp>
          <p:nvSpPr>
            <p:cNvPr id="7" name="向右箭號 6"/>
            <p:cNvSpPr/>
            <p:nvPr/>
          </p:nvSpPr>
          <p:spPr>
            <a:xfrm>
              <a:off x="1547664" y="4149080"/>
              <a:ext cx="432048"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向右箭號 7"/>
            <p:cNvSpPr/>
            <p:nvPr/>
          </p:nvSpPr>
          <p:spPr>
            <a:xfrm>
              <a:off x="3851920" y="3861048"/>
              <a:ext cx="432048"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向右箭號 8"/>
            <p:cNvSpPr/>
            <p:nvPr/>
          </p:nvSpPr>
          <p:spPr>
            <a:xfrm>
              <a:off x="7308304" y="3789040"/>
              <a:ext cx="360040"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向左箭號 9"/>
            <p:cNvSpPr/>
            <p:nvPr/>
          </p:nvSpPr>
          <p:spPr>
            <a:xfrm>
              <a:off x="6372200" y="4653136"/>
              <a:ext cx="288032" cy="2880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向下箭號 10"/>
            <p:cNvSpPr/>
            <p:nvPr/>
          </p:nvSpPr>
          <p:spPr>
            <a:xfrm>
              <a:off x="2771800" y="5301208"/>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向下箭號 11"/>
            <p:cNvSpPr/>
            <p:nvPr/>
          </p:nvSpPr>
          <p:spPr>
            <a:xfrm>
              <a:off x="5364088" y="5301208"/>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3" name="內容版面配置區 23"/>
          <p:cNvSpPr txBox="1">
            <a:spLocks/>
          </p:cNvSpPr>
          <p:nvPr/>
        </p:nvSpPr>
        <p:spPr>
          <a:xfrm>
            <a:off x="301752" y="1527048"/>
            <a:ext cx="8503920" cy="45720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zh-TW" altLang="en-US" sz="2700" b="0" i="0" u="none" strike="noStrike" kern="1200" cap="none" spc="0" normalizeH="0" baseline="0" noProof="0" smtClean="0">
                <a:ln>
                  <a:noFill/>
                </a:ln>
                <a:solidFill>
                  <a:schemeClr val="tx1"/>
                </a:solidFill>
                <a:effectLst/>
                <a:uLnTx/>
                <a:uFillTx/>
                <a:latin typeface="+mn-lt"/>
                <a:ea typeface="+mn-ea"/>
                <a:cs typeface="+mn-cs"/>
              </a:rPr>
              <a:t>記憶的歷程</a:t>
            </a:r>
            <a:endParaRPr kumimoji="0" lang="zh-TW" altLang="en-U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11</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38</a:t>
            </a:fld>
            <a:endParaRPr lang="zh-TW" altLang="en-US"/>
          </a:p>
        </p:txBody>
      </p:sp>
      <p:sp>
        <p:nvSpPr>
          <p:cNvPr id="4" name="內容版面配置區 3"/>
          <p:cNvSpPr>
            <a:spLocks noGrp="1"/>
          </p:cNvSpPr>
          <p:nvPr>
            <p:ph sz="quarter" idx="1"/>
          </p:nvPr>
        </p:nvSpPr>
        <p:spPr/>
        <p:txBody>
          <a:bodyPr/>
          <a:lstStyle/>
          <a:p>
            <a:r>
              <a:rPr lang="en-US" altLang="zh-TW" dirty="0" smtClean="0"/>
              <a:t>1. </a:t>
            </a:r>
            <a:r>
              <a:rPr lang="zh-TW" altLang="en-US" dirty="0" smtClean="0"/>
              <a:t>記憶按產生的不同分為感官記憶、短期記憶、長期記憶。</a:t>
            </a:r>
          </a:p>
          <a:p>
            <a:r>
              <a:rPr lang="en-US" altLang="zh-TW" dirty="0" smtClean="0"/>
              <a:t>2. </a:t>
            </a:r>
            <a:r>
              <a:rPr lang="zh-TW" altLang="en-US" dirty="0" smtClean="0"/>
              <a:t>三個種類記憶間的前後者因果關係，代表訊息處理的歷程。</a:t>
            </a:r>
          </a:p>
          <a:p>
            <a:r>
              <a:rPr lang="en-US" altLang="zh-TW" dirty="0" smtClean="0"/>
              <a:t>3. </a:t>
            </a:r>
            <a:r>
              <a:rPr lang="zh-TW" altLang="en-US" dirty="0" smtClean="0"/>
              <a:t>三個種類記憶之間的影響關係，為一種雙向式的前後交互作用的關係。</a:t>
            </a:r>
            <a:endParaRPr lang="en-US" altLang="zh-TW" dirty="0" smtClean="0"/>
          </a:p>
          <a:p>
            <a:r>
              <a:rPr lang="en-US" altLang="zh-TW" dirty="0" smtClean="0"/>
              <a:t>4.</a:t>
            </a:r>
            <a:r>
              <a:rPr lang="zh-TW" altLang="en-US" dirty="0" smtClean="0"/>
              <a:t>三個種類記憶產生後，都會表現出反應。記憶的反應即可以說是代表產生學習。</a:t>
            </a:r>
          </a:p>
          <a:p>
            <a:r>
              <a:rPr lang="en-US" altLang="zh-TW" dirty="0" smtClean="0"/>
              <a:t>5. </a:t>
            </a:r>
            <a:r>
              <a:rPr lang="zh-TW" altLang="en-US" dirty="0" smtClean="0"/>
              <a:t>三類記憶產生後，都有可能會產生</a:t>
            </a:r>
            <a:r>
              <a:rPr lang="en-US" altLang="zh-TW" dirty="0" smtClean="0"/>
              <a:t>”</a:t>
            </a:r>
            <a:r>
              <a:rPr lang="zh-TW" altLang="en-US" dirty="0" smtClean="0"/>
              <a:t>遺忘</a:t>
            </a:r>
            <a:r>
              <a:rPr lang="en-US" altLang="zh-TW" dirty="0" smtClean="0"/>
              <a:t>”</a:t>
            </a:r>
            <a:r>
              <a:rPr lang="zh-TW" altLang="en-US" dirty="0" smtClean="0"/>
              <a:t>的現象。而原因各不相同。</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1-2-1</a:t>
            </a:r>
            <a:r>
              <a:rPr lang="zh-TW" altLang="en-US" dirty="0" smtClean="0"/>
              <a:t> 人類記憶的</a:t>
            </a:r>
            <a:r>
              <a:rPr lang="zh-TW" altLang="en-US" dirty="0" smtClean="0"/>
              <a:t>性質</a:t>
            </a:r>
            <a:r>
              <a:rPr lang="en-US" altLang="zh-TW" dirty="0" smtClean="0"/>
              <a:t>12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39</a:t>
            </a:fld>
            <a:endParaRPr lang="zh-TW" altLang="en-US"/>
          </a:p>
        </p:txBody>
      </p:sp>
      <p:sp>
        <p:nvSpPr>
          <p:cNvPr id="4" name="內容版面配置區 2"/>
          <p:cNvSpPr>
            <a:spLocks noGrp="1"/>
          </p:cNvSpPr>
          <p:nvPr>
            <p:ph sz="quarter" idx="1"/>
          </p:nvPr>
        </p:nvSpPr>
        <p:spPr>
          <a:xfrm>
            <a:off x="214282" y="1571588"/>
            <a:ext cx="8715436" cy="5143560"/>
          </a:xfrm>
        </p:spPr>
        <p:txBody>
          <a:bodyPr>
            <a:noAutofit/>
          </a:bodyPr>
          <a:lstStyle/>
          <a:p>
            <a:r>
              <a:rPr lang="zh-TW" altLang="en-US" dirty="0" smtClean="0"/>
              <a:t>涂爾敏認為記憶由三個系統組成（李茂興，民</a:t>
            </a:r>
            <a:r>
              <a:rPr lang="en-US" altLang="zh-TW" dirty="0" smtClean="0"/>
              <a:t>87</a:t>
            </a:r>
            <a:r>
              <a:rPr lang="zh-TW" altLang="en-US" dirty="0" smtClean="0"/>
              <a:t>）。</a:t>
            </a:r>
          </a:p>
          <a:p>
            <a:r>
              <a:rPr lang="zh-TW" altLang="en-US" b="1" dirty="0" smtClean="0"/>
              <a:t>情節記憶</a:t>
            </a:r>
          </a:p>
          <a:p>
            <a:pPr>
              <a:buNone/>
            </a:pPr>
            <a:r>
              <a:rPr lang="zh-TW" altLang="en-US" dirty="0" smtClean="0"/>
              <a:t>　</a:t>
            </a:r>
            <a:r>
              <a:rPr lang="en-US" altLang="en-US" dirty="0" smtClean="0"/>
              <a:t>1. </a:t>
            </a:r>
            <a:r>
              <a:rPr lang="zh-TW" altLang="en-US" dirty="0" smtClean="0"/>
              <a:t>接收並儲存舊時情節、事件或事件中的相關性。</a:t>
            </a:r>
          </a:p>
          <a:p>
            <a:pPr>
              <a:buNone/>
            </a:pPr>
            <a:r>
              <a:rPr lang="zh-TW" altLang="en-US" dirty="0" smtClean="0"/>
              <a:t>　</a:t>
            </a:r>
            <a:r>
              <a:rPr lang="en-US" altLang="en-US" dirty="0" smtClean="0"/>
              <a:t>2. </a:t>
            </a:r>
            <a:r>
              <a:rPr lang="zh-TW" altLang="en-US" dirty="0" smtClean="0"/>
              <a:t>特定事件</a:t>
            </a:r>
            <a:r>
              <a:rPr lang="en-US" altLang="en-US" dirty="0" smtClean="0"/>
              <a:t>(</a:t>
            </a:r>
            <a:r>
              <a:rPr lang="zh-TW" altLang="en-US" dirty="0" smtClean="0"/>
              <a:t>爬山，初吻</a:t>
            </a:r>
            <a:r>
              <a:rPr lang="en-US" altLang="en-US" dirty="0" smtClean="0"/>
              <a:t>…)</a:t>
            </a:r>
            <a:r>
              <a:rPr lang="zh-TW" altLang="en-US" dirty="0" smtClean="0"/>
              <a:t>建立情節記憶，並像自傳似的被儲存著。</a:t>
            </a:r>
          </a:p>
          <a:p>
            <a:pPr>
              <a:buNone/>
            </a:pPr>
            <a:r>
              <a:rPr lang="zh-TW" altLang="en-US" dirty="0" smtClean="0"/>
              <a:t>　</a:t>
            </a:r>
            <a:r>
              <a:rPr lang="en-US" altLang="en-US" dirty="0" smtClean="0"/>
              <a:t>3. </a:t>
            </a:r>
            <a:r>
              <a:rPr lang="zh-TW" altLang="en-US" dirty="0" smtClean="0"/>
              <a:t>容易改變和流失、缺乏具體架構，但在形成辨認過去事件</a:t>
            </a:r>
            <a:r>
              <a:rPr lang="en-US" altLang="en-US" dirty="0" smtClean="0"/>
              <a:t>(</a:t>
            </a:r>
            <a:r>
              <a:rPr lang="zh-TW" altLang="en-US" dirty="0" smtClean="0"/>
              <a:t>人，地方</a:t>
            </a:r>
            <a:r>
              <a:rPr lang="en-US" altLang="zh-TW" dirty="0" smtClean="0"/>
              <a:t>…</a:t>
            </a:r>
            <a:r>
              <a:rPr lang="zh-TW" altLang="en-US" dirty="0" smtClean="0"/>
              <a:t>等</a:t>
            </a:r>
            <a:r>
              <a:rPr lang="en-US" altLang="en-US" dirty="0" smtClean="0"/>
              <a:t>)</a:t>
            </a:r>
            <a:r>
              <a:rPr lang="zh-TW" altLang="en-US" dirty="0" smtClean="0"/>
              <a:t>的基礎上很重要。</a:t>
            </a:r>
            <a:endParaRPr lang="en-US" altLang="zh-TW" dirty="0" smtClean="0"/>
          </a:p>
          <a:p>
            <a:r>
              <a:rPr lang="zh-TW" altLang="en-US" b="1" dirty="0" smtClean="0"/>
              <a:t>程序記憶</a:t>
            </a:r>
            <a:r>
              <a:rPr lang="zh-TW" altLang="en-US" dirty="0" smtClean="0"/>
              <a:t>－包含如何完成事物的方法（技能的習得與保留）</a:t>
            </a:r>
          </a:p>
          <a:p>
            <a:pPr>
              <a:buNone/>
            </a:pPr>
            <a:endParaRPr lang="zh-TW" altLang="en-US" dirty="0" smtClean="0"/>
          </a:p>
          <a:p>
            <a:pPr>
              <a:buNone/>
            </a:pPr>
            <a:endParaRPr lang="zh-TW" altLang="en-US" dirty="0" smtClean="0"/>
          </a:p>
        </p:txBody>
      </p:sp>
    </p:spTree>
    <p:extLst>
      <p:ext uri="{BB962C8B-B14F-4D97-AF65-F5344CB8AC3E}">
        <p14:creationId xmlns="" xmlns:p14="http://schemas.microsoft.com/office/powerpoint/2010/main" val="1903776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Outline</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4</a:t>
            </a:fld>
            <a:endParaRPr lang="zh-TW" altLang="en-US"/>
          </a:p>
        </p:txBody>
      </p:sp>
      <p:sp>
        <p:nvSpPr>
          <p:cNvPr id="4" name="內容版面配置區 3"/>
          <p:cNvSpPr>
            <a:spLocks noGrp="1"/>
          </p:cNvSpPr>
          <p:nvPr>
            <p:ph sz="quarter" idx="1"/>
          </p:nvPr>
        </p:nvSpPr>
        <p:spPr>
          <a:xfrm>
            <a:off x="316552" y="1527048"/>
            <a:ext cx="8503920" cy="4572000"/>
          </a:xfrm>
        </p:spPr>
        <p:txBody>
          <a:bodyPr/>
          <a:lstStyle/>
          <a:p>
            <a:r>
              <a:rPr lang="en-US" altLang="zh-TW" dirty="0" smtClean="0"/>
              <a:t>1-1</a:t>
            </a:r>
            <a:r>
              <a:rPr lang="zh-TW" altLang="en-US" dirty="0" smtClean="0"/>
              <a:t> 訊息處理理論模式</a:t>
            </a:r>
            <a:endParaRPr lang="en-US" altLang="zh-TW" dirty="0" smtClean="0"/>
          </a:p>
          <a:p>
            <a:r>
              <a:rPr lang="en-US" altLang="zh-TW" dirty="0" smtClean="0"/>
              <a:t>1-2 </a:t>
            </a:r>
            <a:r>
              <a:rPr lang="zh-TW" altLang="en-US" dirty="0" smtClean="0"/>
              <a:t>學習原理－基本假設</a:t>
            </a:r>
          </a:p>
          <a:p>
            <a:r>
              <a:rPr lang="en-US" altLang="zh-TW" dirty="0" smtClean="0"/>
              <a:t>1-3 </a:t>
            </a:r>
            <a:r>
              <a:rPr lang="zh-TW" altLang="en-US" dirty="0" smtClean="0"/>
              <a:t>學習原理－學習要素</a:t>
            </a:r>
            <a:endParaRPr lang="en-US" altLang="zh-TW" dirty="0" smtClean="0"/>
          </a:p>
          <a:p>
            <a:r>
              <a:rPr lang="en-US" altLang="zh-TW" dirty="0" smtClean="0"/>
              <a:t>1-4 </a:t>
            </a:r>
            <a:r>
              <a:rPr lang="zh-TW" altLang="en-US" dirty="0" smtClean="0"/>
              <a:t>複雜學習的性質</a:t>
            </a:r>
            <a:endParaRPr lang="en-US" altLang="zh-TW" dirty="0" smtClean="0"/>
          </a:p>
          <a:p>
            <a:r>
              <a:rPr lang="en-US" altLang="zh-TW" dirty="0" smtClean="0"/>
              <a:t>1-5 </a:t>
            </a:r>
            <a:r>
              <a:rPr lang="zh-TW" altLang="en-US" dirty="0" smtClean="0"/>
              <a:t>教學要素</a:t>
            </a:r>
            <a:endParaRPr lang="en-US" altLang="zh-TW" dirty="0" smtClean="0"/>
          </a:p>
          <a:p>
            <a:r>
              <a:rPr lang="en-US" altLang="zh-TW" dirty="0" smtClean="0"/>
              <a:t>1-6 </a:t>
            </a:r>
            <a:r>
              <a:rPr lang="zh-TW" altLang="en-US" dirty="0" smtClean="0"/>
              <a:t>應用</a:t>
            </a:r>
            <a:endParaRPr lang="zh-TW"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1-2-1</a:t>
            </a:r>
            <a:r>
              <a:rPr lang="zh-TW" altLang="en-US" dirty="0" smtClean="0"/>
              <a:t> 人類記憶的</a:t>
            </a:r>
            <a:r>
              <a:rPr lang="zh-TW" altLang="en-US" dirty="0" smtClean="0"/>
              <a:t>性質</a:t>
            </a:r>
            <a:r>
              <a:rPr lang="en-US" altLang="zh-TW" dirty="0" smtClean="0"/>
              <a:t>13</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40</a:t>
            </a:fld>
            <a:endParaRPr lang="zh-TW" altLang="en-US"/>
          </a:p>
        </p:txBody>
      </p:sp>
      <p:sp>
        <p:nvSpPr>
          <p:cNvPr id="4" name="內容版面配置區 2"/>
          <p:cNvSpPr>
            <a:spLocks noGrp="1"/>
          </p:cNvSpPr>
          <p:nvPr>
            <p:ph sz="quarter" idx="1"/>
          </p:nvPr>
        </p:nvSpPr>
        <p:spPr>
          <a:xfrm>
            <a:off x="214282" y="1571588"/>
            <a:ext cx="8715436" cy="5143560"/>
          </a:xfrm>
        </p:spPr>
        <p:txBody>
          <a:bodyPr>
            <a:noAutofit/>
          </a:bodyPr>
          <a:lstStyle/>
          <a:p>
            <a:r>
              <a:rPr lang="zh-TW" altLang="en-US" dirty="0" smtClean="0"/>
              <a:t>涂爾敏認為記憶由三個系統組成。</a:t>
            </a:r>
          </a:p>
          <a:p>
            <a:r>
              <a:rPr lang="zh-TW" altLang="en-US" b="1" dirty="0" smtClean="0"/>
              <a:t>語意記憶</a:t>
            </a:r>
          </a:p>
          <a:p>
            <a:pPr>
              <a:buNone/>
            </a:pPr>
            <a:r>
              <a:rPr lang="zh-TW" altLang="en-US" dirty="0" smtClean="0"/>
              <a:t>　</a:t>
            </a:r>
            <a:r>
              <a:rPr lang="en-US" altLang="en-US" dirty="0" smtClean="0"/>
              <a:t>1. </a:t>
            </a:r>
            <a:r>
              <a:rPr lang="zh-TW" altLang="en-US" dirty="0" smtClean="0"/>
              <a:t>字、概念、規則、抽象概念的記憶，對語言的使用是必須的。</a:t>
            </a:r>
          </a:p>
          <a:p>
            <a:pPr>
              <a:buNone/>
            </a:pPr>
            <a:r>
              <a:rPr lang="zh-TW" altLang="en-US" dirty="0" smtClean="0"/>
              <a:t>　</a:t>
            </a:r>
            <a:r>
              <a:rPr lang="en-US" altLang="en-US" dirty="0" smtClean="0"/>
              <a:t>2. </a:t>
            </a:r>
            <a:r>
              <a:rPr lang="en-US" altLang="en-US" dirty="0" err="1" smtClean="0"/>
              <a:t>Tulving</a:t>
            </a:r>
            <a:r>
              <a:rPr lang="zh-TW" altLang="en-US" dirty="0" smtClean="0"/>
              <a:t>認為它是心理的分類詞典</a:t>
            </a:r>
            <a:r>
              <a:rPr lang="en-US" altLang="en-US" dirty="0" smtClean="0"/>
              <a:t>…… </a:t>
            </a:r>
            <a:endParaRPr lang="zh-TW" altLang="en-US" dirty="0" smtClean="0"/>
          </a:p>
          <a:p>
            <a:pPr>
              <a:buNone/>
            </a:pPr>
            <a:r>
              <a:rPr lang="zh-TW" altLang="en-US" dirty="0" smtClean="0"/>
              <a:t>　</a:t>
            </a:r>
            <a:r>
              <a:rPr lang="en-US" altLang="en-US" dirty="0" smtClean="0"/>
              <a:t>3. </a:t>
            </a:r>
            <a:r>
              <a:rPr lang="zh-TW" altLang="en-US" dirty="0" smtClean="0"/>
              <a:t>在日常生活中常提取語意記憶，像與人對話、解決問題、閱讀。</a:t>
            </a:r>
          </a:p>
          <a:p>
            <a:pPr>
              <a:buNone/>
            </a:pPr>
            <a:r>
              <a:rPr lang="zh-TW" altLang="en-US" dirty="0" smtClean="0"/>
              <a:t>　</a:t>
            </a:r>
            <a:r>
              <a:rPr lang="en-US" altLang="en-US" dirty="0" smtClean="0"/>
              <a:t>4. </a:t>
            </a:r>
            <a:r>
              <a:rPr lang="zh-TW" altLang="en-US" dirty="0" smtClean="0"/>
              <a:t>我們可以在短時間內處理不同的訊息，是因為有效的提取過程和組織良好的語意記憶。</a:t>
            </a:r>
          </a:p>
        </p:txBody>
      </p:sp>
    </p:spTree>
    <p:extLst>
      <p:ext uri="{BB962C8B-B14F-4D97-AF65-F5344CB8AC3E}">
        <p14:creationId xmlns="" xmlns:p14="http://schemas.microsoft.com/office/powerpoint/2010/main" val="19037764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1-2-1</a:t>
            </a:r>
            <a:r>
              <a:rPr lang="zh-TW" altLang="en-US" dirty="0" smtClean="0"/>
              <a:t> 人類記憶的性質</a:t>
            </a:r>
            <a:r>
              <a:rPr lang="en-US" altLang="zh-TW" dirty="0" smtClean="0"/>
              <a:t>14</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41</a:t>
            </a:fld>
            <a:endParaRPr lang="zh-TW" altLang="en-US"/>
          </a:p>
        </p:txBody>
      </p:sp>
      <p:sp>
        <p:nvSpPr>
          <p:cNvPr id="4" name="內容版面配置區 2"/>
          <p:cNvSpPr>
            <a:spLocks noGrp="1"/>
          </p:cNvSpPr>
          <p:nvPr>
            <p:ph sz="quarter" idx="1"/>
          </p:nvPr>
        </p:nvSpPr>
        <p:spPr>
          <a:xfrm>
            <a:off x="301752" y="1527048"/>
            <a:ext cx="8503920" cy="4902348"/>
          </a:xfrm>
        </p:spPr>
        <p:txBody>
          <a:bodyPr>
            <a:normAutofit/>
          </a:bodyPr>
          <a:lstStyle/>
          <a:p>
            <a:r>
              <a:rPr lang="zh-TW" altLang="en-US" dirty="0" smtClean="0"/>
              <a:t>三個系統之</a:t>
            </a:r>
            <a:r>
              <a:rPr lang="zh-TW" altLang="en-US" b="1" dirty="0" smtClean="0"/>
              <a:t>比較：</a:t>
            </a:r>
            <a:endParaRPr lang="zh-TW" altLang="en-US" dirty="0" smtClean="0"/>
          </a:p>
          <a:p>
            <a:pPr marL="514350" lvl="0" indent="-514350">
              <a:buFont typeface="+mj-lt"/>
              <a:buAutoNum type="arabicPeriod"/>
            </a:pPr>
            <a:r>
              <a:rPr lang="zh-TW" altLang="en-US" dirty="0" smtClean="0"/>
              <a:t>內容相異和遺忘程度不同</a:t>
            </a:r>
            <a:r>
              <a:rPr lang="en-US" dirty="0" smtClean="0"/>
              <a:t>(</a:t>
            </a:r>
            <a:r>
              <a:rPr lang="zh-TW" altLang="en-US" dirty="0" smtClean="0"/>
              <a:t>有新訊息不斷進入時</a:t>
            </a:r>
            <a:r>
              <a:rPr lang="en-US" dirty="0" smtClean="0"/>
              <a:t>,</a:t>
            </a:r>
            <a:r>
              <a:rPr lang="zh-TW" altLang="en-US" dirty="0" smtClean="0"/>
              <a:t>情節記憶很快遺忘</a:t>
            </a:r>
            <a:r>
              <a:rPr lang="en-US" dirty="0" smtClean="0"/>
              <a:t>)</a:t>
            </a:r>
            <a:endParaRPr lang="zh-TW" altLang="en-US" dirty="0" smtClean="0"/>
          </a:p>
          <a:p>
            <a:pPr marL="514350" lvl="0" indent="-514350">
              <a:buFont typeface="+mj-lt"/>
              <a:buAutoNum type="arabicPeriod"/>
            </a:pPr>
            <a:r>
              <a:rPr lang="zh-TW" altLang="en-US" dirty="0" smtClean="0"/>
              <a:t>提取的過程本身即是一種情節記憶，例：問早餐吃了什麼。</a:t>
            </a:r>
          </a:p>
          <a:p>
            <a:pPr marL="514350" lvl="0" indent="-514350">
              <a:buFont typeface="+mj-lt"/>
              <a:buAutoNum type="arabicPeriod"/>
            </a:pPr>
            <a:r>
              <a:rPr lang="zh-TW" altLang="en-US" dirty="0" smtClean="0"/>
              <a:t>情節記憶常被使用，因此也常改變；語意記憶較少用到，但較持久穩定。</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15</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42</a:t>
            </a:fld>
            <a:endParaRPr lang="zh-TW" altLang="en-US"/>
          </a:p>
        </p:txBody>
      </p:sp>
      <p:sp>
        <p:nvSpPr>
          <p:cNvPr id="4" name="內容版面配置區 3"/>
          <p:cNvSpPr>
            <a:spLocks noGrp="1"/>
          </p:cNvSpPr>
          <p:nvPr>
            <p:ph sz="quarter" idx="1"/>
          </p:nvPr>
        </p:nvSpPr>
        <p:spPr/>
        <p:txBody>
          <a:bodyPr>
            <a:normAutofit/>
          </a:bodyPr>
          <a:lstStyle/>
          <a:p>
            <a:r>
              <a:rPr lang="en-US" dirty="0" smtClean="0"/>
              <a:t> </a:t>
            </a:r>
            <a:r>
              <a:rPr lang="en-US" dirty="0" err="1" smtClean="0"/>
              <a:t>Tulving</a:t>
            </a:r>
            <a:r>
              <a:rPr lang="zh-TW" altLang="en-US" dirty="0" smtClean="0"/>
              <a:t>提出</a:t>
            </a:r>
            <a:r>
              <a:rPr lang="en-US" dirty="0" smtClean="0"/>
              <a:t>5</a:t>
            </a:r>
            <a:r>
              <a:rPr lang="zh-TW" altLang="en-US" dirty="0" smtClean="0"/>
              <a:t>個應是多重記憶系統的理由：</a:t>
            </a:r>
            <a:r>
              <a:rPr lang="en-US" dirty="0" smtClean="0"/>
              <a:t> </a:t>
            </a:r>
            <a:br>
              <a:rPr lang="en-US" dirty="0" smtClean="0"/>
            </a:br>
            <a:endParaRPr lang="zh-TW" altLang="en-US" dirty="0" smtClean="0"/>
          </a:p>
          <a:p>
            <a:pPr lvl="0">
              <a:buNone/>
            </a:pPr>
            <a:r>
              <a:rPr lang="zh-TW" altLang="en-US" dirty="0" smtClean="0"/>
              <a:t>　</a:t>
            </a:r>
            <a:r>
              <a:rPr lang="en-US" altLang="zh-TW" dirty="0" smtClean="0"/>
              <a:t>1.</a:t>
            </a:r>
            <a:r>
              <a:rPr lang="zh-TW" altLang="en-US" dirty="0" smtClean="0"/>
              <a:t>沒有一個深刻理論可以將記憶描述成一個</a:t>
            </a:r>
            <a:endParaRPr lang="en-US" altLang="zh-TW" dirty="0" smtClean="0"/>
          </a:p>
          <a:p>
            <a:pPr lvl="0">
              <a:buNone/>
            </a:pPr>
            <a:r>
              <a:rPr lang="zh-TW" altLang="en-US" dirty="0" smtClean="0"/>
              <a:t>　</a:t>
            </a:r>
            <a:r>
              <a:rPr lang="en-US" altLang="zh-TW" dirty="0" smtClean="0"/>
              <a:t>2.</a:t>
            </a:r>
            <a:r>
              <a:rPr lang="zh-TW" altLang="en-US" dirty="0" smtClean="0"/>
              <a:t>記憶隨著演化歷史發展，人類的記憶就如同自然現象也被反映在演化上。</a:t>
            </a:r>
          </a:p>
          <a:p>
            <a:pPr lvl="0">
              <a:buNone/>
            </a:pPr>
            <a:r>
              <a:rPr lang="zh-TW" altLang="en-US" dirty="0" smtClean="0"/>
              <a:t>　</a:t>
            </a:r>
            <a:r>
              <a:rPr lang="en-US" altLang="zh-TW" dirty="0" smtClean="0"/>
              <a:t>3.</a:t>
            </a:r>
            <a:r>
              <a:rPr lang="zh-TW" altLang="en-US" dirty="0" smtClean="0"/>
              <a:t>大腦功能研究顯示，不同的大腦部位對應不同的環境刺激。</a:t>
            </a:r>
          </a:p>
          <a:p>
            <a:pPr lvl="0">
              <a:buNone/>
            </a:pPr>
            <a:r>
              <a:rPr lang="zh-TW" altLang="en-US" dirty="0" smtClean="0"/>
              <a:t>　</a:t>
            </a:r>
            <a:r>
              <a:rPr lang="en-US" altLang="zh-TW" dirty="0" smtClean="0"/>
              <a:t>4.</a:t>
            </a:r>
            <a:r>
              <a:rPr lang="zh-TW" altLang="en-US" dirty="0" smtClean="0"/>
              <a:t>大多數對心理歷程的研究是錯誤的，並會被更好的理論取代。</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1-2-1</a:t>
            </a:r>
            <a:r>
              <a:rPr lang="zh-TW" altLang="en-US" dirty="0" smtClean="0"/>
              <a:t> 人類記憶的性質</a:t>
            </a:r>
            <a:r>
              <a:rPr lang="en-US" altLang="zh-TW" dirty="0" smtClean="0"/>
              <a:t>16</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43</a:t>
            </a:fld>
            <a:endParaRPr lang="zh-TW" altLang="en-US"/>
          </a:p>
        </p:txBody>
      </p:sp>
      <p:sp>
        <p:nvSpPr>
          <p:cNvPr id="4" name="內容版面配置區 3"/>
          <p:cNvSpPr>
            <a:spLocks noGrp="1"/>
          </p:cNvSpPr>
          <p:nvPr>
            <p:ph sz="quarter" idx="1"/>
          </p:nvPr>
        </p:nvSpPr>
        <p:spPr/>
        <p:txBody>
          <a:bodyPr/>
          <a:lstStyle/>
          <a:p>
            <a:r>
              <a:rPr lang="en-US" dirty="0" smtClean="0"/>
              <a:t> </a:t>
            </a:r>
            <a:r>
              <a:rPr lang="en-US" dirty="0" err="1" smtClean="0"/>
              <a:t>Tulving</a:t>
            </a:r>
            <a:r>
              <a:rPr lang="zh-TW" altLang="en-US" dirty="0" smtClean="0"/>
              <a:t>提出</a:t>
            </a:r>
            <a:r>
              <a:rPr lang="en-US" dirty="0" smtClean="0"/>
              <a:t>5</a:t>
            </a:r>
            <a:r>
              <a:rPr lang="zh-TW" altLang="en-US" dirty="0" smtClean="0"/>
              <a:t>個應是多重記憶系統的理由：</a:t>
            </a:r>
            <a:r>
              <a:rPr lang="en-US" altLang="zh-TW" dirty="0" smtClean="0"/>
              <a:t/>
            </a:r>
            <a:br>
              <a:rPr lang="en-US" altLang="zh-TW" dirty="0" smtClean="0"/>
            </a:br>
            <a:r>
              <a:rPr lang="en-US" dirty="0" smtClean="0"/>
              <a:t> </a:t>
            </a:r>
            <a:endParaRPr lang="zh-TW" altLang="en-US" dirty="0" smtClean="0"/>
          </a:p>
          <a:p>
            <a:pPr lvl="0">
              <a:buNone/>
            </a:pPr>
            <a:r>
              <a:rPr lang="zh-TW" altLang="en-US" dirty="0" smtClean="0"/>
              <a:t>　</a:t>
            </a:r>
            <a:r>
              <a:rPr lang="en-US" altLang="zh-TW" dirty="0" smtClean="0"/>
              <a:t>5.</a:t>
            </a:r>
            <a:r>
              <a:rPr lang="zh-TW" altLang="en-US" dirty="0" smtClean="0"/>
              <a:t>全然不同的學習和記憶歷程無法被單一記憶理論概括。</a:t>
            </a:r>
          </a:p>
          <a:p>
            <a:pPr lvl="0">
              <a:buNone/>
            </a:pPr>
            <a:r>
              <a:rPr lang="zh-TW" altLang="en-US" dirty="0" smtClean="0"/>
              <a:t>　</a:t>
            </a:r>
            <a:r>
              <a:rPr lang="en-US" dirty="0" err="1" smtClean="0"/>
              <a:t>Tulving</a:t>
            </a:r>
            <a:r>
              <a:rPr lang="zh-TW" altLang="en-US" dirty="0" smtClean="0"/>
              <a:t>認為最可以解釋人類的複雜性和適應性的是三元記憶分類：程序性、語意和情節記憶。</a:t>
            </a:r>
          </a:p>
          <a:p>
            <a:pPr>
              <a:buNone/>
            </a:pPr>
            <a:r>
              <a:rPr lang="zh-TW" altLang="en-US" dirty="0" smtClean="0"/>
              <a:t>　越高的系統必須依賴較低層的系統，但每個系統仍有其獨特的特質。</a:t>
            </a:r>
            <a:endParaRPr lang="zh-TW"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a:r>
              <a:rPr lang="en-US" altLang="zh-TW" sz="3300" kern="1200" dirty="0">
                <a:solidFill>
                  <a:schemeClr val="accent3">
                    <a:shade val="75000"/>
                  </a:schemeClr>
                </a:solidFill>
                <a:latin typeface="+mj-lt"/>
                <a:ea typeface="+mj-ea"/>
                <a:cs typeface="+mj-cs"/>
              </a:rPr>
              <a:t>1-2-2</a:t>
            </a:r>
            <a:r>
              <a:rPr lang="zh-TW" altLang="en-US" sz="3300" kern="1200" dirty="0">
                <a:solidFill>
                  <a:schemeClr val="accent3">
                    <a:shade val="75000"/>
                  </a:schemeClr>
                </a:solidFill>
                <a:latin typeface="+mj-lt"/>
                <a:ea typeface="+mj-ea"/>
                <a:cs typeface="+mj-cs"/>
              </a:rPr>
              <a:t> 知識的</a:t>
            </a:r>
            <a:r>
              <a:rPr lang="zh-TW" altLang="en-US" sz="3300" kern="1200" dirty="0" smtClean="0">
                <a:solidFill>
                  <a:schemeClr val="accent3">
                    <a:shade val="75000"/>
                  </a:schemeClr>
                </a:solidFill>
                <a:latin typeface="+mj-lt"/>
                <a:ea typeface="+mj-ea"/>
                <a:cs typeface="+mj-cs"/>
              </a:rPr>
              <a:t>表徵</a:t>
            </a:r>
            <a:r>
              <a:rPr lang="en-US" altLang="zh-TW" sz="3300" kern="1200" dirty="0" smtClean="0">
                <a:solidFill>
                  <a:schemeClr val="accent3">
                    <a:shade val="75000"/>
                  </a:schemeClr>
                </a:solidFill>
                <a:latin typeface="+mj-lt"/>
                <a:ea typeface="+mj-ea"/>
                <a:cs typeface="+mj-cs"/>
              </a:rPr>
              <a:t>1</a:t>
            </a:r>
            <a:endParaRPr lang="en-US" altLang="zh-TW" sz="3300" kern="1200" dirty="0">
              <a:solidFill>
                <a:schemeClr val="accent3">
                  <a:shade val="75000"/>
                </a:schemeClr>
              </a:solidFill>
              <a:latin typeface="+mj-lt"/>
              <a:ea typeface="+mj-ea"/>
              <a:cs typeface="+mj-cs"/>
            </a:endParaRPr>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44</a:t>
            </a:fld>
            <a:endParaRPr lang="zh-TW" altLang="en-US"/>
          </a:p>
        </p:txBody>
      </p:sp>
      <p:sp>
        <p:nvSpPr>
          <p:cNvPr id="4" name="內容版面配置區 2"/>
          <p:cNvSpPr>
            <a:spLocks noGrp="1"/>
          </p:cNvSpPr>
          <p:nvPr>
            <p:ph sz="quarter" idx="1"/>
          </p:nvPr>
        </p:nvSpPr>
        <p:spPr>
          <a:xfrm>
            <a:off x="301752" y="1527048"/>
            <a:ext cx="8503920" cy="4830910"/>
          </a:xfrm>
        </p:spPr>
        <p:txBody>
          <a:bodyPr>
            <a:normAutofit/>
          </a:bodyPr>
          <a:lstStyle/>
          <a:p>
            <a:r>
              <a:rPr lang="zh-TW" altLang="en-US" dirty="0" smtClean="0"/>
              <a:t>知識的表徵</a:t>
            </a:r>
            <a:r>
              <a:rPr lang="en-US" dirty="0" smtClean="0"/>
              <a:t>(representation of knowledge)</a:t>
            </a:r>
            <a:r>
              <a:rPr lang="zh-TW" altLang="en-US" dirty="0" smtClean="0"/>
              <a:t>：</a:t>
            </a:r>
            <a:endParaRPr lang="en-US" altLang="zh-TW" dirty="0" smtClean="0"/>
          </a:p>
          <a:p>
            <a:pPr marL="514350" indent="-514350">
              <a:buFont typeface="+mj-lt"/>
              <a:buAutoNum type="arabicPeriod"/>
            </a:pPr>
            <a:r>
              <a:rPr lang="zh-TW" altLang="en-US" dirty="0" smtClean="0"/>
              <a:t>記憶系統運作的機制是一門重要課題，訊息存在語意記憶中的符號形式性質亦是十分重要。收到的訊號須經轉換才能記憶（訊息儲存的形式）。</a:t>
            </a:r>
            <a:endParaRPr lang="en-US" altLang="zh-TW" dirty="0" smtClean="0"/>
          </a:p>
          <a:p>
            <a:pPr marL="514350" indent="-514350">
              <a:buFont typeface="+mj-lt"/>
              <a:buAutoNum type="arabicPeriod"/>
            </a:pPr>
            <a:r>
              <a:rPr lang="zh-TW" altLang="en-US" dirty="0" smtClean="0"/>
              <a:t>二元符碼模式－不是以語文形式就是以視覺形式在長期記憶中存在。彼此功能獨立卻又相關。具體的存在心像系統</a:t>
            </a:r>
            <a:r>
              <a:rPr lang="en-US" dirty="0" smtClean="0"/>
              <a:t>(image)</a:t>
            </a:r>
            <a:r>
              <a:rPr lang="zh-TW" altLang="en-US" dirty="0" smtClean="0"/>
              <a:t>；抽象的和語言結構存在語文系統</a:t>
            </a:r>
            <a:r>
              <a:rPr lang="en-US" dirty="0" smtClean="0"/>
              <a:t>(word)</a:t>
            </a:r>
            <a:r>
              <a:rPr lang="zh-TW" altLang="en-US" dirty="0" smtClean="0"/>
              <a:t>。具體的比抽象易喚起心像。心像值是事物難忘度的最佳單一預測指標。</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45</a:t>
            </a:fld>
            <a:endParaRPr lang="zh-TW" altLang="en-US"/>
          </a:p>
        </p:txBody>
      </p:sp>
      <p:sp>
        <p:nvSpPr>
          <p:cNvPr id="4" name="內容版面配置區 2"/>
          <p:cNvSpPr>
            <a:spLocks noGrp="1"/>
          </p:cNvSpPr>
          <p:nvPr>
            <p:ph sz="quarter" idx="1"/>
          </p:nvPr>
        </p:nvSpPr>
        <p:spPr>
          <a:xfrm>
            <a:off x="301752" y="1527048"/>
            <a:ext cx="8503920" cy="4902348"/>
          </a:xfrm>
        </p:spPr>
        <p:txBody>
          <a:bodyPr>
            <a:normAutofit/>
          </a:bodyPr>
          <a:lstStyle/>
          <a:p>
            <a:pPr lvl="0"/>
            <a:r>
              <a:rPr lang="en-US" altLang="zh-TW" dirty="0" smtClean="0"/>
              <a:t>【</a:t>
            </a:r>
            <a:r>
              <a:rPr lang="zh-TW" altLang="en-US" dirty="0" smtClean="0"/>
              <a:t>例</a:t>
            </a:r>
            <a:r>
              <a:rPr lang="en-US" altLang="zh-TW" dirty="0" smtClean="0"/>
              <a:t>】</a:t>
            </a:r>
            <a:r>
              <a:rPr lang="zh-TW" altLang="en-US" dirty="0" smtClean="0"/>
              <a:t>心像：斑馬比老虎大？</a:t>
            </a:r>
            <a:r>
              <a:rPr lang="en-US" dirty="0" smtClean="0"/>
              <a:t> </a:t>
            </a:r>
            <a:br>
              <a:rPr lang="en-US" dirty="0" smtClean="0"/>
            </a:br>
            <a:r>
              <a:rPr lang="en-US" dirty="0" smtClean="0"/>
              <a:t>=&gt;</a:t>
            </a:r>
            <a:r>
              <a:rPr lang="zh-TW" altLang="en-US" dirty="0" smtClean="0"/>
              <a:t>已運用心像思考斑馬與老虎的大小，並作比較，圖示化。</a:t>
            </a:r>
            <a:r>
              <a:rPr lang="en-US" altLang="zh-TW" dirty="0" smtClean="0"/>
              <a:t/>
            </a:r>
            <a:br>
              <a:rPr lang="en-US" altLang="zh-TW" dirty="0" smtClean="0"/>
            </a:br>
            <a:r>
              <a:rPr lang="en-US" dirty="0" smtClean="0"/>
              <a:t>=&gt;</a:t>
            </a:r>
            <a:r>
              <a:rPr lang="zh-TW" altLang="en-US" dirty="0" smtClean="0"/>
              <a:t>大腦沒有足夠能量儲存這麼多圖片。</a:t>
            </a:r>
            <a:r>
              <a:rPr lang="en-US" altLang="zh-TW" dirty="0" smtClean="0"/>
              <a:t/>
            </a:r>
            <a:br>
              <a:rPr lang="en-US" altLang="zh-TW" dirty="0" smtClean="0"/>
            </a:br>
            <a:r>
              <a:rPr lang="en-US" dirty="0" smtClean="0"/>
              <a:t>=&gt;</a:t>
            </a:r>
            <a:r>
              <a:rPr lang="zh-TW" altLang="en-US" dirty="0" smtClean="0"/>
              <a:t>心像與真實物體在結構上的相關有如鑰匙和鎖的關係一樣。</a:t>
            </a:r>
          </a:p>
        </p:txBody>
      </p:sp>
    </p:spTree>
    <p:extLst>
      <p:ext uri="{BB962C8B-B14F-4D97-AF65-F5344CB8AC3E}">
        <p14:creationId xmlns="" xmlns:p14="http://schemas.microsoft.com/office/powerpoint/2010/main" val="19037764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3</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46</a:t>
            </a:fld>
            <a:endParaRPr lang="zh-TW" altLang="en-US"/>
          </a:p>
        </p:txBody>
      </p:sp>
      <p:sp>
        <p:nvSpPr>
          <p:cNvPr id="4" name="內容版面配置區 2"/>
          <p:cNvSpPr>
            <a:spLocks noGrp="1"/>
          </p:cNvSpPr>
          <p:nvPr>
            <p:ph sz="quarter" idx="1"/>
          </p:nvPr>
        </p:nvSpPr>
        <p:spPr>
          <a:xfrm>
            <a:off x="301752" y="1527048"/>
            <a:ext cx="8503920" cy="4902348"/>
          </a:xfrm>
        </p:spPr>
        <p:txBody>
          <a:bodyPr>
            <a:normAutofit/>
          </a:bodyPr>
          <a:lstStyle/>
          <a:p>
            <a:pPr lvl="0"/>
            <a:r>
              <a:rPr lang="zh-TW" altLang="en-US" dirty="0" smtClean="0"/>
              <a:t>在儲存的過程中：人類訊息處理的第一步是感官收錄，指的是個體的視、聽、味等感覺器官，在外在訊息的刺激下，所產生的短暫知覺。</a:t>
            </a:r>
            <a:endParaRPr lang="en-US" altLang="zh-TW" dirty="0" smtClean="0"/>
          </a:p>
          <a:p>
            <a:pPr lvl="0"/>
            <a:r>
              <a:rPr lang="zh-TW" altLang="en-US" dirty="0" smtClean="0"/>
              <a:t>這些短暫知覺在經過初步編碼後，會傳送至短期記憶中儲存，此時個人的心理機制及詮釋取向會加入運作，以決定哪些部分將存入長期記憶中。</a:t>
            </a:r>
          </a:p>
        </p:txBody>
      </p:sp>
    </p:spTree>
    <p:extLst>
      <p:ext uri="{BB962C8B-B14F-4D97-AF65-F5344CB8AC3E}">
        <p14:creationId xmlns="" xmlns:p14="http://schemas.microsoft.com/office/powerpoint/2010/main" val="19037764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4</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47</a:t>
            </a:fld>
            <a:endParaRPr lang="zh-TW" altLang="en-US"/>
          </a:p>
        </p:txBody>
      </p:sp>
      <p:sp>
        <p:nvSpPr>
          <p:cNvPr id="4" name="內容版面配置區 2"/>
          <p:cNvSpPr>
            <a:spLocks noGrp="1"/>
          </p:cNvSpPr>
          <p:nvPr>
            <p:ph sz="quarter" idx="1"/>
          </p:nvPr>
        </p:nvSpPr>
        <p:spPr>
          <a:xfrm>
            <a:off x="301752" y="1527048"/>
            <a:ext cx="8503920" cy="4902348"/>
          </a:xfrm>
        </p:spPr>
        <p:txBody>
          <a:bodyPr>
            <a:normAutofit/>
          </a:bodyPr>
          <a:lstStyle/>
          <a:p>
            <a:pPr lvl="0"/>
            <a:r>
              <a:rPr lang="zh-TW" altLang="en-US" dirty="0" smtClean="0"/>
              <a:t>進入長期記憶的訊息能否有效被儲存下來，跟</a:t>
            </a:r>
            <a:r>
              <a:rPr lang="zh-TW" altLang="en-US" b="1" dirty="0" smtClean="0">
                <a:solidFill>
                  <a:srgbClr val="002060"/>
                </a:solidFill>
              </a:rPr>
              <a:t>訊息被處理的深淺程度</a:t>
            </a:r>
            <a:r>
              <a:rPr lang="zh-TW" altLang="en-US" dirty="0" smtClean="0"/>
              <a:t>息息相關。</a:t>
            </a:r>
            <a:endParaRPr lang="en-US" altLang="zh-TW" dirty="0" smtClean="0"/>
          </a:p>
          <a:p>
            <a:pPr lvl="0"/>
            <a:r>
              <a:rPr lang="zh-TW" altLang="en-US" dirty="0" smtClean="0"/>
              <a:t>而深淺之別不但受接收個體的經驗、能力、興趣所影響，</a:t>
            </a:r>
            <a:r>
              <a:rPr lang="zh-TW" altLang="en-US" b="1" dirty="0" smtClean="0">
                <a:solidFill>
                  <a:srgbClr val="002060"/>
                </a:solidFill>
              </a:rPr>
              <a:t>更深受圖、文不同的訊息形式所左右。</a:t>
            </a:r>
            <a:endParaRPr lang="en-US" altLang="zh-TW" b="1" dirty="0" smtClean="0">
              <a:solidFill>
                <a:srgbClr val="002060"/>
              </a:solidFill>
            </a:endParaRPr>
          </a:p>
        </p:txBody>
      </p:sp>
    </p:spTree>
    <p:extLst>
      <p:ext uri="{BB962C8B-B14F-4D97-AF65-F5344CB8AC3E}">
        <p14:creationId xmlns="" xmlns:p14="http://schemas.microsoft.com/office/powerpoint/2010/main" val="19037764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5</a:t>
            </a:r>
            <a:endParaRPr lang="zh-TW" altLang="en-US" dirty="0" smtClean="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48</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en-US" dirty="0" err="1" smtClean="0"/>
              <a:t>Paivio</a:t>
            </a:r>
            <a:r>
              <a:rPr lang="en-US" dirty="0" smtClean="0"/>
              <a:t>(1986)</a:t>
            </a:r>
            <a:r>
              <a:rPr lang="zh-TW" altLang="en-US" dirty="0" smtClean="0"/>
              <a:t>認為</a:t>
            </a:r>
            <a:endParaRPr lang="en-US" altLang="zh-TW" dirty="0" smtClean="0"/>
          </a:p>
          <a:p>
            <a:pPr marL="514350" indent="-514350">
              <a:buFont typeface="+mj-lt"/>
              <a:buAutoNum type="arabicPeriod"/>
            </a:pPr>
            <a:r>
              <a:rPr lang="zh-TW" altLang="en-US" dirty="0" smtClean="0"/>
              <a:t>非語文系統（圖）的組成方式比語文系統（文）更能反映出真實世界連續且整體的本質，因此當環境中出現了適當的刺激時，便能輕易牽動記憶中原有的相關訊息，進而達成較好的傳播效果</a:t>
            </a:r>
            <a:endParaRPr lang="en-US" altLang="zh-TW" dirty="0" smtClean="0"/>
          </a:p>
          <a:p>
            <a:pPr marL="514350" indent="-514350">
              <a:buFont typeface="+mj-lt"/>
              <a:buAutoNum type="arabicPeriod"/>
            </a:pPr>
            <a:r>
              <a:rPr lang="zh-TW" altLang="en-US" dirty="0" smtClean="0"/>
              <a:t>語文符碼系統，則因本質上屬於線性連結關係，故較不易牽動記憶中原有的相關資訊，也因此非語文系統的符碼遠較語文系統的符碼更容易為人所記憶。</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6</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49</a:t>
            </a:fld>
            <a:endParaRPr lang="zh-TW" altLang="en-US"/>
          </a:p>
        </p:txBody>
      </p:sp>
      <p:sp>
        <p:nvSpPr>
          <p:cNvPr id="4" name="內容版面配置區 2"/>
          <p:cNvSpPr>
            <a:spLocks noGrp="1"/>
          </p:cNvSpPr>
          <p:nvPr>
            <p:ph sz="quarter" idx="1"/>
          </p:nvPr>
        </p:nvSpPr>
        <p:spPr>
          <a:xfrm>
            <a:off x="301752" y="1527048"/>
            <a:ext cx="8503920" cy="5045224"/>
          </a:xfrm>
        </p:spPr>
        <p:txBody>
          <a:bodyPr>
            <a:normAutofit/>
          </a:bodyPr>
          <a:lstStyle/>
          <a:p>
            <a:pPr lvl="0"/>
            <a:r>
              <a:rPr lang="zh-TW" altLang="en-US" dirty="0" smtClean="0"/>
              <a:t>獲取資訊的過程中：</a:t>
            </a:r>
            <a:r>
              <a:rPr lang="en-US" altLang="zh-TW" dirty="0" smtClean="0"/>
              <a:t/>
            </a:r>
            <a:br>
              <a:rPr lang="en-US" altLang="zh-TW" dirty="0" smtClean="0"/>
            </a:br>
            <a:r>
              <a:rPr lang="en-US" dirty="0" smtClean="0"/>
              <a:t>1.</a:t>
            </a:r>
            <a:r>
              <a:rPr lang="zh-TW" altLang="en-US" dirty="0" smtClean="0"/>
              <a:t>文字性有助於建立語文表徵</a:t>
            </a:r>
            <a:r>
              <a:rPr lang="en-US" dirty="0" smtClean="0"/>
              <a:t> </a:t>
            </a:r>
            <a:br>
              <a:rPr lang="en-US" dirty="0" smtClean="0"/>
            </a:br>
            <a:r>
              <a:rPr lang="en-US" dirty="0" smtClean="0"/>
              <a:t>2.</a:t>
            </a:r>
            <a:r>
              <a:rPr lang="zh-TW" altLang="en-US" dirty="0" smtClean="0"/>
              <a:t>圖像性有助於建立意象表徵</a:t>
            </a:r>
          </a:p>
          <a:p>
            <a:pPr lvl="0"/>
            <a:r>
              <a:rPr lang="zh-TW" altLang="en-US" dirty="0" smtClean="0"/>
              <a:t>文字性訊息與圖像性訊息仍受個體獨特性的影響，個人對資訊形式有不同偏好：</a:t>
            </a:r>
            <a:r>
              <a:rPr lang="en-US" altLang="zh-TW" dirty="0" smtClean="0"/>
              <a:t/>
            </a:r>
            <a:br>
              <a:rPr lang="en-US" altLang="zh-TW" dirty="0" smtClean="0"/>
            </a:br>
            <a:r>
              <a:rPr lang="en-US" dirty="0" smtClean="0"/>
              <a:t>(1)</a:t>
            </a:r>
            <a:r>
              <a:rPr lang="zh-TW" altLang="en-US" dirty="0" smtClean="0"/>
              <a:t>視覺導向</a:t>
            </a:r>
            <a:r>
              <a:rPr lang="en-US" dirty="0" smtClean="0"/>
              <a:t>(</a:t>
            </a:r>
            <a:r>
              <a:rPr lang="zh-TW" altLang="en-US" dirty="0" smtClean="0"/>
              <a:t>看</a:t>
            </a:r>
            <a:r>
              <a:rPr lang="en-US" dirty="0" smtClean="0"/>
              <a:t>)</a:t>
            </a:r>
            <a:r>
              <a:rPr lang="zh-TW" altLang="en-US" dirty="0" smtClean="0"/>
              <a:t>的閱聽者，特別喜歡有圖片輔助的資訊呈現方式 </a:t>
            </a:r>
            <a:r>
              <a:rPr lang="en-US" altLang="zh-TW" dirty="0" smtClean="0"/>
              <a:t/>
            </a:r>
            <a:br>
              <a:rPr lang="en-US" altLang="zh-TW" dirty="0" smtClean="0"/>
            </a:br>
            <a:r>
              <a:rPr lang="en-US" dirty="0" smtClean="0"/>
              <a:t>(2)</a:t>
            </a:r>
            <a:r>
              <a:rPr lang="zh-TW" altLang="en-US" dirty="0" smtClean="0"/>
              <a:t>語文導向</a:t>
            </a:r>
            <a:r>
              <a:rPr lang="en-US" dirty="0" smtClean="0"/>
              <a:t>(</a:t>
            </a:r>
            <a:r>
              <a:rPr lang="zh-TW" altLang="en-US" dirty="0" smtClean="0"/>
              <a:t>讀</a:t>
            </a:r>
            <a:r>
              <a:rPr lang="en-US" dirty="0" smtClean="0"/>
              <a:t>)</a:t>
            </a:r>
            <a:r>
              <a:rPr lang="zh-TW" altLang="en-US" dirty="0" smtClean="0"/>
              <a:t>的閱聽者，對文字具有相當靈敏度 。</a:t>
            </a:r>
            <a:r>
              <a:rPr lang="en-US" dirty="0" smtClean="0"/>
              <a:t> </a:t>
            </a:r>
            <a:endParaRPr lang="zh-TW" altLang="en-US" dirty="0" smtClean="0"/>
          </a:p>
        </p:txBody>
      </p:sp>
    </p:spTree>
    <p:extLst>
      <p:ext uri="{BB962C8B-B14F-4D97-AF65-F5344CB8AC3E}">
        <p14:creationId xmlns="" xmlns:p14="http://schemas.microsoft.com/office/powerpoint/2010/main" val="1903776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1</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5</a:t>
            </a:fld>
            <a:endParaRPr lang="zh-TW" altLang="en-US"/>
          </a:p>
        </p:txBody>
      </p:sp>
      <p:sp>
        <p:nvSpPr>
          <p:cNvPr id="3" name="內容版面配置區 2"/>
          <p:cNvSpPr>
            <a:spLocks noGrp="1"/>
          </p:cNvSpPr>
          <p:nvPr>
            <p:ph sz="quarter" idx="1"/>
          </p:nvPr>
        </p:nvSpPr>
        <p:spPr/>
        <p:txBody>
          <a:bodyPr/>
          <a:lstStyle/>
          <a:p>
            <a:r>
              <a:rPr lang="zh-TW" altLang="en-US" b="1" dirty="0" smtClean="0"/>
              <a:t>訊息處理學習理論</a:t>
            </a:r>
            <a:endParaRPr lang="en-US" altLang="zh-TW" b="1" dirty="0" smtClean="0"/>
          </a:p>
          <a:p>
            <a:r>
              <a:rPr lang="zh-TW" altLang="en-US" dirty="0" smtClean="0"/>
              <a:t>認知</a:t>
            </a:r>
            <a:r>
              <a:rPr lang="en-US" altLang="zh-TW" dirty="0" smtClean="0"/>
              <a:t>(cognition)</a:t>
            </a:r>
            <a:r>
              <a:rPr lang="zh-TW" altLang="en-US" dirty="0" smtClean="0"/>
              <a:t>：人類尋求獲得知識的過程</a:t>
            </a:r>
            <a:endParaRPr lang="en-US" altLang="zh-TW" dirty="0" smtClean="0"/>
          </a:p>
          <a:p>
            <a:r>
              <a:rPr lang="zh-TW" altLang="en-US" dirty="0" smtClean="0"/>
              <a:t>國內學者陳李綢（</a:t>
            </a:r>
            <a:r>
              <a:rPr lang="en-US" altLang="zh-TW" dirty="0" smtClean="0"/>
              <a:t>1992</a:t>
            </a:r>
            <a:r>
              <a:rPr lang="zh-TW" altLang="en-US" dirty="0" smtClean="0"/>
              <a:t>）對</a:t>
            </a:r>
            <a:r>
              <a:rPr lang="en-US" altLang="zh-TW" dirty="0" smtClean="0"/>
              <a:t>”</a:t>
            </a:r>
            <a:r>
              <a:rPr lang="zh-TW" altLang="en-US" dirty="0" smtClean="0"/>
              <a:t>認知</a:t>
            </a:r>
            <a:r>
              <a:rPr lang="en-US" altLang="zh-TW" dirty="0" smtClean="0"/>
              <a:t>”</a:t>
            </a:r>
            <a:r>
              <a:rPr lang="zh-TW" altLang="en-US" dirty="0" smtClean="0"/>
              <a:t>的界定具有以下六個觀點</a:t>
            </a:r>
            <a:r>
              <a:rPr lang="en-US" altLang="zh-TW" dirty="0" smtClean="0"/>
              <a:t>:</a:t>
            </a:r>
          </a:p>
          <a:p>
            <a:r>
              <a:rPr lang="en-US" altLang="zh-TW" dirty="0" smtClean="0"/>
              <a:t>(</a:t>
            </a:r>
            <a:r>
              <a:rPr lang="zh-TW" altLang="en-US" dirty="0" smtClean="0"/>
              <a:t>一</a:t>
            </a:r>
            <a:r>
              <a:rPr lang="en-US" altLang="zh-TW" dirty="0" smtClean="0"/>
              <a:t>)</a:t>
            </a:r>
            <a:r>
              <a:rPr lang="zh-TW" altLang="en-US" dirty="0" smtClean="0"/>
              <a:t>傳統的觀點：完形心理學（</a:t>
            </a:r>
            <a:r>
              <a:rPr lang="en-US" altLang="zh-TW" dirty="0" smtClean="0"/>
              <a:t>Gestalt Psychology</a:t>
            </a:r>
            <a:r>
              <a:rPr lang="zh-TW" altLang="en-US" dirty="0" smtClean="0"/>
              <a:t>），「人類是先有領悟再有學習」。</a:t>
            </a:r>
            <a:endParaRPr lang="en-US" altLang="zh-TW" dirty="0" smtClean="0"/>
          </a:p>
          <a:p>
            <a:r>
              <a:rPr lang="en-US" altLang="zh-TW" dirty="0" smtClean="0"/>
              <a:t>(</a:t>
            </a:r>
            <a:r>
              <a:rPr lang="zh-TW" altLang="en-US" dirty="0" smtClean="0"/>
              <a:t>二</a:t>
            </a:r>
            <a:r>
              <a:rPr lang="en-US" altLang="zh-TW" dirty="0" smtClean="0"/>
              <a:t>)</a:t>
            </a:r>
            <a:r>
              <a:rPr lang="zh-TW" altLang="en-US" dirty="0" smtClean="0"/>
              <a:t>發展心理學觀點：個人心智的發展及成長。</a:t>
            </a:r>
            <a:endParaRPr lang="en-US" altLang="zh-TW" dirty="0" smtClean="0"/>
          </a:p>
          <a:p>
            <a:r>
              <a:rPr lang="en-US" altLang="zh-TW" dirty="0" smtClean="0"/>
              <a:t>(</a:t>
            </a:r>
            <a:r>
              <a:rPr lang="zh-TW" altLang="en-US" dirty="0" smtClean="0"/>
              <a:t>三</a:t>
            </a:r>
            <a:r>
              <a:rPr lang="en-US" altLang="zh-TW" dirty="0" smtClean="0"/>
              <a:t>)</a:t>
            </a:r>
            <a:r>
              <a:rPr lang="zh-TW" altLang="en-US" dirty="0" smtClean="0"/>
              <a:t>布魯納認知論觀點：布魯納（</a:t>
            </a:r>
            <a:r>
              <a:rPr lang="en-US" altLang="zh-TW" dirty="0" smtClean="0"/>
              <a:t>J.S. Bruner</a:t>
            </a:r>
            <a:r>
              <a:rPr lang="zh-TW" altLang="en-US" dirty="0" smtClean="0"/>
              <a:t>）的求知及辨識。</a:t>
            </a:r>
            <a:endParaRPr lang="en-US" altLang="zh-TW" dirty="0" smtClean="0"/>
          </a:p>
        </p:txBody>
      </p:sp>
    </p:spTree>
    <p:extLst>
      <p:ext uri="{BB962C8B-B14F-4D97-AF65-F5344CB8AC3E}">
        <p14:creationId xmlns="" xmlns:p14="http://schemas.microsoft.com/office/powerpoint/2010/main" val="19748812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1-2-2</a:t>
            </a:r>
            <a:r>
              <a:rPr lang="zh-TW" altLang="en-US" dirty="0" smtClean="0"/>
              <a:t> 知識的表徵</a:t>
            </a:r>
            <a:r>
              <a:rPr lang="en-US" altLang="zh-TW" dirty="0" smtClean="0"/>
              <a:t>7</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50</a:t>
            </a:fld>
            <a:endParaRPr lang="zh-TW" altLang="en-US"/>
          </a:p>
        </p:txBody>
      </p:sp>
      <p:sp>
        <p:nvSpPr>
          <p:cNvPr id="4" name="內容版面配置區 2"/>
          <p:cNvSpPr>
            <a:spLocks noGrp="1"/>
          </p:cNvSpPr>
          <p:nvPr>
            <p:ph sz="quarter" idx="1"/>
          </p:nvPr>
        </p:nvSpPr>
        <p:spPr>
          <a:xfrm>
            <a:off x="301752" y="1527048"/>
            <a:ext cx="8503920" cy="5045224"/>
          </a:xfrm>
        </p:spPr>
        <p:txBody>
          <a:bodyPr>
            <a:normAutofit/>
          </a:bodyPr>
          <a:lstStyle/>
          <a:p>
            <a:pPr lvl="0"/>
            <a:r>
              <a:rPr lang="en-US" dirty="0" smtClean="0"/>
              <a:t> </a:t>
            </a:r>
            <a:r>
              <a:rPr lang="zh-TW" altLang="en-US" dirty="0" smtClean="0"/>
              <a:t>除了圖、文資訊本身所呈現的差異外，個體本質上的差異也會影響到每個人對資訊形式的不同偏好。視覺導向的讀者偏好經由「看」的方式獲取資訊，因此特別喜歡有圖片輔助的資訊呈現方式，而語文導向的讀者則偏好「讀」取資訊，並對文字具有相當靈敏度</a:t>
            </a:r>
            <a:r>
              <a:rPr lang="en-US" dirty="0" smtClean="0"/>
              <a:t>(Horton, 1991)</a:t>
            </a:r>
            <a:r>
              <a:rPr lang="zh-TW" altLang="en-US" dirty="0" smtClean="0"/>
              <a:t>。</a:t>
            </a:r>
          </a:p>
          <a:p>
            <a:r>
              <a:rPr lang="en-US" dirty="0" smtClean="0"/>
              <a:t> </a:t>
            </a:r>
            <a:r>
              <a:rPr lang="zh-TW" altLang="en-US" dirty="0" smtClean="0"/>
              <a:t>當然並非所有的個體對圖、文都有如此明顯易辨的偏好取向，只不過每個人的確或多或少有偏向具體事物或抽象符碼方面思考的傾向</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1-2-2</a:t>
            </a:r>
            <a:r>
              <a:rPr lang="zh-TW" altLang="en-US" dirty="0" smtClean="0"/>
              <a:t> 知識的表徵</a:t>
            </a:r>
            <a:r>
              <a:rPr lang="en-US" altLang="zh-TW" dirty="0" smtClean="0"/>
              <a:t>8</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51</a:t>
            </a:fld>
            <a:endParaRPr lang="zh-TW" altLang="en-US"/>
          </a:p>
        </p:txBody>
      </p:sp>
      <p:sp>
        <p:nvSpPr>
          <p:cNvPr id="4" name="內容版面配置區 2"/>
          <p:cNvSpPr>
            <a:spLocks noGrp="1"/>
          </p:cNvSpPr>
          <p:nvPr>
            <p:ph sz="quarter" idx="1"/>
          </p:nvPr>
        </p:nvSpPr>
        <p:spPr/>
        <p:txBody>
          <a:bodyPr>
            <a:normAutofit/>
          </a:bodyPr>
          <a:lstStyle/>
          <a:p>
            <a:r>
              <a:rPr lang="zh-TW" altLang="en-US" dirty="0" smtClean="0"/>
              <a:t>語文網路模式－訊息的最終表徵是語文形式，主張心像係由語文符碼所重新建構</a:t>
            </a:r>
            <a:endParaRPr lang="en-US" altLang="zh-TW" dirty="0" smtClean="0"/>
          </a:p>
          <a:p>
            <a:r>
              <a:rPr lang="zh-TW" altLang="en-US" dirty="0" smtClean="0"/>
              <a:t>結構式網路－命題網路模式</a:t>
            </a:r>
            <a:r>
              <a:rPr lang="en-US" dirty="0" smtClean="0"/>
              <a:t>(Anderson) </a:t>
            </a:r>
            <a:r>
              <a:rPr lang="zh-TW" altLang="en-US" dirty="0" smtClean="0"/>
              <a:t>命題</a:t>
            </a:r>
            <a:r>
              <a:rPr lang="en-US" dirty="0" smtClean="0"/>
              <a:t>(proposition)</a:t>
            </a:r>
            <a:r>
              <a:rPr lang="zh-TW" altLang="en-US" dirty="0" smtClean="0"/>
              <a:t>是主張的最小知識單位，可被視為意義的基本單位，</a:t>
            </a:r>
            <a:r>
              <a:rPr lang="en-US" dirty="0" smtClean="0"/>
              <a:t>i.e.</a:t>
            </a:r>
            <a:r>
              <a:rPr lang="zh-TW" altLang="en-US" dirty="0" smtClean="0"/>
              <a:t>把知識單位稱為命題，因為命題的功能在表達或提出</a:t>
            </a:r>
            <a:r>
              <a:rPr lang="en-US" dirty="0" smtClean="0"/>
              <a:t>(propose)</a:t>
            </a:r>
            <a:r>
              <a:rPr lang="zh-TW" altLang="en-US" dirty="0" smtClean="0"/>
              <a:t>概念之間的關係，一個命題單位約略等同於一個想法。命題網路可描述命題內即命題間的關係，命題包含一個或多個論述與其間關係。</a:t>
            </a:r>
            <a:endParaRPr lang="en-US" altLang="zh-TW" dirty="0" smtClean="0"/>
          </a:p>
          <a:p>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1-2-2</a:t>
            </a:r>
            <a:r>
              <a:rPr lang="zh-TW" altLang="en-US" dirty="0" smtClean="0"/>
              <a:t> 知識的</a:t>
            </a:r>
            <a:r>
              <a:rPr lang="zh-TW" altLang="en-US" dirty="0" smtClean="0"/>
              <a:t>表徵</a:t>
            </a:r>
            <a:r>
              <a:rPr lang="en-US" altLang="zh-TW" dirty="0" smtClean="0"/>
              <a:t>9</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52</a:t>
            </a:fld>
            <a:endParaRPr lang="zh-TW" altLang="en-US"/>
          </a:p>
        </p:txBody>
      </p:sp>
      <p:sp>
        <p:nvSpPr>
          <p:cNvPr id="14" name="內容版面配置區 3"/>
          <p:cNvSpPr>
            <a:spLocks noGrp="1"/>
          </p:cNvSpPr>
          <p:nvPr>
            <p:ph sz="quarter" idx="1"/>
          </p:nvPr>
        </p:nvSpPr>
        <p:spPr>
          <a:xfrm>
            <a:off x="301752" y="1527048"/>
            <a:ext cx="8503920" cy="749824"/>
          </a:xfrm>
        </p:spPr>
        <p:txBody>
          <a:bodyPr/>
          <a:lstStyle/>
          <a:p>
            <a:r>
              <a:rPr lang="zh-TW" altLang="en-US" dirty="0" smtClean="0"/>
              <a:t>語意記憶網</a:t>
            </a:r>
            <a:endParaRPr lang="zh-TW" altLang="en-US" dirty="0"/>
          </a:p>
        </p:txBody>
      </p:sp>
      <p:graphicFrame>
        <p:nvGraphicFramePr>
          <p:cNvPr id="15" name="表格 14"/>
          <p:cNvGraphicFramePr>
            <a:graphicFrameLocks noGrp="1"/>
          </p:cNvGraphicFramePr>
          <p:nvPr/>
        </p:nvGraphicFramePr>
        <p:xfrm>
          <a:off x="539552" y="2132856"/>
          <a:ext cx="7992888" cy="3816421"/>
        </p:xfrm>
        <a:graphic>
          <a:graphicData uri="http://schemas.openxmlformats.org/drawingml/2006/table">
            <a:tbl>
              <a:tblPr/>
              <a:tblGrid>
                <a:gridCol w="1219254"/>
                <a:gridCol w="1661066"/>
                <a:gridCol w="2222484"/>
                <a:gridCol w="1670830"/>
                <a:gridCol w="1219254"/>
              </a:tblGrid>
              <a:tr h="545203">
                <a:tc>
                  <a:txBody>
                    <a:bodyPr/>
                    <a:lstStyle/>
                    <a:p>
                      <a:pPr algn="ctr" fontAlgn="ctr"/>
                      <a:endParaRPr lang="zh-TW" altLang="en-US" sz="18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ctr"/>
                      <a:r>
                        <a:rPr lang="zh-TW" altLang="en-US" sz="1800" b="0" i="0" u="none" strike="noStrike" dirty="0">
                          <a:solidFill>
                            <a:srgbClr val="000000"/>
                          </a:solidFill>
                          <a:latin typeface="新細明體"/>
                        </a:rPr>
                        <a:t>家具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r>
              <a:tr h="545203">
                <a:tc>
                  <a:txBody>
                    <a:bodyPr/>
                    <a:lstStyle/>
                    <a:p>
                      <a:pPr algn="ctr" fontAlgn="ctr"/>
                      <a:endParaRPr lang="zh-TW" altLang="en-US" sz="18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a:noFill/>
                    </a:lnR>
                    <a:lnT>
                      <a:noFill/>
                    </a:lnT>
                    <a:lnB>
                      <a:noFill/>
                    </a:lnB>
                  </a:tcPr>
                </a:tc>
                <a:tc>
                  <a:txBody>
                    <a:bodyPr/>
                    <a:lstStyle/>
                    <a:p>
                      <a:pPr algn="ctr" fontAlgn="ctr"/>
                      <a:r>
                        <a:rPr lang="zh-TW" altLang="en-US" sz="1800" b="0" i="0" u="none" strike="noStrike" dirty="0" smtClean="0">
                          <a:solidFill>
                            <a:srgbClr val="000000"/>
                          </a:solidFill>
                          <a:latin typeface="新細明體"/>
                        </a:rPr>
                        <a:t>是</a:t>
                      </a:r>
                      <a:endParaRPr lang="zh-TW" altLang="en-US" sz="1800" b="0" i="0" u="none" strike="noStrike" dirty="0">
                        <a:solidFill>
                          <a:srgbClr val="000000"/>
                        </a:solidFill>
                        <a:latin typeface="新細明體"/>
                      </a:endParaRP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r h="545203">
                <a:tc>
                  <a:txBody>
                    <a:bodyPr/>
                    <a:lstStyle/>
                    <a:p>
                      <a:pPr algn="ctr" fontAlgn="ctr"/>
                      <a:r>
                        <a:rPr lang="zh-TW" altLang="en-US" sz="1800" b="0" i="0" u="none" strike="noStrike" dirty="0">
                          <a:solidFill>
                            <a:srgbClr val="000000"/>
                          </a:solidFill>
                          <a:latin typeface="新細明體"/>
                        </a:rPr>
                        <a:t>人</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1800" b="0" i="0" u="none" strike="noStrike" dirty="0">
                          <a:solidFill>
                            <a:srgbClr val="000000"/>
                          </a:solidFill>
                          <a:latin typeface="新細明體"/>
                        </a:rPr>
                        <a:t>桌子</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TW" altLang="en-US" sz="1800" b="0" i="0" u="none" strike="noStrike" dirty="0">
                          <a:solidFill>
                            <a:srgbClr val="000000"/>
                          </a:solidFill>
                          <a:latin typeface="新細明體"/>
                        </a:rPr>
                        <a:t>一個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2"/>
                    </a:solidFill>
                  </a:tcPr>
                </a:tc>
                <a:tc>
                  <a:txBody>
                    <a:bodyPr/>
                    <a:lstStyle/>
                    <a:p>
                      <a:pPr algn="ctr" fontAlgn="ctr"/>
                      <a:r>
                        <a:rPr lang="zh-TW" altLang="en-US" sz="1800" b="0" i="0" u="none" strike="noStrike" dirty="0">
                          <a:solidFill>
                            <a:srgbClr val="000000"/>
                          </a:solidFill>
                          <a:latin typeface="新細明體"/>
                        </a:rPr>
                        <a:t>座位</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203">
                <a:tc>
                  <a:txBody>
                    <a:bodyPr/>
                    <a:lstStyle/>
                    <a:p>
                      <a:pPr algn="ctr" fontAlgn="ctr"/>
                      <a:r>
                        <a:rPr lang="zh-TW" altLang="en-US" sz="1800" b="0" i="0" u="none" strike="noStrike" dirty="0" smtClean="0">
                          <a:solidFill>
                            <a:srgbClr val="000000"/>
                          </a:solidFill>
                          <a:latin typeface="新細明體"/>
                        </a:rPr>
                        <a:t>是</a:t>
                      </a:r>
                      <a:endParaRPr lang="zh-TW" altLang="en-US" sz="18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a:noFill/>
                    </a:lnR>
                    <a:lnT>
                      <a:noFill/>
                    </a:lnT>
                    <a:lnB>
                      <a:noFill/>
                    </a:lnB>
                  </a:tcPr>
                </a:tc>
                <a:tc>
                  <a:txBody>
                    <a:bodyPr/>
                    <a:lstStyle/>
                    <a:p>
                      <a:pPr algn="ctr" fontAlgn="ctr"/>
                      <a:r>
                        <a:rPr lang="zh-TW" altLang="en-US" sz="1800" b="0" i="0" u="none" strike="noStrike" dirty="0" smtClean="0">
                          <a:solidFill>
                            <a:srgbClr val="000000"/>
                          </a:solidFill>
                          <a:latin typeface="新細明體"/>
                        </a:rPr>
                        <a:t>是</a:t>
                      </a:r>
                      <a:endParaRPr lang="zh-TW" altLang="en-US" sz="1800" b="0" i="0" u="none" strike="noStrike" dirty="0">
                        <a:solidFill>
                          <a:srgbClr val="000000"/>
                        </a:solidFill>
                        <a:latin typeface="新細明體"/>
                      </a:endParaRP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5203">
                <a:tc>
                  <a:txBody>
                    <a:bodyPr/>
                    <a:lstStyle/>
                    <a:p>
                      <a:pPr algn="ctr" fontAlgn="ctr"/>
                      <a:r>
                        <a:rPr lang="zh-TW" altLang="en-US" sz="1800" b="0" i="0" u="none" strike="noStrike" dirty="0">
                          <a:solidFill>
                            <a:srgbClr val="000000"/>
                          </a:solidFill>
                          <a:latin typeface="新細明體"/>
                        </a:rPr>
                        <a:t>我</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TW" altLang="en-US" sz="1800" b="0" i="0" u="none" strike="noStrike" dirty="0">
                          <a:solidFill>
                            <a:srgbClr val="000000"/>
                          </a:solidFill>
                          <a:latin typeface="新細明體"/>
                        </a:rPr>
                        <a:t>擁有者</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2"/>
                    </a:solidFill>
                  </a:tcPr>
                </a:tc>
                <a:tc>
                  <a:txBody>
                    <a:bodyPr/>
                    <a:lstStyle/>
                    <a:p>
                      <a:pPr algn="ctr" fontAlgn="ctr"/>
                      <a:r>
                        <a:rPr lang="zh-TW" altLang="en-US" sz="1800" b="0" i="0" u="none" strike="noStrike" dirty="0">
                          <a:solidFill>
                            <a:srgbClr val="000000"/>
                          </a:solidFill>
                          <a:latin typeface="新細明體"/>
                        </a:rPr>
                        <a:t>我的桌子</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TW" altLang="en-US" sz="1800" b="0" i="0" u="none" strike="noStrike" dirty="0">
                          <a:solidFill>
                            <a:srgbClr val="000000"/>
                          </a:solidFill>
                          <a:latin typeface="新細明體"/>
                        </a:rPr>
                        <a:t>顏色</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2"/>
                    </a:solidFill>
                  </a:tcPr>
                </a:tc>
                <a:tc>
                  <a:txBody>
                    <a:bodyPr/>
                    <a:lstStyle/>
                    <a:p>
                      <a:pPr algn="ctr" fontAlgn="ctr"/>
                      <a:r>
                        <a:rPr lang="zh-TW" altLang="en-US" sz="1800" b="0" i="0" u="none" strike="noStrike" dirty="0">
                          <a:solidFill>
                            <a:srgbClr val="000000"/>
                          </a:solidFill>
                          <a:latin typeface="新細明體"/>
                        </a:rPr>
                        <a:t>藍色</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203">
                <a:tc>
                  <a:txBody>
                    <a:bodyPr/>
                    <a:lstStyle/>
                    <a:p>
                      <a:pPr algn="ctr" fontAlgn="ctr"/>
                      <a:endParaRPr lang="zh-TW" altLang="en-US" sz="18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a:noFill/>
                    </a:lnR>
                    <a:lnT>
                      <a:noFill/>
                    </a:lnT>
                    <a:lnB>
                      <a:noFill/>
                    </a:lnB>
                  </a:tcPr>
                </a:tc>
                <a:tc>
                  <a:txBody>
                    <a:bodyPr/>
                    <a:lstStyle/>
                    <a:p>
                      <a:pPr algn="ctr" fontAlgn="ctr"/>
                      <a:r>
                        <a:rPr lang="zh-TW" altLang="en-US" sz="1800" b="0" i="0" u="none" strike="noStrike" dirty="0" smtClean="0">
                          <a:solidFill>
                            <a:srgbClr val="000000"/>
                          </a:solidFill>
                          <a:latin typeface="新細明體"/>
                        </a:rPr>
                        <a:t>材質</a:t>
                      </a:r>
                      <a:endParaRPr lang="zh-TW" altLang="en-US" sz="1800" b="0" i="0" u="none" strike="noStrike" dirty="0">
                        <a:solidFill>
                          <a:srgbClr val="000000"/>
                        </a:solidFill>
                        <a:latin typeface="新細明體"/>
                      </a:endParaRP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a:noFill/>
                    </a:lnR>
                    <a:lnT>
                      <a:noFill/>
                    </a:lnT>
                    <a:lnB>
                      <a:noFill/>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r>
              <a:tr h="545203">
                <a:tc>
                  <a:txBody>
                    <a:bodyPr/>
                    <a:lstStyle/>
                    <a:p>
                      <a:pPr algn="ctr" fontAlgn="ctr"/>
                      <a:endParaRPr lang="zh-TW" altLang="en-US" sz="1800" b="0" i="0" u="none" strike="noStrike">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zh-TW" altLang="en-US" sz="1800" b="0" i="0" u="none" strike="noStrike" dirty="0">
                          <a:solidFill>
                            <a:srgbClr val="000000"/>
                          </a:solidFill>
                          <a:latin typeface="新細明體"/>
                        </a:rPr>
                        <a:t>木頭</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1800" b="0" i="0" u="none" strike="noStrike" dirty="0">
                        <a:solidFill>
                          <a:srgbClr val="000000"/>
                        </a:solidFill>
                        <a:latin typeface="新細明體"/>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grpSp>
        <p:nvGrpSpPr>
          <p:cNvPr id="4" name="群組 15"/>
          <p:cNvGrpSpPr/>
          <p:nvPr/>
        </p:nvGrpSpPr>
        <p:grpSpPr>
          <a:xfrm>
            <a:off x="1979712" y="2780928"/>
            <a:ext cx="5184576" cy="2448272"/>
            <a:chOff x="1979712" y="2780928"/>
            <a:chExt cx="5184576" cy="2448272"/>
          </a:xfrm>
        </p:grpSpPr>
        <p:sp>
          <p:nvSpPr>
            <p:cNvPr id="17" name="向下箭號 16"/>
            <p:cNvSpPr/>
            <p:nvPr/>
          </p:nvSpPr>
          <p:spPr>
            <a:xfrm>
              <a:off x="4788024" y="5013176"/>
              <a:ext cx="288032"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向右箭號 17"/>
            <p:cNvSpPr/>
            <p:nvPr/>
          </p:nvSpPr>
          <p:spPr>
            <a:xfrm>
              <a:off x="5868144" y="4653136"/>
              <a:ext cx="129614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向左箭號 18"/>
            <p:cNvSpPr/>
            <p:nvPr/>
          </p:nvSpPr>
          <p:spPr>
            <a:xfrm>
              <a:off x="1979712" y="4653136"/>
              <a:ext cx="1296144" cy="2160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向上箭號 19"/>
            <p:cNvSpPr/>
            <p:nvPr/>
          </p:nvSpPr>
          <p:spPr>
            <a:xfrm>
              <a:off x="4716016" y="3861048"/>
              <a:ext cx="216024" cy="36004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向上箭號 20"/>
            <p:cNvSpPr/>
            <p:nvPr/>
          </p:nvSpPr>
          <p:spPr>
            <a:xfrm>
              <a:off x="4716016" y="2780928"/>
              <a:ext cx="216024" cy="36004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向左箭號 21"/>
            <p:cNvSpPr/>
            <p:nvPr/>
          </p:nvSpPr>
          <p:spPr>
            <a:xfrm>
              <a:off x="5868144" y="3573016"/>
              <a:ext cx="1296144" cy="2160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1-2-2</a:t>
            </a:r>
            <a:r>
              <a:rPr lang="zh-TW" altLang="en-US" dirty="0" smtClean="0"/>
              <a:t> 知識的</a:t>
            </a:r>
            <a:r>
              <a:rPr lang="zh-TW" altLang="en-US" dirty="0" smtClean="0"/>
              <a:t>表徵</a:t>
            </a:r>
            <a:r>
              <a:rPr lang="en-US" altLang="zh-TW" dirty="0" smtClean="0"/>
              <a:t>10</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53</a:t>
            </a:fld>
            <a:endParaRPr lang="zh-TW" altLang="en-US"/>
          </a:p>
        </p:txBody>
      </p:sp>
      <p:sp>
        <p:nvSpPr>
          <p:cNvPr id="4" name="內容版面配置區 2"/>
          <p:cNvSpPr>
            <a:spLocks noGrp="1"/>
          </p:cNvSpPr>
          <p:nvPr>
            <p:ph sz="quarter" idx="1"/>
          </p:nvPr>
        </p:nvSpPr>
        <p:spPr/>
        <p:txBody>
          <a:bodyPr>
            <a:normAutofit/>
          </a:bodyPr>
          <a:lstStyle/>
          <a:p>
            <a:r>
              <a:rPr lang="zh-TW" altLang="en-US" dirty="0" smtClean="0"/>
              <a:t>例</a:t>
            </a:r>
            <a:r>
              <a:rPr lang="en-US" altLang="zh-TW" dirty="0" smtClean="0"/>
              <a:t>1</a:t>
            </a:r>
            <a:r>
              <a:rPr lang="zh-TW" altLang="en-US" dirty="0" smtClean="0"/>
              <a:t>：我看電視（論點：我、電視，關係：看）</a:t>
            </a:r>
            <a:endParaRPr lang="en-US" altLang="zh-TW" dirty="0" smtClean="0"/>
          </a:p>
          <a:p>
            <a:r>
              <a:rPr lang="zh-TW" altLang="en-US" dirty="0" smtClean="0"/>
              <a:t>例</a:t>
            </a:r>
            <a:r>
              <a:rPr lang="en-US" altLang="zh-TW" dirty="0" smtClean="0"/>
              <a:t>2</a:t>
            </a:r>
            <a:r>
              <a:rPr lang="zh-TW" altLang="en-US" dirty="0" smtClean="0"/>
              <a:t>：我給你一本書（論點：我（主體）、你（接受者）、書（物體）、關係：給）</a:t>
            </a:r>
            <a:endParaRPr lang="en-US" dirty="0" smtClean="0"/>
          </a:p>
          <a:p>
            <a:r>
              <a:rPr lang="zh-TW" altLang="en-US" dirty="0" smtClean="0"/>
              <a:t>例</a:t>
            </a:r>
            <a:r>
              <a:rPr lang="en-US" altLang="zh-TW" dirty="0" smtClean="0"/>
              <a:t>3</a:t>
            </a:r>
            <a:r>
              <a:rPr lang="zh-TW" altLang="en-US" dirty="0" smtClean="0"/>
              <a:t>：那個漂亮的女生在唱歌（兩命題：那個女生在唱歌、那個女生很漂亮</a:t>
            </a:r>
            <a:r>
              <a:rPr lang="en-US" dirty="0" smtClean="0"/>
              <a:t>)</a:t>
            </a:r>
            <a:endParaRPr lang="zh-TW" altLang="en-US" dirty="0" smtClean="0"/>
          </a:p>
          <a:p>
            <a:endParaRPr lang="en-US" altLang="zh-TW" dirty="0" smtClean="0"/>
          </a:p>
          <a:p>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a:r>
              <a:rPr lang="en-US" altLang="zh-TW" sz="3300" kern="1200" dirty="0">
                <a:solidFill>
                  <a:schemeClr val="accent3">
                    <a:shade val="75000"/>
                  </a:schemeClr>
                </a:solidFill>
                <a:latin typeface="+mj-lt"/>
                <a:ea typeface="+mj-ea"/>
                <a:cs typeface="+mj-cs"/>
              </a:rPr>
              <a:t>1-2-3</a:t>
            </a:r>
            <a:r>
              <a:rPr lang="zh-TW" altLang="en-US" sz="3300" kern="1200" dirty="0">
                <a:solidFill>
                  <a:schemeClr val="accent3">
                    <a:shade val="75000"/>
                  </a:schemeClr>
                </a:solidFill>
                <a:latin typeface="+mj-lt"/>
                <a:ea typeface="+mj-ea"/>
                <a:cs typeface="+mj-cs"/>
              </a:rPr>
              <a:t> 基</a:t>
            </a:r>
            <a:r>
              <a:rPr lang="zh-TW" altLang="en-US" sz="3300" kern="1200" dirty="0" smtClean="0">
                <a:solidFill>
                  <a:schemeClr val="accent3">
                    <a:shade val="75000"/>
                  </a:schemeClr>
                </a:solidFill>
                <a:latin typeface="+mj-lt"/>
                <a:ea typeface="+mj-ea"/>
                <a:cs typeface="+mj-cs"/>
              </a:rPr>
              <a:t>模</a:t>
            </a:r>
            <a:r>
              <a:rPr lang="en-US" altLang="zh-TW" sz="3300" kern="1200" dirty="0" smtClean="0">
                <a:solidFill>
                  <a:schemeClr val="accent3">
                    <a:shade val="75000"/>
                  </a:schemeClr>
                </a:solidFill>
                <a:latin typeface="+mj-lt"/>
                <a:ea typeface="+mj-ea"/>
                <a:cs typeface="+mj-cs"/>
              </a:rPr>
              <a:t>1</a:t>
            </a:r>
            <a:endParaRPr lang="en-US" altLang="zh-TW" sz="3300" kern="1200" dirty="0">
              <a:solidFill>
                <a:schemeClr val="accent3">
                  <a:shade val="75000"/>
                </a:schemeClr>
              </a:solidFill>
              <a:latin typeface="+mj-lt"/>
              <a:ea typeface="+mj-ea"/>
              <a:cs typeface="+mj-cs"/>
            </a:endParaRPr>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54</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基模</a:t>
            </a:r>
            <a:r>
              <a:rPr lang="en-US" dirty="0" smtClean="0"/>
              <a:t>(Schema)</a:t>
            </a:r>
            <a:r>
              <a:rPr lang="zh-TW" altLang="en-US" dirty="0" smtClean="0"/>
              <a:t>：</a:t>
            </a:r>
            <a:r>
              <a:rPr lang="en-US" altLang="zh-TW" dirty="0" smtClean="0"/>
              <a:t/>
            </a:r>
            <a:br>
              <a:rPr lang="en-US" altLang="zh-TW" dirty="0" smtClean="0"/>
            </a:br>
            <a:r>
              <a:rPr lang="en-US" altLang="zh-TW" dirty="0" smtClean="0"/>
              <a:t/>
            </a:r>
            <a:br>
              <a:rPr lang="en-US" altLang="zh-TW" dirty="0" smtClean="0"/>
            </a:br>
            <a:r>
              <a:rPr lang="zh-TW" altLang="en-US" dirty="0" smtClean="0"/>
              <a:t>定義：指個體用以認識周圍世界的基本模式。此一模式是由個體在遺傳的基礎上學得的各種經驗、意識、概念等所整合，構成一個與外在現實世界相對應的抽象的認知架構，貯存在記憶之中。當個體遇到外在刺激的情況時，它就用此一架構去核對了解、認識環境。</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1-2-3</a:t>
            </a:r>
            <a:r>
              <a:rPr lang="zh-TW" altLang="en-US" dirty="0" smtClean="0"/>
              <a:t> 基模</a:t>
            </a:r>
            <a:r>
              <a:rPr lang="en-US" altLang="zh-TW" dirty="0" smtClean="0"/>
              <a:t>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55</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基模</a:t>
            </a:r>
            <a:r>
              <a:rPr lang="en-US" dirty="0" smtClean="0"/>
              <a:t>(Schema)</a:t>
            </a:r>
            <a:r>
              <a:rPr lang="zh-TW" altLang="en-US" dirty="0" smtClean="0"/>
              <a:t>：</a:t>
            </a:r>
            <a:r>
              <a:rPr lang="en-US" altLang="zh-TW" dirty="0" smtClean="0"/>
              <a:t/>
            </a:r>
            <a:br>
              <a:rPr lang="en-US" altLang="zh-TW" dirty="0" smtClean="0"/>
            </a:br>
            <a:r>
              <a:rPr lang="en-US" altLang="zh-TW" dirty="0" smtClean="0"/>
              <a:t/>
            </a:r>
            <a:br>
              <a:rPr lang="en-US" altLang="zh-TW" dirty="0" smtClean="0"/>
            </a:br>
            <a:r>
              <a:rPr lang="zh-TW" altLang="en-US" dirty="0" smtClean="0"/>
              <a:t>基模（</a:t>
            </a:r>
            <a:r>
              <a:rPr lang="en-US" dirty="0" smtClean="0"/>
              <a:t>schema</a:t>
            </a:r>
            <a:r>
              <a:rPr lang="zh-TW" altLang="en-US" dirty="0" smtClean="0"/>
              <a:t>）是認知心理學的一個重要概念，是知識表徵（</a:t>
            </a:r>
            <a:r>
              <a:rPr lang="en-US" dirty="0" smtClean="0"/>
              <a:t>knowledge representation</a:t>
            </a:r>
            <a:r>
              <a:rPr lang="zh-TW" altLang="en-US" dirty="0" smtClean="0"/>
              <a:t>）的一種。認知心理學家認為，很多知識都是以基模的形式儲存在人的記憶系統裏的。基模跟其他知識表徵的分別在於它的涵蓋面較闊和較有組織，但也較抽象和模糊。</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1-2-3</a:t>
            </a:r>
            <a:r>
              <a:rPr lang="zh-TW" altLang="en-US" dirty="0" smtClean="0"/>
              <a:t> 基模</a:t>
            </a:r>
            <a:r>
              <a:rPr lang="en-US" altLang="zh-TW" dirty="0" smtClean="0"/>
              <a:t>3</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56</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pPr lvl="0"/>
            <a:r>
              <a:rPr lang="zh-TW" altLang="en-US" dirty="0" smtClean="0"/>
              <a:t>基模並不是靜止不動，「增長」－在既有基模中，新訊息的累積；「調整」－藉著重複練習使效率差的基模，更為特化或調整得適合特定的工作；「重建」－有嶄新的看法。</a:t>
            </a:r>
          </a:p>
          <a:p>
            <a:pPr lvl="1"/>
            <a:r>
              <a:rPr lang="en-US" dirty="0" smtClean="0"/>
              <a:t>EX:</a:t>
            </a:r>
            <a:r>
              <a:rPr lang="zh-TW" altLang="en-US" dirty="0" smtClean="0"/>
              <a:t>鳥：有羽毛會飛卵生</a:t>
            </a:r>
            <a:r>
              <a:rPr lang="en-US" dirty="0" smtClean="0"/>
              <a:t>=&gt;</a:t>
            </a:r>
            <a:r>
              <a:rPr lang="zh-TW" altLang="en-US" dirty="0" smtClean="0"/>
              <a:t>剛孵化未長羽毛</a:t>
            </a:r>
            <a:r>
              <a:rPr lang="en-US" dirty="0" smtClean="0"/>
              <a:t>=&gt;</a:t>
            </a:r>
            <a:r>
              <a:rPr lang="zh-TW" altLang="en-US" dirty="0" smtClean="0"/>
              <a:t>有的鳥</a:t>
            </a:r>
            <a:r>
              <a:rPr lang="en-US" dirty="0" smtClean="0"/>
              <a:t>(</a:t>
            </a:r>
            <a:r>
              <a:rPr lang="zh-TW" altLang="en-US" dirty="0" smtClean="0"/>
              <a:t>企鵝</a:t>
            </a:r>
            <a:r>
              <a:rPr lang="en-US" dirty="0" smtClean="0"/>
              <a:t>)</a:t>
            </a:r>
            <a:r>
              <a:rPr lang="zh-TW" altLang="en-US" dirty="0" smtClean="0"/>
              <a:t>不會飛</a:t>
            </a:r>
          </a:p>
          <a:p>
            <a:pPr lvl="0"/>
            <a:r>
              <a:rPr lang="zh-TW" altLang="en-US" dirty="0" smtClean="0"/>
              <a:t>腳本</a:t>
            </a:r>
            <a:r>
              <a:rPr lang="en-US" dirty="0" smtClean="0"/>
              <a:t>(Scripts)</a:t>
            </a:r>
            <a:r>
              <a:rPr lang="zh-TW" altLang="en-US" dirty="0" smtClean="0"/>
              <a:t>－一連串可在熟悉事件中獲得一般訊息的基模，即熟悉事物的模型。</a:t>
            </a:r>
          </a:p>
          <a:p>
            <a:pPr lvl="1"/>
            <a:r>
              <a:rPr lang="en-US" dirty="0" smtClean="0"/>
              <a:t>EX.</a:t>
            </a:r>
            <a:r>
              <a:rPr lang="zh-TW" altLang="en-US" dirty="0" smtClean="0"/>
              <a:t>買火車票的流程，麥當勞點餐流程</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1-2-3</a:t>
            </a:r>
            <a:r>
              <a:rPr lang="zh-TW" altLang="en-US" dirty="0" smtClean="0"/>
              <a:t> 基模</a:t>
            </a:r>
            <a:r>
              <a:rPr lang="en-US" altLang="zh-TW" dirty="0" smtClean="0"/>
              <a:t>4</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57</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pPr lvl="0"/>
            <a:r>
              <a:rPr lang="zh-TW" altLang="en-US" dirty="0" smtClean="0"/>
              <a:t>類化－特定事物概化而成的基模。儲存在記憶中的，不是個別的特定事件，而是關於各種不同類別的重要訊息。</a:t>
            </a:r>
          </a:p>
          <a:p>
            <a:pPr lvl="1"/>
            <a:r>
              <a:rPr lang="en-US" dirty="0" smtClean="0"/>
              <a:t>EX.</a:t>
            </a:r>
            <a:r>
              <a:rPr lang="zh-TW" altLang="en-US" dirty="0" smtClean="0"/>
              <a:t>儲存房子的基模會有重要的特徵，風格、坪數、房間數、樓層、材質</a:t>
            </a:r>
          </a:p>
          <a:p>
            <a:r>
              <a:rPr lang="zh-TW" altLang="en-US" dirty="0" smtClean="0"/>
              <a:t>基模的功能：</a:t>
            </a:r>
            <a:r>
              <a:rPr lang="en-US" dirty="0" smtClean="0"/>
              <a:t>(1)</a:t>
            </a:r>
            <a:r>
              <a:rPr lang="zh-TW" altLang="en-US" dirty="0" smtClean="0"/>
              <a:t>提供新資料所需符合的格式，以便了解該訊息；</a:t>
            </a:r>
            <a:r>
              <a:rPr lang="en-US" dirty="0" smtClean="0"/>
              <a:t>(2)</a:t>
            </a:r>
            <a:r>
              <a:rPr lang="zh-TW" altLang="en-US" dirty="0" smtClean="0"/>
              <a:t>引導目標取向的注意力；</a:t>
            </a:r>
            <a:r>
              <a:rPr lang="en-US" dirty="0" smtClean="0"/>
              <a:t>(3)</a:t>
            </a:r>
            <a:r>
              <a:rPr lang="zh-TW" altLang="en-US" dirty="0" smtClean="0"/>
              <a:t>補充自環境所得訊息的不足</a:t>
            </a:r>
            <a:endParaRPr lang="en-US" altLang="zh-TW" dirty="0" smtClean="0"/>
          </a:p>
          <a:p>
            <a:pPr>
              <a:buNone/>
            </a:pP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en-US" smtClean="0"/>
              <a:t>1-3 </a:t>
            </a:r>
            <a:r>
              <a:rPr lang="zh-TW" altLang="en-US" smtClean="0"/>
              <a:t>學習原理－學習要素</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58</a:t>
            </a:fld>
            <a:endParaRPr lang="zh-TW" altLang="en-US"/>
          </a:p>
        </p:txBody>
      </p:sp>
      <p:sp>
        <p:nvSpPr>
          <p:cNvPr id="4" name="內容版面配置區 2"/>
          <p:cNvSpPr>
            <a:spLocks noGrp="1"/>
          </p:cNvSpPr>
          <p:nvPr>
            <p:ph sz="quarter" idx="1"/>
          </p:nvPr>
        </p:nvSpPr>
        <p:spPr/>
        <p:txBody>
          <a:bodyPr/>
          <a:lstStyle/>
          <a:p>
            <a:r>
              <a:rPr lang="zh-TW" altLang="en-US" dirty="0" smtClean="0"/>
              <a:t>學習原理－學習要素</a:t>
            </a:r>
            <a:r>
              <a:rPr lang="en-US" altLang="zh-TW" dirty="0" smtClean="0"/>
              <a:t/>
            </a:r>
            <a:br>
              <a:rPr lang="en-US" altLang="zh-TW" dirty="0" smtClean="0"/>
            </a:br>
            <a:r>
              <a:rPr lang="en-US" altLang="zh-TW" dirty="0" smtClean="0"/>
              <a:t/>
            </a:r>
            <a:br>
              <a:rPr lang="en-US" altLang="zh-TW" dirty="0" smtClean="0"/>
            </a:br>
            <a:r>
              <a:rPr lang="zh-TW" altLang="en-US" dirty="0" smtClean="0"/>
              <a:t>訊息處理論涵蓋個體在獲取訊息期間的行動與作業，而這裡提及的學習要素即學習歷程的三個階段：</a:t>
            </a:r>
            <a:endParaRPr lang="en-US" altLang="zh-TW" dirty="0" smtClean="0"/>
          </a:p>
          <a:p>
            <a:pPr lvl="1"/>
            <a:r>
              <a:rPr lang="en-US" altLang="zh-TW" dirty="0" smtClean="0"/>
              <a:t>1-3-1 </a:t>
            </a:r>
            <a:r>
              <a:rPr lang="zh-TW" altLang="en-US" dirty="0" smtClean="0"/>
              <a:t>注意刺激</a:t>
            </a:r>
            <a:endParaRPr lang="en-US" altLang="zh-TW" dirty="0" smtClean="0"/>
          </a:p>
          <a:p>
            <a:pPr lvl="1"/>
            <a:r>
              <a:rPr lang="en-US" altLang="zh-TW" dirty="0" smtClean="0"/>
              <a:t>1-3-2 </a:t>
            </a:r>
            <a:r>
              <a:rPr lang="zh-TW" altLang="en-US" dirty="0" smtClean="0"/>
              <a:t>刺激編碼</a:t>
            </a:r>
            <a:endParaRPr lang="en-US" altLang="zh-TW" dirty="0" smtClean="0"/>
          </a:p>
          <a:p>
            <a:pPr lvl="1"/>
            <a:r>
              <a:rPr lang="en-US" altLang="zh-TW" dirty="0" smtClean="0"/>
              <a:t>1-3-3 </a:t>
            </a:r>
            <a:r>
              <a:rPr lang="zh-TW" altLang="en-US" dirty="0" smtClean="0"/>
              <a:t>訊息的貯存和檢索提取</a:t>
            </a:r>
            <a:endParaRPr lang="en-US" altLang="zh-TW" dirty="0" smtClean="0"/>
          </a:p>
          <a:p>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en-US" altLang="zh-TW" sz="3300" kern="1200" dirty="0">
                <a:solidFill>
                  <a:schemeClr val="accent3">
                    <a:shade val="75000"/>
                  </a:schemeClr>
                </a:solidFill>
                <a:latin typeface="+mj-lt"/>
                <a:ea typeface="+mj-ea"/>
                <a:cs typeface="+mj-cs"/>
              </a:rPr>
              <a:t>1-3-1 </a:t>
            </a:r>
            <a:r>
              <a:rPr lang="zh-TW" altLang="en-US" sz="3300" kern="1200" dirty="0">
                <a:solidFill>
                  <a:schemeClr val="accent3">
                    <a:shade val="75000"/>
                  </a:schemeClr>
                </a:solidFill>
                <a:latin typeface="+mj-lt"/>
                <a:ea typeface="+mj-ea"/>
                <a:cs typeface="+mj-cs"/>
              </a:rPr>
              <a:t>注意</a:t>
            </a:r>
            <a:r>
              <a:rPr lang="zh-TW" altLang="en-US" sz="3300" kern="1200" dirty="0" smtClean="0">
                <a:solidFill>
                  <a:schemeClr val="accent3">
                    <a:shade val="75000"/>
                  </a:schemeClr>
                </a:solidFill>
                <a:latin typeface="+mj-lt"/>
                <a:ea typeface="+mj-ea"/>
                <a:cs typeface="+mj-cs"/>
              </a:rPr>
              <a:t>刺激</a:t>
            </a:r>
            <a:r>
              <a:rPr lang="en-US" altLang="zh-TW" sz="3300" kern="1200" dirty="0" smtClean="0">
                <a:solidFill>
                  <a:schemeClr val="accent3">
                    <a:shade val="75000"/>
                  </a:schemeClr>
                </a:solidFill>
                <a:latin typeface="+mj-lt"/>
                <a:ea typeface="+mj-ea"/>
                <a:cs typeface="+mj-cs"/>
              </a:rPr>
              <a:t>1</a:t>
            </a:r>
            <a:endParaRPr lang="zh-TW" altLang="en-US" sz="3300" kern="1200" dirty="0">
              <a:solidFill>
                <a:schemeClr val="accent3">
                  <a:shade val="75000"/>
                </a:schemeClr>
              </a:solidFill>
              <a:latin typeface="+mj-lt"/>
              <a:ea typeface="+mj-ea"/>
              <a:cs typeface="+mj-cs"/>
            </a:endParaRPr>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59</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pPr lvl="0"/>
            <a:r>
              <a:rPr lang="zh-TW" altLang="en-US" dirty="0" smtClean="0"/>
              <a:t>人類學習的首要工作即是接收訊息，如何專注與選擇訊息是學習的第一要事（鍾宜興，民</a:t>
            </a:r>
            <a:r>
              <a:rPr lang="en-US" dirty="0" smtClean="0"/>
              <a:t>81</a:t>
            </a:r>
            <a:r>
              <a:rPr lang="zh-TW" altLang="en-US" dirty="0" smtClean="0"/>
              <a:t>）。</a:t>
            </a:r>
            <a:endParaRPr lang="en-US" altLang="zh-TW" dirty="0" smtClean="0"/>
          </a:p>
          <a:p>
            <a:pPr lvl="0"/>
            <a:r>
              <a:rPr lang="zh-TW" altLang="en-US" dirty="0" smtClean="0"/>
              <a:t>注意力為選取一種或一種以上的外在刺激或內在心理事件，並加以反應的內在心理能力或歷程。為學習的必備條件，每一瞬間，同時接收許多刺激，然而，個體僅就其中一小部份產生反應。</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2</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6</a:t>
            </a:fld>
            <a:endParaRPr lang="zh-TW" altLang="en-US"/>
          </a:p>
        </p:txBody>
      </p:sp>
      <p:sp>
        <p:nvSpPr>
          <p:cNvPr id="3" name="內容版面配置區 2"/>
          <p:cNvSpPr>
            <a:spLocks noGrp="1"/>
          </p:cNvSpPr>
          <p:nvPr>
            <p:ph sz="quarter" idx="1"/>
          </p:nvPr>
        </p:nvSpPr>
        <p:spPr/>
        <p:txBody>
          <a:bodyPr>
            <a:normAutofit/>
          </a:bodyPr>
          <a:lstStyle/>
          <a:p>
            <a:r>
              <a:rPr lang="zh-TW" altLang="en-US" dirty="0" smtClean="0"/>
              <a:t>認知</a:t>
            </a:r>
            <a:r>
              <a:rPr lang="en-US" altLang="zh-TW" dirty="0" smtClean="0"/>
              <a:t>(cognition)</a:t>
            </a:r>
            <a:r>
              <a:rPr lang="zh-TW" altLang="en-US" dirty="0" smtClean="0"/>
              <a:t>：人類尋求獲得知識的過程</a:t>
            </a:r>
            <a:endParaRPr lang="en-US" altLang="zh-TW" dirty="0" smtClean="0"/>
          </a:p>
          <a:p>
            <a:endParaRPr lang="en-US" altLang="zh-TW" dirty="0" smtClean="0"/>
          </a:p>
          <a:p>
            <a:r>
              <a:rPr lang="zh-TW" altLang="en-US" dirty="0" smtClean="0"/>
              <a:t>國內學者陳李綢（</a:t>
            </a:r>
            <a:r>
              <a:rPr lang="en-US" altLang="zh-TW" dirty="0" smtClean="0"/>
              <a:t>1992</a:t>
            </a:r>
            <a:r>
              <a:rPr lang="zh-TW" altLang="en-US" dirty="0" smtClean="0"/>
              <a:t>）對</a:t>
            </a:r>
            <a:r>
              <a:rPr lang="en-US" altLang="zh-TW" dirty="0" smtClean="0"/>
              <a:t>”</a:t>
            </a:r>
            <a:r>
              <a:rPr lang="zh-TW" altLang="en-US" dirty="0" smtClean="0"/>
              <a:t>認知</a:t>
            </a:r>
            <a:r>
              <a:rPr lang="en-US" altLang="zh-TW" dirty="0" smtClean="0"/>
              <a:t>”</a:t>
            </a:r>
            <a:r>
              <a:rPr lang="zh-TW" altLang="en-US" dirty="0" smtClean="0"/>
              <a:t>的界定具有六個觀點</a:t>
            </a:r>
            <a:r>
              <a:rPr lang="en-US" altLang="zh-TW" dirty="0" smtClean="0"/>
              <a:t>:</a:t>
            </a:r>
          </a:p>
          <a:p>
            <a:r>
              <a:rPr lang="en-US" altLang="zh-TW" dirty="0" smtClean="0"/>
              <a:t>(</a:t>
            </a:r>
            <a:r>
              <a:rPr lang="zh-TW" altLang="en-US" dirty="0" smtClean="0"/>
              <a:t>四</a:t>
            </a:r>
            <a:r>
              <a:rPr lang="en-US" altLang="zh-TW" dirty="0" smtClean="0"/>
              <a:t>)</a:t>
            </a:r>
            <a:r>
              <a:rPr lang="zh-TW" altLang="en-US" dirty="0" smtClean="0"/>
              <a:t>訊息處理觀點：（</a:t>
            </a:r>
            <a:r>
              <a:rPr lang="en-US" altLang="zh-TW" dirty="0" smtClean="0"/>
              <a:t>Informational Process</a:t>
            </a:r>
            <a:r>
              <a:rPr lang="zh-TW" altLang="en-US" dirty="0" smtClean="0"/>
              <a:t>）從電腦擬人化觀點說明「認知」是接收訊息及運用訊息。</a:t>
            </a:r>
          </a:p>
          <a:p>
            <a:r>
              <a:rPr lang="en-US" altLang="zh-TW" dirty="0" smtClean="0"/>
              <a:t>(</a:t>
            </a:r>
            <a:r>
              <a:rPr lang="zh-TW" altLang="en-US" dirty="0" smtClean="0"/>
              <a:t>五</a:t>
            </a:r>
            <a:r>
              <a:rPr lang="en-US" altLang="zh-TW" dirty="0" smtClean="0"/>
              <a:t>)</a:t>
            </a:r>
            <a:r>
              <a:rPr lang="zh-TW" altLang="en-US" dirty="0" smtClean="0"/>
              <a:t>心理語言觀點：個人獲得符號表徵及語言結構的綜合體。</a:t>
            </a:r>
            <a:endParaRPr lang="en-US" altLang="zh-TW" dirty="0" smtClean="0"/>
          </a:p>
          <a:p>
            <a:r>
              <a:rPr lang="en-US" altLang="zh-TW" dirty="0" smtClean="0"/>
              <a:t>(</a:t>
            </a:r>
            <a:r>
              <a:rPr lang="zh-TW" altLang="en-US" dirty="0" smtClean="0"/>
              <a:t>六</a:t>
            </a:r>
            <a:r>
              <a:rPr lang="en-US" altLang="zh-TW" dirty="0" smtClean="0"/>
              <a:t>)</a:t>
            </a:r>
            <a:r>
              <a:rPr lang="zh-TW" altLang="en-US" dirty="0" smtClean="0"/>
              <a:t>近代廣義觀點：多元化及廣泛化。</a:t>
            </a:r>
            <a:endParaRPr lang="en-US" altLang="zh-TW" dirty="0" smtClean="0"/>
          </a:p>
        </p:txBody>
      </p:sp>
    </p:spTree>
    <p:extLst>
      <p:ext uri="{BB962C8B-B14F-4D97-AF65-F5344CB8AC3E}">
        <p14:creationId xmlns="" xmlns:p14="http://schemas.microsoft.com/office/powerpoint/2010/main" val="19748812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60</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lnSpcReduction="10000"/>
          </a:bodyPr>
          <a:lstStyle/>
          <a:p>
            <a:pPr marL="514350" lvl="0" indent="-514350">
              <a:buFont typeface="+mj-lt"/>
              <a:buAutoNum type="arabicPeriod"/>
            </a:pPr>
            <a:r>
              <a:rPr lang="zh-TW" altLang="en-US" dirty="0" smtClean="0"/>
              <a:t>訊息多以物理能量的型式存在，感官的受器細胞將此物理能量轉換成神經訊號並傳送到中樞神經的感覺記憶裡。</a:t>
            </a:r>
          </a:p>
          <a:p>
            <a:pPr marL="514350" indent="-514350">
              <a:buFont typeface="+mj-lt"/>
              <a:buAutoNum type="arabicPeriod"/>
            </a:pPr>
            <a:r>
              <a:rPr lang="zh-TW" altLang="en-US" dirty="0" smtClean="0"/>
              <a:t>人類不會將感官所接受到的大量環境訊息全部加以利用，感覺記憶就像訊息的暫時儲存庫。</a:t>
            </a:r>
          </a:p>
          <a:p>
            <a:pPr marL="514350" indent="-514350">
              <a:buFont typeface="+mj-lt"/>
              <a:buAutoNum type="arabicPeriod"/>
            </a:pPr>
            <a:r>
              <a:rPr lang="zh-TW" altLang="en-US" dirty="0" smtClean="0"/>
              <a:t>視覺形象暫時儲存於「圖像記憶」，聽到的訊息暫時保留在「回音記憶」，圖像只能存在半秒，回音可維持三秒左右。這樣的時間長短已明顯足夠讓選擇性知覺歷程決定哪些訊息應該在工作記憶中。因此聽覺記憶已成為認知系統處理語言的一部分，有較大的訊息記憶容量。</a:t>
            </a:r>
            <a:endParaRPr lang="en-US" altLang="zh-TW" dirty="0" smtClean="0"/>
          </a:p>
          <a:p>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3</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61</a:t>
            </a:fld>
            <a:endParaRPr lang="zh-TW" altLang="en-US"/>
          </a:p>
        </p:txBody>
      </p:sp>
      <p:sp>
        <p:nvSpPr>
          <p:cNvPr id="4" name="內容版面配置區 2"/>
          <p:cNvSpPr>
            <a:spLocks noGrp="1"/>
          </p:cNvSpPr>
          <p:nvPr>
            <p:ph sz="quarter" idx="1"/>
          </p:nvPr>
        </p:nvSpPr>
        <p:spPr>
          <a:xfrm>
            <a:off x="301752" y="1527048"/>
            <a:ext cx="8503920" cy="5188100"/>
          </a:xfrm>
        </p:spPr>
        <p:txBody>
          <a:bodyPr>
            <a:normAutofit/>
          </a:bodyPr>
          <a:lstStyle/>
          <a:p>
            <a:pPr lvl="0"/>
            <a:r>
              <a:rPr lang="zh-TW" altLang="en-US" dirty="0" smtClean="0"/>
              <a:t>組型辨識</a:t>
            </a:r>
            <a:r>
              <a:rPr lang="en-US" dirty="0" smtClean="0"/>
              <a:t>(pattern recognition)</a:t>
            </a:r>
            <a:r>
              <a:rPr lang="zh-TW" altLang="en-US" dirty="0" smtClean="0"/>
              <a:t>：感官所接收的訊息中留下在感覺記憶裡，跟個體的既有知識相比較並賦予意義。</a:t>
            </a:r>
            <a:r>
              <a:rPr lang="en-US" altLang="zh-TW" dirty="0" smtClean="0"/>
              <a:t/>
            </a:r>
            <a:br>
              <a:rPr lang="en-US" altLang="zh-TW" dirty="0" smtClean="0"/>
            </a:br>
            <a:endParaRPr lang="en-US" altLang="zh-TW" dirty="0" smtClean="0"/>
          </a:p>
          <a:p>
            <a:pPr marL="514350" lvl="0" indent="-514350">
              <a:buFont typeface="+mj-lt"/>
              <a:buAutoNum type="arabicPeriod"/>
            </a:pPr>
            <a:r>
              <a:rPr lang="zh-TW" altLang="en-US" dirty="0" smtClean="0"/>
              <a:t>模板比對論：與學習者記憶中已有的心像做比較，一旦比對適合，該刺激即被確認。同電腦。但人不應如此慢。</a:t>
            </a:r>
            <a:endParaRPr lang="en-US" altLang="zh-TW" dirty="0" smtClean="0"/>
          </a:p>
          <a:p>
            <a:pPr marL="514350" lvl="0" indent="-514350">
              <a:buFont typeface="+mj-lt"/>
              <a:buAutoNum type="arabicPeriod"/>
            </a:pPr>
            <a:r>
              <a:rPr lang="zh-TW" altLang="en-US" dirty="0" smtClean="0"/>
              <a:t>特徵分析論：無法解釋組型的結構。</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4</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62</a:t>
            </a:fld>
            <a:endParaRPr lang="zh-TW" altLang="en-US"/>
          </a:p>
        </p:txBody>
      </p:sp>
      <p:sp>
        <p:nvSpPr>
          <p:cNvPr id="4" name="內容版面配置區 2"/>
          <p:cNvSpPr>
            <a:spLocks noGrp="1"/>
          </p:cNvSpPr>
          <p:nvPr>
            <p:ph sz="quarter" idx="1"/>
          </p:nvPr>
        </p:nvSpPr>
        <p:spPr>
          <a:xfrm>
            <a:off x="301752" y="1527048"/>
            <a:ext cx="8503920" cy="5188100"/>
          </a:xfrm>
        </p:spPr>
        <p:txBody>
          <a:bodyPr>
            <a:normAutofit/>
          </a:bodyPr>
          <a:lstStyle/>
          <a:p>
            <a:pPr lvl="0"/>
            <a:r>
              <a:rPr lang="zh-TW" altLang="en-US" dirty="0" smtClean="0"/>
              <a:t>組型辨識</a:t>
            </a:r>
            <a:r>
              <a:rPr lang="en-US" dirty="0" smtClean="0"/>
              <a:t>(pattern recognition)</a:t>
            </a:r>
            <a:r>
              <a:rPr lang="zh-TW" altLang="en-US" dirty="0" smtClean="0"/>
              <a:t>：</a:t>
            </a:r>
            <a:r>
              <a:rPr lang="en-US" altLang="zh-TW" dirty="0" smtClean="0"/>
              <a:t/>
            </a:r>
            <a:br>
              <a:rPr lang="en-US" altLang="zh-TW" dirty="0" smtClean="0"/>
            </a:br>
            <a:endParaRPr lang="en-US" altLang="zh-TW" dirty="0" smtClean="0"/>
          </a:p>
          <a:p>
            <a:pPr marL="514350" lvl="0" indent="-514350">
              <a:buFont typeface="+mj-lt"/>
              <a:buAutoNum type="arabicPeriod" startAt="3"/>
            </a:pPr>
            <a:r>
              <a:rPr lang="zh-TW" altLang="en-US" dirty="0" smtClean="0"/>
              <a:t>目前對於結構的問題有兩種觀點－原型論</a:t>
            </a:r>
            <a:r>
              <a:rPr lang="en-US" dirty="0" smtClean="0"/>
              <a:t>(</a:t>
            </a:r>
            <a:r>
              <a:rPr lang="zh-TW" altLang="en-US" dirty="0" smtClean="0"/>
              <a:t>以產生該類別之最具代表性的原型組型來代表該類組型，將輸入刺激跟這個原型比對來辨識組型</a:t>
            </a:r>
            <a:r>
              <a:rPr lang="en-US" dirty="0" smtClean="0"/>
              <a:t>)</a:t>
            </a:r>
            <a:r>
              <a:rPr lang="zh-TW" altLang="en-US" dirty="0" smtClean="0"/>
              <a:t>；熟悉物體被視為簡單部分的已知組合</a:t>
            </a:r>
            <a:r>
              <a:rPr lang="en-US" dirty="0" smtClean="0"/>
              <a:t>(</a:t>
            </a:r>
            <a:r>
              <a:rPr lang="zh-TW" altLang="en-US" dirty="0" smtClean="0"/>
              <a:t>以基本幾何形狀來察覺，將部分的配置跟記憶裡的表徵比對，因此只要看到一小部分即可輕易辨認</a:t>
            </a:r>
            <a:r>
              <a:rPr lang="en-US" dirty="0" smtClean="0"/>
              <a:t>)</a:t>
            </a:r>
            <a:r>
              <a:rPr lang="zh-TW" altLang="en-US" dirty="0" smtClean="0"/>
              <a:t>。</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5</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63</a:t>
            </a:fld>
            <a:endParaRPr lang="zh-TW" altLang="en-US"/>
          </a:p>
        </p:txBody>
      </p:sp>
      <p:sp>
        <p:nvSpPr>
          <p:cNvPr id="4" name="內容版面配置區 2"/>
          <p:cNvSpPr>
            <a:spLocks noGrp="1"/>
          </p:cNvSpPr>
          <p:nvPr>
            <p:ph sz="quarter" idx="1"/>
          </p:nvPr>
        </p:nvSpPr>
        <p:spPr>
          <a:xfrm>
            <a:off x="301752" y="1527048"/>
            <a:ext cx="8503920" cy="5045224"/>
          </a:xfrm>
        </p:spPr>
        <p:txBody>
          <a:bodyPr>
            <a:normAutofit/>
          </a:bodyPr>
          <a:lstStyle/>
          <a:p>
            <a:pPr lvl="0"/>
            <a:r>
              <a:rPr lang="zh-TW" altLang="en-US" dirty="0" smtClean="0"/>
              <a:t>組型辨識的歷程</a:t>
            </a:r>
          </a:p>
          <a:p>
            <a:pPr marL="514350" lvl="0" indent="-514350">
              <a:buFont typeface="+mj-lt"/>
              <a:buAutoNum type="arabicPeriod"/>
            </a:pPr>
            <a:r>
              <a:rPr lang="zh-TW" altLang="en-US" dirty="0" smtClean="0"/>
              <a:t>資料驅動處理</a:t>
            </a:r>
            <a:r>
              <a:rPr lang="en-US" dirty="0" smtClean="0"/>
              <a:t>=</a:t>
            </a:r>
            <a:r>
              <a:rPr lang="zh-TW" altLang="en-US" dirty="0" smtClean="0"/>
              <a:t>事件驅動</a:t>
            </a:r>
            <a:r>
              <a:rPr lang="en-US" dirty="0" smtClean="0"/>
              <a:t>(</a:t>
            </a:r>
            <a:r>
              <a:rPr lang="zh-TW" altLang="en-US" dirty="0" smtClean="0"/>
              <a:t>由下而上</a:t>
            </a:r>
            <a:r>
              <a:rPr lang="en-US" dirty="0" smtClean="0"/>
              <a:t>)</a:t>
            </a:r>
            <a:r>
              <a:rPr lang="zh-TW" altLang="en-US" dirty="0" smtClean="0"/>
              <a:t>處理</a:t>
            </a:r>
          </a:p>
          <a:p>
            <a:pPr marL="514350" lvl="0" indent="-514350">
              <a:buFont typeface="+mj-lt"/>
              <a:buAutoNum type="arabicPeriod"/>
            </a:pPr>
            <a:r>
              <a:rPr lang="zh-TW" altLang="en-US" dirty="0" smtClean="0"/>
              <a:t>概念驅動</a:t>
            </a:r>
            <a:r>
              <a:rPr lang="en-US" dirty="0" smtClean="0"/>
              <a:t>(</a:t>
            </a:r>
            <a:r>
              <a:rPr lang="zh-TW" altLang="en-US" dirty="0" smtClean="0"/>
              <a:t>由上而下</a:t>
            </a:r>
            <a:r>
              <a:rPr lang="en-US" dirty="0" smtClean="0"/>
              <a:t>)</a:t>
            </a:r>
            <a:r>
              <a:rPr lang="zh-TW" altLang="en-US" dirty="0" smtClean="0"/>
              <a:t>處理</a:t>
            </a:r>
          </a:p>
          <a:p>
            <a:pPr marL="514350" lvl="0" indent="-514350">
              <a:buFont typeface="+mj-lt"/>
              <a:buAutoNum type="arabicPeriod"/>
            </a:pPr>
            <a:r>
              <a:rPr lang="zh-TW" altLang="en-US" dirty="0" smtClean="0"/>
              <a:t>平行分配處理</a:t>
            </a:r>
            <a:r>
              <a:rPr lang="en-US" dirty="0" smtClean="0"/>
              <a:t>PDP</a:t>
            </a:r>
            <a:r>
              <a:rPr lang="zh-TW" altLang="en-US" dirty="0" smtClean="0"/>
              <a:t>：</a:t>
            </a:r>
            <a:r>
              <a:rPr lang="en-US" dirty="0" smtClean="0"/>
              <a:t>THE CAT=the cat</a:t>
            </a:r>
            <a:endParaRPr lang="zh-TW" altLang="en-US" dirty="0" smtClean="0"/>
          </a:p>
        </p:txBody>
      </p:sp>
    </p:spTree>
    <p:extLst>
      <p:ext uri="{BB962C8B-B14F-4D97-AF65-F5344CB8AC3E}">
        <p14:creationId xmlns="" xmlns:p14="http://schemas.microsoft.com/office/powerpoint/2010/main" val="19037764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6</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64</a:t>
            </a:fld>
            <a:endParaRPr lang="zh-TW" altLang="en-US"/>
          </a:p>
        </p:txBody>
      </p:sp>
      <p:sp>
        <p:nvSpPr>
          <p:cNvPr id="4" name="內容版面配置區 2"/>
          <p:cNvSpPr>
            <a:spLocks noGrp="1"/>
          </p:cNvSpPr>
          <p:nvPr>
            <p:ph sz="quarter" idx="1"/>
          </p:nvPr>
        </p:nvSpPr>
        <p:spPr>
          <a:xfrm>
            <a:off x="301752" y="1527048"/>
            <a:ext cx="8503920" cy="5045224"/>
          </a:xfrm>
        </p:spPr>
        <p:txBody>
          <a:bodyPr>
            <a:normAutofit/>
          </a:bodyPr>
          <a:lstStyle/>
          <a:p>
            <a:pPr lvl="0"/>
            <a:r>
              <a:rPr lang="zh-TW" altLang="en-US" dirty="0" smtClean="0"/>
              <a:t>組型辨識的歷程</a:t>
            </a:r>
          </a:p>
          <a:p>
            <a:pPr marL="514350" lvl="0" indent="-514350">
              <a:buFont typeface="+mj-lt"/>
              <a:buAutoNum type="arabicPeriod" startAt="4"/>
            </a:pPr>
            <a:r>
              <a:rPr lang="zh-TW" altLang="en-US" dirty="0" smtClean="0"/>
              <a:t>「平行分散處理模式（</a:t>
            </a:r>
            <a:r>
              <a:rPr lang="en-US" dirty="0" smtClean="0"/>
              <a:t>parallel distributed processing</a:t>
            </a:r>
            <a:r>
              <a:rPr lang="zh-TW" altLang="en-US" dirty="0" smtClean="0"/>
              <a:t>；</a:t>
            </a:r>
            <a:r>
              <a:rPr lang="en-US" dirty="0" smtClean="0"/>
              <a:t>PDP</a:t>
            </a:r>
            <a:r>
              <a:rPr lang="zh-TW" altLang="en-US" dirty="0" smtClean="0"/>
              <a:t>） 」，或稱「聯結論模式（</a:t>
            </a:r>
            <a:r>
              <a:rPr lang="en-US" dirty="0" smtClean="0"/>
              <a:t>connectionist model</a:t>
            </a:r>
            <a:r>
              <a:rPr lang="zh-TW" altLang="en-US" dirty="0" smtClean="0"/>
              <a:t>）」認為人類有能力作到如此，這個方法著重陳述性與程序性的知識，是經由一連串連結元素的組合過程。在聯結論模式中，各節點的復活會引發其他節點的再生，這個現象稱為「活動擴散（</a:t>
            </a:r>
            <a:r>
              <a:rPr lang="en-US" dirty="0" smtClean="0"/>
              <a:t>spreading activation</a:t>
            </a:r>
            <a:r>
              <a:rPr lang="zh-TW" altLang="en-US" dirty="0" smtClean="0"/>
              <a:t>）」，引發其它節點的節點稱為「主要節點（</a:t>
            </a:r>
            <a:r>
              <a:rPr lang="en-US" dirty="0" smtClean="0"/>
              <a:t>prime</a:t>
            </a:r>
            <a:r>
              <a:rPr lang="zh-TW" altLang="en-US" dirty="0" smtClean="0"/>
              <a:t>）」，而啟發的結果稱為「主要功效（</a:t>
            </a:r>
            <a:r>
              <a:rPr lang="en-US" dirty="0" smtClean="0"/>
              <a:t>priming effect</a:t>
            </a:r>
            <a:r>
              <a:rPr lang="zh-TW" altLang="en-US" dirty="0" smtClean="0"/>
              <a:t>）」。</a:t>
            </a:r>
          </a:p>
        </p:txBody>
      </p:sp>
    </p:spTree>
    <p:extLst>
      <p:ext uri="{BB962C8B-B14F-4D97-AF65-F5344CB8AC3E}">
        <p14:creationId xmlns="" xmlns:p14="http://schemas.microsoft.com/office/powerpoint/2010/main" val="19037764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1-3-1 </a:t>
            </a:r>
            <a:r>
              <a:rPr lang="zh-TW" altLang="en-US" dirty="0" smtClean="0"/>
              <a:t>注意刺激</a:t>
            </a:r>
            <a:r>
              <a:rPr lang="en-US" altLang="zh-TW" dirty="0" smtClean="0"/>
              <a:t>7</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65</a:t>
            </a:fld>
            <a:endParaRPr lang="zh-TW" altLang="en-US"/>
          </a:p>
        </p:txBody>
      </p:sp>
      <p:sp>
        <p:nvSpPr>
          <p:cNvPr id="4" name="內容版面配置區 2"/>
          <p:cNvSpPr>
            <a:spLocks noGrp="1"/>
          </p:cNvSpPr>
          <p:nvPr>
            <p:ph sz="quarter" idx="1"/>
          </p:nvPr>
        </p:nvSpPr>
        <p:spPr>
          <a:xfrm>
            <a:off x="301752" y="1527048"/>
            <a:ext cx="8503920" cy="4759472"/>
          </a:xfrm>
        </p:spPr>
        <p:txBody>
          <a:bodyPr>
            <a:normAutofit/>
          </a:bodyPr>
          <a:lstStyle/>
          <a:p>
            <a:r>
              <a:rPr lang="zh-TW" altLang="en-US" dirty="0" smtClean="0"/>
              <a:t>關於聯結論模式的一個重要概念是，啟發的擴散是以平行的方式進行，且有用的知識是存放在節點的互相關聯間。聯結論模式同時認為，如果你要學生學習某個主題，啟發他們的主要節點將會有很大的幫助，也就是用背景知識與主題相關的知識來準備啟發他們。</a:t>
            </a:r>
            <a:endParaRPr lang="en-US" altLang="zh-TW" dirty="0" smtClean="0"/>
          </a:p>
          <a:p>
            <a:r>
              <a:rPr lang="zh-TW" altLang="en-US" dirty="0" smtClean="0"/>
              <a:t>注意力的角色：自動化</a:t>
            </a:r>
            <a:r>
              <a:rPr lang="en-US" dirty="0" smtClean="0"/>
              <a:t>or </a:t>
            </a:r>
            <a:r>
              <a:rPr lang="zh-TW" altLang="en-US" dirty="0" smtClean="0"/>
              <a:t>審慎控制</a:t>
            </a:r>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en-US" dirty="0" smtClean="0"/>
              <a:t>1-3 </a:t>
            </a:r>
            <a:r>
              <a:rPr lang="en-US" altLang="zh-TW" dirty="0" smtClean="0"/>
              <a:t>-2 </a:t>
            </a:r>
            <a:r>
              <a:rPr lang="zh-TW" altLang="en-US" dirty="0" smtClean="0"/>
              <a:t>刺激編碼</a:t>
            </a:r>
            <a:r>
              <a:rPr lang="en-US" altLang="zh-TW" dirty="0" smtClean="0"/>
              <a:t>1</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66</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刺激編碼</a:t>
            </a:r>
            <a:r>
              <a:rPr lang="en-US" altLang="zh-TW" dirty="0" smtClean="0"/>
              <a:t/>
            </a:r>
            <a:br>
              <a:rPr lang="en-US" altLang="zh-TW" dirty="0" smtClean="0"/>
            </a:br>
            <a:r>
              <a:rPr lang="en-US" altLang="zh-TW" dirty="0" smtClean="0"/>
              <a:t/>
            </a:r>
            <a:br>
              <a:rPr lang="en-US" altLang="zh-TW" dirty="0" smtClean="0"/>
            </a:br>
            <a:r>
              <a:rPr lang="zh-TW" altLang="en-US" dirty="0" smtClean="0"/>
              <a:t>主要的影響：</a:t>
            </a:r>
            <a:r>
              <a:rPr lang="en-US" altLang="zh-TW" dirty="0" smtClean="0"/>
              <a:t/>
            </a:r>
            <a:br>
              <a:rPr lang="en-US" altLang="zh-TW" dirty="0" smtClean="0"/>
            </a:br>
            <a:r>
              <a:rPr lang="en-US" dirty="0" smtClean="0"/>
              <a:t>(1)</a:t>
            </a:r>
            <a:r>
              <a:rPr lang="zh-TW" altLang="en-US" dirty="0" smtClean="0"/>
              <a:t>個人所持的基模</a:t>
            </a:r>
            <a:r>
              <a:rPr lang="en-US" dirty="0" smtClean="0"/>
              <a:t> </a:t>
            </a:r>
            <a:br>
              <a:rPr lang="en-US" dirty="0" smtClean="0"/>
            </a:br>
            <a:r>
              <a:rPr lang="en-US" dirty="0" smtClean="0"/>
              <a:t>(2)</a:t>
            </a:r>
            <a:r>
              <a:rPr lang="zh-TW" altLang="en-US" dirty="0" smtClean="0"/>
              <a:t>注意力</a:t>
            </a:r>
            <a:r>
              <a:rPr lang="en-US" altLang="zh-TW" dirty="0" smtClean="0"/>
              <a:t/>
            </a:r>
            <a:br>
              <a:rPr lang="en-US" altLang="zh-TW" dirty="0" smtClean="0"/>
            </a:br>
            <a:r>
              <a:rPr lang="en-US" dirty="0" smtClean="0"/>
              <a:t>(3)</a:t>
            </a:r>
            <a:r>
              <a:rPr lang="zh-TW" altLang="en-US" dirty="0" smtClean="0"/>
              <a:t>處理的深度</a:t>
            </a:r>
            <a:r>
              <a:rPr lang="en-US" altLang="zh-TW" dirty="0" smtClean="0"/>
              <a:t> </a:t>
            </a:r>
            <a:r>
              <a:rPr lang="en-US" dirty="0" smtClean="0"/>
              <a:t>(</a:t>
            </a:r>
            <a:r>
              <a:rPr lang="zh-TW" altLang="en-US" dirty="0" smtClean="0"/>
              <a:t>處理得越深，記憶越深</a:t>
            </a:r>
            <a:r>
              <a:rPr lang="en-US" dirty="0" smtClean="0"/>
              <a:t>)</a:t>
            </a:r>
            <a:br>
              <a:rPr lang="en-US" dirty="0" smtClean="0"/>
            </a:br>
            <a:endParaRPr lang="zh-TW" altLang="en-US" dirty="0" smtClean="0"/>
          </a:p>
          <a:p>
            <a:pPr lvl="1"/>
            <a:r>
              <a:rPr lang="zh-TW" altLang="en-US" dirty="0" smtClean="0"/>
              <a:t>意義為主的處理通常是深度處理。</a:t>
            </a:r>
            <a:r>
              <a:rPr lang="en-US" altLang="zh-TW" dirty="0" smtClean="0"/>
              <a:t/>
            </a:r>
            <a:br>
              <a:rPr lang="en-US" altLang="zh-TW" dirty="0" smtClean="0"/>
            </a:br>
            <a:r>
              <a:rPr lang="en-US" dirty="0" smtClean="0"/>
              <a:t>Ex. </a:t>
            </a:r>
            <a:r>
              <a:rPr lang="zh-TW" altLang="en-US" dirty="0" smtClean="0"/>
              <a:t>逐字抄寫</a:t>
            </a:r>
            <a:r>
              <a:rPr lang="en-US" dirty="0" smtClean="0"/>
              <a:t>(</a:t>
            </a:r>
            <a:r>
              <a:rPr lang="zh-TW" altLang="en-US" dirty="0" smtClean="0"/>
              <a:t>淺層</a:t>
            </a:r>
            <a:r>
              <a:rPr lang="en-US" dirty="0" smtClean="0"/>
              <a:t>) </a:t>
            </a:r>
            <a:r>
              <a:rPr lang="en-US" dirty="0" err="1" smtClean="0"/>
              <a:t>v.s</a:t>
            </a:r>
            <a:r>
              <a:rPr lang="en-US" dirty="0" smtClean="0"/>
              <a:t>. </a:t>
            </a:r>
            <a:r>
              <a:rPr lang="zh-TW" altLang="en-US" dirty="0" smtClean="0"/>
              <a:t>解釋重點 做摘要</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en-US" dirty="0" smtClean="0"/>
              <a:t>1-3 </a:t>
            </a:r>
            <a:r>
              <a:rPr lang="en-US" altLang="zh-TW" dirty="0" smtClean="0"/>
              <a:t>-2 </a:t>
            </a:r>
            <a:r>
              <a:rPr lang="zh-TW" altLang="en-US" dirty="0" smtClean="0"/>
              <a:t>刺激編碼</a:t>
            </a:r>
            <a:r>
              <a:rPr lang="en-US" altLang="zh-TW" dirty="0" smtClean="0"/>
              <a:t>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67</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編碼的方法：</a:t>
            </a:r>
            <a:r>
              <a:rPr lang="en-US" altLang="zh-TW" dirty="0" smtClean="0"/>
              <a:t/>
            </a:r>
            <a:br>
              <a:rPr lang="en-US" altLang="zh-TW" dirty="0" smtClean="0"/>
            </a:br>
            <a:r>
              <a:rPr lang="en-US" dirty="0" smtClean="0"/>
              <a:t>(1)</a:t>
            </a:r>
            <a:r>
              <a:rPr lang="zh-TW" altLang="en-US" dirty="0" smtClean="0"/>
              <a:t>維持</a:t>
            </a:r>
            <a:r>
              <a:rPr lang="en-US" dirty="0" smtClean="0"/>
              <a:t>/</a:t>
            </a:r>
            <a:r>
              <a:rPr lang="zh-TW" altLang="en-US" dirty="0" smtClean="0"/>
              <a:t>基本覆誦</a:t>
            </a:r>
            <a:r>
              <a:rPr lang="en-US" dirty="0" smtClean="0"/>
              <a:t>  </a:t>
            </a:r>
            <a:br>
              <a:rPr lang="en-US" dirty="0" smtClean="0"/>
            </a:br>
            <a:r>
              <a:rPr lang="en-US" dirty="0" smtClean="0"/>
              <a:t>(2)</a:t>
            </a:r>
            <a:r>
              <a:rPr lang="zh-TW" altLang="en-US" dirty="0" smtClean="0"/>
              <a:t>精進覆誦：產生關聯、符號取代、添加幫助記憶</a:t>
            </a:r>
            <a:endParaRPr lang="en-US" altLang="zh-TW" dirty="0" smtClean="0"/>
          </a:p>
          <a:p>
            <a:endParaRPr lang="en-US" altLang="zh-TW" dirty="0" smtClean="0"/>
          </a:p>
          <a:p>
            <a:r>
              <a:rPr lang="zh-TW" altLang="en-US" dirty="0" smtClean="0"/>
              <a:t>精進的策略：</a:t>
            </a:r>
            <a:r>
              <a:rPr lang="en-US" altLang="zh-TW" dirty="0" smtClean="0"/>
              <a:t/>
            </a:r>
            <a:br>
              <a:rPr lang="en-US" altLang="zh-TW" dirty="0" smtClean="0"/>
            </a:br>
            <a:r>
              <a:rPr lang="en-US" dirty="0" smtClean="0"/>
              <a:t>(1)</a:t>
            </a:r>
            <a:r>
              <a:rPr lang="zh-TW" altLang="en-US" dirty="0" smtClean="0"/>
              <a:t>添加語文陳述：重要概念比較、回答推論性問題、有條理摘述</a:t>
            </a:r>
            <a:r>
              <a:rPr lang="en-US" altLang="zh-TW" dirty="0" smtClean="0"/>
              <a:t/>
            </a:r>
            <a:br>
              <a:rPr lang="en-US" altLang="zh-TW" dirty="0" smtClean="0"/>
            </a:br>
            <a:r>
              <a:rPr lang="en-US" dirty="0" smtClean="0"/>
              <a:t>(2)</a:t>
            </a:r>
            <a:r>
              <a:rPr lang="zh-TW" altLang="en-US" dirty="0" smtClean="0"/>
              <a:t>心像：</a:t>
            </a:r>
            <a:r>
              <a:rPr lang="en-US" dirty="0" smtClean="0"/>
              <a:t>ex.</a:t>
            </a:r>
            <a:r>
              <a:rPr lang="zh-TW" altLang="en-US" dirty="0" smtClean="0"/>
              <a:t>百貨公司的停車場，各樓層有主題塗鴉</a:t>
            </a:r>
            <a:r>
              <a:rPr lang="en-US" altLang="zh-TW" dirty="0" smtClean="0"/>
              <a:t/>
            </a:r>
            <a:br>
              <a:rPr lang="en-US" altLang="zh-TW" dirty="0" smtClean="0"/>
            </a:br>
            <a:r>
              <a:rPr lang="en-US" dirty="0" smtClean="0"/>
              <a:t>(3)</a:t>
            </a:r>
            <a:r>
              <a:rPr lang="zh-TW" altLang="en-US" dirty="0" smtClean="0"/>
              <a:t>記憶術：不熟悉的跟已習得的訊息連結</a:t>
            </a:r>
            <a:endParaRPr lang="en-US" altLang="zh-TW" dirty="0" smtClean="0"/>
          </a:p>
        </p:txBody>
      </p:sp>
    </p:spTree>
    <p:extLst>
      <p:ext uri="{BB962C8B-B14F-4D97-AF65-F5344CB8AC3E}">
        <p14:creationId xmlns="" xmlns:p14="http://schemas.microsoft.com/office/powerpoint/2010/main" val="19037764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1" algn="ctr" rtl="0">
              <a:spcBef>
                <a:spcPct val="0"/>
              </a:spcBef>
            </a:pPr>
            <a:r>
              <a:rPr lang="en-US" altLang="zh-TW" sz="3300" kern="1200" dirty="0">
                <a:solidFill>
                  <a:schemeClr val="accent3">
                    <a:shade val="75000"/>
                  </a:schemeClr>
                </a:solidFill>
                <a:latin typeface="+mj-lt"/>
                <a:ea typeface="+mj-ea"/>
                <a:cs typeface="+mj-cs"/>
              </a:rPr>
              <a:t>1-3-3 </a:t>
            </a:r>
            <a:r>
              <a:rPr lang="zh-TW" altLang="en-US" sz="3300" kern="1200" dirty="0">
                <a:solidFill>
                  <a:schemeClr val="accent3">
                    <a:shade val="75000"/>
                  </a:schemeClr>
                </a:solidFill>
                <a:latin typeface="+mj-lt"/>
                <a:ea typeface="+mj-ea"/>
                <a:cs typeface="+mj-cs"/>
              </a:rPr>
              <a:t>訊息的貯存和檢索</a:t>
            </a:r>
            <a:r>
              <a:rPr lang="zh-TW" altLang="en-US" sz="3300" kern="1200" dirty="0" smtClean="0">
                <a:solidFill>
                  <a:schemeClr val="accent3">
                    <a:shade val="75000"/>
                  </a:schemeClr>
                </a:solidFill>
                <a:latin typeface="+mj-lt"/>
                <a:ea typeface="+mj-ea"/>
                <a:cs typeface="+mj-cs"/>
              </a:rPr>
              <a:t>提取</a:t>
            </a:r>
            <a:r>
              <a:rPr lang="en-US" altLang="zh-TW" sz="3300" kern="1200" dirty="0" smtClean="0">
                <a:solidFill>
                  <a:schemeClr val="accent3">
                    <a:shade val="75000"/>
                  </a:schemeClr>
                </a:solidFill>
                <a:latin typeface="+mj-lt"/>
                <a:ea typeface="+mj-ea"/>
                <a:cs typeface="+mj-cs"/>
              </a:rPr>
              <a:t>1</a:t>
            </a:r>
            <a:endParaRPr lang="zh-TW" altLang="en-US" sz="3300" kern="1200" dirty="0">
              <a:solidFill>
                <a:schemeClr val="accent3">
                  <a:shade val="75000"/>
                </a:schemeClr>
              </a:solidFill>
              <a:latin typeface="+mj-lt"/>
              <a:ea typeface="+mj-ea"/>
              <a:cs typeface="+mj-cs"/>
            </a:endParaRPr>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68</a:t>
            </a:fld>
            <a:endParaRPr lang="zh-TW" altLang="en-US"/>
          </a:p>
        </p:txBody>
      </p:sp>
      <p:sp>
        <p:nvSpPr>
          <p:cNvPr id="4" name="內容版面配置區 2"/>
          <p:cNvSpPr>
            <a:spLocks noGrp="1"/>
          </p:cNvSpPr>
          <p:nvPr>
            <p:ph sz="quarter" idx="1"/>
          </p:nvPr>
        </p:nvSpPr>
        <p:spPr>
          <a:xfrm>
            <a:off x="301752" y="1527048"/>
            <a:ext cx="8413652" cy="4259406"/>
          </a:xfrm>
        </p:spPr>
        <p:txBody>
          <a:bodyPr>
            <a:normAutofit/>
          </a:bodyPr>
          <a:lstStyle/>
          <a:p>
            <a:r>
              <a:rPr lang="zh-TW" altLang="en-US" dirty="0" smtClean="0"/>
              <a:t>訊息的貯存和檢索提取：</a:t>
            </a:r>
            <a:r>
              <a:rPr lang="en-US" altLang="zh-TW" dirty="0" smtClean="0"/>
              <a:t/>
            </a:r>
            <a:br>
              <a:rPr lang="en-US" altLang="zh-TW" dirty="0" smtClean="0"/>
            </a:br>
            <a:endParaRPr lang="en-US" altLang="zh-TW" dirty="0" smtClean="0"/>
          </a:p>
          <a:p>
            <a:pPr marL="514350" indent="-514350">
              <a:buFont typeface="+mj-lt"/>
              <a:buAutoNum type="arabicPeriod"/>
            </a:pPr>
            <a:r>
              <a:rPr lang="zh-TW" altLang="en-US" dirty="0" smtClean="0"/>
              <a:t>儲存指以各種不同方式來統整新訊息和舊訊息的一組歷程。</a:t>
            </a:r>
            <a:endParaRPr lang="en-US" altLang="zh-TW" dirty="0" smtClean="0"/>
          </a:p>
          <a:p>
            <a:pPr marL="514350" indent="-514350">
              <a:buFont typeface="+mj-lt"/>
              <a:buAutoNum type="arabicPeriod"/>
            </a:pPr>
            <a:r>
              <a:rPr lang="zh-TW" altLang="en-US" dirty="0" smtClean="0"/>
              <a:t>提取</a:t>
            </a:r>
            <a:r>
              <a:rPr lang="en-US" dirty="0" smtClean="0"/>
              <a:t>(</a:t>
            </a:r>
            <a:r>
              <a:rPr lang="en-US" dirty="0" err="1" smtClean="0"/>
              <a:t>retrival</a:t>
            </a:r>
            <a:r>
              <a:rPr lang="en-US" dirty="0" smtClean="0"/>
              <a:t>)</a:t>
            </a:r>
            <a:r>
              <a:rPr lang="zh-TW" altLang="en-US" dirty="0" smtClean="0"/>
              <a:t>指把儲存在長期記憶中的訊息轉換送到當前可以運作狀態中的一連串過程。</a:t>
            </a:r>
            <a:endParaRPr lang="en-US" altLang="zh-TW" dirty="0" smtClean="0"/>
          </a:p>
          <a:p>
            <a:endParaRPr lang="zh-TW" altLang="en-US" dirty="0"/>
          </a:p>
        </p:txBody>
      </p:sp>
    </p:spTree>
    <p:extLst>
      <p:ext uri="{BB962C8B-B14F-4D97-AF65-F5344CB8AC3E}">
        <p14:creationId xmlns="" xmlns:p14="http://schemas.microsoft.com/office/powerpoint/2010/main" val="19037764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1-3-3 </a:t>
            </a:r>
            <a:r>
              <a:rPr lang="zh-TW" altLang="en-US" dirty="0" smtClean="0"/>
              <a:t>訊息的貯存和檢索提取</a:t>
            </a:r>
            <a:r>
              <a:rPr lang="en-US" altLang="zh-TW" dirty="0" smtClean="0"/>
              <a:t>2</a:t>
            </a:r>
            <a:endParaRPr lang="zh-TW" altLang="en-US" dirty="0"/>
          </a:p>
        </p:txBody>
      </p:sp>
      <p:sp>
        <p:nvSpPr>
          <p:cNvPr id="19" name="投影片編號版面配置區 18"/>
          <p:cNvSpPr>
            <a:spLocks noGrp="1"/>
          </p:cNvSpPr>
          <p:nvPr>
            <p:ph type="sldNum" sz="quarter" idx="12"/>
          </p:nvPr>
        </p:nvSpPr>
        <p:spPr/>
        <p:txBody>
          <a:bodyPr/>
          <a:lstStyle/>
          <a:p>
            <a:fld id="{73DA0BB7-265A-403C-9275-D587AB510EDC}" type="slidenum">
              <a:rPr lang="zh-TW" altLang="en-US" smtClean="0"/>
              <a:pPr/>
              <a:t>69</a:t>
            </a:fld>
            <a:endParaRPr lang="zh-TW" altLang="en-US"/>
          </a:p>
        </p:txBody>
      </p:sp>
      <p:sp>
        <p:nvSpPr>
          <p:cNvPr id="4" name="內容版面配置區 2"/>
          <p:cNvSpPr>
            <a:spLocks noGrp="1"/>
          </p:cNvSpPr>
          <p:nvPr>
            <p:ph sz="quarter" idx="1"/>
          </p:nvPr>
        </p:nvSpPr>
        <p:spPr>
          <a:xfrm>
            <a:off x="301752" y="1527048"/>
            <a:ext cx="8503920" cy="4572000"/>
          </a:xfrm>
        </p:spPr>
        <p:txBody>
          <a:bodyPr>
            <a:normAutofit/>
          </a:bodyPr>
          <a:lstStyle/>
          <a:p>
            <a:r>
              <a:rPr lang="zh-TW" altLang="en-US" dirty="0" smtClean="0"/>
              <a:t>人類記憶與電腦記憶的比較</a:t>
            </a:r>
            <a:endParaRPr lang="en-US" altLang="zh-TW" dirty="0" smtClean="0"/>
          </a:p>
          <a:p>
            <a:endParaRPr lang="en-US" altLang="zh-TW" dirty="0" smtClean="0"/>
          </a:p>
          <a:p>
            <a:endParaRPr lang="zh-TW" altLang="en-US" dirty="0"/>
          </a:p>
        </p:txBody>
      </p:sp>
      <p:pic>
        <p:nvPicPr>
          <p:cNvPr id="3" name="Picture 2" descr="C:\Users\cillia\Desktop\圖片1.png"/>
          <p:cNvPicPr>
            <a:picLocks noChangeAspect="1" noChangeArrowheads="1"/>
          </p:cNvPicPr>
          <p:nvPr/>
        </p:nvPicPr>
        <p:blipFill>
          <a:blip r:embed="rId2">
            <a:duotone>
              <a:prstClr val="black"/>
              <a:schemeClr val="tx1">
                <a:lumMod val="50000"/>
                <a:lumOff val="50000"/>
                <a:tint val="45000"/>
                <a:satMod val="400000"/>
              </a:schemeClr>
            </a:duotone>
          </a:blip>
          <a:srcRect/>
          <a:stretch>
            <a:fillRect/>
          </a:stretch>
        </p:blipFill>
        <p:spPr bwMode="auto">
          <a:xfrm>
            <a:off x="857224" y="2204218"/>
            <a:ext cx="7358114" cy="4104502"/>
          </a:xfrm>
          <a:prstGeom prst="rect">
            <a:avLst/>
          </a:prstGeom>
          <a:noFill/>
        </p:spPr>
      </p:pic>
    </p:spTree>
    <p:extLst>
      <p:ext uri="{BB962C8B-B14F-4D97-AF65-F5344CB8AC3E}">
        <p14:creationId xmlns="" xmlns:p14="http://schemas.microsoft.com/office/powerpoint/2010/main" val="1903776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3</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7</a:t>
            </a:fld>
            <a:endParaRPr lang="zh-TW" altLang="en-US"/>
          </a:p>
        </p:txBody>
      </p:sp>
      <p:sp>
        <p:nvSpPr>
          <p:cNvPr id="4" name="內容版面配置區 3"/>
          <p:cNvSpPr>
            <a:spLocks noGrp="1"/>
          </p:cNvSpPr>
          <p:nvPr>
            <p:ph sz="quarter" idx="1"/>
          </p:nvPr>
        </p:nvSpPr>
        <p:spPr/>
        <p:txBody>
          <a:bodyPr/>
          <a:lstStyle/>
          <a:p>
            <a:pPr>
              <a:buFont typeface="Wingdings" pitchFamily="2" charset="2"/>
              <a:buNone/>
            </a:pPr>
            <a:r>
              <a:rPr lang="en-US" altLang="zh-TW" sz="3200" dirty="0" smtClean="0"/>
              <a:t>(</a:t>
            </a:r>
            <a:r>
              <a:rPr lang="zh-TW" altLang="en-US" sz="3200" dirty="0" smtClean="0"/>
              <a:t>一</a:t>
            </a:r>
            <a:r>
              <a:rPr lang="en-US" altLang="zh-TW" sz="3200" dirty="0" smtClean="0"/>
              <a:t>)Atkinson &amp; </a:t>
            </a:r>
            <a:r>
              <a:rPr lang="en-US" altLang="zh-TW" sz="3200" dirty="0" err="1" smtClean="0"/>
              <a:t>Shiffrin</a:t>
            </a:r>
            <a:r>
              <a:rPr lang="en-US" altLang="zh-TW" sz="3200" dirty="0" smtClean="0"/>
              <a:t>  (1968)</a:t>
            </a:r>
          </a:p>
          <a:p>
            <a:r>
              <a:rPr lang="zh-TW" altLang="en-US" dirty="0" smtClean="0"/>
              <a:t>訊息處理理論前期代表</a:t>
            </a:r>
          </a:p>
          <a:p>
            <a:r>
              <a:rPr lang="zh-TW" altLang="en-US" dirty="0" smtClean="0"/>
              <a:t>人類的訊息處理系統包含控制與結構層面兩大主體</a:t>
            </a:r>
          </a:p>
          <a:p>
            <a:pPr>
              <a:buFont typeface="Wingdings" pitchFamily="2" charset="2"/>
              <a:buNone/>
            </a:pPr>
            <a:r>
              <a:rPr lang="en-US" altLang="zh-TW" sz="3200" dirty="0" smtClean="0"/>
              <a:t>(</a:t>
            </a:r>
            <a:r>
              <a:rPr lang="zh-TW" altLang="en-US" sz="3200" dirty="0" smtClean="0"/>
              <a:t>二</a:t>
            </a:r>
            <a:r>
              <a:rPr lang="en-US" altLang="zh-TW" sz="3200" dirty="0" smtClean="0"/>
              <a:t>)</a:t>
            </a:r>
            <a:r>
              <a:rPr lang="en-US" altLang="zh-TW" sz="3200" dirty="0" err="1" smtClean="0"/>
              <a:t>Carifio</a:t>
            </a:r>
            <a:r>
              <a:rPr lang="en-US" altLang="zh-TW" sz="3200" dirty="0" smtClean="0"/>
              <a:t>(1993)</a:t>
            </a:r>
            <a:endParaRPr lang="en-US" altLang="zh-TW" dirty="0" smtClean="0"/>
          </a:p>
          <a:p>
            <a:r>
              <a:rPr lang="zh-TW" altLang="en-US" dirty="0" smtClean="0"/>
              <a:t>訊息處理理論後期代表</a:t>
            </a:r>
          </a:p>
          <a:p>
            <a:r>
              <a:rPr lang="zh-TW" altLang="en-US" dirty="0" smtClean="0"/>
              <a:t>標準學習過程的訊息處理模型</a:t>
            </a:r>
            <a:endParaRPr lang="en-US" altLang="zh-TW" dirty="0" smtClean="0"/>
          </a:p>
          <a:p>
            <a:pPr>
              <a:buNone/>
            </a:pPr>
            <a:r>
              <a:rPr lang="en-US" altLang="zh-TW" dirty="0" smtClean="0"/>
              <a:t>(</a:t>
            </a:r>
            <a:r>
              <a:rPr lang="zh-TW" altLang="en-US" dirty="0" smtClean="0"/>
              <a:t>張新仁</a:t>
            </a:r>
            <a:r>
              <a:rPr lang="en-US" altLang="zh-TW" dirty="0" smtClean="0"/>
              <a:t>,2004)</a:t>
            </a:r>
            <a:endParaRPr lang="zh-TW" altLang="en-US" dirty="0" smtClean="0"/>
          </a:p>
          <a:p>
            <a:endParaRPr lang="zh-TW"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dirty="0" smtClean="0"/>
              <a:t>1-5 </a:t>
            </a:r>
            <a:r>
              <a:rPr lang="zh-TW" altLang="en-US" dirty="0" smtClean="0"/>
              <a:t>教學</a:t>
            </a:r>
            <a:r>
              <a:rPr lang="zh-TW" altLang="en-US" dirty="0" smtClean="0"/>
              <a:t>要素</a:t>
            </a:r>
            <a:r>
              <a:rPr lang="en-US" altLang="zh-TW" dirty="0" smtClean="0"/>
              <a:t>1</a:t>
            </a:r>
            <a:endParaRPr lang="zh-TW" altLang="en-US" dirty="0"/>
          </a:p>
        </p:txBody>
      </p:sp>
      <p:sp>
        <p:nvSpPr>
          <p:cNvPr id="3" name="內容版面配置區 2"/>
          <p:cNvSpPr>
            <a:spLocks noGrp="1"/>
          </p:cNvSpPr>
          <p:nvPr>
            <p:ph sz="quarter" idx="1"/>
          </p:nvPr>
        </p:nvSpPr>
        <p:spPr/>
        <p:txBody>
          <a:bodyPr/>
          <a:lstStyle/>
          <a:p>
            <a:r>
              <a:rPr lang="zh-TW" altLang="en-US" dirty="0" smtClean="0"/>
              <a:t>教學要素</a:t>
            </a:r>
            <a:endParaRPr lang="en-US" altLang="zh-TW" dirty="0" smtClean="0"/>
          </a:p>
          <a:p>
            <a:pPr marL="514350" lvl="0" indent="-514350">
              <a:buFont typeface="+mj-lt"/>
              <a:buAutoNum type="arabicPeriod"/>
            </a:pPr>
            <a:r>
              <a:rPr lang="zh-TW" altLang="en-US" dirty="0" smtClean="0"/>
              <a:t>引導學習者對新刺激的接受 </a:t>
            </a:r>
          </a:p>
          <a:p>
            <a:pPr marL="514350" lvl="0" indent="-514350">
              <a:buFont typeface="+mj-lt"/>
              <a:buAutoNum type="arabicPeriod"/>
            </a:pPr>
            <a:r>
              <a:rPr lang="zh-TW" altLang="en-US" dirty="0" smtClean="0"/>
              <a:t>促進編碼的歷程 </a:t>
            </a:r>
          </a:p>
          <a:p>
            <a:pPr marL="514350" lvl="0" indent="-514350">
              <a:buFont typeface="+mj-lt"/>
              <a:buAutoNum type="arabicPeriod"/>
            </a:pPr>
            <a:r>
              <a:rPr lang="zh-TW" altLang="en-US" dirty="0" smtClean="0"/>
              <a:t>促進儲存和檢索提取 </a:t>
            </a:r>
          </a:p>
          <a:p>
            <a:pPr marL="514350" indent="-514350">
              <a:buFont typeface="+mj-lt"/>
              <a:buAutoNum type="arabicPeriod"/>
            </a:pPr>
            <a:r>
              <a:rPr lang="zh-TW" altLang="en-US" dirty="0" smtClean="0"/>
              <a:t>策略教學</a:t>
            </a:r>
            <a:endParaRPr lang="en-US" altLang="zh-TW" dirty="0" smtClean="0"/>
          </a:p>
          <a:p>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70</a:t>
            </a:fld>
            <a:endParaRPr lang="zh-TW" altLang="en-US"/>
          </a:p>
        </p:txBody>
      </p:sp>
    </p:spTree>
    <p:extLst>
      <p:ext uri="{BB962C8B-B14F-4D97-AF65-F5344CB8AC3E}">
        <p14:creationId xmlns="" xmlns:p14="http://schemas.microsoft.com/office/powerpoint/2010/main" val="19723265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dirty="0" smtClean="0"/>
              <a:t>1-5 </a:t>
            </a:r>
            <a:r>
              <a:rPr lang="zh-TW" altLang="en-US" dirty="0" smtClean="0"/>
              <a:t>教學</a:t>
            </a:r>
            <a:r>
              <a:rPr lang="zh-TW" altLang="en-US" dirty="0" smtClean="0"/>
              <a:t>要素</a:t>
            </a:r>
            <a:r>
              <a:rPr lang="en-US" altLang="zh-TW" dirty="0" smtClean="0"/>
              <a:t>2</a:t>
            </a:r>
            <a:endParaRPr lang="zh-TW" altLang="en-US" dirty="0"/>
          </a:p>
        </p:txBody>
      </p:sp>
      <p:sp>
        <p:nvSpPr>
          <p:cNvPr id="3" name="內容版面配置區 2"/>
          <p:cNvSpPr>
            <a:spLocks noGrp="1"/>
          </p:cNvSpPr>
          <p:nvPr>
            <p:ph sz="quarter" idx="1"/>
          </p:nvPr>
        </p:nvSpPr>
        <p:spPr/>
        <p:txBody>
          <a:bodyPr>
            <a:normAutofit/>
          </a:bodyPr>
          <a:lstStyle/>
          <a:p>
            <a:r>
              <a:rPr lang="zh-TW" altLang="en-US" dirty="0" smtClean="0"/>
              <a:t>複雜學習的性質</a:t>
            </a:r>
            <a:r>
              <a:rPr lang="en-US" altLang="zh-TW" dirty="0" smtClean="0"/>
              <a:t/>
            </a:r>
            <a:br>
              <a:rPr lang="en-US" altLang="zh-TW" dirty="0" smtClean="0"/>
            </a:br>
            <a:endParaRPr lang="en-US" altLang="zh-TW" dirty="0" smtClean="0"/>
          </a:p>
          <a:p>
            <a:pPr>
              <a:buNone/>
            </a:pPr>
            <a:r>
              <a:rPr lang="zh-TW" altLang="en-US" b="1" dirty="0" smtClean="0"/>
              <a:t>　一、解決問題的方法：</a:t>
            </a:r>
            <a:r>
              <a:rPr lang="zh-TW" altLang="en-US" dirty="0" smtClean="0"/>
              <a:t>發明型問題解決策略</a:t>
            </a:r>
            <a:endParaRPr lang="en-US" altLang="zh-TW" dirty="0" smtClean="0"/>
          </a:p>
          <a:p>
            <a:pPr>
              <a:buNone/>
            </a:pPr>
            <a:r>
              <a:rPr lang="en-US" altLang="zh-TW" dirty="0" smtClean="0"/>
              <a:t>		</a:t>
            </a:r>
            <a:r>
              <a:rPr lang="zh-TW" altLang="en-US" dirty="0" smtClean="0"/>
              <a:t>（發現問題、審視特徵、目標分析）</a:t>
            </a:r>
            <a:endParaRPr lang="zh-TW" altLang="en-US" b="1" dirty="0" smtClean="0"/>
          </a:p>
          <a:p>
            <a:pPr>
              <a:buNone/>
            </a:pPr>
            <a:r>
              <a:rPr lang="zh-TW" altLang="en-US" b="1" dirty="0" smtClean="0"/>
              <a:t>　二、解題專家：</a:t>
            </a:r>
            <a:r>
              <a:rPr lang="zh-TW" altLang="en-US" dirty="0" smtClean="0"/>
              <a:t>許多技能已臻自動化，因此可儲存更</a:t>
            </a:r>
            <a:r>
              <a:rPr lang="en-US" altLang="zh-TW" dirty="0" smtClean="0"/>
              <a:t>	</a:t>
            </a:r>
            <a:r>
              <a:rPr lang="zh-TW" altLang="en-US" dirty="0" smtClean="0"/>
              <a:t>多額外訊息　</a:t>
            </a:r>
            <a:r>
              <a:rPr lang="en-US" dirty="0" smtClean="0"/>
              <a:t>ex.</a:t>
            </a:r>
            <a:r>
              <a:rPr lang="zh-TW" altLang="en-US" dirty="0" smtClean="0"/>
              <a:t>下棋高手記的棋盤</a:t>
            </a:r>
            <a:endParaRPr lang="zh-TW" altLang="en-US" b="1" dirty="0" smtClean="0"/>
          </a:p>
          <a:p>
            <a:endParaRPr lang="en-US" altLang="zh-TW" dirty="0" smtClean="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71</a:t>
            </a:fld>
            <a:endParaRPr lang="zh-TW" altLang="en-US"/>
          </a:p>
        </p:txBody>
      </p:sp>
    </p:spTree>
    <p:extLst>
      <p:ext uri="{BB962C8B-B14F-4D97-AF65-F5344CB8AC3E}">
        <p14:creationId xmlns="" xmlns:p14="http://schemas.microsoft.com/office/powerpoint/2010/main" val="15819414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dirty="0" smtClean="0"/>
              <a:t>1-6 </a:t>
            </a:r>
            <a:r>
              <a:rPr lang="zh-TW" altLang="en-US" dirty="0" smtClean="0"/>
              <a:t>應用</a:t>
            </a:r>
            <a:r>
              <a:rPr lang="en-US" altLang="zh-TW" dirty="0" smtClean="0"/>
              <a:t>1</a:t>
            </a:r>
            <a:endParaRPr lang="zh-TW" altLang="en-US" dirty="0"/>
          </a:p>
        </p:txBody>
      </p:sp>
      <p:sp>
        <p:nvSpPr>
          <p:cNvPr id="3" name="內容版面配置區 2"/>
          <p:cNvSpPr>
            <a:spLocks noGrp="1"/>
          </p:cNvSpPr>
          <p:nvPr>
            <p:ph sz="quarter" idx="1"/>
          </p:nvPr>
        </p:nvSpPr>
        <p:spPr/>
        <p:txBody>
          <a:bodyPr>
            <a:normAutofit/>
          </a:bodyPr>
          <a:lstStyle/>
          <a:p>
            <a:r>
              <a:rPr lang="zh-TW" altLang="en-US" dirty="0" smtClean="0"/>
              <a:t>對學習輔導的影響</a:t>
            </a:r>
            <a:endParaRPr lang="en-US" altLang="zh-TW" dirty="0" smtClean="0"/>
          </a:p>
          <a:p>
            <a:pPr>
              <a:buNone/>
            </a:pPr>
            <a:r>
              <a:rPr lang="zh-TW" altLang="en-US" dirty="0" smtClean="0"/>
              <a:t>　一、強調教學應同時重視老師的教學的學生兩方面</a:t>
            </a:r>
            <a:r>
              <a:rPr lang="en-US" dirty="0" smtClean="0"/>
              <a:t> </a:t>
            </a:r>
            <a:endParaRPr lang="zh-TW" altLang="en-US" dirty="0" smtClean="0"/>
          </a:p>
          <a:p>
            <a:pPr>
              <a:buNone/>
            </a:pPr>
            <a:r>
              <a:rPr lang="zh-TW" altLang="en-US" dirty="0" smtClean="0"/>
              <a:t>　二、重視對學生學習時內在歷程的瞭解</a:t>
            </a:r>
            <a:r>
              <a:rPr lang="en-US" dirty="0" smtClean="0"/>
              <a:t> </a:t>
            </a:r>
            <a:endParaRPr lang="zh-TW" altLang="en-US" dirty="0" smtClean="0"/>
          </a:p>
          <a:p>
            <a:pPr>
              <a:buNone/>
            </a:pPr>
            <a:r>
              <a:rPr lang="zh-TW" altLang="en-US" dirty="0" smtClean="0"/>
              <a:t>　三、重視學習策略的教學</a:t>
            </a:r>
            <a:r>
              <a:rPr lang="en-US" dirty="0" smtClean="0"/>
              <a:t> </a:t>
            </a:r>
            <a:endParaRPr lang="zh-TW" altLang="en-US" dirty="0" smtClean="0"/>
          </a:p>
          <a:p>
            <a:pPr>
              <a:buNone/>
            </a:pPr>
            <a:r>
              <a:rPr lang="zh-TW" altLang="en-US" dirty="0" smtClean="0"/>
              <a:t>　四、重視後設認知的教學</a:t>
            </a:r>
            <a:r>
              <a:rPr lang="en-US" dirty="0" smtClean="0"/>
              <a:t> </a:t>
            </a:r>
            <a:endParaRPr lang="zh-TW" altLang="en-US" dirty="0" smtClean="0"/>
          </a:p>
          <a:p>
            <a:pPr>
              <a:buNone/>
            </a:pPr>
            <a:r>
              <a:rPr lang="zh-TW" altLang="en-US" dirty="0" smtClean="0"/>
              <a:t>　五、教學上重視充實及應用學生的先備知識</a:t>
            </a:r>
            <a:r>
              <a:rPr lang="en-US" dirty="0" smtClean="0"/>
              <a:t> </a:t>
            </a:r>
            <a:endParaRPr lang="zh-TW" altLang="en-US" dirty="0" smtClean="0"/>
          </a:p>
          <a:p>
            <a:pPr>
              <a:buNone/>
            </a:pPr>
            <a:r>
              <a:rPr lang="zh-TW" altLang="en-US" dirty="0" smtClean="0"/>
              <a:t>　六、以訊息處理模式來診斷學習問題</a:t>
            </a:r>
            <a:r>
              <a:rPr lang="en-US" dirty="0" smtClean="0"/>
              <a:t> </a:t>
            </a:r>
            <a:endParaRPr lang="zh-TW" altLang="en-US" dirty="0" smtClean="0"/>
          </a:p>
          <a:p>
            <a:pPr>
              <a:buNone/>
            </a:pPr>
            <a:r>
              <a:rPr lang="zh-TW" altLang="en-US" dirty="0" smtClean="0"/>
              <a:t>　七、重視學科的學習歷程分析</a:t>
            </a:r>
            <a:r>
              <a:rPr lang="en-US" dirty="0" smtClean="0"/>
              <a:t> </a:t>
            </a:r>
            <a:endParaRPr lang="zh-TW" altLang="en-US" dirty="0" smtClean="0"/>
          </a:p>
          <a:p>
            <a:pPr>
              <a:buNone/>
            </a:pPr>
            <a:r>
              <a:rPr lang="zh-TW" altLang="en-US" dirty="0" smtClean="0"/>
              <a:t>　八、評量上重視個別內在學習歷程和策略的評估</a:t>
            </a:r>
            <a:endParaRPr lang="zh-TW" altLang="en-US" dirty="0"/>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72</a:t>
            </a:fld>
            <a:endParaRPr lang="zh-TW" altLang="en-US"/>
          </a:p>
        </p:txBody>
      </p:sp>
    </p:spTree>
    <p:extLst>
      <p:ext uri="{BB962C8B-B14F-4D97-AF65-F5344CB8AC3E}">
        <p14:creationId xmlns="" xmlns:p14="http://schemas.microsoft.com/office/powerpoint/2010/main" val="36117136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1-6 </a:t>
            </a:r>
            <a:r>
              <a:rPr lang="zh-TW" altLang="en-US" dirty="0" smtClean="0"/>
              <a:t>應用</a:t>
            </a:r>
            <a:r>
              <a:rPr lang="en-US" altLang="zh-TW" dirty="0" smtClean="0"/>
              <a:t>2</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73</a:t>
            </a:fld>
            <a:endParaRPr lang="zh-TW" altLang="en-US"/>
          </a:p>
        </p:txBody>
      </p:sp>
      <p:sp>
        <p:nvSpPr>
          <p:cNvPr id="4" name="內容版面配置區 3"/>
          <p:cNvSpPr>
            <a:spLocks noGrp="1"/>
          </p:cNvSpPr>
          <p:nvPr>
            <p:ph sz="quarter" idx="1"/>
          </p:nvPr>
        </p:nvSpPr>
        <p:spPr>
          <a:xfrm>
            <a:off x="301752" y="1527048"/>
            <a:ext cx="8503920" cy="4830910"/>
          </a:xfrm>
        </p:spPr>
        <p:txBody>
          <a:bodyPr>
            <a:normAutofit/>
          </a:bodyPr>
          <a:lstStyle/>
          <a:p>
            <a:r>
              <a:rPr lang="zh-TW" altLang="en-US" dirty="0" smtClean="0"/>
              <a:t>學習策略</a:t>
            </a:r>
            <a:endParaRPr lang="en-US" altLang="zh-TW" dirty="0" smtClean="0"/>
          </a:p>
          <a:p>
            <a:pPr marL="514350" indent="-514350">
              <a:buFont typeface="+mj-lt"/>
              <a:buAutoNum type="arabicPeriod"/>
            </a:pPr>
            <a:r>
              <a:rPr lang="en-US" dirty="0" smtClean="0"/>
              <a:t>20</a:t>
            </a:r>
            <a:r>
              <a:rPr lang="zh-TW" altLang="en-US" dirty="0" smtClean="0"/>
              <a:t>世紀初美國大學即開設有「學習技巧」的課程；如何聽課、訂定讀書計畫、安排學習時間、記筆記、寫報告、</a:t>
            </a:r>
            <a:r>
              <a:rPr lang="en-US" dirty="0" smtClean="0"/>
              <a:t>SQ3R</a:t>
            </a:r>
            <a:r>
              <a:rPr lang="zh-TW" altLang="en-US" dirty="0" smtClean="0"/>
              <a:t>閱讀技術、記憶術、應試技巧 </a:t>
            </a:r>
          </a:p>
          <a:p>
            <a:pPr marL="514350" indent="-514350">
              <a:buFont typeface="+mj-lt"/>
              <a:buAutoNum type="arabicPeriod"/>
            </a:pPr>
            <a:r>
              <a:rPr lang="zh-TW" altLang="en-US" dirty="0" smtClean="0"/>
              <a:t>行為主義視學習為</a:t>
            </a:r>
            <a:r>
              <a:rPr lang="en-US" dirty="0" smtClean="0"/>
              <a:t>S-R</a:t>
            </a:r>
            <a:r>
              <a:rPr lang="zh-TW" altLang="en-US" dirty="0" smtClean="0"/>
              <a:t>的聯結；學習者消極地記錄老師呈現的訊息→如何呈現教材來影響行為重視工作分析</a:t>
            </a:r>
          </a:p>
          <a:p>
            <a:pPr marL="514350" indent="-514350">
              <a:buFont typeface="+mj-lt"/>
              <a:buAutoNum type="arabicPeriod"/>
            </a:pPr>
            <a:r>
              <a:rPr lang="zh-TW" altLang="en-US" dirty="0" smtClean="0"/>
              <a:t>認知心理學認為學習是學習者內在的積極過程→老師呈現訊息的內容＋學習者如何處理這個訊息（組織＋精緻化）</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en-US" dirty="0" smtClean="0"/>
              <a:t>1-6 </a:t>
            </a:r>
            <a:r>
              <a:rPr lang="zh-TW" altLang="en-US" dirty="0" smtClean="0"/>
              <a:t>應用</a:t>
            </a:r>
            <a:r>
              <a:rPr lang="en-US" altLang="zh-TW" dirty="0" smtClean="0"/>
              <a:t>3</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74</a:t>
            </a:fld>
            <a:endParaRPr lang="zh-TW" altLang="en-US"/>
          </a:p>
        </p:txBody>
      </p:sp>
      <p:sp>
        <p:nvSpPr>
          <p:cNvPr id="4" name="內容版面配置區 3"/>
          <p:cNvSpPr>
            <a:spLocks noGrp="1"/>
          </p:cNvSpPr>
          <p:nvPr>
            <p:ph sz="quarter" idx="1"/>
          </p:nvPr>
        </p:nvSpPr>
        <p:spPr>
          <a:xfrm>
            <a:off x="301752" y="1527048"/>
            <a:ext cx="8503920" cy="4830910"/>
          </a:xfrm>
        </p:spPr>
        <p:txBody>
          <a:bodyPr>
            <a:normAutofit/>
          </a:bodyPr>
          <a:lstStyle/>
          <a:p>
            <a:r>
              <a:rPr lang="zh-TW" altLang="en-US" dirty="0" smtClean="0"/>
              <a:t>學習策略分為三類</a:t>
            </a:r>
            <a:r>
              <a:rPr lang="en-US" dirty="0" smtClean="0"/>
              <a:t> </a:t>
            </a:r>
            <a:endParaRPr lang="zh-TW" altLang="en-US" dirty="0" smtClean="0"/>
          </a:p>
          <a:p>
            <a:pPr marL="514350" indent="-514350">
              <a:buFont typeface="+mj-lt"/>
              <a:buAutoNum type="arabicPeriod"/>
            </a:pPr>
            <a:r>
              <a:rPr lang="zh-TW" altLang="en-US" dirty="0" smtClean="0"/>
              <a:t>選擇資料的技術複誦、注意</a:t>
            </a:r>
            <a:r>
              <a:rPr lang="en-US" dirty="0" smtClean="0"/>
              <a:t> </a:t>
            </a:r>
            <a:endParaRPr lang="zh-TW" altLang="en-US" dirty="0" smtClean="0"/>
          </a:p>
          <a:p>
            <a:pPr marL="514350" indent="-514350">
              <a:buFont typeface="+mj-lt"/>
              <a:buAutoNum type="arabicPeriod"/>
            </a:pPr>
            <a:r>
              <a:rPr lang="zh-TW" altLang="en-US" dirty="0" smtClean="0"/>
              <a:t>建立內在聯結的技術組織</a:t>
            </a:r>
            <a:r>
              <a:rPr lang="en-US" dirty="0" smtClean="0"/>
              <a:t> </a:t>
            </a:r>
            <a:endParaRPr lang="zh-TW" altLang="en-US" dirty="0" smtClean="0"/>
          </a:p>
          <a:p>
            <a:pPr marL="514350" indent="-514350">
              <a:buFont typeface="+mj-lt"/>
              <a:buAutoNum type="arabicPeriod"/>
            </a:pPr>
            <a:r>
              <a:rPr lang="zh-TW" altLang="en-US" dirty="0" smtClean="0"/>
              <a:t>建立外在聯結的技術精緻化或分為認知、後設認知及情意三類</a:t>
            </a:r>
            <a:endParaRPr lang="zh-TW"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1-6 </a:t>
            </a:r>
            <a:r>
              <a:rPr lang="zh-TW" altLang="en-US" dirty="0" smtClean="0"/>
              <a:t>應用</a:t>
            </a:r>
            <a:r>
              <a:rPr lang="en-US" altLang="zh-TW" dirty="0" smtClean="0"/>
              <a:t>4</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75</a:t>
            </a:fld>
            <a:endParaRPr lang="zh-TW" altLang="en-US"/>
          </a:p>
        </p:txBody>
      </p:sp>
      <p:sp>
        <p:nvSpPr>
          <p:cNvPr id="4" name="內容版面配置區 3"/>
          <p:cNvSpPr>
            <a:spLocks noGrp="1"/>
          </p:cNvSpPr>
          <p:nvPr>
            <p:ph sz="quarter" idx="1"/>
          </p:nvPr>
        </p:nvSpPr>
        <p:spPr/>
        <p:txBody>
          <a:bodyPr/>
          <a:lstStyle/>
          <a:p>
            <a:r>
              <a:rPr lang="zh-TW" altLang="en-US" dirty="0" smtClean="0"/>
              <a:t>認知策略</a:t>
            </a:r>
            <a:endParaRPr lang="en-US" altLang="zh-TW" dirty="0" smtClean="0"/>
          </a:p>
          <a:p>
            <a:pPr marL="514350" lvl="0" indent="-514350">
              <a:buFont typeface="+mj-lt"/>
              <a:buAutoNum type="arabicPeriod"/>
            </a:pPr>
            <a:r>
              <a:rPr lang="zh-TW" altLang="en-US" dirty="0" smtClean="0"/>
              <a:t>複誦（</a:t>
            </a:r>
            <a:r>
              <a:rPr lang="en-US" dirty="0" smtClean="0"/>
              <a:t>rehearsal</a:t>
            </a:r>
            <a:r>
              <a:rPr lang="zh-TW" altLang="en-US" dirty="0" smtClean="0"/>
              <a:t>）策略 </a:t>
            </a:r>
          </a:p>
          <a:p>
            <a:pPr marL="514350" lvl="0" indent="-514350">
              <a:buFont typeface="+mj-lt"/>
              <a:buAutoNum type="arabicPeriod"/>
            </a:pPr>
            <a:r>
              <a:rPr lang="zh-TW" altLang="en-US" dirty="0" smtClean="0"/>
              <a:t>劃記（</a:t>
            </a:r>
            <a:r>
              <a:rPr lang="en-US" dirty="0" smtClean="0"/>
              <a:t>underlining</a:t>
            </a:r>
            <a:r>
              <a:rPr lang="zh-TW" altLang="en-US" dirty="0" smtClean="0"/>
              <a:t>）；</a:t>
            </a:r>
            <a:r>
              <a:rPr lang="en-US" dirty="0" smtClean="0"/>
              <a:t>highlighting</a:t>
            </a:r>
            <a:endParaRPr lang="zh-TW" altLang="en-US" dirty="0" smtClean="0"/>
          </a:p>
          <a:p>
            <a:pPr marL="514350" indent="-514350">
              <a:buFont typeface="+mj-lt"/>
              <a:buAutoNum type="arabicPeriod"/>
            </a:pPr>
            <a:r>
              <a:rPr lang="zh-TW" altLang="en-US" dirty="0" smtClean="0"/>
              <a:t>抄學習材料（</a:t>
            </a:r>
            <a:r>
              <a:rPr lang="en-US" dirty="0" smtClean="0"/>
              <a:t>copy material</a:t>
            </a:r>
            <a:r>
              <a:rPr lang="zh-TW" altLang="en-US" dirty="0" smtClean="0"/>
              <a:t>）</a:t>
            </a:r>
          </a:p>
          <a:p>
            <a:pPr marL="514350" indent="-514350">
              <a:buFont typeface="+mj-lt"/>
              <a:buAutoNum type="arabicPeriod"/>
            </a:pPr>
            <a:r>
              <a:rPr lang="zh-TW" altLang="en-US" dirty="0" smtClean="0"/>
              <a:t>逐字記筆記（</a:t>
            </a:r>
            <a:r>
              <a:rPr lang="en-US" dirty="0" smtClean="0"/>
              <a:t>verbatim note taking</a:t>
            </a:r>
            <a:r>
              <a:rPr lang="zh-TW" altLang="en-US" dirty="0" smtClean="0"/>
              <a:t>）</a:t>
            </a:r>
            <a:endParaRPr lang="zh-TW"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mtClean="0"/>
              <a:t>參考</a:t>
            </a:r>
            <a:r>
              <a:rPr lang="zh-TW" altLang="en-US" smtClean="0"/>
              <a:t>資料</a:t>
            </a:r>
            <a:r>
              <a:rPr lang="en-US" altLang="zh-TW" smtClean="0"/>
              <a:t>1</a:t>
            </a:r>
            <a:endParaRPr lang="zh-TW" altLang="en-US" dirty="0" smtClean="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76</a:t>
            </a:fld>
            <a:endParaRPr lang="zh-TW" altLang="en-US"/>
          </a:p>
        </p:txBody>
      </p:sp>
      <p:sp>
        <p:nvSpPr>
          <p:cNvPr id="3" name="內容版面配置區 2"/>
          <p:cNvSpPr>
            <a:spLocks noGrp="1"/>
          </p:cNvSpPr>
          <p:nvPr>
            <p:ph sz="quarter" idx="1"/>
          </p:nvPr>
        </p:nvSpPr>
        <p:spPr/>
        <p:txBody>
          <a:bodyPr>
            <a:normAutofit lnSpcReduction="10000"/>
          </a:bodyPr>
          <a:lstStyle/>
          <a:p>
            <a:r>
              <a:rPr lang="en-US" altLang="zh-TW" dirty="0" smtClean="0"/>
              <a:t>Horton, W. (1991)</a:t>
            </a:r>
            <a:r>
              <a:rPr lang="zh-TW" altLang="en-US" dirty="0" smtClean="0"/>
              <a:t>，</a:t>
            </a:r>
            <a:r>
              <a:rPr lang="en-US" altLang="zh-TW" dirty="0" smtClean="0"/>
              <a:t>Illustrating Computer Documentation</a:t>
            </a:r>
            <a:r>
              <a:rPr lang="zh-TW" altLang="en-US" dirty="0" smtClean="0"/>
              <a:t>：</a:t>
            </a:r>
            <a:r>
              <a:rPr lang="en-US" altLang="zh-TW" dirty="0" smtClean="0"/>
              <a:t>The Art of Presenting Information Graphically on Paper and Online</a:t>
            </a:r>
            <a:r>
              <a:rPr lang="zh-TW" altLang="en-US" dirty="0" smtClean="0"/>
              <a:t>，</a:t>
            </a:r>
            <a:r>
              <a:rPr lang="en-US" altLang="zh-TW" dirty="0" smtClean="0"/>
              <a:t>New York</a:t>
            </a:r>
            <a:r>
              <a:rPr lang="zh-TW" altLang="en-US" dirty="0" smtClean="0"/>
              <a:t>：</a:t>
            </a:r>
            <a:r>
              <a:rPr lang="en-US" altLang="zh-TW" dirty="0" smtClean="0"/>
              <a:t>John Wiley &amp; Sons, Inc.</a:t>
            </a:r>
          </a:p>
          <a:p>
            <a:r>
              <a:rPr lang="en-US" altLang="zh-TW" dirty="0" smtClean="0"/>
              <a:t>Miller, G.A. (1956). The magical number seven, plus or minus two: Some limits on our capacity for processing information. Psychological Review, 63, 81-97</a:t>
            </a:r>
            <a:endParaRPr lang="zh-TW" altLang="en-US" dirty="0" smtClean="0"/>
          </a:p>
          <a:p>
            <a:r>
              <a:rPr lang="en-US" altLang="zh-TW" dirty="0" err="1" smtClean="0"/>
              <a:t>Paivio</a:t>
            </a:r>
            <a:r>
              <a:rPr lang="en-US" altLang="zh-TW" dirty="0" smtClean="0"/>
              <a:t>, A (1986). Mental representations: a dual coding approach. Oxford. England: Oxford University Press.</a:t>
            </a:r>
          </a:p>
        </p:txBody>
      </p:sp>
    </p:spTree>
    <p:extLst>
      <p:ext uri="{BB962C8B-B14F-4D97-AF65-F5344CB8AC3E}">
        <p14:creationId xmlns="" xmlns:p14="http://schemas.microsoft.com/office/powerpoint/2010/main" val="30084922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mtClean="0"/>
              <a:t>參考</a:t>
            </a:r>
            <a:r>
              <a:rPr lang="zh-TW" altLang="en-US" smtClean="0"/>
              <a:t>資料</a:t>
            </a:r>
            <a:r>
              <a:rPr lang="en-US" altLang="zh-TW" smtClean="0"/>
              <a:t>2</a:t>
            </a:r>
            <a:endParaRPr lang="zh-TW" altLang="en-US" dirty="0" smtClean="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77</a:t>
            </a:fld>
            <a:endParaRPr lang="zh-TW" altLang="en-US"/>
          </a:p>
        </p:txBody>
      </p:sp>
      <p:sp>
        <p:nvSpPr>
          <p:cNvPr id="3" name="內容版面配置區 2"/>
          <p:cNvSpPr>
            <a:spLocks noGrp="1"/>
          </p:cNvSpPr>
          <p:nvPr>
            <p:ph sz="quarter" idx="1"/>
          </p:nvPr>
        </p:nvSpPr>
        <p:spPr/>
        <p:txBody>
          <a:bodyPr>
            <a:normAutofit/>
          </a:bodyPr>
          <a:lstStyle/>
          <a:p>
            <a:r>
              <a:rPr lang="en-US" altLang="zh-TW" dirty="0" smtClean="0"/>
              <a:t>Simon, H.A.(1980) “Problem solving and education”. In D.T. </a:t>
            </a:r>
            <a:r>
              <a:rPr lang="en-US" altLang="zh-TW" dirty="0" err="1" smtClean="0"/>
              <a:t>Tuma</a:t>
            </a:r>
            <a:r>
              <a:rPr lang="en-US" altLang="zh-TW" dirty="0" smtClean="0"/>
              <a:t> and F. </a:t>
            </a:r>
            <a:r>
              <a:rPr lang="en-US" altLang="zh-TW" dirty="0" err="1" smtClean="0"/>
              <a:t>Reif</a:t>
            </a:r>
            <a:r>
              <a:rPr lang="en-US" altLang="zh-TW" dirty="0" smtClean="0"/>
              <a:t> (Eds.),Problem solving and education: Issues in teaching and research. </a:t>
            </a:r>
            <a:r>
              <a:rPr lang="en-US" altLang="zh-TW" dirty="0" err="1" smtClean="0"/>
              <a:t>Hillsdale,NJ</a:t>
            </a:r>
            <a:r>
              <a:rPr lang="en-US" altLang="zh-TW" dirty="0" smtClean="0"/>
              <a:t>: Erlbaum</a:t>
            </a:r>
            <a:r>
              <a:rPr lang="en-US" altLang="zh-TW" dirty="0" smtClean="0"/>
              <a:t>.</a:t>
            </a:r>
          </a:p>
          <a:p>
            <a:pPr lvl="0"/>
            <a:r>
              <a:rPr lang="zh-TW" altLang="en-US" dirty="0" smtClean="0"/>
              <a:t>吳幸宜譯，</a:t>
            </a:r>
            <a:r>
              <a:rPr lang="en-US" altLang="zh-TW" dirty="0" smtClean="0"/>
              <a:t>Margaret E. </a:t>
            </a:r>
            <a:r>
              <a:rPr lang="en-US" altLang="zh-TW" dirty="0" err="1" smtClean="0"/>
              <a:t>Gredler</a:t>
            </a:r>
            <a:r>
              <a:rPr lang="zh-TW" altLang="en-US" dirty="0" smtClean="0"/>
              <a:t>著（民</a:t>
            </a:r>
            <a:r>
              <a:rPr lang="en-US" altLang="zh-TW" dirty="0" smtClean="0"/>
              <a:t>83</a:t>
            </a:r>
            <a:r>
              <a:rPr lang="zh-TW" altLang="en-US" dirty="0" smtClean="0"/>
              <a:t>）。學習理論與教學應用。台北：心理。</a:t>
            </a:r>
            <a:endParaRPr lang="en-US" altLang="zh-TW" dirty="0" smtClean="0"/>
          </a:p>
          <a:p>
            <a:r>
              <a:rPr lang="zh-TW" altLang="en-US" dirty="0" smtClean="0"/>
              <a:t>李茂興譯，</a:t>
            </a:r>
            <a:r>
              <a:rPr lang="en-US" altLang="zh-TW" dirty="0" smtClean="0"/>
              <a:t>Guy R. </a:t>
            </a:r>
            <a:r>
              <a:rPr lang="en-US" altLang="zh-TW" dirty="0" err="1" smtClean="0"/>
              <a:t>Lefrancols</a:t>
            </a:r>
            <a:r>
              <a:rPr lang="zh-TW" altLang="en-US" dirty="0" smtClean="0"/>
              <a:t>著（民</a:t>
            </a:r>
            <a:r>
              <a:rPr lang="en-US" altLang="zh-TW" dirty="0" smtClean="0"/>
              <a:t>87</a:t>
            </a:r>
            <a:r>
              <a:rPr lang="zh-TW" altLang="en-US" dirty="0" smtClean="0"/>
              <a:t>）。教育心理學。台北：旭昇。</a:t>
            </a:r>
            <a:endParaRPr lang="en-US" altLang="zh-TW" dirty="0" smtClean="0"/>
          </a:p>
        </p:txBody>
      </p:sp>
    </p:spTree>
    <p:extLst>
      <p:ext uri="{BB962C8B-B14F-4D97-AF65-F5344CB8AC3E}">
        <p14:creationId xmlns="" xmlns:p14="http://schemas.microsoft.com/office/powerpoint/2010/main" val="30084922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dirty="0" smtClean="0"/>
              <a:t>參考</a:t>
            </a:r>
            <a:r>
              <a:rPr lang="zh-TW" altLang="en-US" dirty="0" smtClean="0"/>
              <a:t>資料</a:t>
            </a:r>
            <a:r>
              <a:rPr lang="en-US" altLang="zh-TW" dirty="0" smtClean="0"/>
              <a:t>3</a:t>
            </a:r>
            <a:endParaRPr lang="zh-TW" altLang="en-US" dirty="0" smtClean="0"/>
          </a:p>
        </p:txBody>
      </p:sp>
      <p:sp>
        <p:nvSpPr>
          <p:cNvPr id="3" name="內容版面配置區 2"/>
          <p:cNvSpPr>
            <a:spLocks noGrp="1"/>
          </p:cNvSpPr>
          <p:nvPr>
            <p:ph sz="quarter" idx="1"/>
          </p:nvPr>
        </p:nvSpPr>
        <p:spPr>
          <a:xfrm>
            <a:off x="301752" y="1527048"/>
            <a:ext cx="8503920" cy="4973786"/>
          </a:xfrm>
        </p:spPr>
        <p:txBody>
          <a:bodyPr>
            <a:normAutofit/>
          </a:bodyPr>
          <a:lstStyle/>
          <a:p>
            <a:r>
              <a:rPr lang="zh-TW" altLang="en-US" dirty="0" smtClean="0"/>
              <a:t>邱明星（</a:t>
            </a:r>
            <a:r>
              <a:rPr lang="en-US" altLang="zh-TW" dirty="0" smtClean="0"/>
              <a:t>2006</a:t>
            </a:r>
            <a:r>
              <a:rPr lang="zh-TW" altLang="en-US" dirty="0" smtClean="0"/>
              <a:t>，</a:t>
            </a:r>
            <a:r>
              <a:rPr lang="en-US" altLang="zh-TW" dirty="0" smtClean="0"/>
              <a:t>6 15</a:t>
            </a:r>
            <a:r>
              <a:rPr lang="zh-TW" altLang="en-US" dirty="0" smtClean="0"/>
              <a:t>）。認知發展理論在教學應用之探討。網路社會學通訊期刊，</a:t>
            </a:r>
            <a:r>
              <a:rPr lang="en-US" altLang="zh-TW" dirty="0" smtClean="0"/>
              <a:t>56</a:t>
            </a:r>
            <a:r>
              <a:rPr lang="zh-TW" altLang="en-US" dirty="0" smtClean="0"/>
              <a:t>，  </a:t>
            </a:r>
            <a:r>
              <a:rPr lang="en-US" altLang="zh-TW" dirty="0" smtClean="0"/>
              <a:t>1609-2503</a:t>
            </a:r>
            <a:r>
              <a:rPr lang="zh-TW" altLang="en-US" dirty="0" smtClean="0"/>
              <a:t>．</a:t>
            </a:r>
            <a:r>
              <a:rPr lang="en-US" altLang="zh-TW" dirty="0" smtClean="0"/>
              <a:t>2010 7 7</a:t>
            </a:r>
            <a:r>
              <a:rPr lang="zh-TW" altLang="en-US" dirty="0" smtClean="0"/>
              <a:t>，</a:t>
            </a:r>
            <a:r>
              <a:rPr lang="en-US" altLang="zh-TW" dirty="0" smtClean="0">
                <a:hlinkClick r:id="rId2"/>
              </a:rPr>
              <a:t>http://www.nhu.edu.tw/~</a:t>
            </a:r>
            <a:r>
              <a:rPr lang="en-US" altLang="zh-TW" dirty="0" smtClean="0">
                <a:hlinkClick r:id="rId2"/>
              </a:rPr>
              <a:t>society/e-j/56/index.htm</a:t>
            </a:r>
            <a:endParaRPr lang="en-US" altLang="zh-TW" dirty="0" smtClean="0"/>
          </a:p>
          <a:p>
            <a:r>
              <a:rPr lang="zh-TW" altLang="en-US" dirty="0" smtClean="0"/>
              <a:t>張春興，</a:t>
            </a:r>
            <a:r>
              <a:rPr lang="en-US" altLang="zh-TW" dirty="0" smtClean="0"/>
              <a:t>1995</a:t>
            </a:r>
            <a:r>
              <a:rPr lang="zh-TW" altLang="en-US" dirty="0" smtClean="0"/>
              <a:t>，教育心理學，東</a:t>
            </a:r>
            <a:r>
              <a:rPr lang="zh-TW" altLang="en-US" dirty="0" smtClean="0"/>
              <a:t>華</a:t>
            </a:r>
            <a:r>
              <a:rPr lang="zh-TW" altLang="en-US" dirty="0" smtClean="0"/>
              <a:t>書局，台北，</a:t>
            </a:r>
            <a:r>
              <a:rPr lang="en-US" altLang="zh-TW" dirty="0" smtClean="0"/>
              <a:t>pp.209-422</a:t>
            </a:r>
            <a:endParaRPr lang="en-US" altLang="zh-TW" dirty="0" smtClean="0"/>
          </a:p>
          <a:p>
            <a:r>
              <a:rPr lang="zh-TW" altLang="en-US" dirty="0" smtClean="0"/>
              <a:t>張春興 </a:t>
            </a:r>
            <a:r>
              <a:rPr lang="zh-TW" altLang="en-US" dirty="0" smtClean="0"/>
              <a:t>著（民</a:t>
            </a:r>
            <a:r>
              <a:rPr lang="en-US" altLang="zh-TW" dirty="0" smtClean="0"/>
              <a:t>89</a:t>
            </a:r>
            <a:r>
              <a:rPr lang="zh-TW" altLang="en-US" dirty="0" smtClean="0"/>
              <a:t>）。心理學思想的流變</a:t>
            </a:r>
            <a:r>
              <a:rPr lang="en-US" altLang="zh-TW" dirty="0" smtClean="0"/>
              <a:t>—</a:t>
            </a:r>
            <a:r>
              <a:rPr lang="zh-TW" altLang="en-US" dirty="0" smtClean="0"/>
              <a:t>心理學名人傳。台北，東華。</a:t>
            </a:r>
            <a:endParaRPr lang="en-US" altLang="zh-TW" dirty="0" smtClean="0"/>
          </a:p>
          <a:p>
            <a:r>
              <a:rPr lang="zh-TW" altLang="en-US" dirty="0" smtClean="0"/>
              <a:t>陳李綢（</a:t>
            </a:r>
            <a:r>
              <a:rPr lang="en-US" altLang="zh-TW" dirty="0" smtClean="0"/>
              <a:t>1992</a:t>
            </a:r>
            <a:r>
              <a:rPr lang="zh-TW" altLang="en-US" dirty="0" smtClean="0"/>
              <a:t>）。認知發展與輔導。台北：心理。</a:t>
            </a:r>
            <a:endParaRPr lang="en-US" altLang="zh-TW" dirty="0" smtClean="0"/>
          </a:p>
          <a:p>
            <a:r>
              <a:rPr lang="zh-TW" altLang="en-US" dirty="0" smtClean="0"/>
              <a:t>鍾宜興 </a:t>
            </a:r>
            <a:r>
              <a:rPr lang="en-US" altLang="zh-TW" dirty="0" smtClean="0"/>
              <a:t>(</a:t>
            </a:r>
            <a:r>
              <a:rPr lang="zh-TW" altLang="en-US" dirty="0" smtClean="0"/>
              <a:t>民</a:t>
            </a:r>
            <a:r>
              <a:rPr lang="en-US" altLang="zh-TW" dirty="0" smtClean="0"/>
              <a:t>81)</a:t>
            </a:r>
            <a:r>
              <a:rPr lang="zh-TW" altLang="en-US" dirty="0" smtClean="0"/>
              <a:t>。前階組織模式教學。教育實習輔導通訊，</a:t>
            </a:r>
            <a:r>
              <a:rPr lang="en-US" altLang="zh-TW" dirty="0" smtClean="0"/>
              <a:t>1</a:t>
            </a:r>
            <a:r>
              <a:rPr lang="zh-TW" altLang="en-US" dirty="0" smtClean="0"/>
              <a:t>，</a:t>
            </a:r>
            <a:r>
              <a:rPr lang="en-US" altLang="zh-TW" dirty="0" smtClean="0"/>
              <a:t>16-17</a:t>
            </a:r>
            <a:r>
              <a:rPr lang="zh-TW" altLang="en-US" dirty="0" smtClean="0"/>
              <a:t>。</a:t>
            </a:r>
            <a:endParaRPr lang="en-US" altLang="zh-TW" dirty="0" smtClean="0"/>
          </a:p>
          <a:p>
            <a:endParaRPr lang="en-US" altLang="zh-TW" dirty="0" smtClean="0"/>
          </a:p>
          <a:p>
            <a:pPr lvl="0"/>
            <a:endParaRPr lang="en-US" altLang="zh-TW" dirty="0" smtClean="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78</a:t>
            </a:fld>
            <a:endParaRPr lang="zh-TW" altLang="en-US"/>
          </a:p>
        </p:txBody>
      </p:sp>
    </p:spTree>
    <p:extLst>
      <p:ext uri="{BB962C8B-B14F-4D97-AF65-F5344CB8AC3E}">
        <p14:creationId xmlns="" xmlns:p14="http://schemas.microsoft.com/office/powerpoint/2010/main" val="300849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7158" y="285728"/>
            <a:ext cx="8534400" cy="758952"/>
          </a:xfrm>
        </p:spPr>
        <p:txBody>
          <a:bodyPr>
            <a:normAutofit/>
          </a:bodyPr>
          <a:lstStyle/>
          <a:p>
            <a:r>
              <a:rPr lang="en-US" altLang="zh-TW" dirty="0" smtClean="0"/>
              <a:t>1-1</a:t>
            </a:r>
            <a:r>
              <a:rPr lang="zh-TW" altLang="en-US" dirty="0" smtClean="0"/>
              <a:t>訊息處理理論</a:t>
            </a:r>
            <a:r>
              <a:rPr lang="zh-TW" altLang="en-US" dirty="0" smtClean="0"/>
              <a:t>模式</a:t>
            </a:r>
            <a:r>
              <a:rPr lang="en-US" altLang="zh-TW" dirty="0" smtClean="0"/>
              <a:t>4</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8</a:t>
            </a:fld>
            <a:endParaRPr lang="zh-TW" altLang="en-US"/>
          </a:p>
        </p:txBody>
      </p:sp>
      <p:sp>
        <p:nvSpPr>
          <p:cNvPr id="7" name="內容版面配置區 6"/>
          <p:cNvSpPr>
            <a:spLocks noGrp="1"/>
          </p:cNvSpPr>
          <p:nvPr>
            <p:ph sz="quarter" idx="1"/>
          </p:nvPr>
        </p:nvSpPr>
        <p:spPr>
          <a:xfrm>
            <a:off x="301752" y="1527048"/>
            <a:ext cx="8503920" cy="461792"/>
          </a:xfrm>
        </p:spPr>
        <p:txBody>
          <a:bodyPr>
            <a:normAutofit fontScale="92500" lnSpcReduction="10000"/>
          </a:bodyPr>
          <a:lstStyle/>
          <a:p>
            <a:r>
              <a:rPr lang="en-US" altLang="zh-TW" sz="2800" dirty="0" smtClean="0"/>
              <a:t>Atkinson &amp; </a:t>
            </a:r>
            <a:r>
              <a:rPr lang="en-US" altLang="zh-TW" sz="2800" dirty="0" err="1" smtClean="0"/>
              <a:t>Shiffrin</a:t>
            </a:r>
            <a:r>
              <a:rPr lang="en-US" altLang="zh-TW" sz="2800" dirty="0" smtClean="0"/>
              <a:t>(1968)</a:t>
            </a:r>
            <a:r>
              <a:rPr lang="zh-TW" altLang="en-US" sz="2800" dirty="0" smtClean="0"/>
              <a:t>訊息處理模式</a:t>
            </a:r>
            <a:endParaRPr lang="zh-TW" altLang="en-US" dirty="0"/>
          </a:p>
        </p:txBody>
      </p:sp>
      <p:graphicFrame>
        <p:nvGraphicFramePr>
          <p:cNvPr id="8" name="表格 7"/>
          <p:cNvGraphicFramePr>
            <a:graphicFrameLocks noGrp="1"/>
          </p:cNvGraphicFramePr>
          <p:nvPr/>
        </p:nvGraphicFramePr>
        <p:xfrm>
          <a:off x="683568" y="2492896"/>
          <a:ext cx="8064897" cy="3744415"/>
        </p:xfrm>
        <a:graphic>
          <a:graphicData uri="http://schemas.openxmlformats.org/drawingml/2006/table">
            <a:tbl>
              <a:tblPr/>
              <a:tblGrid>
                <a:gridCol w="2210254"/>
                <a:gridCol w="526050"/>
                <a:gridCol w="3024336"/>
                <a:gridCol w="1089461"/>
                <a:gridCol w="1214796"/>
              </a:tblGrid>
              <a:tr h="748883">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2000" b="0" i="0" u="none" strike="noStrike" dirty="0" smtClean="0">
                          <a:solidFill>
                            <a:srgbClr val="000000"/>
                          </a:solidFill>
                          <a:latin typeface="新細明體"/>
                        </a:rPr>
                        <a:t>結構層面</a:t>
                      </a:r>
                      <a:r>
                        <a:rPr lang="en-US" altLang="zh-TW" sz="2000" b="0" i="0" u="none" strike="noStrike" dirty="0" smtClean="0">
                          <a:solidFill>
                            <a:srgbClr val="000000"/>
                          </a:solidFill>
                          <a:latin typeface="新細明體"/>
                        </a:rPr>
                        <a:t/>
                      </a:r>
                      <a:br>
                        <a:rPr lang="en-US" altLang="zh-TW" sz="2000" b="0" i="0" u="none" strike="noStrike" dirty="0" smtClean="0">
                          <a:solidFill>
                            <a:srgbClr val="000000"/>
                          </a:solidFill>
                          <a:latin typeface="新細明體"/>
                        </a:rPr>
                      </a:br>
                      <a:r>
                        <a:rPr lang="en-US" altLang="zh-TW" sz="2000" b="0" i="0" u="none" strike="noStrike" dirty="0" smtClean="0">
                          <a:solidFill>
                            <a:srgbClr val="000000"/>
                          </a:solidFill>
                          <a:latin typeface="新細明體"/>
                        </a:rPr>
                        <a:t>(</a:t>
                      </a:r>
                      <a:r>
                        <a:rPr lang="zh-TW" altLang="en-US" sz="2000" b="0" i="0" u="none" strike="noStrike" dirty="0" smtClean="0">
                          <a:solidFill>
                            <a:srgbClr val="000000"/>
                          </a:solidFill>
                          <a:latin typeface="新細明體"/>
                        </a:rPr>
                        <a:t>記憶容量、運作速率等</a:t>
                      </a:r>
                      <a:r>
                        <a:rPr lang="en-US" altLang="zh-TW" sz="2000" b="0" i="0" u="none" strike="noStrike" dirty="0" smtClean="0">
                          <a:solidFill>
                            <a:srgbClr val="000000"/>
                          </a:solidFill>
                          <a:latin typeface="新細明體"/>
                        </a:rPr>
                        <a:t>)</a:t>
                      </a:r>
                      <a:endParaRPr lang="zh-TW" altLang="en-US" sz="20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2000" b="0" i="0" u="none" strike="noStrike" dirty="0">
                          <a:solidFill>
                            <a:srgbClr val="000000"/>
                          </a:solidFill>
                          <a:latin typeface="新細明體"/>
                        </a:rPr>
                        <a:t>感受器</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748883">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2000" b="0" i="0" u="none" strike="noStrike" dirty="0">
                          <a:solidFill>
                            <a:srgbClr val="000000"/>
                          </a:solidFill>
                          <a:latin typeface="新細明體"/>
                        </a:rPr>
                        <a:t>短期記憶</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748883">
                <a:tc>
                  <a:txBody>
                    <a:bodyPr/>
                    <a:lstStyle/>
                    <a:p>
                      <a:pPr algn="ctr" fontAlgn="ctr"/>
                      <a:r>
                        <a:rPr lang="zh-TW" altLang="en-US" sz="2000" b="0" i="0" u="none" strike="noStrike" dirty="0">
                          <a:solidFill>
                            <a:srgbClr val="000000"/>
                          </a:solidFill>
                          <a:latin typeface="新細明體"/>
                        </a:rPr>
                        <a:t>訊息處理系統</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zh-TW" altLang="en-US" sz="2000" b="0" i="0" u="none" strike="noStrike" dirty="0">
                          <a:solidFill>
                            <a:srgbClr val="000000"/>
                          </a:solidFill>
                          <a:latin typeface="新細明體"/>
                        </a:rPr>
                        <a:t>長期記憶</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r>
              <a:tr h="748883">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endParaRPr lang="zh-TW" altLang="en-US" sz="2000" b="0" i="0" u="none" strike="noStrike">
                        <a:solidFill>
                          <a:srgbClr val="000000"/>
                        </a:solidFill>
                        <a:latin typeface="新細明體"/>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fontAlgn="ctr"/>
                      <a:r>
                        <a:rPr lang="zh-TW" altLang="en-US" sz="2000" b="0" i="0" u="none" strike="noStrike" dirty="0">
                          <a:solidFill>
                            <a:srgbClr val="000000"/>
                          </a:solidFill>
                          <a:latin typeface="新細明體"/>
                        </a:rPr>
                        <a:t>控制</a:t>
                      </a:r>
                      <a:r>
                        <a:rPr lang="zh-TW" altLang="en-US" sz="2000" b="0" i="0" u="none" strike="noStrike" dirty="0" smtClean="0">
                          <a:solidFill>
                            <a:srgbClr val="000000"/>
                          </a:solidFill>
                          <a:latin typeface="新細明體"/>
                        </a:rPr>
                        <a:t>層面</a:t>
                      </a:r>
                      <a:endParaRPr lang="en-US" altLang="zh-TW" sz="2000" b="0" i="0" u="none" strike="noStrike" dirty="0" smtClean="0">
                        <a:solidFill>
                          <a:srgbClr val="000000"/>
                        </a:solidFill>
                        <a:latin typeface="新細明體"/>
                      </a:endParaRPr>
                    </a:p>
                    <a:p>
                      <a:pPr algn="ctr" fontAlgn="ctr"/>
                      <a:r>
                        <a:rPr lang="en-US" altLang="zh-TW" sz="2000" b="0" i="0" u="none" strike="noStrike" dirty="0" smtClean="0">
                          <a:solidFill>
                            <a:srgbClr val="000000"/>
                          </a:solidFill>
                          <a:latin typeface="新細明體"/>
                        </a:rPr>
                        <a:t>(</a:t>
                      </a:r>
                      <a:r>
                        <a:rPr lang="zh-TW" altLang="en-US" sz="2000" b="0" i="0" u="none" strike="noStrike" dirty="0" smtClean="0">
                          <a:solidFill>
                            <a:srgbClr val="000000"/>
                          </a:solidFill>
                          <a:latin typeface="新細明體"/>
                        </a:rPr>
                        <a:t>電腦軟體</a:t>
                      </a:r>
                      <a:r>
                        <a:rPr lang="en-US" altLang="zh-TW" sz="2000" b="0" i="0" u="none" strike="noStrike" dirty="0" smtClean="0">
                          <a:solidFill>
                            <a:srgbClr val="000000"/>
                          </a:solidFill>
                          <a:latin typeface="新細明體"/>
                        </a:rPr>
                        <a:t>/</a:t>
                      </a:r>
                      <a:r>
                        <a:rPr lang="zh-TW" altLang="en-US" sz="2000" b="0" i="0" u="none" strike="noStrike" dirty="0" smtClean="0">
                          <a:solidFill>
                            <a:srgbClr val="000000"/>
                          </a:solidFill>
                          <a:latin typeface="新細明體"/>
                        </a:rPr>
                        <a:t>後天習得</a:t>
                      </a:r>
                      <a:r>
                        <a:rPr lang="en-US" altLang="zh-TW" sz="2000" b="0" i="0" u="none" strike="noStrike" dirty="0" smtClean="0">
                          <a:solidFill>
                            <a:srgbClr val="000000"/>
                          </a:solidFill>
                          <a:latin typeface="新細明體"/>
                        </a:rPr>
                        <a:t>)</a:t>
                      </a:r>
                      <a:endParaRPr lang="zh-TW" altLang="en-US" sz="20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r>
              <a:tr h="748883">
                <a:tc>
                  <a:txBody>
                    <a:bodyPr/>
                    <a:lstStyle/>
                    <a:p>
                      <a:pPr algn="ctr" fontAlgn="ctr"/>
                      <a:endParaRPr lang="zh-TW" altLang="en-US" sz="2000" b="0" i="0" u="none" strike="noStrike">
                        <a:solidFill>
                          <a:srgbClr val="000000"/>
                        </a:solidFill>
                        <a:latin typeface="新細明體"/>
                      </a:endParaRP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zh-TW" altLang="en-US" sz="2000" b="0" i="0" u="none" strike="noStrike">
                        <a:solidFill>
                          <a:srgbClr val="000000"/>
                        </a:solidFill>
                        <a:latin typeface="新細明體"/>
                      </a:endParaRPr>
                    </a:p>
                  </a:txBody>
                  <a:tcPr marL="9525" marR="9525" marT="9525" marB="0" anchor="ctr">
                    <a:lnL>
                      <a:noFill/>
                    </a:lnL>
                    <a:lnR>
                      <a:noFill/>
                    </a:lnR>
                    <a:lnT>
                      <a:noFill/>
                    </a:lnT>
                    <a:lnB>
                      <a:noFill/>
                    </a:lnB>
                  </a:tcPr>
                </a:tc>
                <a:tc>
                  <a:txBody>
                    <a:bodyPr/>
                    <a:lstStyle/>
                    <a:p>
                      <a:pPr algn="ctr" fontAlgn="ctr"/>
                      <a:endParaRPr lang="zh-TW" altLang="en-US" sz="2000" b="0" i="0" u="none" strike="noStrike" dirty="0">
                        <a:solidFill>
                          <a:srgbClr val="000000"/>
                        </a:solidFill>
                        <a:latin typeface="新細明體"/>
                      </a:endParaRPr>
                    </a:p>
                  </a:txBody>
                  <a:tcPr marL="9525" marR="9525" marT="9525" marB="0" anchor="ctr">
                    <a:lnL>
                      <a:noFill/>
                    </a:lnL>
                    <a:lnR>
                      <a:noFill/>
                    </a:lnR>
                    <a:lnT>
                      <a:noFill/>
                    </a:lnT>
                    <a:lnB>
                      <a:noFill/>
                    </a:lnB>
                  </a:tcPr>
                </a:tc>
              </a:tr>
            </a:tbl>
          </a:graphicData>
        </a:graphic>
      </p:graphicFrame>
      <p:grpSp>
        <p:nvGrpSpPr>
          <p:cNvPr id="4" name="群組 28"/>
          <p:cNvGrpSpPr/>
          <p:nvPr/>
        </p:nvGrpSpPr>
        <p:grpSpPr>
          <a:xfrm>
            <a:off x="2915816" y="2780928"/>
            <a:ext cx="4608512" cy="2448272"/>
            <a:chOff x="2915816" y="2780928"/>
            <a:chExt cx="4608512" cy="2448272"/>
          </a:xfrm>
        </p:grpSpPr>
        <p:cxnSp>
          <p:nvCxnSpPr>
            <p:cNvPr id="10" name="直線接點 9"/>
            <p:cNvCxnSpPr/>
            <p:nvPr/>
          </p:nvCxnSpPr>
          <p:spPr>
            <a:xfrm>
              <a:off x="3131840" y="2780928"/>
              <a:ext cx="0" cy="2448272"/>
            </a:xfrm>
            <a:prstGeom prst="line">
              <a:avLst/>
            </a:prstGeom>
          </p:spPr>
          <p:style>
            <a:lnRef idx="1">
              <a:schemeClr val="dk1"/>
            </a:lnRef>
            <a:fillRef idx="0">
              <a:schemeClr val="dk1"/>
            </a:fillRef>
            <a:effectRef idx="0">
              <a:schemeClr val="dk1"/>
            </a:effectRef>
            <a:fontRef idx="minor">
              <a:schemeClr val="tx1"/>
            </a:fontRef>
          </p:style>
        </p:cxnSp>
        <p:cxnSp>
          <p:nvCxnSpPr>
            <p:cNvPr id="12" name="直線接點 11"/>
            <p:cNvCxnSpPr/>
            <p:nvPr/>
          </p:nvCxnSpPr>
          <p:spPr>
            <a:xfrm>
              <a:off x="3131840" y="2780928"/>
              <a:ext cx="288032"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接點 13"/>
            <p:cNvCxnSpPr/>
            <p:nvPr/>
          </p:nvCxnSpPr>
          <p:spPr>
            <a:xfrm>
              <a:off x="3131840" y="5229200"/>
              <a:ext cx="288032" cy="0"/>
            </a:xfrm>
            <a:prstGeom prst="line">
              <a:avLst/>
            </a:prstGeom>
          </p:spPr>
          <p:style>
            <a:lnRef idx="1">
              <a:schemeClr val="dk1"/>
            </a:lnRef>
            <a:fillRef idx="0">
              <a:schemeClr val="dk1"/>
            </a:fillRef>
            <a:effectRef idx="0">
              <a:schemeClr val="dk1"/>
            </a:effectRef>
            <a:fontRef idx="minor">
              <a:schemeClr val="tx1"/>
            </a:fontRef>
          </p:style>
        </p:cxnSp>
        <p:cxnSp>
          <p:nvCxnSpPr>
            <p:cNvPr id="16" name="直線接點 15"/>
            <p:cNvCxnSpPr/>
            <p:nvPr/>
          </p:nvCxnSpPr>
          <p:spPr>
            <a:xfrm>
              <a:off x="2915816" y="4293096"/>
              <a:ext cx="216024" cy="0"/>
            </a:xfrm>
            <a:prstGeom prst="line">
              <a:avLst/>
            </a:prstGeom>
          </p:spPr>
          <p:style>
            <a:lnRef idx="1">
              <a:schemeClr val="dk1"/>
            </a:lnRef>
            <a:fillRef idx="0">
              <a:schemeClr val="dk1"/>
            </a:fillRef>
            <a:effectRef idx="0">
              <a:schemeClr val="dk1"/>
            </a:effectRef>
            <a:fontRef idx="minor">
              <a:schemeClr val="tx1"/>
            </a:fontRef>
          </p:style>
        </p:cxnSp>
        <p:cxnSp>
          <p:nvCxnSpPr>
            <p:cNvPr id="21" name="直線接點 20"/>
            <p:cNvCxnSpPr/>
            <p:nvPr/>
          </p:nvCxnSpPr>
          <p:spPr>
            <a:xfrm>
              <a:off x="6444208" y="2852936"/>
              <a:ext cx="1080120" cy="0"/>
            </a:xfrm>
            <a:prstGeom prst="line">
              <a:avLst/>
            </a:prstGeom>
          </p:spPr>
          <p:style>
            <a:lnRef idx="1">
              <a:schemeClr val="dk1"/>
            </a:lnRef>
            <a:fillRef idx="0">
              <a:schemeClr val="dk1"/>
            </a:fillRef>
            <a:effectRef idx="0">
              <a:schemeClr val="dk1"/>
            </a:effectRef>
            <a:fontRef idx="minor">
              <a:schemeClr val="tx1"/>
            </a:fontRef>
          </p:style>
        </p:cxnSp>
        <p:cxnSp>
          <p:nvCxnSpPr>
            <p:cNvPr id="23" name="直線接點 22"/>
            <p:cNvCxnSpPr/>
            <p:nvPr/>
          </p:nvCxnSpPr>
          <p:spPr>
            <a:xfrm>
              <a:off x="6948264" y="2852936"/>
              <a:ext cx="0" cy="1584176"/>
            </a:xfrm>
            <a:prstGeom prst="line">
              <a:avLst/>
            </a:prstGeom>
          </p:spPr>
          <p:style>
            <a:lnRef idx="1">
              <a:schemeClr val="dk1"/>
            </a:lnRef>
            <a:fillRef idx="0">
              <a:schemeClr val="dk1"/>
            </a:fillRef>
            <a:effectRef idx="0">
              <a:schemeClr val="dk1"/>
            </a:effectRef>
            <a:fontRef idx="minor">
              <a:schemeClr val="tx1"/>
            </a:fontRef>
          </p:style>
        </p:cxnSp>
        <p:cxnSp>
          <p:nvCxnSpPr>
            <p:cNvPr id="25" name="直線接點 24"/>
            <p:cNvCxnSpPr/>
            <p:nvPr/>
          </p:nvCxnSpPr>
          <p:spPr>
            <a:xfrm>
              <a:off x="6948264" y="4437112"/>
              <a:ext cx="576064" cy="0"/>
            </a:xfrm>
            <a:prstGeom prst="line">
              <a:avLst/>
            </a:prstGeom>
          </p:spPr>
          <p:style>
            <a:lnRef idx="1">
              <a:schemeClr val="dk1"/>
            </a:lnRef>
            <a:fillRef idx="0">
              <a:schemeClr val="dk1"/>
            </a:fillRef>
            <a:effectRef idx="0">
              <a:schemeClr val="dk1"/>
            </a:effectRef>
            <a:fontRef idx="minor">
              <a:schemeClr val="tx1"/>
            </a:fontRef>
          </p:style>
        </p:cxnSp>
        <p:cxnSp>
          <p:nvCxnSpPr>
            <p:cNvPr id="27" name="直線接點 26"/>
            <p:cNvCxnSpPr/>
            <p:nvPr/>
          </p:nvCxnSpPr>
          <p:spPr>
            <a:xfrm>
              <a:off x="6948264" y="3645024"/>
              <a:ext cx="576064"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a:t>
            </a:r>
            <a:r>
              <a:rPr lang="zh-TW" altLang="en-US" dirty="0" smtClean="0"/>
              <a:t>訊息處理理論</a:t>
            </a:r>
            <a:r>
              <a:rPr lang="zh-TW" altLang="en-US" dirty="0" smtClean="0"/>
              <a:t>模式</a:t>
            </a:r>
            <a:r>
              <a:rPr lang="en-US" altLang="zh-TW" dirty="0" smtClean="0"/>
              <a:t>5</a:t>
            </a:r>
            <a:endParaRPr lang="zh-TW" altLang="en-US" dirty="0"/>
          </a:p>
        </p:txBody>
      </p:sp>
      <p:sp>
        <p:nvSpPr>
          <p:cNvPr id="3" name="投影片編號版面配置區 2"/>
          <p:cNvSpPr>
            <a:spLocks noGrp="1"/>
          </p:cNvSpPr>
          <p:nvPr>
            <p:ph type="sldNum" sz="quarter" idx="12"/>
          </p:nvPr>
        </p:nvSpPr>
        <p:spPr/>
        <p:txBody>
          <a:bodyPr/>
          <a:lstStyle/>
          <a:p>
            <a:fld id="{73DA0BB7-265A-403C-9275-D587AB510EDC}" type="slidenum">
              <a:rPr lang="zh-TW" altLang="en-US" smtClean="0"/>
              <a:pPr/>
              <a:t>9</a:t>
            </a:fld>
            <a:endParaRPr lang="zh-TW" altLang="en-US"/>
          </a:p>
        </p:txBody>
      </p:sp>
      <p:sp>
        <p:nvSpPr>
          <p:cNvPr id="4" name="內容版面配置區 3"/>
          <p:cNvSpPr>
            <a:spLocks noGrp="1"/>
          </p:cNvSpPr>
          <p:nvPr>
            <p:ph sz="quarter" idx="1"/>
          </p:nvPr>
        </p:nvSpPr>
        <p:spPr/>
        <p:txBody>
          <a:bodyPr/>
          <a:lstStyle/>
          <a:p>
            <a:r>
              <a:rPr lang="en-US" altLang="zh-TW" dirty="0" smtClean="0"/>
              <a:t>Atkinson </a:t>
            </a:r>
            <a:r>
              <a:rPr lang="zh-TW" altLang="en-US" dirty="0" smtClean="0"/>
              <a:t>和 </a:t>
            </a:r>
            <a:r>
              <a:rPr lang="en-US" altLang="zh-TW" dirty="0" err="1" smtClean="0"/>
              <a:t>Shiffrin</a:t>
            </a:r>
            <a:r>
              <a:rPr lang="en-US" altLang="zh-TW" dirty="0" smtClean="0"/>
              <a:t> </a:t>
            </a:r>
            <a:r>
              <a:rPr lang="zh-TW" altLang="en-US" dirty="0" smtClean="0"/>
              <a:t>之訊息處理模式</a:t>
            </a:r>
            <a:r>
              <a:rPr lang="en-US" altLang="zh-TW" dirty="0" smtClean="0"/>
              <a:t>(</a:t>
            </a:r>
            <a:r>
              <a:rPr lang="zh-TW" altLang="en-US" dirty="0" smtClean="0"/>
              <a:t>張春興</a:t>
            </a:r>
            <a:r>
              <a:rPr lang="en-US" altLang="zh-TW" dirty="0" smtClean="0"/>
              <a:t>,1995)</a:t>
            </a:r>
            <a:r>
              <a:rPr lang="zh-TW" altLang="en-US" dirty="0" smtClean="0"/>
              <a:t>：</a:t>
            </a:r>
            <a:endParaRPr lang="en-US" altLang="zh-TW" dirty="0" smtClean="0"/>
          </a:p>
          <a:p>
            <a:r>
              <a:rPr lang="zh-TW" altLang="en-US" dirty="0" smtClean="0"/>
              <a:t>在</a:t>
            </a:r>
            <a:r>
              <a:rPr lang="en-US" altLang="zh-TW" dirty="0" smtClean="0"/>
              <a:t>1968</a:t>
            </a:r>
            <a:r>
              <a:rPr lang="zh-TW" altLang="en-US" dirty="0" smtClean="0"/>
              <a:t>年提出「資訊處理論」，此理論被認為是認知心理學的基礎，其推論當感官系統接受到外在的刺激時，我們知道訊息，並將它們放入感覺記憶區。</a:t>
            </a:r>
            <a:endParaRPr lang="en-US" altLang="zh-TW" dirty="0" smtClean="0"/>
          </a:p>
          <a:p>
            <a:r>
              <a:rPr lang="zh-TW" altLang="en-US" dirty="0" smtClean="0"/>
              <a:t>這些訊息可能不被處理而消失，也可能放在短期記憶區中，但短期記憶區的容量並不大，有些訊息如果經過刻意的複習，將可被編碼後送到長期記憶區儲存，以後長期記憶區的資訊能因外在的刺激而被搜尋及檢索，再經過心理運作的解碼，可運用於外顯行為。</a:t>
            </a:r>
            <a:endParaRPr lang="en-US" altLang="zh-TW" dirty="0" smtClean="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市鎮">
  <a:themeElements>
    <a:clrScheme name="市鎮">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市鎮">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鎮">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3146</TotalTime>
  <Words>4722</Words>
  <Application>Microsoft Office PowerPoint</Application>
  <PresentationFormat>如螢幕大小 (4:3)</PresentationFormat>
  <Paragraphs>577</Paragraphs>
  <Slides>78</Slides>
  <Notes>10</Notes>
  <HiddenSlides>0</HiddenSlides>
  <MMClips>0</MMClips>
  <ScaleCrop>false</ScaleCrop>
  <HeadingPairs>
    <vt:vector size="4" baseType="variant">
      <vt:variant>
        <vt:lpstr>佈景主題</vt:lpstr>
      </vt:variant>
      <vt:variant>
        <vt:i4>1</vt:i4>
      </vt:variant>
      <vt:variant>
        <vt:lpstr>投影片標題</vt:lpstr>
      </vt:variant>
      <vt:variant>
        <vt:i4>78</vt:i4>
      </vt:variant>
    </vt:vector>
  </HeadingPairs>
  <TitlesOfParts>
    <vt:vector size="79" baseType="lpstr">
      <vt:lpstr>市鎮</vt:lpstr>
      <vt:lpstr>第一篇 文創傳設訊息處理技術</vt:lpstr>
      <vt:lpstr>Outline</vt:lpstr>
      <vt:lpstr>第一章：訊息處理與儲存</vt:lpstr>
      <vt:lpstr>Outline</vt:lpstr>
      <vt:lpstr>1-1訊息處理理論模式1</vt:lpstr>
      <vt:lpstr>1-1訊息處理理論模式2</vt:lpstr>
      <vt:lpstr>1-1訊息處理理論模式3</vt:lpstr>
      <vt:lpstr>1-1訊息處理理論模式4</vt:lpstr>
      <vt:lpstr>1-1訊息處理理論模式5</vt:lpstr>
      <vt:lpstr>1-1訊息處理理論模式6</vt:lpstr>
      <vt:lpstr>1-1訊息處理理論模式7</vt:lpstr>
      <vt:lpstr>1-1訊息處理理論模式8</vt:lpstr>
      <vt:lpstr>1-1訊息處理理論模式9</vt:lpstr>
      <vt:lpstr>1-1訊息處理理論模式10</vt:lpstr>
      <vt:lpstr>1-1訊息處理理論模式11</vt:lpstr>
      <vt:lpstr>1-1訊息處理理論模式12</vt:lpstr>
      <vt:lpstr>1-1訊息處理理論模式13</vt:lpstr>
      <vt:lpstr>1-1訊息處理理論模式14</vt:lpstr>
      <vt:lpstr>1-1訊息處理理論模式15</vt:lpstr>
      <vt:lpstr>1-1訊息處理理論模式16</vt:lpstr>
      <vt:lpstr>1-1訊息處理理論模式17</vt:lpstr>
      <vt:lpstr>1-1訊息處理理論模式18</vt:lpstr>
      <vt:lpstr>1-1訊息處理理論模式19</vt:lpstr>
      <vt:lpstr>1-1訊息處理理論模式20</vt:lpstr>
      <vt:lpstr>1-1訊息處理理論模式21</vt:lpstr>
      <vt:lpstr>1-1訊息處理理論模式22</vt:lpstr>
      <vt:lpstr>1-2 學習原理－基本假設</vt:lpstr>
      <vt:lpstr>1-2-1 人類記憶的性質1</vt:lpstr>
      <vt:lpstr>1-2-1 人類記憶的性質2</vt:lpstr>
      <vt:lpstr>1-2-1 人類記憶的性質3</vt:lpstr>
      <vt:lpstr>1-2-1 人類記憶的性質4</vt:lpstr>
      <vt:lpstr>1-2-1 人類記憶的性質5</vt:lpstr>
      <vt:lpstr>1-2-1 人類記憶的性質6</vt:lpstr>
      <vt:lpstr>1-2-1 人類記憶的性質7</vt:lpstr>
      <vt:lpstr>1-2-1 人類記憶的性質8</vt:lpstr>
      <vt:lpstr>1-2-1 人類記憶的性質9</vt:lpstr>
      <vt:lpstr>1-2-1 人類記憶的性質10</vt:lpstr>
      <vt:lpstr>1-2-1 人類記憶的性質11</vt:lpstr>
      <vt:lpstr>1-2-1 人類記憶的性質12</vt:lpstr>
      <vt:lpstr>1-2-1 人類記憶的性質13</vt:lpstr>
      <vt:lpstr>1-2-1 人類記憶的性質14</vt:lpstr>
      <vt:lpstr>1-2-1 人類記憶的性質15</vt:lpstr>
      <vt:lpstr>1-2-1 人類記憶的性質16</vt:lpstr>
      <vt:lpstr>1-2-2 知識的表徵1</vt:lpstr>
      <vt:lpstr>1-2-2 知識的表徵2</vt:lpstr>
      <vt:lpstr>1-2-2 知識的表徵3</vt:lpstr>
      <vt:lpstr>1-2-2 知識的表徵4</vt:lpstr>
      <vt:lpstr>1-2-2 知識的表徵5</vt:lpstr>
      <vt:lpstr>1-2-2 知識的表徵6</vt:lpstr>
      <vt:lpstr>1-2-2 知識的表徵7</vt:lpstr>
      <vt:lpstr>1-2-2 知識的表徵8</vt:lpstr>
      <vt:lpstr>1-2-2 知識的表徵9</vt:lpstr>
      <vt:lpstr>1-2-2 知識的表徵10</vt:lpstr>
      <vt:lpstr>1-2-3 基模1</vt:lpstr>
      <vt:lpstr>1-2-3 基模2</vt:lpstr>
      <vt:lpstr>1-2-3 基模3</vt:lpstr>
      <vt:lpstr>1-2-3 基模4</vt:lpstr>
      <vt:lpstr>1-3 學習原理－學習要素</vt:lpstr>
      <vt:lpstr>1-3-1 注意刺激1</vt:lpstr>
      <vt:lpstr>1-3-1 注意刺激2</vt:lpstr>
      <vt:lpstr>1-3-1 注意刺激3</vt:lpstr>
      <vt:lpstr>1-3-1 注意刺激4</vt:lpstr>
      <vt:lpstr>1-3-1 注意刺激5</vt:lpstr>
      <vt:lpstr>1-3-1 注意刺激6</vt:lpstr>
      <vt:lpstr>1-3-1 注意刺激7</vt:lpstr>
      <vt:lpstr>1-3 -2 刺激編碼1</vt:lpstr>
      <vt:lpstr>1-3 -2 刺激編碼2</vt:lpstr>
      <vt:lpstr>1-3-3 訊息的貯存和檢索提取1</vt:lpstr>
      <vt:lpstr>1-3-3 訊息的貯存和檢索提取2</vt:lpstr>
      <vt:lpstr>1-5 教學要素1</vt:lpstr>
      <vt:lpstr>1-5 教學要素2</vt:lpstr>
      <vt:lpstr>1-6 應用1</vt:lpstr>
      <vt:lpstr>1-6 應用2</vt:lpstr>
      <vt:lpstr>1-6 應用3</vt:lpstr>
      <vt:lpstr>1-6 應用4</vt:lpstr>
      <vt:lpstr>參考資料1</vt:lpstr>
      <vt:lpstr>參考資料2</vt:lpstr>
      <vt:lpstr>參考資料3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cillia</dc:creator>
  <cp:lastModifiedBy>cillia</cp:lastModifiedBy>
  <cp:revision>323</cp:revision>
  <dcterms:modified xsi:type="dcterms:W3CDTF">2011-11-05T13:43:37Z</dcterms:modified>
</cp:coreProperties>
</file>