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6" r:id="rId15"/>
    <p:sldId id="270" r:id="rId16"/>
    <p:sldId id="275" r:id="rId17"/>
    <p:sldId id="271" r:id="rId18"/>
    <p:sldId id="272" r:id="rId19"/>
    <p:sldId id="273" r:id="rId20"/>
    <p:sldId id="277" r:id="rId21"/>
    <p:sldId id="278" r:id="rId22"/>
    <p:sldId id="281" r:id="rId2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4" d="100"/>
          <a:sy n="104" d="100"/>
        </p:scale>
        <p:origin x="-96"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42277751-3273-4B74-9EEF-4ED85E1D1413}" type="datetimeFigureOut">
              <a:rPr lang="zh-TW" altLang="en-US" smtClean="0"/>
              <a:t>2015/11/30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84A4CB5-1861-4A44-B895-A7C26761EEC4}" type="slidenum">
              <a:rPr lang="zh-TW" altLang="en-US" smtClean="0"/>
              <a:t>‹#›</a:t>
            </a:fld>
            <a:endParaRPr lang="zh-TW" altLang="en-US"/>
          </a:p>
        </p:txBody>
      </p:sp>
    </p:spTree>
    <p:extLst>
      <p:ext uri="{BB962C8B-B14F-4D97-AF65-F5344CB8AC3E}">
        <p14:creationId xmlns:p14="http://schemas.microsoft.com/office/powerpoint/2010/main" val="1389950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2277751-3273-4B74-9EEF-4ED85E1D1413}" type="datetimeFigureOut">
              <a:rPr lang="zh-TW" altLang="en-US" smtClean="0"/>
              <a:t>2015/11/30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84A4CB5-1861-4A44-B895-A7C26761EEC4}" type="slidenum">
              <a:rPr lang="zh-TW" altLang="en-US" smtClean="0"/>
              <a:t>‹#›</a:t>
            </a:fld>
            <a:endParaRPr lang="zh-TW" altLang="en-US"/>
          </a:p>
        </p:txBody>
      </p:sp>
    </p:spTree>
    <p:extLst>
      <p:ext uri="{BB962C8B-B14F-4D97-AF65-F5344CB8AC3E}">
        <p14:creationId xmlns:p14="http://schemas.microsoft.com/office/powerpoint/2010/main" val="143814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2277751-3273-4B74-9EEF-4ED85E1D1413}" type="datetimeFigureOut">
              <a:rPr lang="zh-TW" altLang="en-US" smtClean="0"/>
              <a:t>2015/11/30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84A4CB5-1861-4A44-B895-A7C26761EEC4}" type="slidenum">
              <a:rPr lang="zh-TW" altLang="en-US" smtClean="0"/>
              <a:t>‹#›</a:t>
            </a:fld>
            <a:endParaRPr lang="zh-TW" altLang="en-US"/>
          </a:p>
        </p:txBody>
      </p:sp>
    </p:spTree>
    <p:extLst>
      <p:ext uri="{BB962C8B-B14F-4D97-AF65-F5344CB8AC3E}">
        <p14:creationId xmlns:p14="http://schemas.microsoft.com/office/powerpoint/2010/main" val="2437258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2277751-3273-4B74-9EEF-4ED85E1D1413}" type="datetimeFigureOut">
              <a:rPr lang="zh-TW" altLang="en-US" smtClean="0"/>
              <a:t>2015/11/30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84A4CB5-1861-4A44-B895-A7C26761EEC4}" type="slidenum">
              <a:rPr lang="zh-TW" altLang="en-US" smtClean="0"/>
              <a:t>‹#›</a:t>
            </a:fld>
            <a:endParaRPr lang="zh-TW" altLang="en-US"/>
          </a:p>
        </p:txBody>
      </p:sp>
    </p:spTree>
    <p:extLst>
      <p:ext uri="{BB962C8B-B14F-4D97-AF65-F5344CB8AC3E}">
        <p14:creationId xmlns:p14="http://schemas.microsoft.com/office/powerpoint/2010/main" val="202161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42277751-3273-4B74-9EEF-4ED85E1D1413}" type="datetimeFigureOut">
              <a:rPr lang="zh-TW" altLang="en-US" smtClean="0"/>
              <a:t>2015/11/30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A84A4CB5-1861-4A44-B895-A7C26761EEC4}" type="slidenum">
              <a:rPr lang="zh-TW" altLang="en-US" smtClean="0"/>
              <a:t>‹#›</a:t>
            </a:fld>
            <a:endParaRPr lang="zh-TW" altLang="en-US"/>
          </a:p>
        </p:txBody>
      </p:sp>
    </p:spTree>
    <p:extLst>
      <p:ext uri="{BB962C8B-B14F-4D97-AF65-F5344CB8AC3E}">
        <p14:creationId xmlns:p14="http://schemas.microsoft.com/office/powerpoint/2010/main" val="358194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42277751-3273-4B74-9EEF-4ED85E1D1413}" type="datetimeFigureOut">
              <a:rPr lang="zh-TW" altLang="en-US" smtClean="0"/>
              <a:t>2015/11/30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84A4CB5-1861-4A44-B895-A7C26761EEC4}" type="slidenum">
              <a:rPr lang="zh-TW" altLang="en-US" smtClean="0"/>
              <a:t>‹#›</a:t>
            </a:fld>
            <a:endParaRPr lang="zh-TW" altLang="en-US"/>
          </a:p>
        </p:txBody>
      </p:sp>
    </p:spTree>
    <p:extLst>
      <p:ext uri="{BB962C8B-B14F-4D97-AF65-F5344CB8AC3E}">
        <p14:creationId xmlns:p14="http://schemas.microsoft.com/office/powerpoint/2010/main" val="2764445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42277751-3273-4B74-9EEF-4ED85E1D1413}" type="datetimeFigureOut">
              <a:rPr lang="zh-TW" altLang="en-US" smtClean="0"/>
              <a:t>2015/11/30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A84A4CB5-1861-4A44-B895-A7C26761EEC4}" type="slidenum">
              <a:rPr lang="zh-TW" altLang="en-US" smtClean="0"/>
              <a:t>‹#›</a:t>
            </a:fld>
            <a:endParaRPr lang="zh-TW" altLang="en-US"/>
          </a:p>
        </p:txBody>
      </p:sp>
    </p:spTree>
    <p:extLst>
      <p:ext uri="{BB962C8B-B14F-4D97-AF65-F5344CB8AC3E}">
        <p14:creationId xmlns:p14="http://schemas.microsoft.com/office/powerpoint/2010/main" val="184449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42277751-3273-4B74-9EEF-4ED85E1D1413}" type="datetimeFigureOut">
              <a:rPr lang="zh-TW" altLang="en-US" smtClean="0"/>
              <a:t>2015/11/30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A84A4CB5-1861-4A44-B895-A7C26761EEC4}" type="slidenum">
              <a:rPr lang="zh-TW" altLang="en-US" smtClean="0"/>
              <a:t>‹#›</a:t>
            </a:fld>
            <a:endParaRPr lang="zh-TW" altLang="en-US"/>
          </a:p>
        </p:txBody>
      </p:sp>
    </p:spTree>
    <p:extLst>
      <p:ext uri="{BB962C8B-B14F-4D97-AF65-F5344CB8AC3E}">
        <p14:creationId xmlns:p14="http://schemas.microsoft.com/office/powerpoint/2010/main" val="36374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2277751-3273-4B74-9EEF-4ED85E1D1413}" type="datetimeFigureOut">
              <a:rPr lang="zh-TW" altLang="en-US" smtClean="0"/>
              <a:t>2015/11/30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A84A4CB5-1861-4A44-B895-A7C26761EEC4}" type="slidenum">
              <a:rPr lang="zh-TW" altLang="en-US" smtClean="0"/>
              <a:t>‹#›</a:t>
            </a:fld>
            <a:endParaRPr lang="zh-TW" altLang="en-US"/>
          </a:p>
        </p:txBody>
      </p:sp>
    </p:spTree>
    <p:extLst>
      <p:ext uri="{BB962C8B-B14F-4D97-AF65-F5344CB8AC3E}">
        <p14:creationId xmlns:p14="http://schemas.microsoft.com/office/powerpoint/2010/main" val="365278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2277751-3273-4B74-9EEF-4ED85E1D1413}" type="datetimeFigureOut">
              <a:rPr lang="zh-TW" altLang="en-US" smtClean="0"/>
              <a:t>2015/11/30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84A4CB5-1861-4A44-B895-A7C26761EEC4}" type="slidenum">
              <a:rPr lang="zh-TW" altLang="en-US" smtClean="0"/>
              <a:t>‹#›</a:t>
            </a:fld>
            <a:endParaRPr lang="zh-TW" altLang="en-US"/>
          </a:p>
        </p:txBody>
      </p:sp>
    </p:spTree>
    <p:extLst>
      <p:ext uri="{BB962C8B-B14F-4D97-AF65-F5344CB8AC3E}">
        <p14:creationId xmlns:p14="http://schemas.microsoft.com/office/powerpoint/2010/main" val="66693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2277751-3273-4B74-9EEF-4ED85E1D1413}" type="datetimeFigureOut">
              <a:rPr lang="zh-TW" altLang="en-US" smtClean="0"/>
              <a:t>2015/11/30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A84A4CB5-1861-4A44-B895-A7C26761EEC4}" type="slidenum">
              <a:rPr lang="zh-TW" altLang="en-US" smtClean="0"/>
              <a:t>‹#›</a:t>
            </a:fld>
            <a:endParaRPr lang="zh-TW" altLang="en-US"/>
          </a:p>
        </p:txBody>
      </p:sp>
    </p:spTree>
    <p:extLst>
      <p:ext uri="{BB962C8B-B14F-4D97-AF65-F5344CB8AC3E}">
        <p14:creationId xmlns:p14="http://schemas.microsoft.com/office/powerpoint/2010/main" val="54071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77751-3273-4B74-9EEF-4ED85E1D1413}" type="datetimeFigureOut">
              <a:rPr lang="zh-TW" altLang="en-US" smtClean="0"/>
              <a:t>2015/11/30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A4CB5-1861-4A44-B895-A7C26761EEC4}" type="slidenum">
              <a:rPr lang="zh-TW" altLang="en-US" smtClean="0"/>
              <a:t>‹#›</a:t>
            </a:fld>
            <a:endParaRPr lang="zh-TW" altLang="en-US"/>
          </a:p>
        </p:txBody>
      </p:sp>
    </p:spTree>
    <p:extLst>
      <p:ext uri="{BB962C8B-B14F-4D97-AF65-F5344CB8AC3E}">
        <p14:creationId xmlns:p14="http://schemas.microsoft.com/office/powerpoint/2010/main" val="3260303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H3TVsekcFWo&amp;index=3&amp;list=PLDogPXk_aZllsqB6WMQQNsgYLM2Vu_-AV"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nbVUuy6Vdyo&amp;list=PLQ2bEhzMf2ATCZfocAPFM0nHXq8dnOVhb&amp;index=4"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zh.wikipedia.org/wiki/%E7%81%AB%E8%8D%AF"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youtube.com/watch?v=9y4X2W84ntE" TargetMode="External"/><Relationship Id="rId5" Type="http://schemas.openxmlformats.org/officeDocument/2006/relationships/hyperlink" Target="http://stuweb.ctsjh.chc.edu.tw/~1011901/p5.html" TargetMode="External"/><Relationship Id="rId4" Type="http://schemas.openxmlformats.org/officeDocument/2006/relationships/hyperlink" Target="http://big5.xinhuanet.com/gate/big5/news.xinhuanet.com/mil/2009-05/15/content_11379637.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zh.wikipedia.org/wiki/%E9%8A%85" TargetMode="External"/><Relationship Id="rId3" Type="http://schemas.openxmlformats.org/officeDocument/2006/relationships/hyperlink" Target="https://zh.wikipedia.org/wiki/%E9%89%80" TargetMode="External"/><Relationship Id="rId7" Type="http://schemas.openxmlformats.org/officeDocument/2006/relationships/hyperlink" Target="https://zh.wikipedia.org/wiki/%E9%8B%81" TargetMode="External"/><Relationship Id="rId12" Type="http://schemas.openxmlformats.org/officeDocument/2006/relationships/hyperlink" Target="https://zh.wikipedia.org/wiki/%E9%89%9B"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zh.wikipedia.org/wiki/%E9%8E%82" TargetMode="External"/><Relationship Id="rId11" Type="http://schemas.openxmlformats.org/officeDocument/2006/relationships/hyperlink" Target="https://zh.wikipedia.org/wiki/%E9%8D%B6" TargetMode="External"/><Relationship Id="rId5" Type="http://schemas.openxmlformats.org/officeDocument/2006/relationships/hyperlink" Target="https://zh.wikipedia.org/wiki/%E9%88%A3" TargetMode="External"/><Relationship Id="rId10" Type="http://schemas.openxmlformats.org/officeDocument/2006/relationships/hyperlink" Target="https://zh.wikipedia.org/wiki/%E9%90%B5" TargetMode="External"/><Relationship Id="rId4" Type="http://schemas.openxmlformats.org/officeDocument/2006/relationships/hyperlink" Target="https://zh.wikipedia.org/wiki/%E9%88%89" TargetMode="External"/><Relationship Id="rId9" Type="http://schemas.openxmlformats.org/officeDocument/2006/relationships/hyperlink" Target="https://zh.wikipedia.org/wiki/%E9%8B%8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9y4X2W84ntE"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4a190\Downloads\12305681_1047612265260838_11071283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p:nvPr>
        </p:nvSpPr>
        <p:spPr/>
        <p:txBody>
          <a:bodyPr/>
          <a:lstStyle/>
          <a:p>
            <a:r>
              <a:rPr lang="zh-TW" altLang="en-US" dirty="0" smtClean="0"/>
              <a:t>從煙火來看槍枝的發展與運用</a:t>
            </a:r>
            <a:endParaRPr lang="zh-TW" altLang="en-US" dirty="0"/>
          </a:p>
        </p:txBody>
      </p:sp>
      <p:sp>
        <p:nvSpPr>
          <p:cNvPr id="3" name="副標題 2"/>
          <p:cNvSpPr>
            <a:spLocks noGrp="1"/>
          </p:cNvSpPr>
          <p:nvPr>
            <p:ph type="subTitle" idx="1"/>
          </p:nvPr>
        </p:nvSpPr>
        <p:spPr>
          <a:xfrm>
            <a:off x="3563888" y="3861048"/>
            <a:ext cx="6400800" cy="1752600"/>
          </a:xfrm>
        </p:spPr>
        <p:txBody>
          <a:bodyPr>
            <a:normAutofit fontScale="55000" lnSpcReduction="20000"/>
          </a:bodyPr>
          <a:lstStyle/>
          <a:p>
            <a:pPr algn="l"/>
            <a:r>
              <a:rPr lang="zh-TW" altLang="en-US" dirty="0" smtClean="0">
                <a:solidFill>
                  <a:schemeClr val="tx1"/>
                </a:solidFill>
              </a:rPr>
              <a:t>指導教官：蔡勝耀</a:t>
            </a:r>
            <a:endParaRPr lang="en-US" altLang="zh-TW" dirty="0" smtClean="0">
              <a:solidFill>
                <a:schemeClr val="tx1"/>
              </a:solidFill>
            </a:endParaRPr>
          </a:p>
          <a:p>
            <a:pPr algn="l"/>
            <a:r>
              <a:rPr lang="zh-TW" altLang="en-US" dirty="0" smtClean="0">
                <a:solidFill>
                  <a:schemeClr val="tx1"/>
                </a:solidFill>
              </a:rPr>
              <a:t>組員姓名：張凱閔</a:t>
            </a:r>
            <a:endParaRPr lang="en-US" altLang="zh-TW" dirty="0" smtClean="0">
              <a:solidFill>
                <a:schemeClr val="tx1"/>
              </a:solidFill>
            </a:endParaRPr>
          </a:p>
          <a:p>
            <a:pPr algn="l"/>
            <a:r>
              <a:rPr lang="en-US" altLang="zh-TW" dirty="0" smtClean="0">
                <a:solidFill>
                  <a:schemeClr val="tx1"/>
                </a:solidFill>
              </a:rPr>
              <a:t>	</a:t>
            </a:r>
            <a:r>
              <a:rPr lang="zh-TW" altLang="en-US" dirty="0" smtClean="0">
                <a:solidFill>
                  <a:schemeClr val="tx1"/>
                </a:solidFill>
              </a:rPr>
              <a:t>    黃培華</a:t>
            </a:r>
            <a:endParaRPr lang="en-US" altLang="zh-TW" dirty="0" smtClean="0">
              <a:solidFill>
                <a:schemeClr val="tx1"/>
              </a:solidFill>
            </a:endParaRPr>
          </a:p>
          <a:p>
            <a:pPr algn="l"/>
            <a:r>
              <a:rPr lang="en-US" altLang="zh-TW" dirty="0" smtClean="0">
                <a:solidFill>
                  <a:schemeClr val="tx1"/>
                </a:solidFill>
              </a:rPr>
              <a:t>	</a:t>
            </a:r>
            <a:r>
              <a:rPr lang="zh-TW" altLang="en-US" dirty="0" smtClean="0">
                <a:solidFill>
                  <a:schemeClr val="tx1"/>
                </a:solidFill>
              </a:rPr>
              <a:t>    李富楷</a:t>
            </a:r>
            <a:endParaRPr lang="en-US" altLang="zh-TW" dirty="0" smtClean="0">
              <a:solidFill>
                <a:schemeClr val="tx1"/>
              </a:solidFill>
            </a:endParaRPr>
          </a:p>
          <a:p>
            <a:pPr algn="l"/>
            <a:r>
              <a:rPr lang="en-US" altLang="zh-TW" dirty="0" smtClean="0">
                <a:solidFill>
                  <a:schemeClr val="tx1"/>
                </a:solidFill>
              </a:rPr>
              <a:t>	</a:t>
            </a:r>
            <a:r>
              <a:rPr lang="zh-TW" altLang="en-US" dirty="0" smtClean="0">
                <a:solidFill>
                  <a:schemeClr val="tx1"/>
                </a:solidFill>
              </a:rPr>
              <a:t>    楊哲愷</a:t>
            </a:r>
            <a:endParaRPr lang="en-US" altLang="zh-TW" dirty="0" smtClean="0">
              <a:solidFill>
                <a:schemeClr val="tx1"/>
              </a:solidFill>
            </a:endParaRPr>
          </a:p>
          <a:p>
            <a:pPr algn="l"/>
            <a:r>
              <a:rPr lang="en-US" altLang="zh-TW" dirty="0" smtClean="0">
                <a:solidFill>
                  <a:schemeClr val="tx1"/>
                </a:solidFill>
              </a:rPr>
              <a:t>	</a:t>
            </a:r>
            <a:r>
              <a:rPr lang="zh-TW" altLang="en-US" dirty="0" smtClean="0">
                <a:solidFill>
                  <a:schemeClr val="tx1"/>
                </a:solidFill>
              </a:rPr>
              <a:t>    林鈺翔</a:t>
            </a:r>
          </a:p>
          <a:p>
            <a:endParaRPr lang="en-US" altLang="zh-TW" dirty="0" smtClean="0">
              <a:solidFill>
                <a:schemeClr val="tx1"/>
              </a:solidFill>
            </a:endParaRPr>
          </a:p>
        </p:txBody>
      </p:sp>
    </p:spTree>
    <p:extLst>
      <p:ext uri="{BB962C8B-B14F-4D97-AF65-F5344CB8AC3E}">
        <p14:creationId xmlns:p14="http://schemas.microsoft.com/office/powerpoint/2010/main" val="3532957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4a190\Downloads\12305681_1047612265260838_11071283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t>現代的槍械</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小型速射的槍械：非連發槍械、連發槍械</a:t>
            </a:r>
          </a:p>
          <a:p>
            <a:r>
              <a:rPr lang="zh-TW" altLang="en-US" dirty="0" smtClean="0"/>
              <a:t>非連發槍械：如左輪手槍、自動手槍、半自動步槍</a:t>
            </a:r>
          </a:p>
          <a:p>
            <a:r>
              <a:rPr lang="zh-TW" altLang="en-US" dirty="0" smtClean="0"/>
              <a:t>連發槍械：如戰鬥霰彈槍、衝鋒槍、自動步槍</a:t>
            </a:r>
          </a:p>
          <a:p>
            <a:r>
              <a:rPr lang="zh-TW" altLang="en-US" dirty="0" smtClean="0"/>
              <a:t>輕武器：如榴彈發射器、重機槍和反器材步槍、反坦克火箭和無後座力炮</a:t>
            </a:r>
          </a:p>
          <a:p>
            <a:r>
              <a:rPr lang="zh-TW" altLang="en-US" dirty="0" smtClean="0"/>
              <a:t>非致命武器：如催淚彈、胡椒噴霧、電槍、橡皮子彈</a:t>
            </a:r>
          </a:p>
        </p:txBody>
      </p:sp>
    </p:spTree>
    <p:extLst>
      <p:ext uri="{BB962C8B-B14F-4D97-AF65-F5344CB8AC3E}">
        <p14:creationId xmlns:p14="http://schemas.microsoft.com/office/powerpoint/2010/main" val="3284525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4a190\Downloads\12305681_1047612265260838_11071283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t>現代的槍械</a:t>
            </a:r>
            <a:r>
              <a:rPr lang="en-US" altLang="zh-TW" dirty="0" smtClean="0"/>
              <a:t>-</a:t>
            </a:r>
            <a:r>
              <a:rPr lang="zh-TW" altLang="zh-TW" dirty="0"/>
              <a:t>手槍</a:t>
            </a:r>
            <a:endParaRPr lang="zh-TW" altLang="en-US" dirty="0"/>
          </a:p>
        </p:txBody>
      </p:sp>
      <p:sp>
        <p:nvSpPr>
          <p:cNvPr id="3" name="內容版面配置區 2"/>
          <p:cNvSpPr>
            <a:spLocks noGrp="1"/>
          </p:cNvSpPr>
          <p:nvPr>
            <p:ph idx="1"/>
          </p:nvPr>
        </p:nvSpPr>
        <p:spPr/>
        <p:txBody>
          <a:bodyPr/>
          <a:lstStyle/>
          <a:p>
            <a:r>
              <a:rPr lang="zh-TW" altLang="zh-TW" dirty="0"/>
              <a:t>單手持的小型槍械，其他槍械一律可稱為長槍。</a:t>
            </a:r>
            <a:endParaRPr lang="zh-TW" altLang="en-US" dirty="0"/>
          </a:p>
        </p:txBody>
      </p:sp>
      <p:pic>
        <p:nvPicPr>
          <p:cNvPr id="8" name="圖片 7" descr="https://upload.wikimedia.org/wikipedia/commons/4/4a/Pistol_P83.jpg"/>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996952"/>
            <a:ext cx="4462006" cy="3476615"/>
          </a:xfrm>
          <a:prstGeom prst="rect">
            <a:avLst/>
          </a:prstGeom>
          <a:ln>
            <a:noFill/>
          </a:ln>
          <a:effectLst>
            <a:softEdge rad="112500"/>
          </a:effectLst>
        </p:spPr>
      </p:pic>
      <p:sp>
        <p:nvSpPr>
          <p:cNvPr id="6" name="矩形 5"/>
          <p:cNvSpPr/>
          <p:nvPr/>
        </p:nvSpPr>
        <p:spPr>
          <a:xfrm>
            <a:off x="1529688" y="5445224"/>
            <a:ext cx="2754280" cy="369332"/>
          </a:xfrm>
          <a:prstGeom prst="rect">
            <a:avLst/>
          </a:prstGeom>
        </p:spPr>
        <p:txBody>
          <a:bodyPr wrap="none">
            <a:spAutoFit/>
          </a:bodyPr>
          <a:lstStyle/>
          <a:p>
            <a:r>
              <a:rPr lang="zh-TW" altLang="zh-TW" dirty="0"/>
              <a:t>圖</a:t>
            </a:r>
            <a:r>
              <a:rPr lang="en-US" altLang="zh-TW" dirty="0"/>
              <a:t>9</a:t>
            </a:r>
            <a:r>
              <a:rPr lang="zh-TW" altLang="zh-TW" dirty="0"/>
              <a:t>為波蘭</a:t>
            </a:r>
            <a:r>
              <a:rPr lang="en-US" altLang="zh-TW" dirty="0" err="1"/>
              <a:t>Wanad</a:t>
            </a:r>
            <a:r>
              <a:rPr lang="en-US" altLang="zh-TW" dirty="0"/>
              <a:t> P83</a:t>
            </a:r>
            <a:r>
              <a:rPr lang="zh-TW" altLang="zh-TW" dirty="0"/>
              <a:t>手槍</a:t>
            </a:r>
          </a:p>
        </p:txBody>
      </p:sp>
    </p:spTree>
    <p:extLst>
      <p:ext uri="{BB962C8B-B14F-4D97-AF65-F5344CB8AC3E}">
        <p14:creationId xmlns:p14="http://schemas.microsoft.com/office/powerpoint/2010/main" val="3284525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4a190\Downloads\12305681_1047612265260838_11071283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t>現代的槍械</a:t>
            </a:r>
            <a:r>
              <a:rPr lang="en-US" altLang="zh-TW" dirty="0" smtClean="0"/>
              <a:t>-</a:t>
            </a:r>
            <a:r>
              <a:rPr lang="zh-TW" altLang="zh-TW" dirty="0"/>
              <a:t>滑膛槍</a:t>
            </a:r>
            <a:endParaRPr lang="zh-TW" altLang="en-US" dirty="0"/>
          </a:p>
        </p:txBody>
      </p:sp>
      <p:sp>
        <p:nvSpPr>
          <p:cNvPr id="3" name="內容版面配置區 2"/>
          <p:cNvSpPr>
            <a:spLocks noGrp="1"/>
          </p:cNvSpPr>
          <p:nvPr>
            <p:ph idx="1"/>
          </p:nvPr>
        </p:nvSpPr>
        <p:spPr/>
        <p:txBody>
          <a:bodyPr/>
          <a:lstStyle/>
          <a:p>
            <a:r>
              <a:rPr lang="zh-TW" altLang="zh-TW" dirty="0" smtClean="0"/>
              <a:t>是</a:t>
            </a:r>
            <a:r>
              <a:rPr lang="zh-TW" altLang="en-US" dirty="0" smtClean="0"/>
              <a:t>歷史</a:t>
            </a:r>
            <a:r>
              <a:rPr lang="zh-TW" altLang="zh-TW" dirty="0" smtClean="0"/>
              <a:t>最</a:t>
            </a:r>
            <a:r>
              <a:rPr lang="zh-TW" altLang="zh-TW" dirty="0"/>
              <a:t>久遠的槍種。</a:t>
            </a:r>
          </a:p>
          <a:p>
            <a:r>
              <a:rPr lang="zh-TW" altLang="zh-TW" dirty="0"/>
              <a:t>現多稱霰彈槍、散彈槍，多使用大口徑、多彈丸的特製霰彈，以其複數式彈著點或是超大的散布面規避其發射常規彈藥時精度欠佳的缺陷。</a:t>
            </a:r>
          </a:p>
          <a:p>
            <a:endParaRPr lang="zh-TW" altLang="en-US" dirty="0"/>
          </a:p>
        </p:txBody>
      </p:sp>
      <p:pic>
        <p:nvPicPr>
          <p:cNvPr id="5" name="圖片 4" descr="https://upload.wikimedia.org/wikipedia/commons/thumb/4/4d/SPAS15.jpg/240px-SPAS15.jpg"/>
          <p:cNvPicPr/>
          <p:nvPr/>
        </p:nvPicPr>
        <p:blipFill>
          <a:blip r:embed="rId3">
            <a:extLst>
              <a:ext uri="{28A0092B-C50C-407E-A947-70E740481C1C}">
                <a14:useLocalDpi xmlns:a14="http://schemas.microsoft.com/office/drawing/2010/main" val="0"/>
              </a:ext>
            </a:extLst>
          </a:blip>
          <a:srcRect/>
          <a:stretch>
            <a:fillRect/>
          </a:stretch>
        </p:blipFill>
        <p:spPr bwMode="auto">
          <a:xfrm>
            <a:off x="4600753" y="3861048"/>
            <a:ext cx="4543247" cy="2972812"/>
          </a:xfrm>
          <a:prstGeom prst="rect">
            <a:avLst/>
          </a:prstGeom>
          <a:ln>
            <a:noFill/>
          </a:ln>
          <a:effectLst>
            <a:softEdge rad="112500"/>
          </a:effectLst>
        </p:spPr>
      </p:pic>
      <p:sp>
        <p:nvSpPr>
          <p:cNvPr id="6" name="矩形 5"/>
          <p:cNvSpPr/>
          <p:nvPr/>
        </p:nvSpPr>
        <p:spPr>
          <a:xfrm>
            <a:off x="827584" y="5162788"/>
            <a:ext cx="2899192" cy="369332"/>
          </a:xfrm>
          <a:prstGeom prst="rect">
            <a:avLst/>
          </a:prstGeom>
        </p:spPr>
        <p:txBody>
          <a:bodyPr wrap="none">
            <a:spAutoFit/>
          </a:bodyPr>
          <a:lstStyle/>
          <a:p>
            <a:r>
              <a:rPr lang="zh-TW" altLang="zh-TW" dirty="0"/>
              <a:t>圖</a:t>
            </a:r>
            <a:r>
              <a:rPr lang="en-US" altLang="zh-TW" dirty="0"/>
              <a:t>8</a:t>
            </a:r>
            <a:r>
              <a:rPr lang="zh-TW" altLang="zh-TW" dirty="0"/>
              <a:t>為弗蘭基</a:t>
            </a:r>
            <a:r>
              <a:rPr lang="en-US" altLang="zh-TW" dirty="0"/>
              <a:t>SPAS-15</a:t>
            </a:r>
            <a:r>
              <a:rPr lang="zh-TW" altLang="zh-TW" dirty="0"/>
              <a:t>霰彈槍</a:t>
            </a:r>
          </a:p>
        </p:txBody>
      </p:sp>
    </p:spTree>
    <p:extLst>
      <p:ext uri="{BB962C8B-B14F-4D97-AF65-F5344CB8AC3E}">
        <p14:creationId xmlns:p14="http://schemas.microsoft.com/office/powerpoint/2010/main" val="3284525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4a190\Downloads\12305681_1047612265260838_11071283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t>現代的槍械</a:t>
            </a:r>
            <a:r>
              <a:rPr lang="en-US" altLang="zh-TW" dirty="0" smtClean="0"/>
              <a:t>-</a:t>
            </a:r>
            <a:r>
              <a:rPr lang="zh-TW" altLang="zh-TW" dirty="0"/>
              <a:t>步槍</a:t>
            </a:r>
            <a:endParaRPr lang="zh-TW" altLang="en-US" dirty="0"/>
          </a:p>
        </p:txBody>
      </p:sp>
      <p:sp>
        <p:nvSpPr>
          <p:cNvPr id="3" name="內容版面配置區 2"/>
          <p:cNvSpPr>
            <a:spLocks noGrp="1"/>
          </p:cNvSpPr>
          <p:nvPr>
            <p:ph idx="1"/>
          </p:nvPr>
        </p:nvSpPr>
        <p:spPr/>
        <p:txBody>
          <a:bodyPr/>
          <a:lstStyle/>
          <a:p>
            <a:r>
              <a:rPr lang="zh-TW" altLang="en-US" dirty="0"/>
              <a:t>步槍是單兵肩射的長管槍械。主要用於發射槍彈，殺傷暴露的有生目標，有效射程一般為</a:t>
            </a:r>
            <a:r>
              <a:rPr lang="en-US" altLang="zh-TW" dirty="0"/>
              <a:t>400</a:t>
            </a:r>
            <a:r>
              <a:rPr lang="zh-TW" altLang="en-US" dirty="0" smtClean="0"/>
              <a:t>米</a:t>
            </a:r>
            <a:r>
              <a:rPr lang="zh-TW" altLang="en-US" dirty="0"/>
              <a:t>。</a:t>
            </a:r>
          </a:p>
        </p:txBody>
      </p:sp>
      <p:pic>
        <p:nvPicPr>
          <p:cNvPr id="7" name="圖片 6" descr="https://upload.wikimedia.org/wikipedia/commons/thumb/4/4d/AMP_DSR-1_Koalorka.jpg/240px-AMP_DSR-1_Koalorka.jpg"/>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212976"/>
            <a:ext cx="5115158" cy="3467839"/>
          </a:xfrm>
          <a:prstGeom prst="rect">
            <a:avLst/>
          </a:prstGeom>
          <a:ln>
            <a:noFill/>
          </a:ln>
          <a:effectLst>
            <a:softEdge rad="112500"/>
          </a:effectLst>
        </p:spPr>
      </p:pic>
      <p:sp>
        <p:nvSpPr>
          <p:cNvPr id="8" name="矩形 7"/>
          <p:cNvSpPr/>
          <p:nvPr/>
        </p:nvSpPr>
        <p:spPr>
          <a:xfrm>
            <a:off x="611560" y="4762229"/>
            <a:ext cx="2364750" cy="369332"/>
          </a:xfrm>
          <a:prstGeom prst="rect">
            <a:avLst/>
          </a:prstGeom>
        </p:spPr>
        <p:txBody>
          <a:bodyPr wrap="none">
            <a:spAutoFit/>
          </a:bodyPr>
          <a:lstStyle/>
          <a:p>
            <a:r>
              <a:rPr lang="zh-TW" altLang="zh-TW" dirty="0"/>
              <a:t>圖</a:t>
            </a:r>
            <a:r>
              <a:rPr lang="en-US" altLang="zh-TW" dirty="0"/>
              <a:t>10</a:t>
            </a:r>
            <a:r>
              <a:rPr lang="zh-TW" altLang="zh-TW" dirty="0"/>
              <a:t>為</a:t>
            </a:r>
            <a:r>
              <a:rPr lang="en-US" altLang="zh-TW" dirty="0"/>
              <a:t>DSR-1</a:t>
            </a:r>
            <a:r>
              <a:rPr lang="zh-TW" altLang="zh-TW" dirty="0"/>
              <a:t>狙擊步槍</a:t>
            </a:r>
          </a:p>
        </p:txBody>
      </p:sp>
    </p:spTree>
    <p:extLst>
      <p:ext uri="{BB962C8B-B14F-4D97-AF65-F5344CB8AC3E}">
        <p14:creationId xmlns:p14="http://schemas.microsoft.com/office/powerpoint/2010/main" val="3290332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4a190\Downloads\12305681_1047612265260838_11071283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a:t>步槍</a:t>
            </a:r>
            <a:r>
              <a:rPr lang="en-US" altLang="zh-TW" dirty="0" smtClean="0"/>
              <a:t>-</a:t>
            </a:r>
            <a:r>
              <a:rPr lang="zh-TW" altLang="en-US" dirty="0"/>
              <a:t>射擊</a:t>
            </a:r>
            <a:r>
              <a:rPr lang="zh-TW" altLang="en-US" dirty="0" smtClean="0"/>
              <a:t>演示</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13314"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464" t="22955" r="47363" b="39309"/>
          <a:stretch/>
        </p:blipFill>
        <p:spPr bwMode="auto">
          <a:xfrm>
            <a:off x="480995" y="1628800"/>
            <a:ext cx="8277296" cy="46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967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4a190\Downloads\12305681_1047612265260838_11071283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t>現代的槍械</a:t>
            </a:r>
            <a:r>
              <a:rPr lang="en-US" altLang="zh-TW" dirty="0" smtClean="0"/>
              <a:t>-</a:t>
            </a:r>
            <a:r>
              <a:rPr lang="zh-TW" altLang="zh-TW" dirty="0"/>
              <a:t>機槍</a:t>
            </a:r>
            <a:endParaRPr lang="zh-TW" altLang="en-US" dirty="0"/>
          </a:p>
        </p:txBody>
      </p:sp>
      <p:sp>
        <p:nvSpPr>
          <p:cNvPr id="3" name="內容版面配置區 2"/>
          <p:cNvSpPr>
            <a:spLocks noGrp="1"/>
          </p:cNvSpPr>
          <p:nvPr>
            <p:ph idx="1"/>
          </p:nvPr>
        </p:nvSpPr>
        <p:spPr/>
        <p:txBody>
          <a:bodyPr/>
          <a:lstStyle/>
          <a:p>
            <a:r>
              <a:rPr lang="zh-TW" altLang="zh-TW" dirty="0"/>
              <a:t>本來泛指連發的槍械，現在專指較大的適應持續連發槍械。</a:t>
            </a:r>
            <a:endParaRPr lang="zh-TW" altLang="en-US" dirty="0"/>
          </a:p>
        </p:txBody>
      </p:sp>
      <p:pic>
        <p:nvPicPr>
          <p:cNvPr id="5" name="圖片 4" descr="https://upload.wikimedia.org/wikipedia/commons/thumb/5/51/DF-SD-04-16825.jpg/800px-DF-SD-04-16825.jpg"/>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852936"/>
            <a:ext cx="4751943" cy="3644374"/>
          </a:xfrm>
          <a:prstGeom prst="rect">
            <a:avLst/>
          </a:prstGeom>
          <a:ln>
            <a:noFill/>
          </a:ln>
          <a:effectLst>
            <a:softEdge rad="112500"/>
          </a:effectLst>
        </p:spPr>
      </p:pic>
      <p:sp>
        <p:nvSpPr>
          <p:cNvPr id="6" name="矩形 5"/>
          <p:cNvSpPr/>
          <p:nvPr/>
        </p:nvSpPr>
        <p:spPr>
          <a:xfrm>
            <a:off x="1119804" y="4490457"/>
            <a:ext cx="2234907" cy="369332"/>
          </a:xfrm>
          <a:prstGeom prst="rect">
            <a:avLst/>
          </a:prstGeom>
        </p:spPr>
        <p:txBody>
          <a:bodyPr wrap="none">
            <a:spAutoFit/>
          </a:bodyPr>
          <a:lstStyle/>
          <a:p>
            <a:r>
              <a:rPr lang="zh-TW" altLang="zh-TW" dirty="0"/>
              <a:t>圖</a:t>
            </a:r>
            <a:r>
              <a:rPr lang="en-US" altLang="zh-TW" dirty="0"/>
              <a:t>11</a:t>
            </a:r>
            <a:r>
              <a:rPr lang="zh-TW" altLang="zh-TW" dirty="0"/>
              <a:t>為</a:t>
            </a:r>
            <a:r>
              <a:rPr lang="en-US" altLang="zh-TW" dirty="0"/>
              <a:t>M60</a:t>
            </a:r>
            <a:r>
              <a:rPr lang="zh-TW" altLang="zh-TW" dirty="0"/>
              <a:t>通用機槍</a:t>
            </a:r>
          </a:p>
        </p:txBody>
      </p:sp>
    </p:spTree>
    <p:extLst>
      <p:ext uri="{BB962C8B-B14F-4D97-AF65-F5344CB8AC3E}">
        <p14:creationId xmlns:p14="http://schemas.microsoft.com/office/powerpoint/2010/main" val="3177032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4a190\Downloads\12305681_1047612265260838_11071283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t>機槍連射原理</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12290"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55" t="19153" r="43438" b="40424"/>
          <a:stretch/>
        </p:blipFill>
        <p:spPr bwMode="auto">
          <a:xfrm>
            <a:off x="382627" y="1700808"/>
            <a:ext cx="8436251"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436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4a190\Downloads\12305681_1047612265260838_11071283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t>現代的槍械</a:t>
            </a:r>
            <a:r>
              <a:rPr lang="en-US" altLang="zh-TW" dirty="0" smtClean="0"/>
              <a:t>-</a:t>
            </a:r>
            <a:r>
              <a:rPr lang="zh-TW" altLang="zh-TW" dirty="0"/>
              <a:t>衝鋒槍</a:t>
            </a:r>
            <a:endParaRPr lang="zh-TW" altLang="en-US" dirty="0"/>
          </a:p>
        </p:txBody>
      </p:sp>
      <p:sp>
        <p:nvSpPr>
          <p:cNvPr id="3" name="內容版面配置區 2"/>
          <p:cNvSpPr>
            <a:spLocks noGrp="1"/>
          </p:cNvSpPr>
          <p:nvPr>
            <p:ph idx="1"/>
          </p:nvPr>
        </p:nvSpPr>
        <p:spPr/>
        <p:txBody>
          <a:bodyPr/>
          <a:lstStyle/>
          <a:p>
            <a:r>
              <a:rPr lang="zh-TW" altLang="en-US" dirty="0"/>
              <a:t>手提機槍或手提輕機槍，一般泛指輕型的連發槍械，衝鋒鎗的設計者對這種武器的共同設計訴求為「輕便」及「全自動射擊」</a:t>
            </a:r>
            <a:r>
              <a:rPr lang="zh-TW" altLang="en-US" dirty="0" smtClean="0"/>
              <a:t>。</a:t>
            </a:r>
            <a:endParaRPr lang="zh-TW" altLang="en-US" dirty="0"/>
          </a:p>
        </p:txBody>
      </p:sp>
      <p:pic>
        <p:nvPicPr>
          <p:cNvPr id="5" name="圖片 4" descr="http://www.firearmsworld.net/german/hk/mp5/MP5A3_draw.gif"/>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140968"/>
            <a:ext cx="4607928" cy="3398897"/>
          </a:xfrm>
          <a:prstGeom prst="rect">
            <a:avLst/>
          </a:prstGeom>
          <a:noFill/>
          <a:ln>
            <a:noFill/>
          </a:ln>
        </p:spPr>
      </p:pic>
      <p:sp>
        <p:nvSpPr>
          <p:cNvPr id="6" name="矩形 5"/>
          <p:cNvSpPr/>
          <p:nvPr/>
        </p:nvSpPr>
        <p:spPr>
          <a:xfrm>
            <a:off x="1187624" y="4655750"/>
            <a:ext cx="2005677" cy="369332"/>
          </a:xfrm>
          <a:prstGeom prst="rect">
            <a:avLst/>
          </a:prstGeom>
        </p:spPr>
        <p:txBody>
          <a:bodyPr wrap="none">
            <a:spAutoFit/>
          </a:bodyPr>
          <a:lstStyle/>
          <a:p>
            <a:r>
              <a:rPr lang="zh-TW" altLang="zh-TW" dirty="0"/>
              <a:t>圖</a:t>
            </a:r>
            <a:r>
              <a:rPr lang="en-US" altLang="zh-TW" dirty="0"/>
              <a:t>12</a:t>
            </a:r>
            <a:r>
              <a:rPr lang="zh-TW" altLang="zh-TW" dirty="0"/>
              <a:t>為</a:t>
            </a:r>
            <a:r>
              <a:rPr lang="en-US" altLang="zh-TW" dirty="0"/>
              <a:t>MP5</a:t>
            </a:r>
            <a:r>
              <a:rPr lang="zh-TW" altLang="zh-TW" dirty="0"/>
              <a:t>衝鋒槍</a:t>
            </a:r>
          </a:p>
        </p:txBody>
      </p:sp>
    </p:spTree>
    <p:extLst>
      <p:ext uri="{BB962C8B-B14F-4D97-AF65-F5344CB8AC3E}">
        <p14:creationId xmlns:p14="http://schemas.microsoft.com/office/powerpoint/2010/main" val="3177032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4a190\Downloads\12305681_1047612265260838_11071283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t>現代的槍械</a:t>
            </a:r>
            <a:r>
              <a:rPr lang="en-US" altLang="zh-TW" dirty="0" smtClean="0"/>
              <a:t>-</a:t>
            </a:r>
            <a:r>
              <a:rPr lang="zh-TW" altLang="en-US" dirty="0" smtClean="0"/>
              <a:t>特殊槍械或發射器</a:t>
            </a:r>
            <a:endParaRPr lang="zh-TW" altLang="en-US" dirty="0"/>
          </a:p>
        </p:txBody>
      </p:sp>
      <p:sp>
        <p:nvSpPr>
          <p:cNvPr id="3" name="內容版面配置區 2"/>
          <p:cNvSpPr>
            <a:spLocks noGrp="1"/>
          </p:cNvSpPr>
          <p:nvPr>
            <p:ph idx="1"/>
          </p:nvPr>
        </p:nvSpPr>
        <p:spPr/>
        <p:txBody>
          <a:bodyPr/>
          <a:lstStyle/>
          <a:p>
            <a:r>
              <a:rPr lang="zh-TW" altLang="en-US" dirty="0" smtClean="0"/>
              <a:t>此類發射器不完全符合狹義的槍械定義，可以使廣輕武器來描述，但很多書藉都把其當作槍械一併介紹</a:t>
            </a:r>
            <a:endParaRPr lang="zh-TW" altLang="en-US" dirty="0"/>
          </a:p>
        </p:txBody>
      </p:sp>
      <p:pic>
        <p:nvPicPr>
          <p:cNvPr id="5" name="圖片 4" descr="https://upload.wikimedia.org/wikipedia/commons/thumb/3/32/HKGMW.jpg/175px-HKGMW.jpg"/>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247105"/>
            <a:ext cx="4053454" cy="3412505"/>
          </a:xfrm>
          <a:prstGeom prst="rect">
            <a:avLst/>
          </a:prstGeom>
          <a:ln>
            <a:noFill/>
          </a:ln>
          <a:effectLst>
            <a:softEdge rad="112500"/>
          </a:effectLst>
        </p:spPr>
      </p:pic>
      <p:sp>
        <p:nvSpPr>
          <p:cNvPr id="7" name="矩形 6"/>
          <p:cNvSpPr/>
          <p:nvPr/>
        </p:nvSpPr>
        <p:spPr>
          <a:xfrm>
            <a:off x="360040" y="4437112"/>
            <a:ext cx="4572000" cy="646331"/>
          </a:xfrm>
          <a:prstGeom prst="rect">
            <a:avLst/>
          </a:prstGeom>
        </p:spPr>
        <p:txBody>
          <a:bodyPr>
            <a:spAutoFit/>
          </a:bodyPr>
          <a:lstStyle/>
          <a:p>
            <a:r>
              <a:rPr lang="zh-TW" altLang="zh-TW" dirty="0"/>
              <a:t>圖</a:t>
            </a:r>
            <a:r>
              <a:rPr lang="en-US" altLang="zh-TW" dirty="0"/>
              <a:t>13</a:t>
            </a:r>
            <a:r>
              <a:rPr lang="zh-TW" altLang="zh-TW" dirty="0"/>
              <a:t>為</a:t>
            </a:r>
            <a:r>
              <a:rPr lang="en-US" altLang="zh-TW" dirty="0"/>
              <a:t>HK GMG</a:t>
            </a:r>
            <a:r>
              <a:rPr lang="zh-TW" altLang="zh-TW" dirty="0"/>
              <a:t>，德國聯邦國防軍的</a:t>
            </a:r>
            <a:r>
              <a:rPr lang="en-US" altLang="zh-TW" dirty="0"/>
              <a:t>40 mm</a:t>
            </a:r>
            <a:r>
              <a:rPr lang="zh-TW" altLang="zh-TW" dirty="0"/>
              <a:t>全自動型榴彈發射器</a:t>
            </a:r>
          </a:p>
        </p:txBody>
      </p:sp>
    </p:spTree>
    <p:extLst>
      <p:ext uri="{BB962C8B-B14F-4D97-AF65-F5344CB8AC3E}">
        <p14:creationId xmlns:p14="http://schemas.microsoft.com/office/powerpoint/2010/main" val="3177032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4a190\Downloads\12305681_1047612265260838_11071283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normAutofit/>
          </a:bodyPr>
          <a:lstStyle/>
          <a:p>
            <a:r>
              <a:rPr lang="zh-TW" altLang="zh-TW" b="1" dirty="0"/>
              <a:t>槍械未來的</a:t>
            </a:r>
            <a:r>
              <a:rPr lang="zh-TW" altLang="zh-TW" b="1" dirty="0" smtClean="0"/>
              <a:t>發展</a:t>
            </a:r>
            <a:endParaRPr lang="zh-TW" altLang="en-US" dirty="0"/>
          </a:p>
        </p:txBody>
      </p:sp>
      <p:sp>
        <p:nvSpPr>
          <p:cNvPr id="3" name="內容版面配置區 2"/>
          <p:cNvSpPr>
            <a:spLocks noGrp="1"/>
          </p:cNvSpPr>
          <p:nvPr>
            <p:ph idx="1"/>
          </p:nvPr>
        </p:nvSpPr>
        <p:spPr/>
        <p:txBody>
          <a:bodyPr>
            <a:normAutofit/>
          </a:bodyPr>
          <a:lstStyle/>
          <a:p>
            <a:r>
              <a:rPr lang="en-US" altLang="zh-TW" dirty="0" smtClean="0"/>
              <a:t>1</a:t>
            </a:r>
            <a:r>
              <a:rPr lang="en-US" altLang="zh-TW" dirty="0"/>
              <a:t>.</a:t>
            </a:r>
            <a:r>
              <a:rPr lang="zh-TW" altLang="zh-TW" dirty="0"/>
              <a:t>機動兵器已經代替了步兵完成絕大部分的戰略任務，未來軍用機器人將完全取代步兵的佔領和警察的治安任務</a:t>
            </a:r>
            <a:r>
              <a:rPr lang="zh-TW" altLang="zh-TW" dirty="0" smtClean="0"/>
              <a:t>。</a:t>
            </a:r>
            <a:endParaRPr lang="en-US" altLang="zh-TW" dirty="0" smtClean="0"/>
          </a:p>
          <a:p>
            <a:endParaRPr lang="zh-TW" altLang="zh-TW" dirty="0"/>
          </a:p>
          <a:p>
            <a:r>
              <a:rPr lang="en-US" altLang="zh-TW" dirty="0"/>
              <a:t>2</a:t>
            </a:r>
            <a:r>
              <a:rPr lang="en-US" altLang="zh-TW" dirty="0" smtClean="0"/>
              <a:t>.</a:t>
            </a:r>
            <a:r>
              <a:rPr lang="zh-TW" altLang="zh-TW" dirty="0" smtClean="0"/>
              <a:t>隨著</a:t>
            </a:r>
            <a:r>
              <a:rPr lang="zh-TW" altLang="zh-TW" dirty="0"/>
              <a:t>先進的能源技術，將出現比槍械更有威力的小型武器，例如雷射武器和電磁砲。</a:t>
            </a:r>
          </a:p>
          <a:p>
            <a:pPr marL="0" indent="0">
              <a:buNone/>
            </a:pPr>
            <a:endParaRPr lang="zh-TW" altLang="en-US" dirty="0"/>
          </a:p>
        </p:txBody>
      </p:sp>
    </p:spTree>
    <p:extLst>
      <p:ext uri="{BB962C8B-B14F-4D97-AF65-F5344CB8AC3E}">
        <p14:creationId xmlns:p14="http://schemas.microsoft.com/office/powerpoint/2010/main" val="3177032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4a190\Downloads\12305681_1047612265260838_11071283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t>煙火的製造原理</a:t>
            </a:r>
            <a:endParaRPr lang="zh-TW" altLang="en-US" dirty="0"/>
          </a:p>
        </p:txBody>
      </p:sp>
      <p:sp>
        <p:nvSpPr>
          <p:cNvPr id="3" name="內容版面配置區 2"/>
          <p:cNvSpPr>
            <a:spLocks noGrp="1"/>
          </p:cNvSpPr>
          <p:nvPr>
            <p:ph idx="1"/>
          </p:nvPr>
        </p:nvSpPr>
        <p:spPr>
          <a:xfrm>
            <a:off x="485953" y="1304517"/>
            <a:ext cx="8229600" cy="4525963"/>
          </a:xfrm>
        </p:spPr>
        <p:txBody>
          <a:bodyPr/>
          <a:lstStyle/>
          <a:p>
            <a:r>
              <a:rPr lang="zh-TW" altLang="en-US" dirty="0" smtClean="0"/>
              <a:t>本身的化學原理和爆竹大同小異，其結構都包含黑火藥和藥引。</a:t>
            </a:r>
            <a:endParaRPr lang="en-US" altLang="zh-TW" dirty="0" smtClean="0"/>
          </a:p>
          <a:p>
            <a:r>
              <a:rPr lang="zh-TW" altLang="zh-TW" dirty="0"/>
              <a:t>燃放煙花後，產生化學反應引發爆炸，而爆炸過程中所釋放出來的能量，絕大部分轉化成光能呈現在我們眼中。</a:t>
            </a:r>
          </a:p>
          <a:p>
            <a:endParaRPr lang="en-US" altLang="zh-TW" dirty="0" smtClean="0"/>
          </a:p>
          <a:p>
            <a:endParaRPr lang="zh-TW" altLang="en-US" dirty="0" smtClean="0"/>
          </a:p>
          <a:p>
            <a:endParaRPr lang="zh-TW" altLang="en-US" dirty="0"/>
          </a:p>
        </p:txBody>
      </p:sp>
      <p:pic>
        <p:nvPicPr>
          <p:cNvPr id="5" name="圖片 4" descr="https://upload.wikimedia.org/wikipedia/commons/1/1c/Reflections_of_Earth_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3972103"/>
            <a:ext cx="4860032" cy="2650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文字方塊 5"/>
          <p:cNvSpPr txBox="1"/>
          <p:nvPr/>
        </p:nvSpPr>
        <p:spPr>
          <a:xfrm>
            <a:off x="611560" y="4029164"/>
            <a:ext cx="3074740" cy="923330"/>
          </a:xfrm>
          <a:prstGeom prst="rect">
            <a:avLst/>
          </a:prstGeom>
          <a:noFill/>
        </p:spPr>
        <p:txBody>
          <a:bodyPr wrap="square" rtlCol="0">
            <a:spAutoFit/>
          </a:bodyPr>
          <a:lstStyle/>
          <a:p>
            <a:r>
              <a:rPr lang="zh-TW" altLang="zh-TW" dirty="0"/>
              <a:t>圖</a:t>
            </a:r>
            <a:r>
              <a:rPr lang="en-US" altLang="zh-TW" dirty="0"/>
              <a:t>2</a:t>
            </a:r>
            <a:r>
              <a:rPr lang="zh-TW" altLang="zh-TW" dirty="0"/>
              <a:t>為華特迪士尼世界</a:t>
            </a:r>
            <a:r>
              <a:rPr lang="zh-TW" altLang="zh-TW" dirty="0" smtClean="0"/>
              <a:t>的</a:t>
            </a:r>
            <a:endParaRPr lang="en-US" altLang="zh-TW" dirty="0" smtClean="0"/>
          </a:p>
          <a:p>
            <a:r>
              <a:rPr lang="zh-TW" altLang="zh-TW" dirty="0" smtClean="0"/>
              <a:t>「</a:t>
            </a:r>
            <a:r>
              <a:rPr lang="zh-TW" altLang="zh-TW" dirty="0"/>
              <a:t>地球印象」煙花秀</a:t>
            </a:r>
          </a:p>
          <a:p>
            <a:endParaRPr lang="zh-TW" altLang="en-US" dirty="0"/>
          </a:p>
        </p:txBody>
      </p:sp>
    </p:spTree>
    <p:extLst>
      <p:ext uri="{BB962C8B-B14F-4D97-AF65-F5344CB8AC3E}">
        <p14:creationId xmlns:p14="http://schemas.microsoft.com/office/powerpoint/2010/main" val="1595525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4a190\Downloads\12305681_1047612265260838_11071283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normAutofit/>
          </a:bodyPr>
          <a:lstStyle/>
          <a:p>
            <a:r>
              <a:rPr lang="zh-TW" altLang="en-US" dirty="0" smtClean="0"/>
              <a:t>團隊分工</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501329297"/>
              </p:ext>
            </p:extLst>
          </p:nvPr>
        </p:nvGraphicFramePr>
        <p:xfrm>
          <a:off x="485953" y="1844824"/>
          <a:ext cx="8229600" cy="3840480"/>
        </p:xfrm>
        <a:graphic>
          <a:graphicData uri="http://schemas.openxmlformats.org/drawingml/2006/table">
            <a:tbl>
              <a:tblPr firstRow="1" bandRow="1">
                <a:tableStyleId>{5C22544A-7EE6-4342-B048-85BDC9FD1C3A}</a:tableStyleId>
              </a:tblPr>
              <a:tblGrid>
                <a:gridCol w="4114800"/>
                <a:gridCol w="4114800"/>
              </a:tblGrid>
              <a:tr h="557609">
                <a:tc>
                  <a:txBody>
                    <a:bodyPr/>
                    <a:lstStyle/>
                    <a:p>
                      <a:r>
                        <a:rPr lang="zh-TW" altLang="en-US" sz="3600" dirty="0" smtClean="0"/>
                        <a:t>姓名</a:t>
                      </a:r>
                      <a:endParaRPr lang="zh-TW" altLang="en-US" sz="3600" dirty="0"/>
                    </a:p>
                  </a:txBody>
                  <a:tcPr/>
                </a:tc>
                <a:tc>
                  <a:txBody>
                    <a:bodyPr/>
                    <a:lstStyle/>
                    <a:p>
                      <a:r>
                        <a:rPr lang="zh-TW" altLang="en-US" sz="3600" dirty="0" smtClean="0"/>
                        <a:t>團隊貢獻</a:t>
                      </a:r>
                      <a:endParaRPr lang="zh-TW" altLang="en-US" sz="3600" dirty="0"/>
                    </a:p>
                  </a:txBody>
                  <a:tcPr/>
                </a:tc>
              </a:tr>
              <a:tr h="565353">
                <a:tc>
                  <a:txBody>
                    <a:bodyPr/>
                    <a:lstStyle/>
                    <a:p>
                      <a:r>
                        <a:rPr lang="zh-TW" altLang="en-US" sz="3600" dirty="0" smtClean="0"/>
                        <a:t>張凱閔</a:t>
                      </a:r>
                      <a:endParaRPr lang="zh-TW" altLang="en-US" sz="3600" dirty="0"/>
                    </a:p>
                  </a:txBody>
                  <a:tcPr/>
                </a:tc>
                <a:tc>
                  <a:txBody>
                    <a:bodyPr/>
                    <a:lstStyle/>
                    <a:p>
                      <a:r>
                        <a:rPr lang="zh-TW" altLang="en-US" sz="3600" dirty="0" smtClean="0"/>
                        <a:t>影片、資料蒐集</a:t>
                      </a:r>
                      <a:endParaRPr lang="zh-TW" altLang="en-US" sz="3600" dirty="0"/>
                    </a:p>
                  </a:txBody>
                  <a:tcPr/>
                </a:tc>
              </a:tr>
              <a:tr h="565353">
                <a:tc>
                  <a:txBody>
                    <a:bodyPr/>
                    <a:lstStyle/>
                    <a:p>
                      <a:r>
                        <a:rPr lang="zh-TW" altLang="en-US" sz="3600" dirty="0" smtClean="0"/>
                        <a:t>黃培華</a:t>
                      </a:r>
                      <a:endParaRPr lang="zh-TW" altLang="en-US" sz="3600" dirty="0"/>
                    </a:p>
                  </a:txBody>
                  <a:tcPr/>
                </a:tc>
                <a:tc>
                  <a:txBody>
                    <a:bodyPr/>
                    <a:lstStyle/>
                    <a:p>
                      <a:r>
                        <a:rPr lang="en-US" altLang="zh-TW" sz="3600" dirty="0" smtClean="0"/>
                        <a:t>PPT</a:t>
                      </a:r>
                      <a:r>
                        <a:rPr lang="zh-TW" altLang="en-US" sz="3600" dirty="0" smtClean="0"/>
                        <a:t>製作、資料彙整</a:t>
                      </a:r>
                      <a:endParaRPr lang="zh-TW" altLang="en-US" sz="3600" dirty="0"/>
                    </a:p>
                  </a:txBody>
                  <a:tcPr/>
                </a:tc>
              </a:tr>
              <a:tr h="565353">
                <a:tc>
                  <a:txBody>
                    <a:bodyPr/>
                    <a:lstStyle/>
                    <a:p>
                      <a:r>
                        <a:rPr lang="zh-TW" altLang="en-US" sz="3600" dirty="0" smtClean="0">
                          <a:solidFill>
                            <a:schemeClr val="tx1"/>
                          </a:solidFill>
                        </a:rPr>
                        <a:t>李富楷</a:t>
                      </a:r>
                      <a:endParaRPr lang="zh-TW" altLang="en-US" sz="3600" dirty="0"/>
                    </a:p>
                  </a:txBody>
                  <a:tcPr/>
                </a:tc>
                <a:tc>
                  <a:txBody>
                    <a:bodyPr/>
                    <a:lstStyle/>
                    <a:p>
                      <a:r>
                        <a:rPr lang="en-US" altLang="zh-TW" sz="3600" dirty="0" smtClean="0"/>
                        <a:t>PPT</a:t>
                      </a:r>
                      <a:r>
                        <a:rPr lang="zh-TW" altLang="en-US" sz="3600" dirty="0" smtClean="0"/>
                        <a:t>簡報</a:t>
                      </a:r>
                      <a:endParaRPr lang="zh-TW" altLang="en-US" sz="3600" dirty="0"/>
                    </a:p>
                  </a:txBody>
                  <a:tcPr/>
                </a:tc>
              </a:tr>
              <a:tr h="565353">
                <a:tc>
                  <a:txBody>
                    <a:bodyPr/>
                    <a:lstStyle/>
                    <a:p>
                      <a:r>
                        <a:rPr lang="zh-TW" altLang="en-US" sz="3600" dirty="0" smtClean="0">
                          <a:solidFill>
                            <a:schemeClr val="tx1"/>
                          </a:solidFill>
                        </a:rPr>
                        <a:t>楊哲愷</a:t>
                      </a:r>
                      <a:endParaRPr lang="zh-TW" altLang="en-US" sz="3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3600" dirty="0" smtClean="0"/>
                        <a:t>PPT</a:t>
                      </a:r>
                      <a:r>
                        <a:rPr lang="zh-TW" altLang="en-US" sz="3600" dirty="0" smtClean="0"/>
                        <a:t>簡報</a:t>
                      </a:r>
                    </a:p>
                  </a:txBody>
                  <a:tcPr/>
                </a:tc>
              </a:tr>
              <a:tr h="565353">
                <a:tc>
                  <a:txBody>
                    <a:bodyPr/>
                    <a:lstStyle/>
                    <a:p>
                      <a:r>
                        <a:rPr lang="zh-TW" altLang="en-US" sz="3600" dirty="0" smtClean="0">
                          <a:solidFill>
                            <a:schemeClr val="tx1"/>
                          </a:solidFill>
                        </a:rPr>
                        <a:t>林鈺翔</a:t>
                      </a:r>
                      <a:endParaRPr lang="zh-TW" altLang="en-US" sz="3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3600" dirty="0" smtClean="0"/>
                        <a:t>PPT</a:t>
                      </a:r>
                      <a:r>
                        <a:rPr lang="zh-TW" altLang="en-US" sz="3600" dirty="0" smtClean="0"/>
                        <a:t>簡報</a:t>
                      </a:r>
                    </a:p>
                  </a:txBody>
                  <a:tcPr/>
                </a:tc>
              </a:tr>
            </a:tbl>
          </a:graphicData>
        </a:graphic>
      </p:graphicFrame>
    </p:spTree>
    <p:extLst>
      <p:ext uri="{BB962C8B-B14F-4D97-AF65-F5344CB8AC3E}">
        <p14:creationId xmlns:p14="http://schemas.microsoft.com/office/powerpoint/2010/main" val="3475207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4a190\Downloads\12305681_1047612265260838_11071283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normAutofit/>
          </a:bodyPr>
          <a:lstStyle/>
          <a:p>
            <a:r>
              <a:rPr lang="zh-TW" altLang="zh-TW" b="1" dirty="0"/>
              <a:t>參考</a:t>
            </a:r>
            <a:r>
              <a:rPr lang="zh-TW" altLang="zh-TW" b="1" dirty="0" smtClean="0"/>
              <a:t>資料</a:t>
            </a:r>
            <a:endParaRPr lang="zh-TW" altLang="en-US" dirty="0"/>
          </a:p>
        </p:txBody>
      </p:sp>
      <p:sp>
        <p:nvSpPr>
          <p:cNvPr id="3" name="內容版面配置區 2"/>
          <p:cNvSpPr>
            <a:spLocks noGrp="1"/>
          </p:cNvSpPr>
          <p:nvPr>
            <p:ph idx="1"/>
          </p:nvPr>
        </p:nvSpPr>
        <p:spPr/>
        <p:txBody>
          <a:bodyPr>
            <a:normAutofit fontScale="85000" lnSpcReduction="10000"/>
          </a:bodyPr>
          <a:lstStyle/>
          <a:p>
            <a:r>
              <a:rPr lang="zh-TW" altLang="en-US" u="sng" dirty="0" smtClean="0"/>
              <a:t>維</a:t>
            </a:r>
            <a:r>
              <a:rPr lang="zh-TW" altLang="en-US" u="sng" dirty="0"/>
              <a:t>基百科</a:t>
            </a:r>
            <a:endParaRPr lang="zh-TW" altLang="zh-TW" dirty="0"/>
          </a:p>
          <a:p>
            <a:r>
              <a:rPr lang="en-US" altLang="zh-TW" u="sng" dirty="0" smtClean="0">
                <a:hlinkClick r:id="rId3"/>
              </a:rPr>
              <a:t>https</a:t>
            </a:r>
            <a:r>
              <a:rPr lang="en-US" altLang="zh-TW" u="sng" dirty="0">
                <a:hlinkClick r:id="rId3"/>
              </a:rPr>
              <a:t>://zh.wikipedia.org/wiki/%E7%81%AB%E8%8D%AF</a:t>
            </a:r>
            <a:endParaRPr lang="zh-TW" altLang="zh-TW" dirty="0"/>
          </a:p>
          <a:p>
            <a:r>
              <a:rPr lang="en-US" altLang="zh-TW" dirty="0"/>
              <a:t> </a:t>
            </a:r>
            <a:r>
              <a:rPr lang="zh-TW" altLang="en-US" dirty="0" smtClean="0"/>
              <a:t>槍枝發展</a:t>
            </a:r>
            <a:r>
              <a:rPr lang="en-US" altLang="zh-TW" u="sng" dirty="0" smtClean="0">
                <a:hlinkClick r:id="rId4"/>
              </a:rPr>
              <a:t>http</a:t>
            </a:r>
            <a:r>
              <a:rPr lang="en-US" altLang="zh-TW" u="sng" dirty="0">
                <a:hlinkClick r:id="rId4"/>
              </a:rPr>
              <a:t>://</a:t>
            </a:r>
            <a:r>
              <a:rPr lang="en-US" altLang="zh-TW" u="sng" dirty="0" smtClean="0">
                <a:hlinkClick r:id="rId4"/>
              </a:rPr>
              <a:t>big5.xinhuanet.com/gate/big5/news.xinhuanet.com/mil/2009-05/15/content_11379637.htm</a:t>
            </a:r>
            <a:endParaRPr lang="zh-TW" altLang="zh-TW" dirty="0"/>
          </a:p>
          <a:p>
            <a:r>
              <a:rPr lang="zh-TW" altLang="en-US" dirty="0" smtClean="0"/>
              <a:t>槍枝介紹</a:t>
            </a:r>
            <a:endParaRPr lang="en-US" altLang="zh-TW" dirty="0" smtClean="0"/>
          </a:p>
          <a:p>
            <a:r>
              <a:rPr lang="en-US" altLang="zh-TW" u="sng" dirty="0">
                <a:hlinkClick r:id="rId5"/>
              </a:rPr>
              <a:t>http://stuweb.ctsjh.chc.edu.tw/~1011901/p5.html</a:t>
            </a:r>
            <a:endParaRPr lang="zh-TW" altLang="zh-TW" dirty="0"/>
          </a:p>
          <a:p>
            <a:r>
              <a:rPr lang="zh-TW" altLang="en-US" dirty="0" smtClean="0"/>
              <a:t>槍枝發射構造</a:t>
            </a:r>
            <a:endParaRPr lang="en-US" altLang="zh-TW" dirty="0" smtClean="0"/>
          </a:p>
          <a:p>
            <a:r>
              <a:rPr lang="en-US" altLang="zh-TW" u="sng" dirty="0">
                <a:hlinkClick r:id="rId6"/>
              </a:rPr>
              <a:t>https://www.youtube.com/watch?v=9y4X2W84ntE</a:t>
            </a:r>
            <a:endParaRPr lang="zh-TW" altLang="zh-TW" dirty="0"/>
          </a:p>
          <a:p>
            <a:endParaRPr lang="zh-TW" altLang="zh-TW" dirty="0"/>
          </a:p>
          <a:p>
            <a:endParaRPr lang="zh-TW" altLang="en-US" dirty="0"/>
          </a:p>
        </p:txBody>
      </p:sp>
    </p:spTree>
    <p:extLst>
      <p:ext uri="{BB962C8B-B14F-4D97-AF65-F5344CB8AC3E}">
        <p14:creationId xmlns:p14="http://schemas.microsoft.com/office/powerpoint/2010/main" val="3475207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4a190\Downloads\12305681_1047612265260838_11071283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en-US" altLang="zh-TW" dirty="0" smtClean="0"/>
              <a:t>END</a:t>
            </a:r>
            <a:r>
              <a:rPr lang="zh-TW" altLang="en-US" dirty="0" smtClean="0"/>
              <a:t>  懇請指教</a:t>
            </a:r>
            <a:endParaRPr lang="zh-TW" altLang="en-US" dirty="0"/>
          </a:p>
        </p:txBody>
      </p:sp>
      <p:pic>
        <p:nvPicPr>
          <p:cNvPr id="14339" name="Picture 3" descr="C:\Users\4a190\Downloads\pa05071110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207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4a190\Downloads\12305681_1047612265260838_11071283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en-US" altLang="zh-TW" dirty="0" smtClean="0"/>
              <a:t>	</a:t>
            </a:r>
            <a:endParaRPr lang="zh-TW" altLang="en-US" dirty="0"/>
          </a:p>
        </p:txBody>
      </p:sp>
      <p:sp>
        <p:nvSpPr>
          <p:cNvPr id="3" name="內容版面配置區 2"/>
          <p:cNvSpPr>
            <a:spLocks noGrp="1"/>
          </p:cNvSpPr>
          <p:nvPr>
            <p:ph idx="1"/>
          </p:nvPr>
        </p:nvSpPr>
        <p:spPr/>
        <p:txBody>
          <a:bodyPr/>
          <a:lstStyle/>
          <a:p>
            <a:r>
              <a:rPr lang="zh-TW" altLang="zh-TW" dirty="0"/>
              <a:t>製作煙火的過程中加入一些發光劑和發色劑能夠使煙火放出五彩繽紛的顏色。</a:t>
            </a:r>
          </a:p>
          <a:p>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3098973222"/>
              </p:ext>
            </p:extLst>
          </p:nvPr>
        </p:nvGraphicFramePr>
        <p:xfrm>
          <a:off x="485953" y="2924944"/>
          <a:ext cx="8229600" cy="2682240"/>
        </p:xfrm>
        <a:graphic>
          <a:graphicData uri="http://schemas.openxmlformats.org/drawingml/2006/table">
            <a:tbl>
              <a:tblPr firstRow="1" firstCol="1" bandRow="1">
                <a:tableStyleId>{5C22544A-7EE6-4342-B048-85BDC9FD1C3A}</a:tableStyleId>
              </a:tblPr>
              <a:tblGrid>
                <a:gridCol w="4501591"/>
                <a:gridCol w="3728009"/>
              </a:tblGrid>
              <a:tr h="0">
                <a:tc>
                  <a:txBody>
                    <a:bodyPr/>
                    <a:lstStyle/>
                    <a:p>
                      <a:pPr>
                        <a:spcAft>
                          <a:spcPts val="0"/>
                        </a:spcAft>
                      </a:pPr>
                      <a:r>
                        <a:rPr lang="zh-TW" sz="1200" kern="100">
                          <a:effectLst/>
                        </a:rPr>
                        <a:t>金屬離子</a:t>
                      </a:r>
                      <a:endParaRPr lang="zh-TW" sz="1200" kern="100">
                        <a:effectLst/>
                        <a:latin typeface="Calibri"/>
                        <a:ea typeface="新細明體"/>
                        <a:cs typeface="Times New Roman"/>
                      </a:endParaRPr>
                    </a:p>
                  </a:txBody>
                  <a:tcPr marL="60960" marR="60960" marT="30480" marB="30480" anchor="ctr"/>
                </a:tc>
                <a:tc>
                  <a:txBody>
                    <a:bodyPr/>
                    <a:lstStyle/>
                    <a:p>
                      <a:pPr>
                        <a:spcAft>
                          <a:spcPts val="0"/>
                        </a:spcAft>
                      </a:pPr>
                      <a:r>
                        <a:rPr lang="zh-TW" sz="1200" kern="100">
                          <a:effectLst/>
                        </a:rPr>
                        <a:t>火焰顏色</a:t>
                      </a:r>
                      <a:endParaRPr lang="zh-TW" sz="1200" kern="100">
                        <a:effectLst/>
                        <a:latin typeface="Calibri"/>
                        <a:ea typeface="新細明體"/>
                        <a:cs typeface="Times New Roman"/>
                      </a:endParaRPr>
                    </a:p>
                  </a:txBody>
                  <a:tcPr marL="60960" marR="60960" marT="30480" marB="30480" anchor="ctr"/>
                </a:tc>
              </a:tr>
              <a:tr h="0">
                <a:tc>
                  <a:txBody>
                    <a:bodyPr/>
                    <a:lstStyle/>
                    <a:p>
                      <a:pPr>
                        <a:spcAft>
                          <a:spcPts val="0"/>
                        </a:spcAft>
                      </a:pPr>
                      <a:r>
                        <a:rPr lang="en-US" sz="1200" u="sng" kern="100">
                          <a:effectLst/>
                          <a:hlinkClick r:id="rId3" tooltip="鉀"/>
                        </a:rPr>
                        <a:t>鉀</a:t>
                      </a:r>
                      <a:r>
                        <a:rPr lang="zh-TW" sz="1200" kern="100">
                          <a:effectLst/>
                        </a:rPr>
                        <a:t>（</a:t>
                      </a:r>
                      <a:r>
                        <a:rPr lang="en-US" sz="1200" kern="100">
                          <a:effectLst/>
                        </a:rPr>
                        <a:t>K</a:t>
                      </a:r>
                      <a:r>
                        <a:rPr lang="en-US" sz="1200" kern="100" baseline="30000">
                          <a:effectLst/>
                        </a:rPr>
                        <a:t>+</a:t>
                      </a:r>
                      <a:r>
                        <a:rPr lang="zh-TW" sz="1200" kern="100">
                          <a:effectLst/>
                        </a:rPr>
                        <a:t>）</a:t>
                      </a:r>
                      <a:endParaRPr lang="zh-TW" sz="1200" kern="100">
                        <a:effectLst/>
                        <a:latin typeface="Calibri"/>
                        <a:ea typeface="新細明體"/>
                        <a:cs typeface="Times New Roman"/>
                      </a:endParaRPr>
                    </a:p>
                  </a:txBody>
                  <a:tcPr marL="60960" marR="60960" marT="30480" marB="30480" anchor="ctr"/>
                </a:tc>
                <a:tc>
                  <a:txBody>
                    <a:bodyPr/>
                    <a:lstStyle/>
                    <a:p>
                      <a:pPr>
                        <a:spcAft>
                          <a:spcPts val="0"/>
                        </a:spcAft>
                      </a:pPr>
                      <a:r>
                        <a:rPr lang="zh-TW" sz="1200" kern="100">
                          <a:effectLst/>
                        </a:rPr>
                        <a:t>紫色</a:t>
                      </a:r>
                      <a:endParaRPr lang="zh-TW" sz="1200" kern="100">
                        <a:effectLst/>
                        <a:latin typeface="Calibri"/>
                        <a:ea typeface="新細明體"/>
                        <a:cs typeface="Times New Roman"/>
                      </a:endParaRPr>
                    </a:p>
                  </a:txBody>
                  <a:tcPr marL="60960" marR="60960" marT="30480" marB="30480" anchor="ctr"/>
                </a:tc>
              </a:tr>
              <a:tr h="0">
                <a:tc>
                  <a:txBody>
                    <a:bodyPr/>
                    <a:lstStyle/>
                    <a:p>
                      <a:pPr>
                        <a:spcAft>
                          <a:spcPts val="0"/>
                        </a:spcAft>
                      </a:pPr>
                      <a:r>
                        <a:rPr lang="en-US" sz="1200" u="sng" kern="100">
                          <a:effectLst/>
                          <a:hlinkClick r:id="rId4" tooltip="鈉"/>
                        </a:rPr>
                        <a:t>鈉</a:t>
                      </a:r>
                      <a:r>
                        <a:rPr lang="zh-TW" sz="1200" kern="100">
                          <a:effectLst/>
                        </a:rPr>
                        <a:t>（</a:t>
                      </a:r>
                      <a:r>
                        <a:rPr lang="en-US" sz="1200" kern="100">
                          <a:effectLst/>
                        </a:rPr>
                        <a:t>Na</a:t>
                      </a:r>
                      <a:r>
                        <a:rPr lang="en-US" sz="1200" kern="100" baseline="30000">
                          <a:effectLst/>
                        </a:rPr>
                        <a:t>+</a:t>
                      </a:r>
                      <a:r>
                        <a:rPr lang="zh-TW" sz="1200" kern="100">
                          <a:effectLst/>
                        </a:rPr>
                        <a:t>）</a:t>
                      </a:r>
                      <a:endParaRPr lang="zh-TW" sz="1200" kern="100">
                        <a:effectLst/>
                        <a:latin typeface="Calibri"/>
                        <a:ea typeface="新細明體"/>
                        <a:cs typeface="Times New Roman"/>
                      </a:endParaRPr>
                    </a:p>
                  </a:txBody>
                  <a:tcPr marL="60960" marR="60960" marT="30480" marB="30480" anchor="ctr"/>
                </a:tc>
                <a:tc>
                  <a:txBody>
                    <a:bodyPr/>
                    <a:lstStyle/>
                    <a:p>
                      <a:pPr>
                        <a:spcAft>
                          <a:spcPts val="0"/>
                        </a:spcAft>
                      </a:pPr>
                      <a:r>
                        <a:rPr lang="zh-TW" sz="1200" kern="100">
                          <a:effectLst/>
                        </a:rPr>
                        <a:t>金黃色</a:t>
                      </a:r>
                      <a:endParaRPr lang="zh-TW" sz="1200" kern="100">
                        <a:effectLst/>
                        <a:latin typeface="Calibri"/>
                        <a:ea typeface="新細明體"/>
                        <a:cs typeface="Times New Roman"/>
                      </a:endParaRPr>
                    </a:p>
                  </a:txBody>
                  <a:tcPr marL="60960" marR="60960" marT="30480" marB="30480" anchor="ctr"/>
                </a:tc>
              </a:tr>
              <a:tr h="0">
                <a:tc>
                  <a:txBody>
                    <a:bodyPr/>
                    <a:lstStyle/>
                    <a:p>
                      <a:pPr>
                        <a:spcAft>
                          <a:spcPts val="0"/>
                        </a:spcAft>
                      </a:pPr>
                      <a:r>
                        <a:rPr lang="en-US" sz="1200" u="sng" kern="100">
                          <a:effectLst/>
                          <a:hlinkClick r:id="rId5" tooltip="鈣"/>
                        </a:rPr>
                        <a:t>鈣</a:t>
                      </a:r>
                      <a:r>
                        <a:rPr lang="zh-TW" sz="1200" kern="100">
                          <a:effectLst/>
                        </a:rPr>
                        <a:t>（</a:t>
                      </a:r>
                      <a:r>
                        <a:rPr lang="en-US" sz="1200" kern="100">
                          <a:effectLst/>
                        </a:rPr>
                        <a:t>Ca</a:t>
                      </a:r>
                      <a:r>
                        <a:rPr lang="en-US" sz="1200" kern="100" baseline="30000">
                          <a:effectLst/>
                        </a:rPr>
                        <a:t>2+</a:t>
                      </a:r>
                      <a:r>
                        <a:rPr lang="zh-TW" sz="1200" kern="100">
                          <a:effectLst/>
                        </a:rPr>
                        <a:t>）</a:t>
                      </a:r>
                      <a:endParaRPr lang="zh-TW" sz="1200" kern="100">
                        <a:effectLst/>
                        <a:latin typeface="Calibri"/>
                        <a:ea typeface="新細明體"/>
                        <a:cs typeface="Times New Roman"/>
                      </a:endParaRPr>
                    </a:p>
                  </a:txBody>
                  <a:tcPr marL="60960" marR="60960" marT="30480" marB="30480" anchor="ctr"/>
                </a:tc>
                <a:tc>
                  <a:txBody>
                    <a:bodyPr/>
                    <a:lstStyle/>
                    <a:p>
                      <a:pPr>
                        <a:spcAft>
                          <a:spcPts val="0"/>
                        </a:spcAft>
                      </a:pPr>
                      <a:r>
                        <a:rPr lang="zh-TW" sz="1200" kern="100">
                          <a:effectLst/>
                        </a:rPr>
                        <a:t>磚紅色</a:t>
                      </a:r>
                      <a:endParaRPr lang="zh-TW" sz="1200" kern="100">
                        <a:effectLst/>
                        <a:latin typeface="Calibri"/>
                        <a:ea typeface="新細明體"/>
                        <a:cs typeface="Times New Roman"/>
                      </a:endParaRPr>
                    </a:p>
                  </a:txBody>
                  <a:tcPr marL="60960" marR="60960" marT="30480" marB="30480" anchor="ctr"/>
                </a:tc>
              </a:tr>
              <a:tr h="0">
                <a:tc>
                  <a:txBody>
                    <a:bodyPr/>
                    <a:lstStyle/>
                    <a:p>
                      <a:pPr>
                        <a:spcAft>
                          <a:spcPts val="0"/>
                        </a:spcAft>
                      </a:pPr>
                      <a:r>
                        <a:rPr lang="en-US" sz="1200" u="sng" kern="100">
                          <a:effectLst/>
                          <a:hlinkClick r:id="rId6" tooltip="鎂"/>
                        </a:rPr>
                        <a:t>鎂</a:t>
                      </a:r>
                      <a:r>
                        <a:rPr lang="zh-TW" sz="1200" kern="100">
                          <a:effectLst/>
                        </a:rPr>
                        <a:t>（</a:t>
                      </a:r>
                      <a:r>
                        <a:rPr lang="en-US" sz="1200" kern="100">
                          <a:effectLst/>
                        </a:rPr>
                        <a:t>Mg</a:t>
                      </a:r>
                      <a:r>
                        <a:rPr lang="en-US" sz="1200" kern="100" baseline="30000">
                          <a:effectLst/>
                        </a:rPr>
                        <a:t>2+</a:t>
                      </a:r>
                      <a:r>
                        <a:rPr lang="zh-TW" sz="1200" kern="100">
                          <a:effectLst/>
                        </a:rPr>
                        <a:t>）</a:t>
                      </a:r>
                      <a:endParaRPr lang="zh-TW" sz="1200" kern="100">
                        <a:effectLst/>
                        <a:latin typeface="Calibri"/>
                        <a:ea typeface="新細明體"/>
                        <a:cs typeface="Times New Roman"/>
                      </a:endParaRPr>
                    </a:p>
                  </a:txBody>
                  <a:tcPr marL="60960" marR="60960" marT="30480" marB="30480" anchor="ctr"/>
                </a:tc>
                <a:tc>
                  <a:txBody>
                    <a:bodyPr/>
                    <a:lstStyle/>
                    <a:p>
                      <a:pPr>
                        <a:spcAft>
                          <a:spcPts val="0"/>
                        </a:spcAft>
                      </a:pPr>
                      <a:r>
                        <a:rPr lang="zh-TW" sz="1200" kern="100">
                          <a:effectLst/>
                        </a:rPr>
                        <a:t>白色</a:t>
                      </a:r>
                      <a:endParaRPr lang="zh-TW" sz="1200" kern="100">
                        <a:effectLst/>
                        <a:latin typeface="Calibri"/>
                        <a:ea typeface="新細明體"/>
                        <a:cs typeface="Times New Roman"/>
                      </a:endParaRPr>
                    </a:p>
                  </a:txBody>
                  <a:tcPr marL="60960" marR="60960" marT="30480" marB="30480" anchor="ctr"/>
                </a:tc>
              </a:tr>
              <a:tr h="0">
                <a:tc>
                  <a:txBody>
                    <a:bodyPr/>
                    <a:lstStyle/>
                    <a:p>
                      <a:pPr>
                        <a:spcAft>
                          <a:spcPts val="0"/>
                        </a:spcAft>
                      </a:pPr>
                      <a:r>
                        <a:rPr lang="en-US" sz="1200" u="sng" kern="100">
                          <a:effectLst/>
                          <a:hlinkClick r:id="rId7" tooltip="鋁"/>
                        </a:rPr>
                        <a:t>鋁</a:t>
                      </a:r>
                      <a:r>
                        <a:rPr lang="zh-TW" sz="1200" kern="100">
                          <a:effectLst/>
                        </a:rPr>
                        <a:t>（</a:t>
                      </a:r>
                      <a:r>
                        <a:rPr lang="en-US" sz="1200" kern="100">
                          <a:effectLst/>
                        </a:rPr>
                        <a:t>Al</a:t>
                      </a:r>
                      <a:r>
                        <a:rPr lang="en-US" sz="1200" kern="100" baseline="30000">
                          <a:effectLst/>
                        </a:rPr>
                        <a:t>3+</a:t>
                      </a:r>
                      <a:r>
                        <a:rPr lang="zh-TW" sz="1200" kern="100">
                          <a:effectLst/>
                        </a:rPr>
                        <a:t>）</a:t>
                      </a:r>
                      <a:endParaRPr lang="zh-TW" sz="1200" kern="100">
                        <a:effectLst/>
                        <a:latin typeface="Calibri"/>
                        <a:ea typeface="新細明體"/>
                        <a:cs typeface="Times New Roman"/>
                      </a:endParaRPr>
                    </a:p>
                  </a:txBody>
                  <a:tcPr marL="60960" marR="60960" marT="30480" marB="30480" anchor="ctr"/>
                </a:tc>
                <a:tc>
                  <a:txBody>
                    <a:bodyPr/>
                    <a:lstStyle/>
                    <a:p>
                      <a:pPr>
                        <a:spcAft>
                          <a:spcPts val="0"/>
                        </a:spcAft>
                      </a:pPr>
                      <a:r>
                        <a:rPr lang="zh-TW" sz="1200" kern="100">
                          <a:effectLst/>
                        </a:rPr>
                        <a:t>白色</a:t>
                      </a:r>
                      <a:endParaRPr lang="zh-TW" sz="1200" kern="100">
                        <a:effectLst/>
                        <a:latin typeface="Calibri"/>
                        <a:ea typeface="新細明體"/>
                        <a:cs typeface="Times New Roman"/>
                      </a:endParaRPr>
                    </a:p>
                  </a:txBody>
                  <a:tcPr marL="60960" marR="60960" marT="30480" marB="30480" anchor="ctr"/>
                </a:tc>
              </a:tr>
              <a:tr h="0">
                <a:tc>
                  <a:txBody>
                    <a:bodyPr/>
                    <a:lstStyle/>
                    <a:p>
                      <a:pPr>
                        <a:spcAft>
                          <a:spcPts val="0"/>
                        </a:spcAft>
                      </a:pPr>
                      <a:r>
                        <a:rPr lang="en-US" sz="1200" u="sng" kern="100">
                          <a:effectLst/>
                          <a:hlinkClick r:id="rId8" tooltip="銅"/>
                        </a:rPr>
                        <a:t>銅</a:t>
                      </a:r>
                      <a:r>
                        <a:rPr lang="zh-TW" sz="1200" kern="100">
                          <a:effectLst/>
                        </a:rPr>
                        <a:t>（</a:t>
                      </a:r>
                      <a:r>
                        <a:rPr lang="en-US" sz="1200" kern="100">
                          <a:effectLst/>
                        </a:rPr>
                        <a:t>Cu</a:t>
                      </a:r>
                      <a:r>
                        <a:rPr lang="en-US" sz="1200" kern="100" baseline="30000">
                          <a:effectLst/>
                        </a:rPr>
                        <a:t>2+</a:t>
                      </a:r>
                      <a:r>
                        <a:rPr lang="zh-TW" sz="1200" kern="100">
                          <a:effectLst/>
                        </a:rPr>
                        <a:t>）</a:t>
                      </a:r>
                      <a:endParaRPr lang="zh-TW" sz="1200" kern="100">
                        <a:effectLst/>
                        <a:latin typeface="Calibri"/>
                        <a:ea typeface="新細明體"/>
                        <a:cs typeface="Times New Roman"/>
                      </a:endParaRPr>
                    </a:p>
                  </a:txBody>
                  <a:tcPr marL="60960" marR="60960" marT="30480" marB="30480" anchor="ctr"/>
                </a:tc>
                <a:tc>
                  <a:txBody>
                    <a:bodyPr/>
                    <a:lstStyle/>
                    <a:p>
                      <a:pPr>
                        <a:spcAft>
                          <a:spcPts val="0"/>
                        </a:spcAft>
                      </a:pPr>
                      <a:r>
                        <a:rPr lang="zh-TW" sz="1200" kern="100">
                          <a:effectLst/>
                        </a:rPr>
                        <a:t>藍綠色</a:t>
                      </a:r>
                      <a:endParaRPr lang="zh-TW" sz="1200" kern="100">
                        <a:effectLst/>
                        <a:latin typeface="Calibri"/>
                        <a:ea typeface="新細明體"/>
                        <a:cs typeface="Times New Roman"/>
                      </a:endParaRPr>
                    </a:p>
                  </a:txBody>
                  <a:tcPr marL="60960" marR="60960" marT="30480" marB="30480" anchor="ctr"/>
                </a:tc>
              </a:tr>
              <a:tr h="0">
                <a:tc>
                  <a:txBody>
                    <a:bodyPr/>
                    <a:lstStyle/>
                    <a:p>
                      <a:pPr>
                        <a:spcAft>
                          <a:spcPts val="0"/>
                        </a:spcAft>
                      </a:pPr>
                      <a:r>
                        <a:rPr lang="en-US" sz="1200" u="sng" kern="100">
                          <a:effectLst/>
                          <a:hlinkClick r:id="rId9" tooltip="鋇"/>
                        </a:rPr>
                        <a:t>鋇</a:t>
                      </a:r>
                      <a:r>
                        <a:rPr lang="zh-TW" sz="1200" kern="100">
                          <a:effectLst/>
                        </a:rPr>
                        <a:t>（</a:t>
                      </a:r>
                      <a:r>
                        <a:rPr lang="en-US" sz="1200" kern="100">
                          <a:effectLst/>
                        </a:rPr>
                        <a:t>Ba</a:t>
                      </a:r>
                      <a:r>
                        <a:rPr lang="en-US" sz="1200" kern="100" baseline="30000">
                          <a:effectLst/>
                        </a:rPr>
                        <a:t>2+</a:t>
                      </a:r>
                      <a:r>
                        <a:rPr lang="zh-TW" sz="1200" kern="100">
                          <a:effectLst/>
                        </a:rPr>
                        <a:t>）</a:t>
                      </a:r>
                      <a:endParaRPr lang="zh-TW" sz="1200" kern="100">
                        <a:effectLst/>
                        <a:latin typeface="Calibri"/>
                        <a:ea typeface="新細明體"/>
                        <a:cs typeface="Times New Roman"/>
                      </a:endParaRPr>
                    </a:p>
                  </a:txBody>
                  <a:tcPr marL="60960" marR="60960" marT="30480" marB="30480" anchor="ctr"/>
                </a:tc>
                <a:tc>
                  <a:txBody>
                    <a:bodyPr/>
                    <a:lstStyle/>
                    <a:p>
                      <a:pPr>
                        <a:spcAft>
                          <a:spcPts val="0"/>
                        </a:spcAft>
                      </a:pPr>
                      <a:r>
                        <a:rPr lang="zh-TW" sz="1200" kern="100">
                          <a:effectLst/>
                        </a:rPr>
                        <a:t>蘋果綠色</a:t>
                      </a:r>
                      <a:endParaRPr lang="zh-TW" sz="1200" kern="100">
                        <a:effectLst/>
                        <a:latin typeface="Calibri"/>
                        <a:ea typeface="新細明體"/>
                        <a:cs typeface="Times New Roman"/>
                      </a:endParaRPr>
                    </a:p>
                  </a:txBody>
                  <a:tcPr marL="60960" marR="60960" marT="30480" marB="30480" anchor="ctr"/>
                </a:tc>
              </a:tr>
              <a:tr h="0">
                <a:tc>
                  <a:txBody>
                    <a:bodyPr/>
                    <a:lstStyle/>
                    <a:p>
                      <a:pPr>
                        <a:spcAft>
                          <a:spcPts val="0"/>
                        </a:spcAft>
                      </a:pPr>
                      <a:r>
                        <a:rPr lang="en-US" sz="1200" u="sng" kern="100">
                          <a:effectLst/>
                          <a:hlinkClick r:id="rId10" tooltip="鐵"/>
                        </a:rPr>
                        <a:t>鐵</a:t>
                      </a:r>
                      <a:r>
                        <a:rPr lang="zh-TW" sz="1200" kern="100">
                          <a:effectLst/>
                        </a:rPr>
                        <a:t>（</a:t>
                      </a:r>
                      <a:r>
                        <a:rPr lang="en-US" sz="1200" kern="100">
                          <a:effectLst/>
                        </a:rPr>
                        <a:t>Fe</a:t>
                      </a:r>
                      <a:r>
                        <a:rPr lang="en-US" sz="1200" kern="100" baseline="30000">
                          <a:effectLst/>
                        </a:rPr>
                        <a:t>3+</a:t>
                      </a:r>
                      <a:r>
                        <a:rPr lang="zh-TW" sz="1200" kern="100">
                          <a:effectLst/>
                        </a:rPr>
                        <a:t>）</a:t>
                      </a:r>
                      <a:endParaRPr lang="zh-TW" sz="1200" kern="100">
                        <a:effectLst/>
                        <a:latin typeface="Calibri"/>
                        <a:ea typeface="新細明體"/>
                        <a:cs typeface="Times New Roman"/>
                      </a:endParaRPr>
                    </a:p>
                  </a:txBody>
                  <a:tcPr marL="60960" marR="60960" marT="30480" marB="30480" anchor="ctr"/>
                </a:tc>
                <a:tc>
                  <a:txBody>
                    <a:bodyPr/>
                    <a:lstStyle/>
                    <a:p>
                      <a:pPr>
                        <a:spcAft>
                          <a:spcPts val="0"/>
                        </a:spcAft>
                      </a:pPr>
                      <a:r>
                        <a:rPr lang="zh-TW" sz="1200" kern="100">
                          <a:effectLst/>
                        </a:rPr>
                        <a:t>金黃色</a:t>
                      </a:r>
                      <a:endParaRPr lang="zh-TW" sz="1200" kern="100">
                        <a:effectLst/>
                        <a:latin typeface="Calibri"/>
                        <a:ea typeface="新細明體"/>
                        <a:cs typeface="Times New Roman"/>
                      </a:endParaRPr>
                    </a:p>
                  </a:txBody>
                  <a:tcPr marL="60960" marR="60960" marT="30480" marB="30480" anchor="ctr"/>
                </a:tc>
              </a:tr>
              <a:tr h="0">
                <a:tc>
                  <a:txBody>
                    <a:bodyPr/>
                    <a:lstStyle/>
                    <a:p>
                      <a:pPr>
                        <a:spcAft>
                          <a:spcPts val="0"/>
                        </a:spcAft>
                      </a:pPr>
                      <a:r>
                        <a:rPr lang="en-US" sz="1200" u="sng" kern="100">
                          <a:effectLst/>
                          <a:hlinkClick r:id="rId11" tooltip="鍶"/>
                        </a:rPr>
                        <a:t>鍶</a:t>
                      </a:r>
                      <a:r>
                        <a:rPr lang="zh-TW" sz="1200" kern="100">
                          <a:effectLst/>
                        </a:rPr>
                        <a:t>（</a:t>
                      </a:r>
                      <a:r>
                        <a:rPr lang="en-US" sz="1200" kern="100">
                          <a:effectLst/>
                        </a:rPr>
                        <a:t>Sr</a:t>
                      </a:r>
                      <a:r>
                        <a:rPr lang="en-US" sz="1200" kern="100" baseline="30000">
                          <a:effectLst/>
                        </a:rPr>
                        <a:t>2+</a:t>
                      </a:r>
                      <a:r>
                        <a:rPr lang="zh-TW" sz="1200" kern="100">
                          <a:effectLst/>
                        </a:rPr>
                        <a:t>）</a:t>
                      </a:r>
                      <a:endParaRPr lang="zh-TW" sz="1200" kern="100">
                        <a:effectLst/>
                        <a:latin typeface="Calibri"/>
                        <a:ea typeface="新細明體"/>
                        <a:cs typeface="Times New Roman"/>
                      </a:endParaRPr>
                    </a:p>
                  </a:txBody>
                  <a:tcPr marL="60960" marR="60960" marT="30480" marB="30480" anchor="ctr"/>
                </a:tc>
                <a:tc>
                  <a:txBody>
                    <a:bodyPr/>
                    <a:lstStyle/>
                    <a:p>
                      <a:pPr>
                        <a:spcAft>
                          <a:spcPts val="0"/>
                        </a:spcAft>
                      </a:pPr>
                      <a:r>
                        <a:rPr lang="zh-TW" sz="1200" kern="100">
                          <a:effectLst/>
                        </a:rPr>
                        <a:t>血紅色</a:t>
                      </a:r>
                      <a:endParaRPr lang="zh-TW" sz="1200" kern="100">
                        <a:effectLst/>
                        <a:latin typeface="Calibri"/>
                        <a:ea typeface="新細明體"/>
                        <a:cs typeface="Times New Roman"/>
                      </a:endParaRPr>
                    </a:p>
                  </a:txBody>
                  <a:tcPr marL="60960" marR="60960" marT="30480" marB="30480" anchor="ctr"/>
                </a:tc>
              </a:tr>
              <a:tr h="0">
                <a:tc>
                  <a:txBody>
                    <a:bodyPr/>
                    <a:lstStyle/>
                    <a:p>
                      <a:pPr>
                        <a:spcAft>
                          <a:spcPts val="0"/>
                        </a:spcAft>
                      </a:pPr>
                      <a:r>
                        <a:rPr lang="en-US" sz="1200" u="sng" kern="100">
                          <a:effectLst/>
                          <a:hlinkClick r:id="rId12" tooltip="鉛"/>
                        </a:rPr>
                        <a:t>鉛</a:t>
                      </a:r>
                      <a:r>
                        <a:rPr lang="en-US" sz="1200" kern="100">
                          <a:effectLst/>
                        </a:rPr>
                        <a:t> (Pb</a:t>
                      </a:r>
                      <a:r>
                        <a:rPr lang="en-US" sz="1200" kern="100" baseline="30000">
                          <a:effectLst/>
                        </a:rPr>
                        <a:t>4+</a:t>
                      </a:r>
                      <a:r>
                        <a:rPr lang="en-US" sz="1200" kern="100">
                          <a:effectLst/>
                        </a:rPr>
                        <a:t>)</a:t>
                      </a:r>
                      <a:endParaRPr lang="zh-TW" sz="1200" kern="100">
                        <a:effectLst/>
                        <a:latin typeface="Calibri"/>
                        <a:ea typeface="新細明體"/>
                        <a:cs typeface="Times New Roman"/>
                      </a:endParaRPr>
                    </a:p>
                  </a:txBody>
                  <a:tcPr marL="60960" marR="60960" marT="30480" marB="30480" anchor="ctr"/>
                </a:tc>
                <a:tc>
                  <a:txBody>
                    <a:bodyPr/>
                    <a:lstStyle/>
                    <a:p>
                      <a:pPr>
                        <a:spcAft>
                          <a:spcPts val="0"/>
                        </a:spcAft>
                      </a:pPr>
                      <a:r>
                        <a:rPr lang="zh-TW" sz="1200" kern="100" dirty="0">
                          <a:effectLst/>
                        </a:rPr>
                        <a:t>藍色</a:t>
                      </a:r>
                      <a:endParaRPr lang="zh-TW" sz="1200" kern="100" dirty="0">
                        <a:effectLst/>
                        <a:latin typeface="Calibri"/>
                        <a:ea typeface="新細明體"/>
                        <a:cs typeface="Times New Roman"/>
                      </a:endParaRPr>
                    </a:p>
                  </a:txBody>
                  <a:tcPr marL="60960" marR="60960" marT="30480" marB="30480" anchor="ctr"/>
                </a:tc>
              </a:tr>
            </a:tbl>
          </a:graphicData>
        </a:graphic>
      </p:graphicFrame>
      <p:sp>
        <p:nvSpPr>
          <p:cNvPr id="6" name="文字方塊 5"/>
          <p:cNvSpPr txBox="1"/>
          <p:nvPr/>
        </p:nvSpPr>
        <p:spPr>
          <a:xfrm>
            <a:off x="611560" y="5698122"/>
            <a:ext cx="5841664" cy="646331"/>
          </a:xfrm>
          <a:prstGeom prst="rect">
            <a:avLst/>
          </a:prstGeom>
          <a:noFill/>
        </p:spPr>
        <p:txBody>
          <a:bodyPr wrap="none" rtlCol="0">
            <a:spAutoFit/>
          </a:bodyPr>
          <a:lstStyle/>
          <a:p>
            <a:r>
              <a:rPr lang="zh-TW" altLang="zh-TW" dirty="0"/>
              <a:t>表</a:t>
            </a:r>
            <a:r>
              <a:rPr lang="en-US" altLang="zh-TW" dirty="0"/>
              <a:t>1</a:t>
            </a:r>
            <a:r>
              <a:rPr lang="zh-TW" altLang="zh-TW" dirty="0"/>
              <a:t>為常見的煙火顏色及其對應的金屬離子的焰色反應。</a:t>
            </a:r>
          </a:p>
          <a:p>
            <a:endParaRPr lang="zh-TW" altLang="en-US" dirty="0"/>
          </a:p>
        </p:txBody>
      </p:sp>
    </p:spTree>
    <p:extLst>
      <p:ext uri="{BB962C8B-B14F-4D97-AF65-F5344CB8AC3E}">
        <p14:creationId xmlns:p14="http://schemas.microsoft.com/office/powerpoint/2010/main" val="2063412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4a190\Downloads\12305681_1047612265260838_11071283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r>
              <a:rPr lang="zh-TW" altLang="en-US" dirty="0" smtClean="0"/>
              <a:t>發光原理為金屬鎂或金屬鋁的粉末氧化，當這些金屬燃燒時，會發出的強光及熱能。</a:t>
            </a:r>
          </a:p>
          <a:p>
            <a:endParaRPr lang="zh-TW" altLang="en-US" dirty="0"/>
          </a:p>
        </p:txBody>
      </p:sp>
      <p:pic>
        <p:nvPicPr>
          <p:cNvPr id="6" name="內容版面配置區 4" descr="C:\Users\4a190\AppData\Local\Microsoft\Windows\INetCache\Content.Word\下載.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600753" y="2651144"/>
            <a:ext cx="4417614" cy="4149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文字方塊 6"/>
          <p:cNvSpPr txBox="1"/>
          <p:nvPr/>
        </p:nvSpPr>
        <p:spPr>
          <a:xfrm>
            <a:off x="1187624" y="3933056"/>
            <a:ext cx="3024336" cy="646331"/>
          </a:xfrm>
          <a:prstGeom prst="rect">
            <a:avLst/>
          </a:prstGeom>
          <a:noFill/>
        </p:spPr>
        <p:txBody>
          <a:bodyPr wrap="square" rtlCol="0">
            <a:spAutoFit/>
          </a:bodyPr>
          <a:lstStyle/>
          <a:p>
            <a:r>
              <a:rPr lang="zh-TW" altLang="zh-TW" dirty="0"/>
              <a:t>圖</a:t>
            </a:r>
            <a:r>
              <a:rPr lang="en-US" altLang="zh-TW" dirty="0"/>
              <a:t>3</a:t>
            </a:r>
            <a:r>
              <a:rPr lang="zh-TW" altLang="zh-TW" dirty="0"/>
              <a:t>為煙火切面構造</a:t>
            </a:r>
          </a:p>
          <a:p>
            <a:endParaRPr lang="zh-TW" altLang="en-US" dirty="0"/>
          </a:p>
        </p:txBody>
      </p:sp>
    </p:spTree>
    <p:extLst>
      <p:ext uri="{BB962C8B-B14F-4D97-AF65-F5344CB8AC3E}">
        <p14:creationId xmlns:p14="http://schemas.microsoft.com/office/powerpoint/2010/main" val="2063412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4a190\Downloads\12305681_1047612265260838_11071283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t>火藥構造</a:t>
            </a:r>
            <a:endParaRPr lang="zh-TW" altLang="en-US" dirty="0"/>
          </a:p>
        </p:txBody>
      </p:sp>
      <p:sp>
        <p:nvSpPr>
          <p:cNvPr id="3" name="內容版面配置區 2"/>
          <p:cNvSpPr>
            <a:spLocks noGrp="1"/>
          </p:cNvSpPr>
          <p:nvPr>
            <p:ph idx="1"/>
          </p:nvPr>
        </p:nvSpPr>
        <p:spPr/>
        <p:txBody>
          <a:bodyPr/>
          <a:lstStyle/>
          <a:p>
            <a:r>
              <a:rPr lang="zh-TW" altLang="en-US" dirty="0" smtClean="0"/>
              <a:t>黑火藥是用硫磺粉和木炭粉（供碳）以及硝酸鉀（供氧）按照化學計量「一硫二硝三木炭」的比例（質量硝酸鉀</a:t>
            </a:r>
            <a:r>
              <a:rPr lang="en-US" altLang="zh-TW" dirty="0" smtClean="0"/>
              <a:t>75%</a:t>
            </a:r>
            <a:r>
              <a:rPr lang="zh-TW" altLang="en-US" dirty="0" smtClean="0"/>
              <a:t>、硫磺</a:t>
            </a:r>
            <a:r>
              <a:rPr lang="en-US" altLang="zh-TW" dirty="0" smtClean="0"/>
              <a:t>10%</a:t>
            </a:r>
            <a:r>
              <a:rPr lang="zh-TW" altLang="en-US" dirty="0" smtClean="0"/>
              <a:t>、木炭</a:t>
            </a:r>
            <a:r>
              <a:rPr lang="en-US" altLang="zh-TW" dirty="0" smtClean="0"/>
              <a:t>15%</a:t>
            </a:r>
            <a:r>
              <a:rPr lang="zh-TW" altLang="en-US" dirty="0" smtClean="0"/>
              <a:t>）混合製成。 最佳比例應為硝酸鉀</a:t>
            </a:r>
            <a:r>
              <a:rPr lang="en-US" altLang="zh-TW" dirty="0" smtClean="0"/>
              <a:t>74.64%</a:t>
            </a:r>
            <a:r>
              <a:rPr lang="zh-TW" altLang="en-US" dirty="0" smtClean="0"/>
              <a:t>，硫磺</a:t>
            </a:r>
            <a:r>
              <a:rPr lang="en-US" altLang="zh-TW" dirty="0" smtClean="0"/>
              <a:t>11.85%</a:t>
            </a:r>
            <a:r>
              <a:rPr lang="zh-TW" altLang="en-US" dirty="0" smtClean="0"/>
              <a:t>，木炭</a:t>
            </a:r>
            <a:r>
              <a:rPr lang="en-US" altLang="zh-TW" dirty="0" smtClean="0"/>
              <a:t>13.51%</a:t>
            </a:r>
            <a:r>
              <a:rPr lang="zh-TW" altLang="en-US" dirty="0" smtClean="0"/>
              <a:t>（質量比）。</a:t>
            </a:r>
            <a:endParaRPr lang="zh-TW" altLang="en-US" dirty="0"/>
          </a:p>
        </p:txBody>
      </p:sp>
      <p:pic>
        <p:nvPicPr>
          <p:cNvPr id="5" name="圖片 4" descr="image_thumb10.png (404×305)"/>
          <p:cNvPicPr/>
          <p:nvPr/>
        </p:nvPicPr>
        <p:blipFill>
          <a:blip r:embed="rId3">
            <a:extLst>
              <a:ext uri="{28A0092B-C50C-407E-A947-70E740481C1C}">
                <a14:useLocalDpi xmlns:a14="http://schemas.microsoft.com/office/drawing/2010/main" val="0"/>
              </a:ext>
            </a:extLst>
          </a:blip>
          <a:srcRect/>
          <a:stretch>
            <a:fillRect/>
          </a:stretch>
        </p:blipFill>
        <p:spPr bwMode="auto">
          <a:xfrm>
            <a:off x="5380610" y="4077072"/>
            <a:ext cx="3632711" cy="2626090"/>
          </a:xfrm>
          <a:prstGeom prst="rect">
            <a:avLst/>
          </a:prstGeom>
          <a:ln>
            <a:noFill/>
          </a:ln>
          <a:effectLst>
            <a:softEdge rad="112500"/>
          </a:effectLst>
        </p:spPr>
      </p:pic>
      <p:sp>
        <p:nvSpPr>
          <p:cNvPr id="6" name="文字方塊 5"/>
          <p:cNvSpPr txBox="1"/>
          <p:nvPr/>
        </p:nvSpPr>
        <p:spPr>
          <a:xfrm>
            <a:off x="1331640" y="5073907"/>
            <a:ext cx="3533340" cy="646331"/>
          </a:xfrm>
          <a:prstGeom prst="rect">
            <a:avLst/>
          </a:prstGeom>
          <a:noFill/>
        </p:spPr>
        <p:txBody>
          <a:bodyPr wrap="none" rtlCol="0">
            <a:spAutoFit/>
          </a:bodyPr>
          <a:lstStyle/>
          <a:p>
            <a:r>
              <a:rPr lang="zh-TW" altLang="zh-TW" dirty="0"/>
              <a:t>圖</a:t>
            </a:r>
            <a:r>
              <a:rPr lang="en-US" altLang="zh-TW" dirty="0"/>
              <a:t>4</a:t>
            </a:r>
            <a:r>
              <a:rPr lang="zh-TW" altLang="zh-TW" dirty="0"/>
              <a:t>為鹽水蜂炮內部火藥應用構造</a:t>
            </a:r>
          </a:p>
          <a:p>
            <a:endParaRPr lang="zh-TW" altLang="en-US" dirty="0"/>
          </a:p>
        </p:txBody>
      </p:sp>
    </p:spTree>
    <p:extLst>
      <p:ext uri="{BB962C8B-B14F-4D97-AF65-F5344CB8AC3E}">
        <p14:creationId xmlns:p14="http://schemas.microsoft.com/office/powerpoint/2010/main" val="2063412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4a190\Downloads\12305681_1047612265260838_11071283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t>火藥的應用</a:t>
            </a:r>
            <a:endParaRPr lang="zh-TW" altLang="en-US" dirty="0"/>
          </a:p>
        </p:txBody>
      </p:sp>
      <p:sp>
        <p:nvSpPr>
          <p:cNvPr id="3" name="內容版面配置區 2"/>
          <p:cNvSpPr>
            <a:spLocks noGrp="1"/>
          </p:cNvSpPr>
          <p:nvPr>
            <p:ph idx="1"/>
          </p:nvPr>
        </p:nvSpPr>
        <p:spPr/>
        <p:txBody>
          <a:bodyPr/>
          <a:lstStyle/>
          <a:p>
            <a:r>
              <a:rPr lang="zh-TW" altLang="en-US" dirty="0" smtClean="0"/>
              <a:t>現代軍事中黑火藥也被用在點火裝藥、引信裝藥中。仿古的前膛上彈槍枝的發射藥使用。另外在煙火、定時引信、信號、爆竹、發煙劑、禮炮及軍事演習時為了觀察炸彈著點準確度的演習炸彈裝藥。</a:t>
            </a:r>
            <a:endParaRPr lang="zh-TW" altLang="en-US" dirty="0"/>
          </a:p>
        </p:txBody>
      </p:sp>
      <p:pic>
        <p:nvPicPr>
          <p:cNvPr id="5" name="圖片 4" descr="https://encrypted-tbn0.gstatic.com/images?q=tbn:ANd9GcSbDR17GAtIQh7568BXh6xL3msX0UavYKBr_fazeRKQ-Az0Iwz-Ig"/>
          <p:cNvPicPr/>
          <p:nvPr/>
        </p:nvPicPr>
        <p:blipFill>
          <a:blip r:embed="rId3">
            <a:extLst>
              <a:ext uri="{28A0092B-C50C-407E-A947-70E740481C1C}">
                <a14:useLocalDpi xmlns:a14="http://schemas.microsoft.com/office/drawing/2010/main" val="0"/>
              </a:ext>
            </a:extLst>
          </a:blip>
          <a:srcRect/>
          <a:stretch>
            <a:fillRect/>
          </a:stretch>
        </p:blipFill>
        <p:spPr bwMode="auto">
          <a:xfrm>
            <a:off x="5205189" y="4105076"/>
            <a:ext cx="3632076" cy="2708919"/>
          </a:xfrm>
          <a:prstGeom prst="rect">
            <a:avLst/>
          </a:prstGeom>
          <a:ln>
            <a:noFill/>
          </a:ln>
          <a:effectLst>
            <a:outerShdw blurRad="292100" dist="139700" dir="2700000" algn="tl" rotWithShape="0">
              <a:srgbClr val="333333">
                <a:alpha val="65000"/>
              </a:srgbClr>
            </a:outerShdw>
          </a:effectLst>
        </p:spPr>
      </p:pic>
      <p:sp>
        <p:nvSpPr>
          <p:cNvPr id="6" name="文字方塊 5"/>
          <p:cNvSpPr txBox="1"/>
          <p:nvPr/>
        </p:nvSpPr>
        <p:spPr>
          <a:xfrm>
            <a:off x="1403648" y="4924573"/>
            <a:ext cx="2840842" cy="646331"/>
          </a:xfrm>
          <a:prstGeom prst="rect">
            <a:avLst/>
          </a:prstGeom>
          <a:noFill/>
        </p:spPr>
        <p:txBody>
          <a:bodyPr wrap="none" rtlCol="0">
            <a:spAutoFit/>
          </a:bodyPr>
          <a:lstStyle/>
          <a:p>
            <a:r>
              <a:rPr lang="zh-TW" altLang="zh-TW" dirty="0"/>
              <a:t>圖</a:t>
            </a:r>
            <a:r>
              <a:rPr lang="en-US" altLang="zh-TW" dirty="0"/>
              <a:t>5</a:t>
            </a:r>
            <a:r>
              <a:rPr lang="zh-TW" altLang="zh-TW" dirty="0"/>
              <a:t>為現代應用的無煙火藥</a:t>
            </a:r>
          </a:p>
          <a:p>
            <a:endParaRPr lang="zh-TW" altLang="en-US" dirty="0"/>
          </a:p>
        </p:txBody>
      </p:sp>
    </p:spTree>
    <p:extLst>
      <p:ext uri="{BB962C8B-B14F-4D97-AF65-F5344CB8AC3E}">
        <p14:creationId xmlns:p14="http://schemas.microsoft.com/office/powerpoint/2010/main" val="2063412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4a190\Downloads\12305681_1047612265260838_11071283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t>槍枝的應用</a:t>
            </a:r>
            <a:endParaRPr lang="zh-TW" altLang="en-US" dirty="0"/>
          </a:p>
        </p:txBody>
      </p:sp>
      <p:sp>
        <p:nvSpPr>
          <p:cNvPr id="3" name="內容版面配置區 2"/>
          <p:cNvSpPr>
            <a:spLocks noGrp="1"/>
          </p:cNvSpPr>
          <p:nvPr>
            <p:ph idx="1"/>
          </p:nvPr>
        </p:nvSpPr>
        <p:spPr/>
        <p:txBody>
          <a:bodyPr/>
          <a:lstStyle/>
          <a:p>
            <a:r>
              <a:rPr lang="zh-TW" altLang="en-US" dirty="0" smtClean="0"/>
              <a:t>以發射槍彈，打擊無防護或弱防護的有生目標為主，是步兵的主要武器，亦是其他兵種的輔助武器，在民間更廣泛用於治安警衛、狩獵、體育比賽。</a:t>
            </a:r>
            <a:endParaRPr lang="zh-TW" altLang="en-US" dirty="0"/>
          </a:p>
        </p:txBody>
      </p:sp>
      <p:pic>
        <p:nvPicPr>
          <p:cNvPr id="5" name="圖片 4" descr="http://war.chinairn.com/UserFiles/20140926175612315.jpg"/>
          <p:cNvPicPr/>
          <p:nvPr/>
        </p:nvPicPr>
        <p:blipFill rotWithShape="1">
          <a:blip r:embed="rId3">
            <a:extLst>
              <a:ext uri="{28A0092B-C50C-407E-A947-70E740481C1C}">
                <a14:useLocalDpi xmlns:a14="http://schemas.microsoft.com/office/drawing/2010/main" val="0"/>
              </a:ext>
            </a:extLst>
          </a:blip>
          <a:srcRect b="13379"/>
          <a:stretch/>
        </p:blipFill>
        <p:spPr bwMode="auto">
          <a:xfrm>
            <a:off x="3806710" y="3645024"/>
            <a:ext cx="5274310" cy="30763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文字方塊 5"/>
          <p:cNvSpPr txBox="1"/>
          <p:nvPr/>
        </p:nvSpPr>
        <p:spPr>
          <a:xfrm>
            <a:off x="107504" y="4259882"/>
            <a:ext cx="3525324" cy="923330"/>
          </a:xfrm>
          <a:prstGeom prst="rect">
            <a:avLst/>
          </a:prstGeom>
          <a:noFill/>
        </p:spPr>
        <p:txBody>
          <a:bodyPr wrap="none" rtlCol="0">
            <a:spAutoFit/>
          </a:bodyPr>
          <a:lstStyle/>
          <a:p>
            <a:r>
              <a:rPr lang="zh-TW" altLang="zh-TW" dirty="0"/>
              <a:t>圖</a:t>
            </a:r>
            <a:r>
              <a:rPr lang="en-US" altLang="zh-TW" dirty="0"/>
              <a:t>6</a:t>
            </a:r>
            <a:r>
              <a:rPr lang="zh-TW" altLang="zh-TW" dirty="0"/>
              <a:t>為柯爾特</a:t>
            </a:r>
            <a:r>
              <a:rPr lang="en-US" altLang="zh-TW" dirty="0"/>
              <a:t>M1911A1</a:t>
            </a:r>
            <a:r>
              <a:rPr lang="zh-TW" altLang="zh-TW" dirty="0"/>
              <a:t>半自動</a:t>
            </a:r>
            <a:r>
              <a:rPr lang="zh-TW" altLang="zh-TW" dirty="0" smtClean="0"/>
              <a:t>手槍</a:t>
            </a:r>
            <a:endParaRPr lang="en-US" altLang="zh-TW" dirty="0" smtClean="0"/>
          </a:p>
          <a:p>
            <a:r>
              <a:rPr lang="zh-TW" altLang="zh-TW" dirty="0" smtClean="0"/>
              <a:t>槍械</a:t>
            </a:r>
            <a:r>
              <a:rPr lang="zh-TW" altLang="zh-TW" dirty="0"/>
              <a:t>剖面構造圖</a:t>
            </a:r>
          </a:p>
          <a:p>
            <a:endParaRPr lang="zh-TW" altLang="en-US" dirty="0"/>
          </a:p>
        </p:txBody>
      </p:sp>
    </p:spTree>
    <p:extLst>
      <p:ext uri="{BB962C8B-B14F-4D97-AF65-F5344CB8AC3E}">
        <p14:creationId xmlns:p14="http://schemas.microsoft.com/office/powerpoint/2010/main" val="2063412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4a190\Downloads\12305681_1047612265260838_11071283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t>子彈結構</a:t>
            </a:r>
            <a:endParaRPr lang="zh-TW" altLang="en-US" dirty="0"/>
          </a:p>
        </p:txBody>
      </p:sp>
      <p:pic>
        <p:nvPicPr>
          <p:cNvPr id="5" name="內容版面配置區 4" descr="http://home.comcast.net/~light123/img/cartridg.gif"/>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56337" y="1700808"/>
            <a:ext cx="7488832" cy="4248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63412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4a190\Downloads\12305681_1047612265260838_11071283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t>子彈發射原理</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10242"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235" t="19313" r="43097" b="39590"/>
          <a:stretch/>
        </p:blipFill>
        <p:spPr bwMode="auto">
          <a:xfrm>
            <a:off x="415379" y="1507803"/>
            <a:ext cx="8370748" cy="451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109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879</Words>
  <Application>Microsoft Office PowerPoint</Application>
  <PresentationFormat>如螢幕大小 (4:3)</PresentationFormat>
  <Paragraphs>105</Paragraphs>
  <Slides>22</Slides>
  <Notes>0</Notes>
  <HiddenSlides>0</HiddenSlides>
  <MMClips>0</MMClips>
  <ScaleCrop>false</ScaleCrop>
  <HeadingPairs>
    <vt:vector size="4" baseType="variant">
      <vt:variant>
        <vt:lpstr>佈景主題</vt:lpstr>
      </vt:variant>
      <vt:variant>
        <vt:i4>1</vt:i4>
      </vt:variant>
      <vt:variant>
        <vt:lpstr>投影片標題</vt:lpstr>
      </vt:variant>
      <vt:variant>
        <vt:i4>22</vt:i4>
      </vt:variant>
    </vt:vector>
  </HeadingPairs>
  <TitlesOfParts>
    <vt:vector size="23" baseType="lpstr">
      <vt:lpstr>Office 佈景主題</vt:lpstr>
      <vt:lpstr>從煙火來看槍枝的發展與運用</vt:lpstr>
      <vt:lpstr>煙火的製造原理</vt:lpstr>
      <vt:lpstr> </vt:lpstr>
      <vt:lpstr>PowerPoint 簡報</vt:lpstr>
      <vt:lpstr>火藥構造</vt:lpstr>
      <vt:lpstr>火藥的應用</vt:lpstr>
      <vt:lpstr>槍枝的應用</vt:lpstr>
      <vt:lpstr>子彈結構</vt:lpstr>
      <vt:lpstr>子彈發射原理</vt:lpstr>
      <vt:lpstr>現代的槍械</vt:lpstr>
      <vt:lpstr>現代的槍械-手槍</vt:lpstr>
      <vt:lpstr>現代的槍械-滑膛槍</vt:lpstr>
      <vt:lpstr>現代的槍械-步槍</vt:lpstr>
      <vt:lpstr>步槍-射擊演示</vt:lpstr>
      <vt:lpstr>現代的槍械-機槍</vt:lpstr>
      <vt:lpstr>機槍連射原理</vt:lpstr>
      <vt:lpstr>現代的槍械-衝鋒槍</vt:lpstr>
      <vt:lpstr>現代的槍械-特殊槍械或發射器</vt:lpstr>
      <vt:lpstr>槍械未來的發展</vt:lpstr>
      <vt:lpstr>團隊分工</vt:lpstr>
      <vt:lpstr>參考資料</vt:lpstr>
      <vt:lpstr>END  懇請指教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從煙火來看槍枝的發展與運用</dc:title>
  <dc:creator>peihua huang</dc:creator>
  <cp:lastModifiedBy>Stust</cp:lastModifiedBy>
  <cp:revision>9</cp:revision>
  <dcterms:created xsi:type="dcterms:W3CDTF">2015-11-29T07:41:43Z</dcterms:created>
  <dcterms:modified xsi:type="dcterms:W3CDTF">2015-11-30T06:54:29Z</dcterms:modified>
</cp:coreProperties>
</file>