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87"/>
  </p:notesMasterIdLst>
  <p:sldIdLst>
    <p:sldId id="444" r:id="rId2"/>
    <p:sldId id="445" r:id="rId3"/>
    <p:sldId id="446" r:id="rId4"/>
    <p:sldId id="468" r:id="rId5"/>
    <p:sldId id="469" r:id="rId6"/>
    <p:sldId id="447" r:id="rId7"/>
    <p:sldId id="390" r:id="rId8"/>
    <p:sldId id="392" r:id="rId9"/>
    <p:sldId id="393" r:id="rId10"/>
    <p:sldId id="395" r:id="rId11"/>
    <p:sldId id="448" r:id="rId12"/>
    <p:sldId id="449" r:id="rId13"/>
    <p:sldId id="450" r:id="rId14"/>
    <p:sldId id="452" r:id="rId15"/>
    <p:sldId id="453" r:id="rId16"/>
    <p:sldId id="454" r:id="rId17"/>
    <p:sldId id="455" r:id="rId18"/>
    <p:sldId id="456" r:id="rId19"/>
    <p:sldId id="457" r:id="rId20"/>
    <p:sldId id="398" r:id="rId21"/>
    <p:sldId id="458" r:id="rId22"/>
    <p:sldId id="399" r:id="rId23"/>
    <p:sldId id="506" r:id="rId24"/>
    <p:sldId id="460" r:id="rId25"/>
    <p:sldId id="505" r:id="rId26"/>
    <p:sldId id="465" r:id="rId27"/>
    <p:sldId id="507" r:id="rId28"/>
    <p:sldId id="508" r:id="rId29"/>
    <p:sldId id="470" r:id="rId30"/>
    <p:sldId id="472" r:id="rId31"/>
    <p:sldId id="404" r:id="rId32"/>
    <p:sldId id="473" r:id="rId33"/>
    <p:sldId id="405" r:id="rId34"/>
    <p:sldId id="406" r:id="rId35"/>
    <p:sldId id="408" r:id="rId36"/>
    <p:sldId id="410" r:id="rId37"/>
    <p:sldId id="476" r:id="rId38"/>
    <p:sldId id="477" r:id="rId39"/>
    <p:sldId id="412" r:id="rId40"/>
    <p:sldId id="414" r:id="rId41"/>
    <p:sldId id="416" r:id="rId42"/>
    <p:sldId id="418" r:id="rId43"/>
    <p:sldId id="478" r:id="rId44"/>
    <p:sldId id="480" r:id="rId45"/>
    <p:sldId id="420" r:id="rId46"/>
    <p:sldId id="421" r:id="rId47"/>
    <p:sldId id="482" r:id="rId48"/>
    <p:sldId id="422" r:id="rId49"/>
    <p:sldId id="424" r:id="rId50"/>
    <p:sldId id="426" r:id="rId51"/>
    <p:sldId id="483" r:id="rId52"/>
    <p:sldId id="428" r:id="rId53"/>
    <p:sldId id="427" r:id="rId54"/>
    <p:sldId id="484" r:id="rId55"/>
    <p:sldId id="429" r:id="rId56"/>
    <p:sldId id="495" r:id="rId57"/>
    <p:sldId id="488" r:id="rId58"/>
    <p:sldId id="489" r:id="rId59"/>
    <p:sldId id="491" r:id="rId60"/>
    <p:sldId id="492" r:id="rId61"/>
    <p:sldId id="493" r:id="rId62"/>
    <p:sldId id="500" r:id="rId63"/>
    <p:sldId id="502" r:id="rId64"/>
    <p:sldId id="503" r:id="rId65"/>
    <p:sldId id="496" r:id="rId66"/>
    <p:sldId id="497" r:id="rId67"/>
    <p:sldId id="498" r:id="rId68"/>
    <p:sldId id="499" r:id="rId69"/>
    <p:sldId id="486" r:id="rId70"/>
    <p:sldId id="431" r:id="rId71"/>
    <p:sldId id="433" r:id="rId72"/>
    <p:sldId id="435" r:id="rId73"/>
    <p:sldId id="436" r:id="rId74"/>
    <p:sldId id="437" r:id="rId75"/>
    <p:sldId id="438" r:id="rId76"/>
    <p:sldId id="485" r:id="rId77"/>
    <p:sldId id="439" r:id="rId78"/>
    <p:sldId id="440" r:id="rId79"/>
    <p:sldId id="441" r:id="rId80"/>
    <p:sldId id="442" r:id="rId81"/>
    <p:sldId id="443" r:id="rId82"/>
    <p:sldId id="504" r:id="rId83"/>
    <p:sldId id="278" r:id="rId84"/>
    <p:sldId id="279" r:id="rId85"/>
    <p:sldId id="280" r:id="rId86"/>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預設章節" id="{0FB78F01-4141-4174-B7FC-C009AB8695F3}">
          <p14:sldIdLst>
            <p14:sldId id="256"/>
          </p14:sldIdLst>
        </p14:section>
        <p14:section name="未命名的章節" id="{B6CFB6D5-9ED6-4F81-A627-1782B8917109}">
          <p14:sldIdLst>
            <p14:sldId id="257"/>
            <p14:sldId id="258"/>
            <p14:sldId id="259"/>
            <p14:sldId id="260"/>
            <p14:sldId id="261"/>
            <p14:sldId id="264"/>
            <p14:sldId id="262"/>
            <p14:sldId id="266"/>
            <p14:sldId id="265"/>
            <p14:sldId id="26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DFDF"/>
    <a:srgbClr val="A0A5B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91EBBBCC-DAD2-459C-BE2E-F6DE35CF9A28}" styleName="深色樣式 2 - 輔色 3/輔色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深色樣式 2 - 輔色 1/輔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深色樣式 2 - 輔色 5/輔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2" d="100"/>
          <a:sy n="52" d="100"/>
        </p:scale>
        <p:origin x="-1142" y="-77"/>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632C47-E34A-4F35-8021-EFA704E99908}" type="datetimeFigureOut">
              <a:rPr lang="zh-TW" altLang="en-US" smtClean="0"/>
              <a:pPr/>
              <a:t>2011/11/14</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949819-A65E-43A8-A252-D20EB3A51CE5}"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1">
        <a:schemeClr val="bg2"/>
      </p:bgRef>
    </p:bg>
    <p:spTree>
      <p:nvGrpSpPr>
        <p:cNvPr id="1" name=""/>
        <p:cNvGrpSpPr/>
        <p:nvPr/>
      </p:nvGrpSpPr>
      <p:grpSpPr>
        <a:xfrm>
          <a:off x="0" y="0"/>
          <a:ext cx="0" cy="0"/>
          <a:chOff x="0" y="0"/>
          <a:chExt cx="0" cy="0"/>
        </a:xfrm>
      </p:grpSpPr>
      <p:sp>
        <p:nvSpPr>
          <p:cNvPr id="15" name="矩形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矩形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副標題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smtClean="0"/>
              <a:t>按一下以編輯母片副標題樣式</a:t>
            </a:r>
            <a:endParaRPr kumimoji="0" lang="en-US"/>
          </a:p>
        </p:txBody>
      </p:sp>
      <p:sp>
        <p:nvSpPr>
          <p:cNvPr id="28" name="日期版面配置區 27"/>
          <p:cNvSpPr>
            <a:spLocks noGrp="1"/>
          </p:cNvSpPr>
          <p:nvPr>
            <p:ph type="dt" sz="half" idx="10"/>
          </p:nvPr>
        </p:nvSpPr>
        <p:spPr/>
        <p:txBody>
          <a:bodyPr/>
          <a:lstStyle/>
          <a:p>
            <a:fld id="{C2440E66-DF34-477E-BA7D-552F3FB95A2F}" type="datetime1">
              <a:rPr lang="zh-TW" altLang="en-US" smtClean="0"/>
              <a:pPr/>
              <a:t>2011/11/14</a:t>
            </a:fld>
            <a:endParaRPr lang="zh-TW" altLang="en-US"/>
          </a:p>
        </p:txBody>
      </p:sp>
      <p:sp>
        <p:nvSpPr>
          <p:cNvPr id="17" name="頁尾版面配置區 16"/>
          <p:cNvSpPr>
            <a:spLocks noGrp="1"/>
          </p:cNvSpPr>
          <p:nvPr>
            <p:ph type="ftr" sz="quarter" idx="11"/>
          </p:nvPr>
        </p:nvSpPr>
        <p:spPr/>
        <p:txBody>
          <a:bodyPr/>
          <a:lstStyle/>
          <a:p>
            <a:endParaRPr lang="zh-TW" altLang="en-US"/>
          </a:p>
        </p:txBody>
      </p:sp>
      <p:sp>
        <p:nvSpPr>
          <p:cNvPr id="7" name="直線接點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矩形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橢圓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橢圓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投影片編號版面配置區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73DA0BB7-265A-403C-9275-D587AB510EDC}" type="slidenum">
              <a:rPr lang="zh-TW" altLang="en-US" smtClean="0"/>
              <a:pPr/>
              <a:t>‹#›</a:t>
            </a:fld>
            <a:endParaRPr lang="zh-TW" altLang="en-US"/>
          </a:p>
        </p:txBody>
      </p:sp>
      <p:sp>
        <p:nvSpPr>
          <p:cNvPr id="8" name="標題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zh-TW" altLang="en-US" smtClean="0"/>
              <a:t>按一下以編輯母片標題樣式</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8031552A-D0B7-4A78-8287-5BEB1304D149}" type="datetime1">
              <a:rPr lang="zh-TW" altLang="en-US" smtClean="0"/>
              <a:pPr/>
              <a:t>2011/11/14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bg>
      <p:bgRef idx="1001">
        <a:schemeClr val="bg2"/>
      </p:bgRef>
    </p:bg>
    <p:spTree>
      <p:nvGrpSpPr>
        <p:cNvPr id="1" name=""/>
        <p:cNvGrpSpPr/>
        <p:nvPr/>
      </p:nvGrpSpPr>
      <p:grpSpPr>
        <a:xfrm>
          <a:off x="0" y="0"/>
          <a:ext cx="0" cy="0"/>
          <a:chOff x="0" y="0"/>
          <a:chExt cx="0" cy="0"/>
        </a:xfrm>
      </p:grpSpPr>
      <p:sp>
        <p:nvSpPr>
          <p:cNvPr id="7" name="矩形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矩形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矩形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矩形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矩形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矩形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直線接點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橢圓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橢圓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投影片編號版面配置區 5"/>
          <p:cNvSpPr>
            <a:spLocks noGrp="1"/>
          </p:cNvSpPr>
          <p:nvPr>
            <p:ph type="sldNum" sz="quarter" idx="12"/>
          </p:nvPr>
        </p:nvSpPr>
        <p:spPr>
          <a:xfrm>
            <a:off x="6915912" y="3009901"/>
            <a:ext cx="457200" cy="441325"/>
          </a:xfrm>
        </p:spPr>
        <p:txBody>
          <a:bodyPr/>
          <a:lstStyle/>
          <a:p>
            <a:fld id="{73DA0BB7-265A-403C-9275-D587AB510EDC}" type="slidenum">
              <a:rPr lang="zh-TW" altLang="en-US" smtClean="0"/>
              <a:pPr/>
              <a:t>‹#›</a:t>
            </a:fld>
            <a:endParaRPr lang="zh-TW" altLang="en-US"/>
          </a:p>
        </p:txBody>
      </p:sp>
      <p:sp>
        <p:nvSpPr>
          <p:cNvPr id="3" name="直排文字版面配置區 2"/>
          <p:cNvSpPr>
            <a:spLocks noGrp="1"/>
          </p:cNvSpPr>
          <p:nvPr>
            <p:ph type="body" orient="vert" idx="1"/>
          </p:nvPr>
        </p:nvSpPr>
        <p:spPr>
          <a:xfrm>
            <a:off x="304800" y="304800"/>
            <a:ext cx="6553200" cy="5821366"/>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57D3C889-52C0-4DEE-956C-0025D09FFC27}" type="datetime1">
              <a:rPr lang="zh-TW" altLang="en-US" smtClean="0"/>
              <a:pPr/>
              <a:t>2011/11/14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2" name="直排標題 1"/>
          <p:cNvSpPr>
            <a:spLocks noGrp="1"/>
          </p:cNvSpPr>
          <p:nvPr>
            <p:ph type="title" orient="vert"/>
          </p:nvPr>
        </p:nvSpPr>
        <p:spPr>
          <a:xfrm>
            <a:off x="7391400" y="304801"/>
            <a:ext cx="1447800" cy="5851525"/>
          </a:xfrm>
        </p:spPr>
        <p:txBody>
          <a:bodyPr vert="eaVert"/>
          <a:lstStyle/>
          <a:p>
            <a:r>
              <a:rPr kumimoji="0" lang="zh-TW" altLang="en-US" smtClean="0"/>
              <a:t>按一下以編輯母片標題樣式</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chemeClr val="accent3">
                    <a:shade val="75000"/>
                  </a:schemeClr>
                </a:solidFill>
              </a:defRPr>
            </a:lvl1pPr>
          </a:lstStyle>
          <a:p>
            <a:r>
              <a:rPr kumimoji="0" lang="zh-TW" altLang="en-US" smtClean="0"/>
              <a:t>按一下以編輯母片標題樣式</a:t>
            </a:r>
            <a:endParaRPr kumimoji="0" lang="en-US"/>
          </a:p>
        </p:txBody>
      </p:sp>
      <p:sp>
        <p:nvSpPr>
          <p:cNvPr id="4" name="日期版面配置區 3"/>
          <p:cNvSpPr>
            <a:spLocks noGrp="1"/>
          </p:cNvSpPr>
          <p:nvPr>
            <p:ph type="dt" sz="half" idx="10"/>
          </p:nvPr>
        </p:nvSpPr>
        <p:spPr/>
        <p:txBody>
          <a:bodyPr/>
          <a:lstStyle/>
          <a:p>
            <a:fld id="{99E9EB2F-8751-4FA5-BC8F-891539256C81}" type="datetime1">
              <a:rPr lang="zh-TW" altLang="en-US" smtClean="0"/>
              <a:pPr/>
              <a:t>2011/11/14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a:xfrm>
            <a:off x="4361688" y="1026372"/>
            <a:ext cx="457200" cy="441325"/>
          </a:xfrm>
        </p:spPr>
        <p:txBody>
          <a:bodyPr/>
          <a:lstStyle/>
          <a:p>
            <a:fld id="{73DA0BB7-265A-403C-9275-D587AB510EDC}" type="slidenum">
              <a:rPr lang="zh-TW" altLang="en-US" smtClean="0"/>
              <a:pPr/>
              <a:t>‹#›</a:t>
            </a:fld>
            <a:endParaRPr lang="zh-TW" altLang="en-US"/>
          </a:p>
        </p:txBody>
      </p:sp>
      <p:sp>
        <p:nvSpPr>
          <p:cNvPr id="8" name="內容版面配置區 7"/>
          <p:cNvSpPr>
            <a:spLocks noGrp="1"/>
          </p:cNvSpPr>
          <p:nvPr>
            <p:ph sz="quarter" idx="1"/>
          </p:nvPr>
        </p:nvSpPr>
        <p:spPr>
          <a:xfrm>
            <a:off x="301752" y="1527048"/>
            <a:ext cx="8503920" cy="45720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題">
    <p:bg>
      <p:bgRef idx="1001">
        <a:schemeClr val="bg1"/>
      </p:bgRef>
    </p:bg>
    <p:spTree>
      <p:nvGrpSpPr>
        <p:cNvPr id="1" name=""/>
        <p:cNvGrpSpPr/>
        <p:nvPr/>
      </p:nvGrpSpPr>
      <p:grpSpPr>
        <a:xfrm>
          <a:off x="0" y="0"/>
          <a:ext cx="0" cy="0"/>
          <a:chOff x="0" y="0"/>
          <a:chExt cx="0" cy="0"/>
        </a:xfrm>
      </p:grpSpPr>
      <p:sp>
        <p:nvSpPr>
          <p:cNvPr id="17" name="矩形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矩形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矩形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文字版面配置區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smtClean="0"/>
              <a:t>按一下以編輯母片文字樣式</a:t>
            </a:r>
          </a:p>
        </p:txBody>
      </p:sp>
      <p:sp>
        <p:nvSpPr>
          <p:cNvPr id="13" name="矩形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矩形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頁尾版面配置區 4"/>
          <p:cNvSpPr>
            <a:spLocks noGrp="1"/>
          </p:cNvSpPr>
          <p:nvPr>
            <p:ph type="ftr" sz="quarter" idx="11"/>
          </p:nvPr>
        </p:nvSpPr>
        <p:spPr/>
        <p:txBody>
          <a:bodyPr/>
          <a:lstStyle/>
          <a:p>
            <a:endParaRPr lang="zh-TW" altLang="en-US"/>
          </a:p>
        </p:txBody>
      </p:sp>
      <p:sp>
        <p:nvSpPr>
          <p:cNvPr id="4" name="日期版面配置區 3"/>
          <p:cNvSpPr>
            <a:spLocks noGrp="1"/>
          </p:cNvSpPr>
          <p:nvPr>
            <p:ph type="dt" sz="half" idx="10"/>
          </p:nvPr>
        </p:nvSpPr>
        <p:spPr/>
        <p:txBody>
          <a:bodyPr/>
          <a:lstStyle/>
          <a:p>
            <a:fld id="{6B778B5F-3D55-4B37-B6DE-300C91CF7A9D}" type="datetime1">
              <a:rPr lang="zh-TW" altLang="en-US" smtClean="0"/>
              <a:pPr/>
              <a:t>2011/11/14</a:t>
            </a:fld>
            <a:endParaRPr lang="zh-TW" altLang="en-US"/>
          </a:p>
        </p:txBody>
      </p:sp>
      <p:sp>
        <p:nvSpPr>
          <p:cNvPr id="8" name="直線接點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橢圓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橢圓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投影片編號版面配置區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73DA0BB7-265A-403C-9275-D587AB510EDC}" type="slidenum">
              <a:rPr lang="zh-TW" altLang="en-US" smtClean="0"/>
              <a:pPr/>
              <a:t>‹#›</a:t>
            </a:fld>
            <a:endParaRPr lang="zh-TW" altLang="en-US"/>
          </a:p>
        </p:txBody>
      </p:sp>
      <p:sp>
        <p:nvSpPr>
          <p:cNvPr id="2" name="標題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zh-TW" altLang="en-US" smtClean="0"/>
              <a:t>按一下以編輯母片標題樣式</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301752" y="228600"/>
            <a:ext cx="8534400" cy="758952"/>
          </a:xfrm>
        </p:spPr>
        <p:txBody>
          <a:bodyPr/>
          <a:lstStyle/>
          <a:p>
            <a:r>
              <a:rPr kumimoji="0" lang="zh-TW" altLang="en-US" smtClean="0"/>
              <a:t>按一下以編輯母片標題樣式</a:t>
            </a:r>
            <a:endParaRPr kumimoji="0" lang="en-US"/>
          </a:p>
        </p:txBody>
      </p:sp>
      <p:sp>
        <p:nvSpPr>
          <p:cNvPr id="5" name="日期版面配置區 4"/>
          <p:cNvSpPr>
            <a:spLocks noGrp="1"/>
          </p:cNvSpPr>
          <p:nvPr>
            <p:ph type="dt" sz="half" idx="10"/>
          </p:nvPr>
        </p:nvSpPr>
        <p:spPr>
          <a:xfrm>
            <a:off x="5791200" y="6409944"/>
            <a:ext cx="3044952" cy="365760"/>
          </a:xfrm>
        </p:spPr>
        <p:txBody>
          <a:bodyPr/>
          <a:lstStyle/>
          <a:p>
            <a:fld id="{9E507BAC-3506-4F18-9C81-4D6990C80D99}" type="datetime1">
              <a:rPr lang="zh-TW" altLang="en-US" smtClean="0"/>
              <a:pPr/>
              <a:t>2011/11/14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
        <p:nvSpPr>
          <p:cNvPr id="8" name="直線接點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內容版面配置區 9"/>
          <p:cNvSpPr>
            <a:spLocks noGrp="1"/>
          </p:cNvSpPr>
          <p:nvPr>
            <p:ph sz="half" idx="1"/>
          </p:nvPr>
        </p:nvSpPr>
        <p:spPr>
          <a:xfrm>
            <a:off x="301752" y="1371600"/>
            <a:ext cx="4038600" cy="4681728"/>
          </a:xfrm>
        </p:spPr>
        <p:txBody>
          <a:bodyPr/>
          <a:lstStyle>
            <a:lvl1pPr>
              <a:defRPr sz="2500"/>
            </a:lvl1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2" name="內容版面配置區 11"/>
          <p:cNvSpPr>
            <a:spLocks noGrp="1"/>
          </p:cNvSpPr>
          <p:nvPr>
            <p:ph sz="half" idx="2"/>
          </p:nvPr>
        </p:nvSpPr>
        <p:spPr>
          <a:xfrm>
            <a:off x="4800600" y="1371600"/>
            <a:ext cx="4038600" cy="4681728"/>
          </a:xfrm>
        </p:spPr>
        <p:txBody>
          <a:bodyPr/>
          <a:lstStyle>
            <a:lvl1pPr>
              <a:defRPr sz="2500"/>
            </a:lvl1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bg>
      <p:bgRef idx="1001">
        <a:schemeClr val="bg2"/>
      </p:bgRef>
    </p:bg>
    <p:spTree>
      <p:nvGrpSpPr>
        <p:cNvPr id="1" name=""/>
        <p:cNvGrpSpPr/>
        <p:nvPr/>
      </p:nvGrpSpPr>
      <p:grpSpPr>
        <a:xfrm>
          <a:off x="0" y="0"/>
          <a:ext cx="0" cy="0"/>
          <a:chOff x="0" y="0"/>
          <a:chExt cx="0" cy="0"/>
        </a:xfrm>
      </p:grpSpPr>
      <p:sp>
        <p:nvSpPr>
          <p:cNvPr id="10" name="直線接點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矩形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矩形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矩形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矩形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矩形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文字版面配置區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7" name="日期版面配置區 6"/>
          <p:cNvSpPr>
            <a:spLocks noGrp="1"/>
          </p:cNvSpPr>
          <p:nvPr>
            <p:ph type="dt" sz="half" idx="10"/>
          </p:nvPr>
        </p:nvSpPr>
        <p:spPr/>
        <p:txBody>
          <a:bodyPr/>
          <a:lstStyle/>
          <a:p>
            <a:fld id="{E35842A0-5419-4E99-A50A-E1736AC22750}" type="datetime1">
              <a:rPr lang="zh-TW" altLang="en-US" smtClean="0"/>
              <a:pPr/>
              <a:t>2011/11/14</a:t>
            </a:fld>
            <a:endParaRPr lang="zh-TW" altLang="en-US"/>
          </a:p>
        </p:txBody>
      </p:sp>
      <p:sp>
        <p:nvSpPr>
          <p:cNvPr id="8" name="頁尾版面配置區 7"/>
          <p:cNvSpPr>
            <a:spLocks noGrp="1"/>
          </p:cNvSpPr>
          <p:nvPr>
            <p:ph type="ftr" sz="quarter" idx="11"/>
          </p:nvPr>
        </p:nvSpPr>
        <p:spPr>
          <a:xfrm>
            <a:off x="304800" y="6409944"/>
            <a:ext cx="3581400" cy="365760"/>
          </a:xfrm>
        </p:spPr>
        <p:txBody>
          <a:bodyPr/>
          <a:lstStyle/>
          <a:p>
            <a:endParaRPr lang="zh-TW" altLang="en-US"/>
          </a:p>
        </p:txBody>
      </p:sp>
      <p:sp>
        <p:nvSpPr>
          <p:cNvPr id="15" name="直線接點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內容版面配置區 23"/>
          <p:cNvSpPr>
            <a:spLocks noGrp="1"/>
          </p:cNvSpPr>
          <p:nvPr>
            <p:ph sz="quarter" idx="2"/>
          </p:nvPr>
        </p:nvSpPr>
        <p:spPr>
          <a:xfrm>
            <a:off x="301752" y="2471383"/>
            <a:ext cx="4041648" cy="3818404"/>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26" name="內容版面配置區 25"/>
          <p:cNvSpPr>
            <a:spLocks noGrp="1"/>
          </p:cNvSpPr>
          <p:nvPr>
            <p:ph sz="quarter" idx="4"/>
          </p:nvPr>
        </p:nvSpPr>
        <p:spPr>
          <a:xfrm>
            <a:off x="4800600" y="2471383"/>
            <a:ext cx="4038600" cy="3822192"/>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25" name="橢圓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橢圓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投影片編號版面配置區 8"/>
          <p:cNvSpPr>
            <a:spLocks noGrp="1"/>
          </p:cNvSpPr>
          <p:nvPr>
            <p:ph type="sldNum" sz="quarter" idx="12"/>
          </p:nvPr>
        </p:nvSpPr>
        <p:spPr>
          <a:xfrm>
            <a:off x="4343400" y="1042416"/>
            <a:ext cx="457200" cy="441325"/>
          </a:xfrm>
        </p:spPr>
        <p:txBody>
          <a:bodyPr/>
          <a:lstStyle>
            <a:lvl1pPr algn="ctr">
              <a:defRPr/>
            </a:lvl1pPr>
          </a:lstStyle>
          <a:p>
            <a:fld id="{73DA0BB7-265A-403C-9275-D587AB510EDC}" type="slidenum">
              <a:rPr lang="zh-TW" altLang="en-US" smtClean="0"/>
              <a:pPr/>
              <a:t>‹#›</a:t>
            </a:fld>
            <a:endParaRPr lang="zh-TW" altLang="en-US"/>
          </a:p>
        </p:txBody>
      </p:sp>
      <p:sp>
        <p:nvSpPr>
          <p:cNvPr id="23" name="標題 22"/>
          <p:cNvSpPr>
            <a:spLocks noGrp="1"/>
          </p:cNvSpPr>
          <p:nvPr>
            <p:ph type="title"/>
          </p:nvPr>
        </p:nvSpPr>
        <p:spPr/>
        <p:txBody>
          <a:bodyPr rtlCol="0" anchor="b" anchorCtr="0"/>
          <a:lstStyle/>
          <a:p>
            <a:r>
              <a:rPr kumimoji="0" lang="zh-TW" altLang="en-US" smtClean="0"/>
              <a:t>按一下以編輯母片標題樣式</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p>
            <a:fld id="{E69C1E98-C226-4D0A-BC62-166EB3FBB13F}" type="datetime1">
              <a:rPr lang="zh-TW" altLang="en-US" smtClean="0"/>
              <a:pPr/>
              <a:t>2011/11/14</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a:xfrm>
            <a:off x="4343400" y="1036020"/>
            <a:ext cx="457200" cy="441325"/>
          </a:xfrm>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7" name="矩形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矩形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矩形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矩形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矩形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矩形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日期版面配置區 1"/>
          <p:cNvSpPr>
            <a:spLocks noGrp="1"/>
          </p:cNvSpPr>
          <p:nvPr>
            <p:ph type="dt" sz="half" idx="10"/>
          </p:nvPr>
        </p:nvSpPr>
        <p:spPr/>
        <p:txBody>
          <a:bodyPr/>
          <a:lstStyle/>
          <a:p>
            <a:fld id="{C8683460-CCA6-41AE-8BBF-9E0E52C8B5D3}" type="datetime1">
              <a:rPr lang="zh-TW" altLang="en-US" smtClean="0"/>
              <a:pPr/>
              <a:t>2011/11/14</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a:xfrm>
            <a:off x="4267200" y="6324600"/>
            <a:ext cx="609600" cy="441324"/>
          </a:xfrm>
        </p:spPr>
        <p:txBody>
          <a:bodyPr/>
          <a:lstStyle>
            <a:lvl1pPr>
              <a:defRPr>
                <a:solidFill>
                  <a:srgbClr val="FFFFFF"/>
                </a:solidFill>
              </a:defRPr>
            </a:lvl1pPr>
          </a:lstStyle>
          <a:p>
            <a:fld id="{73DA0BB7-265A-403C-9275-D587AB510EDC}"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1">
        <a:schemeClr val="bg1"/>
      </p:bgRef>
    </p:bg>
    <p:spTree>
      <p:nvGrpSpPr>
        <p:cNvPr id="1" name=""/>
        <p:cNvGrpSpPr/>
        <p:nvPr/>
      </p:nvGrpSpPr>
      <p:grpSpPr>
        <a:xfrm>
          <a:off x="0" y="0"/>
          <a:ext cx="0" cy="0"/>
          <a:chOff x="0" y="0"/>
          <a:chExt cx="0" cy="0"/>
        </a:xfrm>
      </p:grpSpPr>
      <p:sp>
        <p:nvSpPr>
          <p:cNvPr id="19" name="矩形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矩形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矩形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矩形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標題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zh-TW" altLang="en-US" smtClean="0"/>
              <a:t>按一下以編輯母片文字樣式</a:t>
            </a:r>
          </a:p>
        </p:txBody>
      </p:sp>
      <p:sp>
        <p:nvSpPr>
          <p:cNvPr id="8" name="矩形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直線接點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內容版面配置區 19"/>
          <p:cNvSpPr>
            <a:spLocks noGrp="1"/>
          </p:cNvSpPr>
          <p:nvPr>
            <p:ph sz="quarter" idx="1"/>
          </p:nvPr>
        </p:nvSpPr>
        <p:spPr>
          <a:xfrm>
            <a:off x="3124200" y="685800"/>
            <a:ext cx="5638800" cy="54102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0" name="橢圓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橢圓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投影片編號版面配置區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73DA0BB7-265A-403C-9275-D587AB510EDC}" type="slidenum">
              <a:rPr lang="zh-TW" altLang="en-US" smtClean="0"/>
              <a:pPr/>
              <a:t>‹#›</a:t>
            </a:fld>
            <a:endParaRPr lang="zh-TW" altLang="en-US"/>
          </a:p>
        </p:txBody>
      </p:sp>
      <p:sp>
        <p:nvSpPr>
          <p:cNvPr id="21" name="矩形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日期版面配置區 4"/>
          <p:cNvSpPr>
            <a:spLocks noGrp="1"/>
          </p:cNvSpPr>
          <p:nvPr>
            <p:ph type="dt" sz="half" idx="10"/>
          </p:nvPr>
        </p:nvSpPr>
        <p:spPr/>
        <p:txBody>
          <a:bodyPr/>
          <a:lstStyle/>
          <a:p>
            <a:fld id="{B0883F25-CD86-484E-991C-6120C2005C7F}" type="datetime1">
              <a:rPr lang="zh-TW" altLang="en-US" smtClean="0"/>
              <a:pPr/>
              <a:t>2011/11/14</a:t>
            </a:fld>
            <a:endParaRPr lang="zh-TW" altLang="en-US"/>
          </a:p>
        </p:txBody>
      </p:sp>
      <p:sp>
        <p:nvSpPr>
          <p:cNvPr id="6" name="頁尾版面配置區 5"/>
          <p:cNvSpPr>
            <a:spLocks noGrp="1"/>
          </p:cNvSpPr>
          <p:nvPr>
            <p:ph type="ftr" sz="quarter" idx="11"/>
          </p:nvPr>
        </p:nvSpPr>
        <p:spPr>
          <a:xfrm>
            <a:off x="301752" y="6410848"/>
            <a:ext cx="3383280" cy="365760"/>
          </a:xfrm>
        </p:spPr>
        <p:txBody>
          <a:bodyPr/>
          <a:lstStyle/>
          <a:p>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1" name="直線接點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矩形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矩形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矩形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矩形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橢圓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橢圓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投影片編號版面配置區 6"/>
          <p:cNvSpPr>
            <a:spLocks noGrp="1"/>
          </p:cNvSpPr>
          <p:nvPr>
            <p:ph type="sldNum" sz="quarter" idx="12"/>
          </p:nvPr>
        </p:nvSpPr>
        <p:spPr>
          <a:xfrm>
            <a:off x="1371600" y="312738"/>
            <a:ext cx="457200" cy="441325"/>
          </a:xfrm>
        </p:spPr>
        <p:txBody>
          <a:bodyPr/>
          <a:lstStyle/>
          <a:p>
            <a:fld id="{73DA0BB7-265A-403C-9275-D587AB510EDC}" type="slidenum">
              <a:rPr lang="zh-TW" altLang="en-US" smtClean="0"/>
              <a:pPr/>
              <a:t>‹#›</a:t>
            </a:fld>
            <a:endParaRPr lang="zh-TW" altLang="en-US"/>
          </a:p>
        </p:txBody>
      </p:sp>
      <p:sp>
        <p:nvSpPr>
          <p:cNvPr id="2" name="標題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3000375" y="609600"/>
            <a:ext cx="5867400" cy="4267200"/>
          </a:xfrm>
        </p:spPr>
        <p:txBody>
          <a:bodyPr/>
          <a:lstStyle>
            <a:lvl1pPr marL="0" indent="0">
              <a:buNone/>
              <a:defRPr sz="3200"/>
            </a:lvl1pPr>
          </a:lstStyle>
          <a:p>
            <a:r>
              <a:rPr kumimoji="0" lang="zh-TW" altLang="en-US" smtClean="0"/>
              <a:t>按一下圖示以新增圖片</a:t>
            </a:r>
            <a:endParaRPr kumimoji="0" lang="en-US" dirty="0"/>
          </a:p>
        </p:txBody>
      </p:sp>
      <p:sp>
        <p:nvSpPr>
          <p:cNvPr id="4" name="文字版面配置區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zh-TW" altLang="en-US" smtClean="0"/>
              <a:t>按一下以編輯母片文字樣式</a:t>
            </a:r>
          </a:p>
        </p:txBody>
      </p:sp>
      <p:sp>
        <p:nvSpPr>
          <p:cNvPr id="22" name="矩形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日期版面配置區 4"/>
          <p:cNvSpPr>
            <a:spLocks noGrp="1"/>
          </p:cNvSpPr>
          <p:nvPr>
            <p:ph type="dt" sz="half" idx="10"/>
          </p:nvPr>
        </p:nvSpPr>
        <p:spPr>
          <a:xfrm>
            <a:off x="5788152" y="6404984"/>
            <a:ext cx="3044952" cy="365760"/>
          </a:xfrm>
        </p:spPr>
        <p:txBody>
          <a:bodyPr/>
          <a:lstStyle/>
          <a:p>
            <a:fld id="{5B9F5342-7136-4C57-AF5F-B5C05B455A6E}" type="datetime1">
              <a:rPr lang="zh-TW" altLang="en-US" smtClean="0"/>
              <a:pPr/>
              <a:t>2011/11/14</a:t>
            </a:fld>
            <a:endParaRPr lang="zh-TW" altLang="en-US"/>
          </a:p>
        </p:txBody>
      </p:sp>
      <p:sp>
        <p:nvSpPr>
          <p:cNvPr id="6" name="頁尾版面配置區 5"/>
          <p:cNvSpPr>
            <a:spLocks noGrp="1"/>
          </p:cNvSpPr>
          <p:nvPr>
            <p:ph type="ftr" sz="quarter" idx="11"/>
          </p:nvPr>
        </p:nvSpPr>
        <p:spPr>
          <a:xfrm>
            <a:off x="301752" y="6410848"/>
            <a:ext cx="3584448" cy="365760"/>
          </a:xfrm>
        </p:spPr>
        <p:txBody>
          <a:bodyPr/>
          <a:lstStyle/>
          <a:p>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矩形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矩形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日期版面配置區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2014502D-F680-4809-8297-8F71179B06E9}" type="datetime1">
              <a:rPr lang="zh-TW" altLang="en-US" smtClean="0"/>
              <a:pPr/>
              <a:t>2011/11/14</a:t>
            </a:fld>
            <a:endParaRPr lang="zh-TW" altLang="en-US"/>
          </a:p>
        </p:txBody>
      </p:sp>
      <p:sp>
        <p:nvSpPr>
          <p:cNvPr id="3" name="頁尾版面配置區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zh-TW" altLang="en-US"/>
          </a:p>
        </p:txBody>
      </p:sp>
      <p:sp>
        <p:nvSpPr>
          <p:cNvPr id="8" name="矩形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直線接點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橢圓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橢圓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投影片編號版面配置區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73DA0BB7-265A-403C-9275-D587AB510EDC}" type="slidenum">
              <a:rPr lang="zh-TW" altLang="en-US" smtClean="0"/>
              <a:pPr/>
              <a:t>‹#›</a:t>
            </a:fld>
            <a:endParaRPr lang="zh-TW" altLang="en-US"/>
          </a:p>
        </p:txBody>
      </p:sp>
      <p:sp>
        <p:nvSpPr>
          <p:cNvPr id="22" name="標題版面配置區 21"/>
          <p:cNvSpPr>
            <a:spLocks noGrp="1"/>
          </p:cNvSpPr>
          <p:nvPr>
            <p:ph type="title"/>
          </p:nvPr>
        </p:nvSpPr>
        <p:spPr>
          <a:xfrm>
            <a:off x="301752" y="228600"/>
            <a:ext cx="8534400" cy="758952"/>
          </a:xfrm>
          <a:prstGeom prst="rect">
            <a:avLst/>
          </a:prstGeom>
        </p:spPr>
        <p:txBody>
          <a:bodyPr vert="horz" anchor="b">
            <a:normAutofit/>
          </a:bodyPr>
          <a:lstStyle/>
          <a:p>
            <a:r>
              <a:rPr kumimoji="0" lang="zh-TW" altLang="en-US" smtClean="0"/>
              <a:t>按一下以編輯母片標題樣式</a:t>
            </a:r>
            <a:endParaRPr kumimoji="0" lang="en-US"/>
          </a:p>
        </p:txBody>
      </p:sp>
      <p:sp>
        <p:nvSpPr>
          <p:cNvPr id="13" name="文字版面配置區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nyatla.jp/nyartoolkit/wiki/index.php?NyARToolkitCS" TargetMode="External"/><Relationship Id="rId2" Type="http://schemas.openxmlformats.org/officeDocument/2006/relationships/hyperlink" Target="http://nyatla.jp/nyartoolkit/wiki/index.php?FrontPage" TargetMode="Externa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nyatla.jp/nyartoolkit/wiki/index.php?NyARToolkitCS/Uma2Desktop" TargetMode="Externa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andytather.co.uk/Panda/directxmax_downloads.asp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www.dotblogs.com.tw/chou/archive/2010/01/13/12984.aspx" TargetMode="External"/><Relationship Id="rId7" Type="http://schemas.openxmlformats.org/officeDocument/2006/relationships/hyperlink" Target="http://www.andytather.co.uk/Panda/directxmax_downloads.aspx" TargetMode="External"/><Relationship Id="rId2" Type="http://schemas.openxmlformats.org/officeDocument/2006/relationships/hyperlink" Target="http://nyatla.jp/nyartoolkit/wiki/index.php?FrontPage" TargetMode="External"/><Relationship Id="rId1" Type="http://schemas.openxmlformats.org/officeDocument/2006/relationships/slideLayout" Target="../slideLayouts/slideLayout2.xml"/><Relationship Id="rId6" Type="http://schemas.openxmlformats.org/officeDocument/2006/relationships/hyperlink" Target="http://www.thmalex.com/railway/chi/motor.html" TargetMode="External"/><Relationship Id="rId5" Type="http://schemas.openxmlformats.org/officeDocument/2006/relationships/hyperlink" Target="http://bsd.chjhs.tpc.edu.tw/~ch1jc520/lectureans/phychem/12/12ans.htm" TargetMode="External"/><Relationship Id="rId4" Type="http://schemas.openxmlformats.org/officeDocument/2006/relationships/hyperlink" Target="http://140.128.56.9/~vehicle/course/magneticfield_explain.ht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p:cNvSpPr>
            <a:spLocks noGrp="1"/>
          </p:cNvSpPr>
          <p:nvPr>
            <p:ph type="subTitle" idx="1"/>
          </p:nvPr>
        </p:nvSpPr>
        <p:spPr/>
        <p:txBody>
          <a:bodyPr/>
          <a:lstStyle/>
          <a:p>
            <a:r>
              <a:rPr lang="zh-TW" altLang="en-US" dirty="0" smtClean="0"/>
              <a:t>４</a:t>
            </a:r>
            <a:r>
              <a:rPr lang="en-US" altLang="zh-TW" dirty="0" smtClean="0"/>
              <a:t>-</a:t>
            </a:r>
            <a:r>
              <a:rPr lang="zh-TW" altLang="en-US" dirty="0" smtClean="0"/>
              <a:t>１</a:t>
            </a:r>
            <a:r>
              <a:rPr lang="zh-TW" altLang="zh-TW" dirty="0" smtClean="0"/>
              <a:t>擴增實境之</a:t>
            </a:r>
            <a:r>
              <a:rPr lang="zh-TW" altLang="en-US" dirty="0" smtClean="0"/>
              <a:t>操作及</a:t>
            </a:r>
            <a:r>
              <a:rPr lang="zh-TW" altLang="zh-TW" dirty="0" smtClean="0"/>
              <a:t>應用</a:t>
            </a:r>
            <a:endParaRPr lang="en-US" altLang="zh-TW" dirty="0" smtClean="0"/>
          </a:p>
          <a:p>
            <a:r>
              <a:rPr lang="zh-TW" altLang="en-US" dirty="0" smtClean="0"/>
              <a:t>４</a:t>
            </a:r>
            <a:r>
              <a:rPr lang="en-US" altLang="zh-TW" dirty="0" smtClean="0"/>
              <a:t>-</a:t>
            </a:r>
            <a:r>
              <a:rPr lang="zh-TW" altLang="en-US" dirty="0" smtClean="0"/>
              <a:t>２</a:t>
            </a:r>
            <a:r>
              <a:rPr lang="zh-TW" altLang="zh-TW" dirty="0" smtClean="0"/>
              <a:t>擴增實境之</a:t>
            </a:r>
            <a:r>
              <a:rPr lang="zh-TW" altLang="en-US" dirty="0" smtClean="0"/>
              <a:t>行動裝置</a:t>
            </a:r>
            <a:r>
              <a:rPr lang="zh-TW" altLang="zh-TW" dirty="0" smtClean="0"/>
              <a:t>應用</a:t>
            </a:r>
            <a:endParaRPr lang="zh-TW" altLang="en-US" dirty="0" smtClean="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1</a:t>
            </a:fld>
            <a:endParaRPr lang="zh-TW" altLang="en-US"/>
          </a:p>
        </p:txBody>
      </p:sp>
      <p:sp>
        <p:nvSpPr>
          <p:cNvPr id="4" name="標題 3"/>
          <p:cNvSpPr>
            <a:spLocks noGrp="1"/>
          </p:cNvSpPr>
          <p:nvPr>
            <p:ph type="ctrTitle"/>
          </p:nvPr>
        </p:nvSpPr>
        <p:spPr/>
        <p:txBody>
          <a:bodyPr/>
          <a:lstStyle/>
          <a:p>
            <a:r>
              <a:rPr lang="zh-TW" altLang="en-US" dirty="0" smtClean="0"/>
              <a:t>第四章：實習</a:t>
            </a:r>
            <a:r>
              <a:rPr lang="zh-TW" altLang="en-US" dirty="0" smtClean="0"/>
              <a:t>操作</a:t>
            </a:r>
            <a:endParaRPr lang="zh-TW"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產生</a:t>
            </a:r>
            <a:r>
              <a:rPr lang="zh-TW" altLang="zh-TW" dirty="0" smtClean="0"/>
              <a:t>圖卡</a:t>
            </a:r>
            <a:r>
              <a:rPr lang="zh-TW" altLang="en-US" dirty="0" smtClean="0"/>
              <a:t>特徵檔</a:t>
            </a:r>
            <a:r>
              <a:rPr lang="en-US" altLang="zh-TW" sz="3200" dirty="0" err="1" smtClean="0"/>
              <a:t>patt.l</a:t>
            </a:r>
            <a:r>
              <a:rPr lang="zh-TW" altLang="en-US" sz="3200" dirty="0" smtClean="0"/>
              <a:t>（５）</a:t>
            </a:r>
            <a:endParaRPr lang="zh-TW" altLang="en-US" dirty="0"/>
          </a:p>
        </p:txBody>
      </p:sp>
      <p:sp>
        <p:nvSpPr>
          <p:cNvPr id="3" name="內容版面配置區 2"/>
          <p:cNvSpPr>
            <a:spLocks noGrp="1"/>
          </p:cNvSpPr>
          <p:nvPr>
            <p:ph sz="quarter" idx="1"/>
          </p:nvPr>
        </p:nvSpPr>
        <p:spPr>
          <a:xfrm>
            <a:off x="301752" y="1527048"/>
            <a:ext cx="8503920" cy="1757936"/>
          </a:xfrm>
        </p:spPr>
        <p:txBody>
          <a:bodyPr>
            <a:normAutofit lnSpcReduction="10000"/>
          </a:bodyPr>
          <a:lstStyle/>
          <a:p>
            <a:r>
              <a:rPr lang="zh-TW" altLang="zh-TW" dirty="0" smtClean="0"/>
              <a:t>拍攝好畫面</a:t>
            </a:r>
            <a:r>
              <a:rPr lang="zh-TW" altLang="en-US" dirty="0" smtClean="0"/>
              <a:t>，產生的圖卡特徵檔，其儲存</a:t>
            </a:r>
            <a:r>
              <a:rPr lang="zh-TW" altLang="zh-TW" dirty="0" smtClean="0"/>
              <a:t>的位置</a:t>
            </a:r>
            <a:r>
              <a:rPr lang="zh-TW" altLang="en-US" dirty="0" smtClean="0"/>
              <a:t>，預設</a:t>
            </a:r>
            <a:r>
              <a:rPr lang="zh-TW" altLang="zh-TW" dirty="0" smtClean="0"/>
              <a:t>皆與</a:t>
            </a:r>
            <a:r>
              <a:rPr lang="en-US" altLang="zh-TW" dirty="0" smtClean="0"/>
              <a:t>mk_patt.exe</a:t>
            </a:r>
            <a:r>
              <a:rPr lang="zh-TW" altLang="en-US" dirty="0" smtClean="0"/>
              <a:t>放在</a:t>
            </a:r>
            <a:r>
              <a:rPr lang="zh-TW" altLang="zh-TW" dirty="0" smtClean="0"/>
              <a:t>同一</a:t>
            </a:r>
            <a:r>
              <a:rPr lang="zh-TW" altLang="en-US" dirty="0" smtClean="0"/>
              <a:t>資料夾</a:t>
            </a:r>
            <a:r>
              <a:rPr lang="zh-TW" altLang="zh-TW" dirty="0" smtClean="0"/>
              <a:t>路徑下</a:t>
            </a:r>
            <a:r>
              <a:rPr lang="zh-TW" altLang="en-US" dirty="0" smtClean="0"/>
              <a:t>。</a:t>
            </a:r>
            <a:endParaRPr lang="zh-TW" altLang="zh-TW" dirty="0" smtClean="0"/>
          </a:p>
          <a:p>
            <a:r>
              <a:rPr lang="zh-TW" altLang="zh-TW" dirty="0" smtClean="0"/>
              <a:t>此範例</a:t>
            </a:r>
            <a:r>
              <a:rPr lang="zh-TW" altLang="en-US" dirty="0" smtClean="0"/>
              <a:t>的資料夾路徑</a:t>
            </a:r>
            <a:r>
              <a:rPr lang="zh-TW" altLang="zh-TW" dirty="0" smtClean="0"/>
              <a:t>為</a:t>
            </a:r>
            <a:r>
              <a:rPr lang="en-US" altLang="zh-TW" dirty="0"/>
              <a:t>: C:\</a:t>
            </a:r>
            <a:r>
              <a:rPr lang="en-US" altLang="zh-TW" dirty="0" smtClean="0"/>
              <a:t>ARToolKit\bin</a:t>
            </a:r>
            <a:r>
              <a:rPr lang="zh-TW" altLang="en-US" dirty="0" smtClean="0"/>
              <a:t>。如下圖，至此，已經產生了第１個特徵檔。</a:t>
            </a:r>
            <a:endParaRPr lang="zh-TW" altLang="zh-TW" dirty="0"/>
          </a:p>
          <a:p>
            <a:endParaRPr lang="zh-TW" altLang="en-US" dirty="0"/>
          </a:p>
        </p:txBody>
      </p:sp>
      <p:pic>
        <p:nvPicPr>
          <p:cNvPr id="4" name="圖片 3" descr="C:\Documents and Settings\Administrator\桌面\AR教學檔案\如何拍攝Marker\2011-08-30_185800.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01019" y="3212976"/>
            <a:ext cx="5267325" cy="3645024"/>
          </a:xfrm>
          <a:prstGeom prst="rect">
            <a:avLst/>
          </a:prstGeom>
          <a:noFill/>
          <a:ln>
            <a:noFill/>
          </a:ln>
        </p:spPr>
      </p:pic>
      <p:sp>
        <p:nvSpPr>
          <p:cNvPr id="5" name="投影片編號版面配置區 4"/>
          <p:cNvSpPr>
            <a:spLocks noGrp="1"/>
          </p:cNvSpPr>
          <p:nvPr>
            <p:ph type="sldNum" sz="quarter" idx="12"/>
          </p:nvPr>
        </p:nvSpPr>
        <p:spPr/>
        <p:txBody>
          <a:bodyPr/>
          <a:lstStyle/>
          <a:p>
            <a:fld id="{73DA0BB7-265A-403C-9275-D587AB510EDC}" type="slidenum">
              <a:rPr lang="zh-TW" altLang="en-US" smtClean="0"/>
              <a:pPr/>
              <a:t>10</a:t>
            </a:fld>
            <a:endParaRPr lang="zh-TW" altLang="en-US"/>
          </a:p>
        </p:txBody>
      </p:sp>
    </p:spTree>
    <p:extLst>
      <p:ext uri="{BB962C8B-B14F-4D97-AF65-F5344CB8AC3E}">
        <p14:creationId xmlns:p14="http://schemas.microsoft.com/office/powerpoint/2010/main" xmlns="" val="2508159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產生</a:t>
            </a:r>
            <a:r>
              <a:rPr lang="zh-TW" altLang="zh-TW" dirty="0" smtClean="0"/>
              <a:t>圖卡</a:t>
            </a:r>
            <a:r>
              <a:rPr lang="zh-TW" altLang="en-US" dirty="0" smtClean="0"/>
              <a:t>特徵檔</a:t>
            </a:r>
            <a:r>
              <a:rPr lang="en-US" altLang="zh-TW" sz="3200" dirty="0" err="1" smtClean="0"/>
              <a:t>patt.w</a:t>
            </a:r>
            <a:r>
              <a:rPr lang="zh-TW" altLang="en-US" sz="3200" dirty="0" smtClean="0"/>
              <a:t>（</a:t>
            </a:r>
            <a:r>
              <a:rPr lang="en-US" altLang="zh-TW" sz="3200" dirty="0" smtClean="0"/>
              <a:t>1</a:t>
            </a:r>
            <a:r>
              <a:rPr lang="zh-TW" altLang="en-US" sz="3200" dirty="0" smtClean="0"/>
              <a:t>）</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11</a:t>
            </a:fld>
            <a:endParaRPr lang="zh-TW" altLang="en-US"/>
          </a:p>
        </p:txBody>
      </p:sp>
      <p:pic>
        <p:nvPicPr>
          <p:cNvPr id="2051" name="Picture 3" descr="C:\Documents and Settings\Administrator\桌面\文化教學\AR相關資料\AR教學檔案\製作mark\利用Vvisio繪製Marker-圖檔\利用visio設計Marke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38636" y="2681632"/>
            <a:ext cx="3419475" cy="340995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內容版面配置區 2"/>
          <p:cNvSpPr>
            <a:spLocks noGrp="1"/>
          </p:cNvSpPr>
          <p:nvPr>
            <p:ph sz="quarter" idx="1"/>
          </p:nvPr>
        </p:nvSpPr>
        <p:spPr>
          <a:xfrm>
            <a:off x="301752" y="1527048"/>
            <a:ext cx="8503920" cy="4572000"/>
          </a:xfrm>
        </p:spPr>
        <p:txBody>
          <a:bodyPr/>
          <a:lstStyle/>
          <a:p>
            <a:r>
              <a:rPr lang="zh-TW" altLang="zh-TW" dirty="0" smtClean="0"/>
              <a:t>執行</a:t>
            </a:r>
            <a:r>
              <a:rPr lang="en-US" altLang="zh-TW" dirty="0" smtClean="0"/>
              <a:t>mk_patt.exe</a:t>
            </a:r>
            <a:r>
              <a:rPr lang="zh-TW" altLang="en-US" dirty="0" smtClean="0"/>
              <a:t>利用</a:t>
            </a:r>
            <a:r>
              <a:rPr lang="zh-TW" altLang="en-US" dirty="0"/>
              <a:t>相同</a:t>
            </a:r>
            <a:r>
              <a:rPr lang="zh-TW" altLang="en-US" dirty="0" smtClean="0"/>
              <a:t>步驟，另外產生第２個圖卡特徵檔，檔名自訂為</a:t>
            </a:r>
            <a:r>
              <a:rPr lang="en-US" altLang="zh-TW" dirty="0" err="1" smtClean="0"/>
              <a:t>patt.w</a:t>
            </a:r>
            <a:r>
              <a:rPr lang="zh-TW" altLang="en-US" dirty="0" smtClean="0"/>
              <a:t>。</a:t>
            </a:r>
            <a:endParaRPr lang="en-US" altLang="zh-TW" dirty="0" smtClean="0"/>
          </a:p>
          <a:p>
            <a:endParaRPr lang="en-US" altLang="zh-TW" dirty="0" smtClean="0"/>
          </a:p>
          <a:p>
            <a:pPr marL="0" indent="0">
              <a:buNone/>
            </a:pPr>
            <a:endParaRPr lang="zh-TW" altLang="en-US" dirty="0"/>
          </a:p>
        </p:txBody>
      </p:sp>
    </p:spTree>
    <p:extLst>
      <p:ext uri="{BB962C8B-B14F-4D97-AF65-F5344CB8AC3E}">
        <p14:creationId xmlns:p14="http://schemas.microsoft.com/office/powerpoint/2010/main" xmlns="" val="5980759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產生</a:t>
            </a:r>
            <a:r>
              <a:rPr lang="zh-TW" altLang="zh-TW" dirty="0" smtClean="0"/>
              <a:t>圖卡</a:t>
            </a:r>
            <a:r>
              <a:rPr lang="zh-TW" altLang="en-US" dirty="0" smtClean="0"/>
              <a:t>特徵檔</a:t>
            </a:r>
            <a:r>
              <a:rPr lang="en-US" altLang="zh-TW" sz="3200" dirty="0" err="1" smtClean="0"/>
              <a:t>patt.w</a:t>
            </a:r>
            <a:r>
              <a:rPr lang="zh-TW" altLang="en-US" sz="3200" dirty="0" smtClean="0"/>
              <a:t>（</a:t>
            </a:r>
            <a:r>
              <a:rPr lang="en-US" altLang="zh-TW" sz="3200" dirty="0" smtClean="0"/>
              <a:t>2</a:t>
            </a:r>
            <a:r>
              <a:rPr lang="zh-TW" altLang="en-US" sz="3200" dirty="0" smtClean="0"/>
              <a:t>）</a:t>
            </a:r>
            <a:endParaRPr lang="zh-TW" altLang="en-US" dirty="0"/>
          </a:p>
        </p:txBody>
      </p:sp>
      <p:sp>
        <p:nvSpPr>
          <p:cNvPr id="3" name="內容版面配置區 2"/>
          <p:cNvSpPr>
            <a:spLocks noGrp="1"/>
          </p:cNvSpPr>
          <p:nvPr>
            <p:ph sz="quarter" idx="1"/>
          </p:nvPr>
        </p:nvSpPr>
        <p:spPr>
          <a:xfrm>
            <a:off x="301752" y="1527048"/>
            <a:ext cx="8503920" cy="1469904"/>
          </a:xfrm>
        </p:spPr>
        <p:txBody>
          <a:bodyPr>
            <a:noAutofit/>
          </a:bodyPr>
          <a:lstStyle/>
          <a:p>
            <a:r>
              <a:rPr lang="zh-TW" altLang="zh-TW" sz="2400" dirty="0"/>
              <a:t>將你所製作</a:t>
            </a:r>
            <a:r>
              <a:rPr lang="zh-TW" altLang="zh-TW" sz="2400" dirty="0" smtClean="0"/>
              <a:t>的</a:t>
            </a:r>
            <a:r>
              <a:rPr lang="zh-TW" altLang="en-US" sz="2400" dirty="0" smtClean="0"/>
              <a:t>圖卡</a:t>
            </a:r>
            <a:r>
              <a:rPr lang="zh-TW" altLang="zh-TW" sz="2400" dirty="0" smtClean="0"/>
              <a:t>對準</a:t>
            </a:r>
            <a:r>
              <a:rPr lang="zh-TW" altLang="en-US" sz="2400" dirty="0" smtClean="0"/>
              <a:t>視訊</a:t>
            </a:r>
            <a:r>
              <a:rPr lang="zh-TW" altLang="zh-TW" sz="2400" dirty="0" smtClean="0"/>
              <a:t>鏡頭</a:t>
            </a:r>
            <a:r>
              <a:rPr lang="zh-TW" altLang="zh-TW" sz="2400" dirty="0"/>
              <a:t>後，程式將會自動抓取、</a:t>
            </a:r>
            <a:r>
              <a:rPr lang="zh-TW" altLang="zh-TW" sz="2400" dirty="0" smtClean="0"/>
              <a:t>判斷</a:t>
            </a:r>
            <a:r>
              <a:rPr lang="zh-TW" altLang="en-US" sz="2400" dirty="0" smtClean="0"/>
              <a:t>圖卡。</a:t>
            </a:r>
            <a:r>
              <a:rPr lang="zh-TW" altLang="zh-TW" sz="2400" dirty="0" smtClean="0"/>
              <a:t>直到</a:t>
            </a:r>
            <a:r>
              <a:rPr lang="zh-TW" altLang="zh-TW" sz="2400" dirty="0"/>
              <a:t>你</a:t>
            </a:r>
            <a:r>
              <a:rPr lang="zh-TW" altLang="zh-TW" sz="2400" dirty="0" smtClean="0"/>
              <a:t>的</a:t>
            </a:r>
            <a:r>
              <a:rPr lang="zh-TW" altLang="en-US" sz="2400" dirty="0" smtClean="0"/>
              <a:t>圖卡</a:t>
            </a:r>
            <a:r>
              <a:rPr lang="zh-TW" altLang="zh-TW" sz="2400" dirty="0" smtClean="0"/>
              <a:t>周圍</a:t>
            </a:r>
            <a:r>
              <a:rPr lang="zh-TW" altLang="zh-TW" sz="2400" dirty="0"/>
              <a:t>出現紅綠框框之後，即可</a:t>
            </a:r>
            <a:r>
              <a:rPr lang="zh-TW" altLang="zh-TW" sz="2400" dirty="0" smtClean="0"/>
              <a:t>在</a:t>
            </a:r>
            <a:r>
              <a:rPr lang="zh-TW" altLang="en-US" sz="2400" dirty="0" smtClean="0"/>
              <a:t>視訊</a:t>
            </a:r>
            <a:r>
              <a:rPr lang="zh-TW" altLang="zh-TW" sz="2400" dirty="0" smtClean="0"/>
              <a:t>畫面</a:t>
            </a:r>
            <a:r>
              <a:rPr lang="zh-TW" altLang="zh-TW" sz="2400" dirty="0"/>
              <a:t>上點擊一下左鍵，</a:t>
            </a:r>
            <a:r>
              <a:rPr lang="zh-TW" altLang="zh-TW" sz="2400" dirty="0" smtClean="0"/>
              <a:t>拍攝</a:t>
            </a:r>
            <a:r>
              <a:rPr lang="zh-TW" altLang="en-US" sz="2400" dirty="0" smtClean="0"/>
              <a:t>圖卡</a:t>
            </a:r>
            <a:r>
              <a:rPr lang="zh-TW" altLang="zh-TW" sz="2400" dirty="0" smtClean="0"/>
              <a:t>。</a:t>
            </a:r>
            <a:r>
              <a:rPr lang="zh-TW" altLang="en-US" sz="2400" dirty="0" smtClean="0"/>
              <a:t>（圖卡</a:t>
            </a:r>
            <a:r>
              <a:rPr lang="zh-TW" altLang="zh-TW" sz="2400" dirty="0" smtClean="0"/>
              <a:t>辨別方向</a:t>
            </a:r>
            <a:r>
              <a:rPr lang="zh-TW" altLang="en-US" sz="2400" dirty="0" smtClean="0"/>
              <a:t>：</a:t>
            </a:r>
            <a:r>
              <a:rPr lang="zh-TW" altLang="zh-TW" sz="2400" dirty="0" smtClean="0"/>
              <a:t>左上為紅色、右下</a:t>
            </a:r>
            <a:r>
              <a:rPr lang="zh-TW" altLang="en-US" sz="2400" dirty="0" smtClean="0"/>
              <a:t>為</a:t>
            </a:r>
            <a:r>
              <a:rPr lang="zh-TW" altLang="zh-TW" sz="2400" dirty="0" smtClean="0"/>
              <a:t>綠色</a:t>
            </a:r>
            <a:r>
              <a:rPr lang="zh-TW" altLang="en-US" sz="2400" dirty="0" smtClean="0"/>
              <a:t>）。</a:t>
            </a:r>
            <a:endParaRPr lang="zh-TW" altLang="en-US" sz="2400"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12</a:t>
            </a:fld>
            <a:endParaRPr lang="zh-TW" altLang="en-US"/>
          </a:p>
        </p:txBody>
      </p:sp>
      <p:pic>
        <p:nvPicPr>
          <p:cNvPr id="76801" name="Picture 1"/>
          <p:cNvPicPr>
            <a:picLocks noChangeAspect="1" noChangeArrowheads="1"/>
          </p:cNvPicPr>
          <p:nvPr/>
        </p:nvPicPr>
        <p:blipFill>
          <a:blip r:embed="rId2" cstate="print"/>
          <a:srcRect/>
          <a:stretch>
            <a:fillRect/>
          </a:stretch>
        </p:blipFill>
        <p:spPr bwMode="auto">
          <a:xfrm>
            <a:off x="2123728" y="3070704"/>
            <a:ext cx="5112568" cy="3787296"/>
          </a:xfrm>
          <a:prstGeom prst="rect">
            <a:avLst/>
          </a:prstGeom>
          <a:noFill/>
          <a:ln w="9525">
            <a:noFill/>
            <a:miter lim="800000"/>
            <a:headEnd/>
            <a:tailEnd/>
          </a:ln>
        </p:spPr>
      </p:pic>
    </p:spTree>
    <p:extLst>
      <p:ext uri="{BB962C8B-B14F-4D97-AF65-F5344CB8AC3E}">
        <p14:creationId xmlns:p14="http://schemas.microsoft.com/office/powerpoint/2010/main" xmlns="" val="13806441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產生</a:t>
            </a:r>
            <a:r>
              <a:rPr lang="zh-TW" altLang="zh-TW" dirty="0" smtClean="0"/>
              <a:t>圖卡</a:t>
            </a:r>
            <a:r>
              <a:rPr lang="zh-TW" altLang="en-US" dirty="0" smtClean="0"/>
              <a:t>特徵檔</a:t>
            </a:r>
            <a:r>
              <a:rPr lang="en-US" altLang="zh-TW" sz="3600" dirty="0" err="1" smtClean="0"/>
              <a:t>patt.w</a:t>
            </a:r>
            <a:r>
              <a:rPr lang="zh-TW" altLang="en-US" sz="3600" dirty="0" smtClean="0"/>
              <a:t>（</a:t>
            </a:r>
            <a:r>
              <a:rPr lang="en-US" altLang="zh-TW" sz="3600" dirty="0" smtClean="0"/>
              <a:t>3</a:t>
            </a:r>
            <a:r>
              <a:rPr lang="zh-TW" altLang="en-US" sz="3600" dirty="0" smtClean="0"/>
              <a:t>）</a:t>
            </a:r>
            <a:endParaRPr lang="zh-TW" altLang="en-US" dirty="0"/>
          </a:p>
        </p:txBody>
      </p:sp>
      <p:sp>
        <p:nvSpPr>
          <p:cNvPr id="3" name="內容版面配置區 2"/>
          <p:cNvSpPr>
            <a:spLocks noGrp="1"/>
          </p:cNvSpPr>
          <p:nvPr>
            <p:ph sz="quarter" idx="1"/>
          </p:nvPr>
        </p:nvSpPr>
        <p:spPr>
          <a:xfrm>
            <a:off x="301752" y="1527048"/>
            <a:ext cx="8503920" cy="2478016"/>
          </a:xfrm>
        </p:spPr>
        <p:txBody>
          <a:bodyPr>
            <a:normAutofit fontScale="92500" lnSpcReduction="10000"/>
          </a:bodyPr>
          <a:lstStyle/>
          <a:p>
            <a:r>
              <a:rPr lang="zh-TW" altLang="zh-TW" sz="2400" dirty="0" smtClean="0"/>
              <a:t>拍攝之後畫面會定格，接著輸入</a:t>
            </a:r>
            <a:r>
              <a:rPr lang="zh-TW" altLang="en-US" sz="2400" dirty="0" smtClean="0"/>
              <a:t>所要產生圖卡的特徵檔之</a:t>
            </a:r>
            <a:r>
              <a:rPr lang="zh-TW" altLang="zh-TW" sz="2400" dirty="0" smtClean="0"/>
              <a:t>檔名即可</a:t>
            </a:r>
            <a:r>
              <a:rPr lang="zh-TW" altLang="en-US" sz="2400" dirty="0" smtClean="0"/>
              <a:t>。如下面左方圖片所示。</a:t>
            </a:r>
            <a:endParaRPr lang="zh-TW" altLang="zh-TW" sz="2400" dirty="0" smtClean="0"/>
          </a:p>
          <a:p>
            <a:r>
              <a:rPr lang="zh-TW" altLang="en-US" sz="2400" dirty="0" smtClean="0"/>
              <a:t>圖卡特徵檔的主</a:t>
            </a:r>
            <a:r>
              <a:rPr lang="zh-TW" altLang="zh-TW" sz="2400" dirty="0" smtClean="0"/>
              <a:t>檔名及副檔名並無故固定格式，所以你可以依照你的方式命名合適的檔名。此範例命名為</a:t>
            </a:r>
            <a:r>
              <a:rPr lang="en-US" altLang="zh-TW" sz="2400" dirty="0" smtClean="0"/>
              <a:t>: </a:t>
            </a:r>
            <a:r>
              <a:rPr lang="en-US" altLang="zh-TW" sz="2400" dirty="0" err="1" smtClean="0"/>
              <a:t>patt.w</a:t>
            </a:r>
            <a:r>
              <a:rPr lang="zh-TW" altLang="en-US" sz="2400" dirty="0" smtClean="0"/>
              <a:t>。</a:t>
            </a:r>
            <a:endParaRPr lang="en-US" altLang="zh-TW" sz="2400" dirty="0" smtClean="0"/>
          </a:p>
          <a:p>
            <a:r>
              <a:rPr lang="zh-TW" altLang="zh-TW" sz="2400" dirty="0" smtClean="0"/>
              <a:t>當你輸入好檔名之後，按下</a:t>
            </a:r>
            <a:r>
              <a:rPr lang="en-US" altLang="zh-TW" sz="2400" dirty="0" smtClean="0"/>
              <a:t>Enter</a:t>
            </a:r>
            <a:r>
              <a:rPr lang="zh-TW" altLang="zh-TW" sz="2400" dirty="0" smtClean="0"/>
              <a:t>就可以將你所拍攝</a:t>
            </a:r>
            <a:r>
              <a:rPr lang="zh-TW" altLang="en-US" sz="2400" dirty="0" smtClean="0"/>
              <a:t>圖卡的特徵檔</a:t>
            </a:r>
            <a:r>
              <a:rPr lang="zh-TW" altLang="zh-TW" sz="2400" dirty="0" smtClean="0"/>
              <a:t>儲存下來</a:t>
            </a:r>
            <a:r>
              <a:rPr lang="zh-TW" altLang="en-US" sz="2400" dirty="0" smtClean="0"/>
              <a:t>。出現到「</a:t>
            </a:r>
            <a:r>
              <a:rPr lang="en-US" altLang="zh-TW" sz="2400" dirty="0" smtClean="0"/>
              <a:t>Saved</a:t>
            </a:r>
            <a:r>
              <a:rPr lang="zh-TW" altLang="en-US" sz="2400" dirty="0" smtClean="0"/>
              <a:t>」字樣，即表示圖卡已存檔成功。如下面右方圖片所示。</a:t>
            </a:r>
          </a:p>
          <a:p>
            <a:endParaRPr lang="zh-TW" altLang="en-US" sz="2400"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13</a:t>
            </a:fld>
            <a:endParaRPr lang="zh-TW" altLang="en-US"/>
          </a:p>
        </p:txBody>
      </p:sp>
      <p:pic>
        <p:nvPicPr>
          <p:cNvPr id="4098" name="Picture 2" descr="C:\Documents and Settings\Administrator\桌面\新增\2011-10-21_07080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3" y="3933056"/>
            <a:ext cx="4467551" cy="292494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C:\Documents and Settings\Administrator\桌面\新增\2011-10-21_07084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08512" y="3933056"/>
            <a:ext cx="4499992" cy="29249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12302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產生</a:t>
            </a:r>
            <a:r>
              <a:rPr lang="zh-TW" altLang="zh-TW" dirty="0" smtClean="0"/>
              <a:t>圖卡</a:t>
            </a:r>
            <a:r>
              <a:rPr lang="zh-TW" altLang="en-US" dirty="0" smtClean="0"/>
              <a:t>特徵檔</a:t>
            </a:r>
            <a:r>
              <a:rPr lang="en-US" altLang="zh-TW" sz="3600" dirty="0" err="1" smtClean="0"/>
              <a:t>patt.w</a:t>
            </a:r>
            <a:r>
              <a:rPr lang="zh-TW" altLang="en-US" sz="3600" dirty="0" smtClean="0"/>
              <a:t>（</a:t>
            </a:r>
            <a:r>
              <a:rPr lang="en-US" altLang="zh-TW" sz="3600" dirty="0" smtClean="0"/>
              <a:t>4</a:t>
            </a:r>
            <a:r>
              <a:rPr lang="zh-TW" altLang="en-US" sz="3600" dirty="0" smtClean="0"/>
              <a:t>）</a:t>
            </a:r>
            <a:endParaRPr lang="zh-TW" altLang="en-US" dirty="0"/>
          </a:p>
        </p:txBody>
      </p:sp>
      <p:sp>
        <p:nvSpPr>
          <p:cNvPr id="3" name="內容版面配置區 2"/>
          <p:cNvSpPr>
            <a:spLocks noGrp="1"/>
          </p:cNvSpPr>
          <p:nvPr>
            <p:ph sz="quarter" idx="1"/>
          </p:nvPr>
        </p:nvSpPr>
        <p:spPr/>
        <p:txBody>
          <a:bodyPr/>
          <a:lstStyle/>
          <a:p>
            <a:r>
              <a:rPr lang="zh-TW" altLang="zh-TW" dirty="0" smtClean="0"/>
              <a:t>拍攝好畫面</a:t>
            </a:r>
            <a:r>
              <a:rPr lang="zh-TW" altLang="en-US" dirty="0" smtClean="0"/>
              <a:t>，產生的圖卡特徵檔，其儲存</a:t>
            </a:r>
            <a:r>
              <a:rPr lang="zh-TW" altLang="zh-TW" dirty="0" smtClean="0"/>
              <a:t>的位置</a:t>
            </a:r>
            <a:r>
              <a:rPr lang="zh-TW" altLang="en-US" dirty="0" smtClean="0"/>
              <a:t>之預設值</a:t>
            </a:r>
            <a:r>
              <a:rPr lang="zh-TW" altLang="zh-TW" dirty="0" smtClean="0"/>
              <a:t>皆與</a:t>
            </a:r>
            <a:r>
              <a:rPr lang="en-US" altLang="zh-TW" dirty="0" smtClean="0"/>
              <a:t>mk_patt.exe</a:t>
            </a:r>
            <a:r>
              <a:rPr lang="zh-TW" altLang="en-US" dirty="0" smtClean="0"/>
              <a:t>放在</a:t>
            </a:r>
            <a:r>
              <a:rPr lang="zh-TW" altLang="zh-TW" dirty="0" smtClean="0"/>
              <a:t>同一</a:t>
            </a:r>
            <a:r>
              <a:rPr lang="zh-TW" altLang="en-US" dirty="0" smtClean="0"/>
              <a:t>資料夾</a:t>
            </a:r>
            <a:r>
              <a:rPr lang="zh-TW" altLang="zh-TW" dirty="0" smtClean="0"/>
              <a:t>路徑下</a:t>
            </a:r>
            <a:r>
              <a:rPr lang="zh-TW" altLang="en-US" dirty="0" smtClean="0"/>
              <a:t>。</a:t>
            </a:r>
            <a:endParaRPr lang="zh-TW" altLang="zh-TW" dirty="0" smtClean="0"/>
          </a:p>
          <a:p>
            <a:r>
              <a:rPr lang="zh-TW" altLang="zh-TW" dirty="0" smtClean="0"/>
              <a:t>此範例</a:t>
            </a:r>
            <a:r>
              <a:rPr lang="zh-TW" altLang="en-US" dirty="0" smtClean="0"/>
              <a:t>所在的資料夾位置</a:t>
            </a:r>
            <a:r>
              <a:rPr lang="zh-TW" altLang="zh-TW" dirty="0" smtClean="0"/>
              <a:t>為</a:t>
            </a:r>
            <a:r>
              <a:rPr lang="en-US" altLang="zh-TW" dirty="0"/>
              <a:t>: C:\ARToolKit\bin</a:t>
            </a:r>
            <a:r>
              <a:rPr lang="zh-TW" altLang="en-US" dirty="0" smtClean="0"/>
              <a:t>。如下圖，此時已產生了第２個特徵檔。</a:t>
            </a:r>
            <a:endParaRPr lang="zh-TW" altLang="zh-TW" dirty="0"/>
          </a:p>
          <a:p>
            <a:endParaRPr lang="zh-TW" altLang="en-US"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14</a:t>
            </a:fld>
            <a:endParaRPr lang="zh-TW" altLang="en-US"/>
          </a:p>
        </p:txBody>
      </p:sp>
      <p:pic>
        <p:nvPicPr>
          <p:cNvPr id="6146" name="Picture 2" descr="C:\Documents and Settings\Administrator\桌面\新增\2011-10-21_07093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79712" y="3478506"/>
            <a:ext cx="5400600" cy="32628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51625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產生</a:t>
            </a:r>
            <a:r>
              <a:rPr lang="zh-TW" altLang="zh-TW" dirty="0" smtClean="0"/>
              <a:t>圖卡</a:t>
            </a:r>
            <a:r>
              <a:rPr lang="zh-TW" altLang="en-US" dirty="0" smtClean="0"/>
              <a:t>特徵檔</a:t>
            </a:r>
            <a:r>
              <a:rPr lang="en-US" altLang="zh-TW" sz="3600" dirty="0" err="1" smtClean="0"/>
              <a:t>patt.mark</a:t>
            </a:r>
            <a:r>
              <a:rPr lang="zh-TW" altLang="en-US" sz="3600" dirty="0" smtClean="0"/>
              <a:t>（</a:t>
            </a:r>
            <a:r>
              <a:rPr lang="en-US" altLang="zh-TW" sz="3600" dirty="0" smtClean="0"/>
              <a:t>1</a:t>
            </a:r>
            <a:r>
              <a:rPr lang="zh-TW" altLang="en-US" sz="3600" dirty="0" smtClean="0"/>
              <a:t>）</a:t>
            </a:r>
            <a:endParaRPr lang="zh-TW" altLang="en-US" dirty="0"/>
          </a:p>
        </p:txBody>
      </p:sp>
      <p:sp>
        <p:nvSpPr>
          <p:cNvPr id="3" name="內容版面配置區 2"/>
          <p:cNvSpPr>
            <a:spLocks noGrp="1"/>
          </p:cNvSpPr>
          <p:nvPr>
            <p:ph sz="quarter" idx="1"/>
          </p:nvPr>
        </p:nvSpPr>
        <p:spPr/>
        <p:txBody>
          <a:bodyPr/>
          <a:lstStyle/>
          <a:p>
            <a:r>
              <a:rPr lang="zh-TW" altLang="zh-TW" dirty="0" smtClean="0"/>
              <a:t>執行</a:t>
            </a:r>
            <a:r>
              <a:rPr lang="en-US" altLang="zh-TW" dirty="0" smtClean="0"/>
              <a:t>mk_patt.exe</a:t>
            </a:r>
            <a:r>
              <a:rPr lang="zh-TW" altLang="en-US" dirty="0" smtClean="0"/>
              <a:t>利用</a:t>
            </a:r>
            <a:r>
              <a:rPr lang="zh-TW" altLang="en-US" dirty="0"/>
              <a:t>相同</a:t>
            </a:r>
            <a:r>
              <a:rPr lang="zh-TW" altLang="en-US" dirty="0" smtClean="0"/>
              <a:t>步驟，另外產生第３個圖卡特徵檔，檔名自訂為</a:t>
            </a:r>
            <a:r>
              <a:rPr lang="en-US" altLang="zh-TW" dirty="0" err="1" smtClean="0"/>
              <a:t>patt.mark</a:t>
            </a:r>
            <a:r>
              <a:rPr lang="zh-TW" altLang="en-US" dirty="0" smtClean="0"/>
              <a:t>。</a:t>
            </a:r>
            <a:endParaRPr lang="en-US" altLang="zh-TW" dirty="0" smtClean="0"/>
          </a:p>
          <a:p>
            <a:endParaRPr lang="en-US" altLang="zh-TW" dirty="0" smtClean="0"/>
          </a:p>
          <a:p>
            <a:pPr marL="0" indent="0">
              <a:buNone/>
            </a:pPr>
            <a:endParaRPr lang="zh-TW" altLang="en-US"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15</a:t>
            </a:fld>
            <a:endParaRPr lang="zh-TW" altLang="en-US"/>
          </a:p>
        </p:txBody>
      </p:sp>
      <p:pic>
        <p:nvPicPr>
          <p:cNvPr id="4" name="Picture 2" descr="C:\Documents and Settings\Administrator\桌面\文化教學\AR相關資料\AR教學檔案\製作mark\利用小畫家設計Marker2.bmp"/>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15816" y="2708919"/>
            <a:ext cx="3371999" cy="33719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914777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產生</a:t>
            </a:r>
            <a:r>
              <a:rPr lang="zh-TW" altLang="zh-TW" dirty="0" smtClean="0"/>
              <a:t>圖卡</a:t>
            </a:r>
            <a:r>
              <a:rPr lang="zh-TW" altLang="en-US" dirty="0" smtClean="0"/>
              <a:t>特徵檔</a:t>
            </a:r>
            <a:r>
              <a:rPr lang="en-US" altLang="zh-TW" sz="3200" dirty="0" err="1" smtClean="0"/>
              <a:t>patt.mark</a:t>
            </a:r>
            <a:r>
              <a:rPr lang="zh-TW" altLang="en-US" sz="3200" dirty="0" smtClean="0"/>
              <a:t>（</a:t>
            </a:r>
            <a:r>
              <a:rPr lang="en-US" altLang="zh-TW" sz="3200" dirty="0" smtClean="0"/>
              <a:t>2</a:t>
            </a:r>
            <a:r>
              <a:rPr lang="zh-TW" altLang="en-US" sz="3200" dirty="0" smtClean="0"/>
              <a:t>）</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16</a:t>
            </a:fld>
            <a:endParaRPr lang="zh-TW" altLang="en-US"/>
          </a:p>
        </p:txBody>
      </p:sp>
      <p:sp>
        <p:nvSpPr>
          <p:cNvPr id="5" name="內容版面配置區 2"/>
          <p:cNvSpPr>
            <a:spLocks noGrp="1"/>
          </p:cNvSpPr>
          <p:nvPr>
            <p:ph sz="quarter" idx="1"/>
          </p:nvPr>
        </p:nvSpPr>
        <p:spPr>
          <a:xfrm>
            <a:off x="301752" y="1527048"/>
            <a:ext cx="8503920" cy="2261992"/>
          </a:xfrm>
        </p:spPr>
        <p:txBody>
          <a:bodyPr>
            <a:normAutofit/>
          </a:bodyPr>
          <a:lstStyle/>
          <a:p>
            <a:r>
              <a:rPr lang="zh-TW" altLang="zh-TW" sz="2400" dirty="0"/>
              <a:t>將你所製作的</a:t>
            </a:r>
            <a:r>
              <a:rPr lang="en-US" altLang="zh-TW" sz="2400" dirty="0"/>
              <a:t>marker</a:t>
            </a:r>
            <a:r>
              <a:rPr lang="zh-TW" altLang="zh-TW" sz="2400" dirty="0"/>
              <a:t>對準</a:t>
            </a:r>
            <a:r>
              <a:rPr lang="en-US" altLang="zh-TW" sz="2400" dirty="0"/>
              <a:t>webcam</a:t>
            </a:r>
            <a:r>
              <a:rPr lang="zh-TW" altLang="zh-TW" sz="2400" dirty="0"/>
              <a:t>鏡頭後，程式將會自動抓取、判斷</a:t>
            </a:r>
            <a:r>
              <a:rPr lang="en-US" altLang="zh-TW" sz="2400" dirty="0"/>
              <a:t>marker</a:t>
            </a:r>
            <a:r>
              <a:rPr lang="zh-TW" altLang="zh-TW" sz="2400" dirty="0"/>
              <a:t>，直到你的</a:t>
            </a:r>
            <a:r>
              <a:rPr lang="en-US" altLang="zh-TW" sz="2400" dirty="0" smtClean="0"/>
              <a:t>marker</a:t>
            </a:r>
            <a:r>
              <a:rPr lang="zh-TW" altLang="zh-TW" sz="2400" dirty="0" smtClean="0"/>
              <a:t>周圍</a:t>
            </a:r>
            <a:r>
              <a:rPr lang="zh-TW" altLang="zh-TW" sz="2400" dirty="0"/>
              <a:t>出現紅綠框框之後，即可在</a:t>
            </a:r>
            <a:r>
              <a:rPr lang="en-US" altLang="zh-TW" sz="2400" dirty="0"/>
              <a:t>webcam</a:t>
            </a:r>
            <a:r>
              <a:rPr lang="zh-TW" altLang="zh-TW" sz="2400" dirty="0"/>
              <a:t>畫面上點擊一下左鍵，拍攝</a:t>
            </a:r>
            <a:r>
              <a:rPr lang="en-US" altLang="zh-TW" sz="2400" dirty="0"/>
              <a:t>marker</a:t>
            </a:r>
            <a:r>
              <a:rPr lang="zh-TW" altLang="zh-TW" sz="2400" dirty="0"/>
              <a:t>。</a:t>
            </a:r>
            <a:r>
              <a:rPr lang="en-US" altLang="zh-TW" sz="2400" dirty="0"/>
              <a:t>(marker</a:t>
            </a:r>
            <a:r>
              <a:rPr lang="zh-TW" altLang="zh-TW" sz="2400" dirty="0"/>
              <a:t>辨別方向</a:t>
            </a:r>
            <a:r>
              <a:rPr lang="en-US" altLang="zh-TW" sz="2400" dirty="0"/>
              <a:t>: </a:t>
            </a:r>
            <a:r>
              <a:rPr lang="zh-TW" altLang="zh-TW" sz="2400" dirty="0"/>
              <a:t>為紅色左上、綠色右下</a:t>
            </a:r>
            <a:r>
              <a:rPr lang="en-US" altLang="zh-TW" sz="2400" dirty="0" smtClean="0"/>
              <a:t>)</a:t>
            </a:r>
            <a:r>
              <a:rPr lang="zh-TW" altLang="en-US" sz="2400" dirty="0" smtClean="0"/>
              <a:t>。</a:t>
            </a:r>
            <a:endParaRPr lang="zh-TW" altLang="en-US" sz="2400" dirty="0"/>
          </a:p>
        </p:txBody>
      </p:sp>
      <p:pic>
        <p:nvPicPr>
          <p:cNvPr id="71681" name="Picture 1"/>
          <p:cNvPicPr>
            <a:picLocks noChangeAspect="1" noChangeArrowheads="1"/>
          </p:cNvPicPr>
          <p:nvPr/>
        </p:nvPicPr>
        <p:blipFill>
          <a:blip r:embed="rId2" cstate="print"/>
          <a:srcRect/>
          <a:stretch>
            <a:fillRect/>
          </a:stretch>
        </p:blipFill>
        <p:spPr bwMode="auto">
          <a:xfrm>
            <a:off x="2195736" y="3212976"/>
            <a:ext cx="4879685" cy="3645024"/>
          </a:xfrm>
          <a:prstGeom prst="rect">
            <a:avLst/>
          </a:prstGeom>
          <a:noFill/>
          <a:ln w="9525">
            <a:noFill/>
            <a:miter lim="800000"/>
            <a:headEnd/>
            <a:tailEnd/>
          </a:ln>
        </p:spPr>
      </p:pic>
    </p:spTree>
    <p:extLst>
      <p:ext uri="{BB962C8B-B14F-4D97-AF65-F5344CB8AC3E}">
        <p14:creationId xmlns:p14="http://schemas.microsoft.com/office/powerpoint/2010/main" xmlns="" val="2184950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產生</a:t>
            </a:r>
            <a:r>
              <a:rPr lang="zh-TW" altLang="zh-TW" dirty="0" smtClean="0"/>
              <a:t>圖卡</a:t>
            </a:r>
            <a:r>
              <a:rPr lang="zh-TW" altLang="en-US" dirty="0" smtClean="0"/>
              <a:t>特徵檔</a:t>
            </a:r>
            <a:r>
              <a:rPr lang="en-US" altLang="zh-TW" sz="3200" dirty="0" err="1" smtClean="0"/>
              <a:t>patt.mark</a:t>
            </a:r>
            <a:r>
              <a:rPr lang="zh-TW" altLang="en-US" sz="3200" dirty="0" smtClean="0"/>
              <a:t>（</a:t>
            </a:r>
            <a:r>
              <a:rPr lang="en-US" altLang="zh-TW" sz="3200" dirty="0" smtClean="0"/>
              <a:t>3</a:t>
            </a:r>
            <a:r>
              <a:rPr lang="zh-TW" altLang="en-US" sz="3200" dirty="0" smtClean="0"/>
              <a:t>）</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17</a:t>
            </a:fld>
            <a:endParaRPr lang="zh-TW" altLang="en-US"/>
          </a:p>
        </p:txBody>
      </p:sp>
      <p:sp>
        <p:nvSpPr>
          <p:cNvPr id="5" name="內容版面配置區 2"/>
          <p:cNvSpPr>
            <a:spLocks noGrp="1"/>
          </p:cNvSpPr>
          <p:nvPr>
            <p:ph sz="quarter" idx="1"/>
          </p:nvPr>
        </p:nvSpPr>
        <p:spPr>
          <a:xfrm>
            <a:off x="301752" y="1527048"/>
            <a:ext cx="8503920" cy="2406008"/>
          </a:xfrm>
        </p:spPr>
        <p:txBody>
          <a:bodyPr>
            <a:normAutofit fontScale="92500" lnSpcReduction="20000"/>
          </a:bodyPr>
          <a:lstStyle/>
          <a:p>
            <a:r>
              <a:rPr lang="zh-TW" altLang="zh-TW" sz="2400" dirty="0" smtClean="0"/>
              <a:t>拍攝之後畫面會定格，接著輸入</a:t>
            </a:r>
            <a:r>
              <a:rPr lang="zh-TW" altLang="en-US" sz="2400" dirty="0" smtClean="0"/>
              <a:t>所要產生圖卡的特徵檔之</a:t>
            </a:r>
            <a:r>
              <a:rPr lang="zh-TW" altLang="zh-TW" sz="2400" dirty="0" smtClean="0"/>
              <a:t>檔名即可</a:t>
            </a:r>
            <a:r>
              <a:rPr lang="zh-TW" altLang="en-US" sz="2400" dirty="0" smtClean="0"/>
              <a:t>。</a:t>
            </a:r>
            <a:endParaRPr lang="zh-TW" altLang="zh-TW" sz="2400" dirty="0" smtClean="0"/>
          </a:p>
          <a:p>
            <a:r>
              <a:rPr lang="zh-TW" altLang="en-US" sz="2400" dirty="0" smtClean="0"/>
              <a:t>圖卡特徵檔的主</a:t>
            </a:r>
            <a:r>
              <a:rPr lang="zh-TW" altLang="zh-TW" sz="2400" dirty="0" smtClean="0"/>
              <a:t>檔名及副檔名並無故固定格式，所以你可以依照你的方式命名合適的檔名。此範例命名為</a:t>
            </a:r>
            <a:r>
              <a:rPr lang="zh-TW" altLang="en-US" sz="2400" dirty="0" smtClean="0"/>
              <a:t>：</a:t>
            </a:r>
            <a:r>
              <a:rPr lang="en-US" altLang="zh-TW" sz="2400" dirty="0" err="1" smtClean="0"/>
              <a:t>patt.mark</a:t>
            </a:r>
            <a:r>
              <a:rPr lang="zh-TW" altLang="en-US" sz="2400" dirty="0" smtClean="0"/>
              <a:t>。如下面左方圖片所示。</a:t>
            </a:r>
            <a:endParaRPr lang="en-US" altLang="zh-TW" sz="2400" dirty="0" smtClean="0"/>
          </a:p>
          <a:p>
            <a:r>
              <a:rPr lang="zh-TW" altLang="zh-TW" sz="2400" dirty="0" smtClean="0"/>
              <a:t>當你輸入好檔名之後，按下</a:t>
            </a:r>
            <a:r>
              <a:rPr lang="en-US" altLang="zh-TW" sz="2400" dirty="0" smtClean="0"/>
              <a:t>Enter</a:t>
            </a:r>
            <a:r>
              <a:rPr lang="zh-TW" altLang="zh-TW" sz="2400" dirty="0" smtClean="0"/>
              <a:t>就可以將你所拍攝</a:t>
            </a:r>
            <a:r>
              <a:rPr lang="zh-TW" altLang="en-US" sz="2400" dirty="0" smtClean="0"/>
              <a:t>圖卡的特徵檔</a:t>
            </a:r>
            <a:r>
              <a:rPr lang="zh-TW" altLang="zh-TW" sz="2400" dirty="0" smtClean="0"/>
              <a:t>儲存下來</a:t>
            </a:r>
            <a:r>
              <a:rPr lang="zh-TW" altLang="en-US" sz="2400" dirty="0" smtClean="0"/>
              <a:t>。如下面右方圖片所示。出現「</a:t>
            </a:r>
            <a:r>
              <a:rPr lang="en-US" altLang="zh-TW" sz="2400" dirty="0" smtClean="0"/>
              <a:t>Saved</a:t>
            </a:r>
            <a:r>
              <a:rPr lang="zh-TW" altLang="en-US" sz="2400" dirty="0" smtClean="0"/>
              <a:t>」字樣，即表示圖卡已成功儲存。</a:t>
            </a:r>
          </a:p>
          <a:p>
            <a:endParaRPr lang="zh-TW" altLang="en-US" sz="2400" dirty="0" smtClean="0"/>
          </a:p>
          <a:p>
            <a:endParaRPr lang="en-US" altLang="zh-TW" sz="2400" dirty="0" smtClean="0"/>
          </a:p>
          <a:p>
            <a:endParaRPr lang="zh-TW" altLang="en-US" sz="2400" dirty="0"/>
          </a:p>
        </p:txBody>
      </p:sp>
      <p:pic>
        <p:nvPicPr>
          <p:cNvPr id="8194" name="Picture 2" descr="C:\Documents and Settings\Administrator\桌面\新增\2011-10-21_07152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3861048"/>
            <a:ext cx="4320480" cy="299695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圖片 5" descr="02.gif"/>
          <p:cNvPicPr>
            <a:picLocks noChangeAspect="1"/>
          </p:cNvPicPr>
          <p:nvPr/>
        </p:nvPicPr>
        <p:blipFill>
          <a:blip r:embed="rId3" cstate="print"/>
          <a:stretch>
            <a:fillRect/>
          </a:stretch>
        </p:blipFill>
        <p:spPr>
          <a:xfrm>
            <a:off x="4444861" y="3861048"/>
            <a:ext cx="4591636" cy="2996952"/>
          </a:xfrm>
          <a:prstGeom prst="rect">
            <a:avLst/>
          </a:prstGeom>
        </p:spPr>
      </p:pic>
    </p:spTree>
    <p:extLst>
      <p:ext uri="{BB962C8B-B14F-4D97-AF65-F5344CB8AC3E}">
        <p14:creationId xmlns:p14="http://schemas.microsoft.com/office/powerpoint/2010/main" xmlns="" val="9218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產生</a:t>
            </a:r>
            <a:r>
              <a:rPr lang="zh-TW" altLang="zh-TW" dirty="0" smtClean="0"/>
              <a:t>圖卡</a:t>
            </a:r>
            <a:r>
              <a:rPr lang="zh-TW" altLang="en-US" dirty="0" smtClean="0"/>
              <a:t>特徵檔</a:t>
            </a:r>
            <a:r>
              <a:rPr lang="en-US" altLang="zh-TW" sz="3200" dirty="0" err="1" smtClean="0"/>
              <a:t>patt.mark</a:t>
            </a:r>
            <a:r>
              <a:rPr lang="zh-TW" altLang="en-US" sz="3200" dirty="0" smtClean="0"/>
              <a:t>（</a:t>
            </a:r>
            <a:r>
              <a:rPr lang="en-US" altLang="zh-TW" sz="3200" dirty="0" smtClean="0"/>
              <a:t>4</a:t>
            </a:r>
            <a:r>
              <a:rPr lang="zh-TW" altLang="en-US" sz="3200" dirty="0" smtClean="0"/>
              <a:t>）</a:t>
            </a:r>
            <a:endParaRPr lang="zh-TW" altLang="en-US" dirty="0"/>
          </a:p>
        </p:txBody>
      </p:sp>
      <p:sp>
        <p:nvSpPr>
          <p:cNvPr id="5" name="內容版面配置區 4"/>
          <p:cNvSpPr>
            <a:spLocks noGrp="1"/>
          </p:cNvSpPr>
          <p:nvPr>
            <p:ph sz="quarter" idx="1"/>
          </p:nvPr>
        </p:nvSpPr>
        <p:spPr/>
        <p:txBody>
          <a:bodyPr/>
          <a:lstStyle/>
          <a:p>
            <a:r>
              <a:rPr lang="zh-TW" altLang="zh-TW" dirty="0" smtClean="0"/>
              <a:t>拍攝好畫面</a:t>
            </a:r>
            <a:r>
              <a:rPr lang="zh-TW" altLang="en-US" dirty="0" smtClean="0"/>
              <a:t>，產生的所有圖卡特徵檔，其儲存</a:t>
            </a:r>
            <a:r>
              <a:rPr lang="zh-TW" altLang="zh-TW" dirty="0" smtClean="0"/>
              <a:t>位置</a:t>
            </a:r>
            <a:r>
              <a:rPr lang="zh-TW" altLang="en-US" dirty="0" smtClean="0"/>
              <a:t>之預設</a:t>
            </a:r>
            <a:r>
              <a:rPr lang="zh-TW" altLang="zh-TW" dirty="0" smtClean="0"/>
              <a:t>皆與</a:t>
            </a:r>
            <a:r>
              <a:rPr lang="en-US" altLang="zh-TW" dirty="0" smtClean="0"/>
              <a:t>mk_patt.exe</a:t>
            </a:r>
            <a:r>
              <a:rPr lang="zh-TW" altLang="en-US" dirty="0" smtClean="0"/>
              <a:t>放在</a:t>
            </a:r>
            <a:r>
              <a:rPr lang="zh-TW" altLang="zh-TW" dirty="0" smtClean="0"/>
              <a:t>同一</a:t>
            </a:r>
            <a:r>
              <a:rPr lang="zh-TW" altLang="en-US" dirty="0" smtClean="0"/>
              <a:t>資料夾</a:t>
            </a:r>
            <a:r>
              <a:rPr lang="zh-TW" altLang="zh-TW" dirty="0" smtClean="0"/>
              <a:t>路徑下</a:t>
            </a:r>
            <a:r>
              <a:rPr lang="zh-TW" altLang="en-US" dirty="0" smtClean="0"/>
              <a:t>。</a:t>
            </a:r>
            <a:endParaRPr lang="zh-TW" altLang="zh-TW" dirty="0" smtClean="0"/>
          </a:p>
          <a:p>
            <a:r>
              <a:rPr lang="zh-TW" altLang="zh-TW" dirty="0" smtClean="0"/>
              <a:t>此範例</a:t>
            </a:r>
            <a:r>
              <a:rPr lang="zh-TW" altLang="en-US" dirty="0" smtClean="0"/>
              <a:t>的資料夾路徑</a:t>
            </a:r>
            <a:r>
              <a:rPr lang="zh-TW" altLang="zh-TW" dirty="0" smtClean="0"/>
              <a:t>為</a:t>
            </a:r>
            <a:r>
              <a:rPr lang="en-US" altLang="zh-TW" dirty="0"/>
              <a:t>: C:\</a:t>
            </a:r>
            <a:r>
              <a:rPr lang="en-US" altLang="zh-TW" dirty="0" smtClean="0"/>
              <a:t>ARToolKit\bin</a:t>
            </a:r>
            <a:r>
              <a:rPr lang="zh-TW" altLang="en-US" dirty="0" smtClean="0"/>
              <a:t>。如下圖，至此，三個特徵檔都已經產生了。</a:t>
            </a:r>
            <a:endParaRPr lang="zh-TW" altLang="zh-TW" dirty="0"/>
          </a:p>
          <a:p>
            <a:endParaRPr lang="zh-TW" altLang="en-US" dirty="0"/>
          </a:p>
        </p:txBody>
      </p:sp>
      <p:pic>
        <p:nvPicPr>
          <p:cNvPr id="6" name="圖片 5" descr="C:\Documents and Settings\Administrator\桌面\AR教學檔案\如何拍攝Marker\2011-08-30_190408.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71801" y="3429000"/>
            <a:ext cx="4896544" cy="3429000"/>
          </a:xfrm>
          <a:prstGeom prst="rect">
            <a:avLst/>
          </a:prstGeom>
          <a:noFill/>
          <a:ln>
            <a:noFill/>
          </a:ln>
        </p:spPr>
      </p:pic>
      <p:sp>
        <p:nvSpPr>
          <p:cNvPr id="7" name="投影片編號版面配置區 6"/>
          <p:cNvSpPr>
            <a:spLocks noGrp="1"/>
          </p:cNvSpPr>
          <p:nvPr>
            <p:ph type="sldNum" sz="quarter" idx="12"/>
          </p:nvPr>
        </p:nvSpPr>
        <p:spPr/>
        <p:txBody>
          <a:bodyPr/>
          <a:lstStyle/>
          <a:p>
            <a:fld id="{73DA0BB7-265A-403C-9275-D587AB510EDC}" type="slidenum">
              <a:rPr lang="zh-TW" altLang="en-US" smtClean="0"/>
              <a:pPr/>
              <a:t>18</a:t>
            </a:fld>
            <a:endParaRPr lang="zh-TW" altLang="en-US"/>
          </a:p>
        </p:txBody>
      </p:sp>
    </p:spTree>
    <p:extLst>
      <p:ext uri="{BB962C8B-B14F-4D97-AF65-F5344CB8AC3E}">
        <p14:creationId xmlns:p14="http://schemas.microsoft.com/office/powerpoint/2010/main" xmlns="" val="12839346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三張</a:t>
            </a:r>
            <a:r>
              <a:rPr lang="en-US" altLang="zh-TW" dirty="0" smtClean="0"/>
              <a:t>marker</a:t>
            </a:r>
            <a:r>
              <a:rPr lang="zh-TW" altLang="en-US" dirty="0" smtClean="0"/>
              <a:t>的拍攝畫面</a:t>
            </a:r>
            <a:endParaRPr lang="zh-TW" altLang="en-US" dirty="0"/>
          </a:p>
        </p:txBody>
      </p:sp>
      <p:sp>
        <p:nvSpPr>
          <p:cNvPr id="3" name="內容版面配置區 2"/>
          <p:cNvSpPr>
            <a:spLocks noGrp="1"/>
          </p:cNvSpPr>
          <p:nvPr>
            <p:ph sz="quarter" idx="1"/>
          </p:nvPr>
        </p:nvSpPr>
        <p:spPr>
          <a:xfrm>
            <a:off x="301752" y="1527048"/>
            <a:ext cx="8662736" cy="4572000"/>
          </a:xfrm>
        </p:spPr>
        <p:txBody>
          <a:bodyPr/>
          <a:lstStyle/>
          <a:p>
            <a:r>
              <a:rPr lang="zh-TW" altLang="en-US" dirty="0" smtClean="0"/>
              <a:t>下圖為三張圖卡</a:t>
            </a:r>
            <a:r>
              <a:rPr lang="zh-TW" altLang="zh-TW" dirty="0" smtClean="0"/>
              <a:t>拍攝</a:t>
            </a:r>
            <a:r>
              <a:rPr lang="zh-TW" altLang="en-US" dirty="0" smtClean="0"/>
              <a:t>下來的</a:t>
            </a:r>
            <a:r>
              <a:rPr lang="zh-TW" altLang="zh-TW" dirty="0" smtClean="0"/>
              <a:t>畫面</a:t>
            </a:r>
            <a:r>
              <a:rPr lang="zh-TW" altLang="en-US" dirty="0" smtClean="0"/>
              <a:t>。</a:t>
            </a:r>
            <a:endParaRPr lang="en-US" altLang="zh-TW" dirty="0" smtClean="0"/>
          </a:p>
          <a:p>
            <a:r>
              <a:rPr lang="zh-TW" altLang="en-US" dirty="0" smtClean="0"/>
              <a:t>由左至右，所產生的圖卡特徵檔</a:t>
            </a:r>
            <a:r>
              <a:rPr lang="zh-TW" altLang="zh-TW" dirty="0" smtClean="0"/>
              <a:t>檔名</a:t>
            </a:r>
            <a:r>
              <a:rPr lang="zh-TW" altLang="en-US" dirty="0" smtClean="0"/>
              <a:t>分別命名</a:t>
            </a:r>
            <a:r>
              <a:rPr lang="zh-TW" altLang="zh-TW" dirty="0" smtClean="0"/>
              <a:t>為</a:t>
            </a:r>
            <a:r>
              <a:rPr lang="zh-TW" altLang="en-US" dirty="0" smtClean="0"/>
              <a:t>：</a:t>
            </a:r>
            <a:r>
              <a:rPr lang="en-US" altLang="zh-TW" dirty="0" err="1" smtClean="0"/>
              <a:t>patt.l</a:t>
            </a:r>
            <a:r>
              <a:rPr lang="zh-TW" altLang="zh-TW" dirty="0" smtClean="0"/>
              <a:t> </a:t>
            </a:r>
            <a:r>
              <a:rPr lang="zh-TW" altLang="zh-TW" dirty="0"/>
              <a:t>、 </a:t>
            </a:r>
            <a:r>
              <a:rPr lang="en-US" altLang="zh-TW" dirty="0" err="1" smtClean="0"/>
              <a:t>patt.w</a:t>
            </a:r>
            <a:r>
              <a:rPr lang="en-US" altLang="zh-TW" dirty="0" smtClean="0"/>
              <a:t> </a:t>
            </a:r>
            <a:r>
              <a:rPr lang="zh-TW" altLang="zh-TW" dirty="0" smtClean="0"/>
              <a:t>、</a:t>
            </a:r>
            <a:r>
              <a:rPr lang="en-US" altLang="zh-TW" dirty="0" err="1" smtClean="0"/>
              <a:t>patt</a:t>
            </a:r>
            <a:r>
              <a:rPr lang="en-US" altLang="zh-TW" dirty="0"/>
              <a:t>. mark</a:t>
            </a:r>
            <a:r>
              <a:rPr lang="zh-TW" altLang="en-US" dirty="0" smtClean="0"/>
              <a:t>。</a:t>
            </a:r>
            <a:endParaRPr lang="zh-TW" altLang="en-US" dirty="0"/>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19</a:t>
            </a:fld>
            <a:endParaRPr lang="zh-TW" altLang="en-US"/>
          </a:p>
        </p:txBody>
      </p:sp>
      <p:pic>
        <p:nvPicPr>
          <p:cNvPr id="68609" name="Picture 1"/>
          <p:cNvPicPr>
            <a:picLocks noChangeAspect="1" noChangeArrowheads="1"/>
          </p:cNvPicPr>
          <p:nvPr/>
        </p:nvPicPr>
        <p:blipFill>
          <a:blip r:embed="rId2" cstate="print"/>
          <a:srcRect/>
          <a:stretch>
            <a:fillRect/>
          </a:stretch>
        </p:blipFill>
        <p:spPr bwMode="auto">
          <a:xfrm>
            <a:off x="179512" y="3356992"/>
            <a:ext cx="2888486" cy="2160000"/>
          </a:xfrm>
          <a:prstGeom prst="rect">
            <a:avLst/>
          </a:prstGeom>
          <a:noFill/>
          <a:ln w="9525">
            <a:noFill/>
            <a:miter lim="800000"/>
            <a:headEnd/>
            <a:tailEnd/>
          </a:ln>
        </p:spPr>
      </p:pic>
      <p:pic>
        <p:nvPicPr>
          <p:cNvPr id="68610" name="Picture 2"/>
          <p:cNvPicPr>
            <a:picLocks noChangeAspect="1" noChangeArrowheads="1"/>
          </p:cNvPicPr>
          <p:nvPr/>
        </p:nvPicPr>
        <p:blipFill>
          <a:blip r:embed="rId3" cstate="print"/>
          <a:srcRect/>
          <a:stretch>
            <a:fillRect/>
          </a:stretch>
        </p:blipFill>
        <p:spPr bwMode="auto">
          <a:xfrm>
            <a:off x="3196195" y="3356992"/>
            <a:ext cx="2671949" cy="2160000"/>
          </a:xfrm>
          <a:prstGeom prst="rect">
            <a:avLst/>
          </a:prstGeom>
          <a:noFill/>
          <a:ln w="9525">
            <a:noFill/>
            <a:miter lim="800000"/>
            <a:headEnd/>
            <a:tailEnd/>
          </a:ln>
        </p:spPr>
      </p:pic>
      <p:pic>
        <p:nvPicPr>
          <p:cNvPr id="64513" name="Picture 1"/>
          <p:cNvPicPr>
            <a:picLocks noChangeAspect="1" noChangeArrowheads="1"/>
          </p:cNvPicPr>
          <p:nvPr/>
        </p:nvPicPr>
        <p:blipFill>
          <a:blip r:embed="rId4" cstate="print"/>
          <a:srcRect/>
          <a:stretch>
            <a:fillRect/>
          </a:stretch>
        </p:blipFill>
        <p:spPr bwMode="auto">
          <a:xfrm>
            <a:off x="5954118" y="3356992"/>
            <a:ext cx="3082378" cy="2160000"/>
          </a:xfrm>
          <a:prstGeom prst="rect">
            <a:avLst/>
          </a:prstGeom>
          <a:noFill/>
          <a:ln w="9525">
            <a:noFill/>
            <a:miter lim="800000"/>
            <a:headEnd/>
            <a:tailEnd/>
          </a:ln>
        </p:spPr>
      </p:pic>
    </p:spTree>
    <p:extLst>
      <p:ext uri="{BB962C8B-B14F-4D97-AF65-F5344CB8AC3E}">
        <p14:creationId xmlns:p14="http://schemas.microsoft.com/office/powerpoint/2010/main" xmlns="" val="31572428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４</a:t>
            </a:r>
            <a:r>
              <a:rPr lang="en-US" altLang="zh-TW" dirty="0" smtClean="0"/>
              <a:t>-</a:t>
            </a:r>
            <a:r>
              <a:rPr lang="zh-TW" altLang="en-US" dirty="0" smtClean="0"/>
              <a:t>１</a:t>
            </a:r>
            <a:r>
              <a:rPr lang="zh-TW" altLang="zh-TW" dirty="0" smtClean="0"/>
              <a:t>擴增實境之</a:t>
            </a:r>
            <a:r>
              <a:rPr lang="zh-TW" altLang="en-US" dirty="0" smtClean="0"/>
              <a:t>操作及</a:t>
            </a:r>
            <a:r>
              <a:rPr lang="zh-TW" altLang="zh-TW" dirty="0" smtClean="0"/>
              <a:t>應用</a:t>
            </a:r>
            <a:r>
              <a:rPr lang="en-US" altLang="zh-TW" dirty="0" smtClean="0"/>
              <a:t>Outline</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2</a:t>
            </a:fld>
            <a:endParaRPr lang="zh-TW" altLang="en-US"/>
          </a:p>
        </p:txBody>
      </p:sp>
      <p:sp>
        <p:nvSpPr>
          <p:cNvPr id="4" name="內容版面配置區 3"/>
          <p:cNvSpPr>
            <a:spLocks noGrp="1"/>
          </p:cNvSpPr>
          <p:nvPr>
            <p:ph sz="quarter" idx="1"/>
          </p:nvPr>
        </p:nvSpPr>
        <p:spPr/>
        <p:txBody>
          <a:bodyPr/>
          <a:lstStyle/>
          <a:p>
            <a:r>
              <a:rPr lang="zh-TW" altLang="en-US" dirty="0" smtClean="0"/>
              <a:t>目的</a:t>
            </a:r>
            <a:endParaRPr lang="en-US" altLang="zh-TW" dirty="0" smtClean="0"/>
          </a:p>
          <a:p>
            <a:r>
              <a:rPr lang="zh-TW" altLang="en-US" dirty="0" smtClean="0"/>
              <a:t>原理</a:t>
            </a:r>
            <a:endParaRPr lang="en-US" altLang="zh-TW" dirty="0" smtClean="0"/>
          </a:p>
          <a:p>
            <a:r>
              <a:rPr lang="zh-TW" altLang="en-US" dirty="0" smtClean="0"/>
              <a:t>軟硬體設備</a:t>
            </a:r>
            <a:endParaRPr lang="en-US" altLang="zh-TW" dirty="0" smtClean="0"/>
          </a:p>
          <a:p>
            <a:r>
              <a:rPr lang="zh-TW" altLang="en-US" sz="2800" b="1" dirty="0" smtClean="0">
                <a:solidFill>
                  <a:srgbClr val="0070C0"/>
                </a:solidFill>
              </a:rPr>
              <a:t>實驗步驟</a:t>
            </a:r>
            <a:endParaRPr lang="en-US" altLang="zh-TW" sz="2800" b="1" dirty="0" smtClean="0">
              <a:solidFill>
                <a:srgbClr val="0070C0"/>
              </a:solidFill>
            </a:endParaRPr>
          </a:p>
          <a:p>
            <a:r>
              <a:rPr lang="zh-TW" altLang="en-US" sz="2800" b="1" dirty="0" smtClean="0">
                <a:solidFill>
                  <a:srgbClr val="0070C0"/>
                </a:solidFill>
              </a:rPr>
              <a:t>預期結果</a:t>
            </a:r>
            <a:endParaRPr lang="en-US" altLang="zh-TW" sz="2800" b="1" dirty="0" smtClean="0">
              <a:solidFill>
                <a:srgbClr val="0070C0"/>
              </a:solidFill>
            </a:endParaRPr>
          </a:p>
          <a:p>
            <a:r>
              <a:rPr lang="zh-TW" altLang="en-US" sz="2800" b="1" dirty="0" smtClean="0">
                <a:solidFill>
                  <a:srgbClr val="0070C0"/>
                </a:solidFill>
              </a:rPr>
              <a:t>問題與討論</a:t>
            </a:r>
            <a:endParaRPr lang="en-US" altLang="zh-TW" sz="2800" b="1" dirty="0" smtClean="0">
              <a:solidFill>
                <a:srgbClr val="0070C0"/>
              </a:solidFill>
            </a:endParaRPr>
          </a:p>
          <a:p>
            <a:r>
              <a:rPr lang="zh-TW" altLang="en-US" sz="2800" b="1" dirty="0" smtClean="0">
                <a:solidFill>
                  <a:srgbClr val="0070C0"/>
                </a:solidFill>
              </a:rPr>
              <a:t>參考資料</a:t>
            </a:r>
            <a:endParaRPr lang="zh-TW" altLang="en-US" sz="2800" b="1" dirty="0">
              <a:solidFill>
                <a:srgbClr val="0070C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以記事本觀看</a:t>
            </a:r>
            <a:r>
              <a:rPr lang="zh-TW" altLang="zh-TW" dirty="0" smtClean="0"/>
              <a:t>圖卡</a:t>
            </a:r>
            <a:r>
              <a:rPr lang="zh-TW" altLang="en-US" dirty="0" smtClean="0"/>
              <a:t>特徵檔的內容（</a:t>
            </a:r>
            <a:r>
              <a:rPr lang="en-US" altLang="zh-TW" dirty="0" smtClean="0"/>
              <a:t>1</a:t>
            </a:r>
            <a:r>
              <a:rPr lang="zh-TW" altLang="en-US" dirty="0" smtClean="0"/>
              <a:t>）</a:t>
            </a:r>
            <a:endParaRPr lang="zh-TW" altLang="en-US" dirty="0"/>
          </a:p>
        </p:txBody>
      </p:sp>
      <p:sp>
        <p:nvSpPr>
          <p:cNvPr id="3" name="內容版面配置區 2"/>
          <p:cNvSpPr>
            <a:spLocks noGrp="1"/>
          </p:cNvSpPr>
          <p:nvPr>
            <p:ph sz="quarter" idx="1"/>
          </p:nvPr>
        </p:nvSpPr>
        <p:spPr>
          <a:xfrm>
            <a:off x="301752" y="1527048"/>
            <a:ext cx="3694184" cy="4572000"/>
          </a:xfrm>
        </p:spPr>
        <p:txBody>
          <a:bodyPr>
            <a:normAutofit/>
          </a:bodyPr>
          <a:lstStyle/>
          <a:p>
            <a:r>
              <a:rPr lang="zh-TW" altLang="zh-TW" sz="2400" dirty="0"/>
              <a:t>可以</a:t>
            </a:r>
            <a:r>
              <a:rPr lang="zh-TW" altLang="zh-TW" sz="2400" dirty="0" smtClean="0"/>
              <a:t>利用記</a:t>
            </a:r>
            <a:r>
              <a:rPr lang="zh-TW" altLang="en-US" sz="2400" dirty="0" smtClean="0"/>
              <a:t>事</a:t>
            </a:r>
            <a:r>
              <a:rPr lang="zh-TW" altLang="zh-TW" sz="2400" dirty="0" smtClean="0"/>
              <a:t>本</a:t>
            </a:r>
            <a:r>
              <a:rPr lang="zh-TW" altLang="zh-TW" sz="2400" dirty="0"/>
              <a:t>的方式將剛剛所拍攝</a:t>
            </a:r>
            <a:r>
              <a:rPr lang="zh-TW" altLang="zh-TW" sz="2400" dirty="0" smtClean="0"/>
              <a:t>的</a:t>
            </a:r>
            <a:r>
              <a:rPr lang="zh-TW" altLang="en-US" sz="2400" dirty="0" smtClean="0"/>
              <a:t>圖卡（</a:t>
            </a:r>
            <a:r>
              <a:rPr lang="en-US" altLang="zh-TW" sz="2400" dirty="0" smtClean="0"/>
              <a:t> Marker </a:t>
            </a:r>
            <a:r>
              <a:rPr lang="zh-TW" altLang="en-US" sz="2400" dirty="0" smtClean="0"/>
              <a:t>）</a:t>
            </a:r>
            <a:r>
              <a:rPr lang="zh-TW" altLang="zh-TW" sz="2400" dirty="0" smtClean="0"/>
              <a:t>開啟</a:t>
            </a:r>
            <a:r>
              <a:rPr lang="zh-TW" altLang="zh-TW" sz="2400" dirty="0"/>
              <a:t>，可以從檔案中看出他所記錄下來</a:t>
            </a:r>
            <a:r>
              <a:rPr lang="zh-TW" altLang="zh-TW" sz="2400" dirty="0" smtClean="0"/>
              <a:t>的</a:t>
            </a:r>
            <a:r>
              <a:rPr lang="zh-TW" altLang="en-US" sz="2400" dirty="0" smtClean="0"/>
              <a:t>特徵</a:t>
            </a:r>
            <a:r>
              <a:rPr lang="zh-TW" altLang="zh-TW" sz="2400" dirty="0" smtClean="0"/>
              <a:t>數值</a:t>
            </a:r>
            <a:r>
              <a:rPr lang="zh-TW" altLang="zh-TW" sz="2400" dirty="0"/>
              <a:t>就是我們所</a:t>
            </a:r>
            <a:r>
              <a:rPr lang="zh-TW" altLang="zh-TW" sz="2400" dirty="0" smtClean="0"/>
              <a:t>拍攝</a:t>
            </a:r>
            <a:r>
              <a:rPr lang="zh-TW" altLang="en-US" sz="2400" dirty="0" smtClean="0"/>
              <a:t>圖卡</a:t>
            </a:r>
            <a:r>
              <a:rPr lang="zh-TW" altLang="zh-TW" sz="2400" dirty="0" smtClean="0"/>
              <a:t>的</a:t>
            </a:r>
            <a:r>
              <a:rPr lang="zh-TW" altLang="zh-TW" sz="2400" dirty="0"/>
              <a:t>像素</a:t>
            </a:r>
            <a:r>
              <a:rPr lang="zh-TW" altLang="zh-TW" sz="2400" dirty="0" smtClean="0"/>
              <a:t>值</a:t>
            </a:r>
            <a:r>
              <a:rPr lang="zh-TW" altLang="en-US" sz="2400" dirty="0" smtClean="0"/>
              <a:t>。</a:t>
            </a:r>
            <a:endParaRPr lang="en-US" altLang="zh-TW" sz="2400" dirty="0" smtClean="0"/>
          </a:p>
          <a:p>
            <a:r>
              <a:rPr lang="zh-TW" altLang="zh-TW" sz="2400" dirty="0" smtClean="0"/>
              <a:t>在</a:t>
            </a:r>
            <a:r>
              <a:rPr lang="zh-TW" altLang="zh-TW" sz="2400" dirty="0"/>
              <a:t>這</a:t>
            </a:r>
            <a:r>
              <a:rPr lang="zh-TW" altLang="zh-TW" sz="2400" dirty="0" smtClean="0"/>
              <a:t>一堆</a:t>
            </a:r>
            <a:r>
              <a:rPr lang="zh-TW" altLang="en-US" sz="2400" dirty="0" smtClean="0"/>
              <a:t>０</a:t>
            </a:r>
            <a:r>
              <a:rPr lang="en-US" altLang="zh-TW" sz="2400" dirty="0" smtClean="0"/>
              <a:t>~</a:t>
            </a:r>
            <a:r>
              <a:rPr lang="zh-TW" altLang="en-US" sz="2400" dirty="0" smtClean="0"/>
              <a:t>２５５</a:t>
            </a:r>
            <a:r>
              <a:rPr lang="zh-TW" altLang="zh-TW" sz="2400" dirty="0" smtClean="0"/>
              <a:t>的</a:t>
            </a:r>
            <a:r>
              <a:rPr lang="zh-TW" altLang="zh-TW" sz="2400" dirty="0"/>
              <a:t>數值當中，我們隱約看到我們剛剛所拍攝</a:t>
            </a:r>
            <a:r>
              <a:rPr lang="zh-TW" altLang="zh-TW" sz="2400" dirty="0" smtClean="0"/>
              <a:t>的</a:t>
            </a:r>
            <a:r>
              <a:rPr lang="zh-TW" altLang="en-US" sz="2400" dirty="0" smtClean="0"/>
              <a:t>圖卡</a:t>
            </a:r>
            <a:r>
              <a:rPr lang="zh-TW" altLang="zh-TW" sz="2400" dirty="0" smtClean="0"/>
              <a:t>畫面</a:t>
            </a:r>
            <a:r>
              <a:rPr lang="zh-TW" altLang="en-US" sz="2400" dirty="0" smtClean="0"/>
              <a:t>。</a:t>
            </a:r>
            <a:endParaRPr lang="en-US" altLang="zh-TW" sz="2400" dirty="0" smtClean="0"/>
          </a:p>
          <a:p>
            <a:endParaRPr lang="zh-TW" altLang="en-US" sz="2400"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20</a:t>
            </a:fld>
            <a:endParaRPr lang="zh-TW" altLang="en-US"/>
          </a:p>
        </p:txBody>
      </p:sp>
      <p:pic>
        <p:nvPicPr>
          <p:cNvPr id="1026" name="Picture 2"/>
          <p:cNvPicPr>
            <a:picLocks noChangeAspect="1" noChangeArrowheads="1"/>
          </p:cNvPicPr>
          <p:nvPr/>
        </p:nvPicPr>
        <p:blipFill>
          <a:blip r:embed="rId2" cstate="print"/>
          <a:srcRect/>
          <a:stretch>
            <a:fillRect/>
          </a:stretch>
        </p:blipFill>
        <p:spPr bwMode="auto">
          <a:xfrm>
            <a:off x="3923928" y="1700808"/>
            <a:ext cx="5220072" cy="4854623"/>
          </a:xfrm>
          <a:prstGeom prst="rect">
            <a:avLst/>
          </a:prstGeom>
          <a:noFill/>
          <a:ln w="9525">
            <a:noFill/>
            <a:miter lim="800000"/>
            <a:headEnd/>
            <a:tailEnd/>
          </a:ln>
        </p:spPr>
      </p:pic>
    </p:spTree>
    <p:extLst>
      <p:ext uri="{BB962C8B-B14F-4D97-AF65-F5344CB8AC3E}">
        <p14:creationId xmlns:p14="http://schemas.microsoft.com/office/powerpoint/2010/main" xmlns="" val="3157242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以記事本觀看</a:t>
            </a:r>
            <a:r>
              <a:rPr lang="zh-TW" altLang="zh-TW" dirty="0" smtClean="0"/>
              <a:t>圖卡</a:t>
            </a:r>
            <a:r>
              <a:rPr lang="zh-TW" altLang="en-US" dirty="0" smtClean="0"/>
              <a:t>特徵檔的內容（</a:t>
            </a:r>
            <a:r>
              <a:rPr lang="en-US" altLang="zh-TW" dirty="0" smtClean="0"/>
              <a:t>2</a:t>
            </a:r>
            <a:r>
              <a:rPr lang="zh-TW" altLang="en-US" dirty="0" smtClean="0"/>
              <a:t>）</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21</a:t>
            </a:fld>
            <a:endParaRPr lang="zh-TW" altLang="en-US"/>
          </a:p>
        </p:txBody>
      </p:sp>
      <p:sp>
        <p:nvSpPr>
          <p:cNvPr id="4" name="內容版面配置區 3"/>
          <p:cNvSpPr>
            <a:spLocks noGrp="1"/>
          </p:cNvSpPr>
          <p:nvPr>
            <p:ph sz="quarter" idx="1"/>
          </p:nvPr>
        </p:nvSpPr>
        <p:spPr>
          <a:xfrm>
            <a:off x="301752" y="1556792"/>
            <a:ext cx="8503920" cy="4572000"/>
          </a:xfrm>
        </p:spPr>
        <p:txBody>
          <a:bodyPr/>
          <a:lstStyle/>
          <a:p>
            <a:r>
              <a:rPr lang="zh-TW" altLang="zh-TW" dirty="0" smtClean="0"/>
              <a:t>利用</a:t>
            </a:r>
            <a:r>
              <a:rPr lang="en-US" altLang="zh-TW" dirty="0" smtClean="0"/>
              <a:t>mk_patt.exe</a:t>
            </a:r>
            <a:r>
              <a:rPr lang="zh-TW" altLang="zh-TW" dirty="0" smtClean="0"/>
              <a:t>拍攝畫面時，一共會記錄四個方向</a:t>
            </a:r>
            <a:r>
              <a:rPr lang="zh-TW" altLang="en-US" dirty="0" smtClean="0"/>
              <a:t>的</a:t>
            </a:r>
            <a:r>
              <a:rPr lang="zh-TW" altLang="zh-TW" dirty="0" smtClean="0"/>
              <a:t>畫面</a:t>
            </a:r>
            <a:r>
              <a:rPr lang="zh-TW" altLang="en-US" dirty="0" smtClean="0"/>
              <a:t>特徵</a:t>
            </a:r>
            <a:r>
              <a:rPr lang="zh-TW" altLang="zh-TW" dirty="0" smtClean="0"/>
              <a:t>用來</a:t>
            </a:r>
            <a:r>
              <a:rPr lang="zh-TW" altLang="en-US" dirty="0" smtClean="0"/>
              <a:t>對圖卡（</a:t>
            </a:r>
            <a:r>
              <a:rPr lang="en-US" altLang="zh-TW" dirty="0" smtClean="0"/>
              <a:t>Marker</a:t>
            </a:r>
            <a:r>
              <a:rPr lang="zh-TW" altLang="en-US" dirty="0" smtClean="0"/>
              <a:t>）</a:t>
            </a:r>
            <a:r>
              <a:rPr lang="zh-TW" altLang="zh-TW" dirty="0" smtClean="0"/>
              <a:t>判別方向。</a:t>
            </a:r>
            <a:endParaRPr lang="en-US" altLang="zh-TW" dirty="0" smtClean="0"/>
          </a:p>
          <a:p>
            <a:r>
              <a:rPr lang="zh-TW" altLang="en-US" dirty="0" smtClean="0"/>
              <a:t>四個方向分別為：０度、９０度、１８０度２７０度。</a:t>
            </a:r>
            <a:endParaRPr lang="en-US" altLang="zh-TW" dirty="0" smtClean="0"/>
          </a:p>
          <a:p>
            <a:r>
              <a:rPr lang="zh-TW" altLang="en-US" dirty="0" smtClean="0"/>
              <a:t>為了方便理解，特地</a:t>
            </a:r>
            <a:r>
              <a:rPr lang="zh-TW" altLang="zh-TW" dirty="0" smtClean="0"/>
              <a:t>將數值低於</a:t>
            </a:r>
            <a:r>
              <a:rPr lang="zh-TW" altLang="en-US" dirty="0" smtClean="0"/>
              <a:t>１ ０ ０</a:t>
            </a:r>
            <a:r>
              <a:rPr lang="zh-TW" altLang="zh-TW" dirty="0" smtClean="0"/>
              <a:t>的數值標記起來，</a:t>
            </a:r>
            <a:r>
              <a:rPr lang="zh-TW" altLang="en-US" dirty="0" smtClean="0"/>
              <a:t>使得讀者</a:t>
            </a:r>
            <a:r>
              <a:rPr lang="zh-TW" altLang="zh-TW" dirty="0" smtClean="0"/>
              <a:t>更容易看出</a:t>
            </a:r>
            <a:r>
              <a:rPr lang="zh-TW" altLang="en-US" dirty="0" smtClean="0"/>
              <a:t>各</a:t>
            </a:r>
            <a:r>
              <a:rPr lang="zh-TW" altLang="zh-TW" dirty="0" smtClean="0"/>
              <a:t>數值</a:t>
            </a:r>
            <a:r>
              <a:rPr lang="zh-TW" altLang="en-US" dirty="0" smtClean="0"/>
              <a:t>所</a:t>
            </a:r>
            <a:r>
              <a:rPr lang="zh-TW" altLang="zh-TW" dirty="0" smtClean="0"/>
              <a:t>代表的意思</a:t>
            </a:r>
            <a:r>
              <a:rPr lang="zh-TW" altLang="en-US" dirty="0" smtClean="0"/>
              <a:t>。</a:t>
            </a:r>
            <a:endParaRPr lang="en-US" altLang="zh-TW" dirty="0" smtClean="0"/>
          </a:p>
          <a:p>
            <a:r>
              <a:rPr lang="zh-TW" altLang="en-US" dirty="0" smtClean="0"/>
              <a:t>特徵檔的內容值依據拍照時的角度及光照，會有所不同。</a:t>
            </a:r>
            <a:endParaRPr lang="en-US" altLang="zh-TW" dirty="0" smtClean="0"/>
          </a:p>
          <a:p>
            <a:endParaRPr lang="zh-TW"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以記事本觀看</a:t>
            </a:r>
            <a:r>
              <a:rPr lang="zh-TW" altLang="zh-TW" dirty="0" smtClean="0"/>
              <a:t>圖卡</a:t>
            </a:r>
            <a:r>
              <a:rPr lang="zh-TW" altLang="en-US" dirty="0" smtClean="0"/>
              <a:t>特徵檔的內容（</a:t>
            </a:r>
            <a:r>
              <a:rPr lang="en-US" altLang="zh-TW" dirty="0" smtClean="0"/>
              <a:t>3</a:t>
            </a:r>
            <a:r>
              <a:rPr lang="zh-TW" altLang="en-US" dirty="0" smtClean="0"/>
              <a:t>）</a:t>
            </a:r>
            <a:endParaRPr lang="zh-TW" altLang="en-US" dirty="0"/>
          </a:p>
        </p:txBody>
      </p:sp>
      <p:sp>
        <p:nvSpPr>
          <p:cNvPr id="3" name="內容版面配置區 2"/>
          <p:cNvSpPr>
            <a:spLocks noGrp="1"/>
          </p:cNvSpPr>
          <p:nvPr>
            <p:ph sz="quarter" idx="1"/>
          </p:nvPr>
        </p:nvSpPr>
        <p:spPr>
          <a:xfrm>
            <a:off x="373760" y="1527048"/>
            <a:ext cx="5206352" cy="3126088"/>
          </a:xfrm>
        </p:spPr>
        <p:txBody>
          <a:bodyPr>
            <a:normAutofit fontScale="92500"/>
          </a:bodyPr>
          <a:lstStyle/>
          <a:p>
            <a:r>
              <a:rPr lang="zh-TW" altLang="en-US" dirty="0" smtClean="0"/>
              <a:t>下面圖片為當時所拍攝的圖卡。其產生的圖卡特徵檔</a:t>
            </a:r>
            <a:r>
              <a:rPr lang="en-US" altLang="zh-TW" dirty="0" smtClean="0"/>
              <a:t> </a:t>
            </a:r>
            <a:r>
              <a:rPr lang="en-US" altLang="zh-TW" dirty="0" err="1" smtClean="0"/>
              <a:t>patt.l</a:t>
            </a:r>
            <a:r>
              <a:rPr lang="zh-TW" altLang="en-US" dirty="0" smtClean="0"/>
              <a:t>使用記事本開啟後的部份內容。</a:t>
            </a:r>
            <a:endParaRPr lang="en-US" altLang="zh-TW" dirty="0" smtClean="0"/>
          </a:p>
          <a:p>
            <a:r>
              <a:rPr lang="zh-TW" altLang="en-US" dirty="0" smtClean="0"/>
              <a:t>如右方所示為０度的特徵檔內容。</a:t>
            </a:r>
            <a:endParaRPr lang="en-US" altLang="zh-TW" dirty="0" smtClean="0"/>
          </a:p>
          <a:p>
            <a:r>
              <a:rPr lang="zh-TW" altLang="en-US" dirty="0" smtClean="0"/>
              <a:t>每一個角度的圖卡都製作成三份類似的特徵。每份大小皆為１６</a:t>
            </a:r>
            <a:r>
              <a:rPr lang="en-US" altLang="zh-TW" dirty="0" smtClean="0"/>
              <a:t>X</a:t>
            </a:r>
            <a:r>
              <a:rPr lang="zh-TW" altLang="en-US" dirty="0" smtClean="0"/>
              <a:t>１６。</a:t>
            </a:r>
          </a:p>
          <a:p>
            <a:endParaRPr lang="zh-TW" altLang="en-US" dirty="0"/>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22</a:t>
            </a:fld>
            <a:endParaRPr lang="zh-TW" altLang="en-US"/>
          </a:p>
        </p:txBody>
      </p:sp>
      <p:pic>
        <p:nvPicPr>
          <p:cNvPr id="11" name="Picture 1"/>
          <p:cNvPicPr>
            <a:picLocks noChangeAspect="1" noChangeArrowheads="1"/>
          </p:cNvPicPr>
          <p:nvPr/>
        </p:nvPicPr>
        <p:blipFill>
          <a:blip r:embed="rId2" cstate="print"/>
          <a:srcRect/>
          <a:stretch>
            <a:fillRect/>
          </a:stretch>
        </p:blipFill>
        <p:spPr bwMode="auto">
          <a:xfrm>
            <a:off x="827584" y="4641876"/>
            <a:ext cx="2483768" cy="2216124"/>
          </a:xfrm>
          <a:prstGeom prst="rect">
            <a:avLst/>
          </a:prstGeom>
          <a:noFill/>
          <a:ln w="9525">
            <a:noFill/>
            <a:miter lim="800000"/>
            <a:headEnd/>
            <a:tailEnd/>
          </a:ln>
        </p:spPr>
      </p:pic>
      <p:graphicFrame>
        <p:nvGraphicFramePr>
          <p:cNvPr id="8" name="內容版面配置區 8"/>
          <p:cNvGraphicFramePr>
            <a:graphicFrameLocks/>
          </p:cNvGraphicFramePr>
          <p:nvPr/>
        </p:nvGraphicFramePr>
        <p:xfrm>
          <a:off x="5652120" y="1326976"/>
          <a:ext cx="3312368" cy="5486400"/>
        </p:xfrm>
        <a:graphic>
          <a:graphicData uri="http://schemas.openxmlformats.org/drawingml/2006/table">
            <a:tbl>
              <a:tblPr>
                <a:tableStyleId>{46F890A9-2807-4EBB-B81D-B2AA78EC7F39}</a:tableStyleId>
              </a:tblPr>
              <a:tblGrid>
                <a:gridCol w="3312368"/>
              </a:tblGrid>
              <a:tr h="5142185">
                <a:tc>
                  <a:txBody>
                    <a:bodyPr/>
                    <a:lstStyle/>
                    <a:p>
                      <a:pPr>
                        <a:spcAft>
                          <a:spcPts val="0"/>
                        </a:spcAft>
                      </a:pPr>
                      <a:r>
                        <a:rPr lang="zh-TW" sz="750" kern="100" dirty="0">
                          <a:latin typeface="標楷體" pitchFamily="65" charset="-120"/>
                          <a:ea typeface="標楷體" pitchFamily="65" charset="-120"/>
                        </a:rPr>
                        <a:t> </a:t>
                      </a:r>
                      <a:r>
                        <a:rPr lang="en-US" sz="750" kern="100" dirty="0">
                          <a:latin typeface="標楷體" pitchFamily="65" charset="-120"/>
                          <a:ea typeface="標楷體" pitchFamily="65" charset="-120"/>
                        </a:rPr>
                        <a:t>191 202 215 220 201 191 204 214 223 226 190 207 214 221 222 221</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36  33  39  43  38  36  35  36  47  43  40  38  36</a:t>
                      </a:r>
                      <a:r>
                        <a:rPr lang="en-US" sz="750" kern="100" dirty="0">
                          <a:latin typeface="標楷體" pitchFamily="65" charset="-120"/>
                          <a:ea typeface="標楷體" pitchFamily="65" charset="-120"/>
                        </a:rPr>
                        <a:t> 130 221 223</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50  50  54  54  51  48  49  51  54  53  53  54  53</a:t>
                      </a:r>
                      <a:r>
                        <a:rPr lang="en-US" sz="750" kern="100" dirty="0">
                          <a:latin typeface="標楷體" pitchFamily="65" charset="-120"/>
                          <a:ea typeface="標楷體" pitchFamily="65" charset="-120"/>
                        </a:rPr>
                        <a:t> 118 222 222</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48  51  52  53  53  51  49  48  56  55  56  54  53</a:t>
                      </a:r>
                      <a:r>
                        <a:rPr lang="en-US" sz="750" kern="100" dirty="0">
                          <a:latin typeface="標楷體" pitchFamily="65" charset="-120"/>
                          <a:ea typeface="標楷體" pitchFamily="65" charset="-120"/>
                        </a:rPr>
                        <a:t> 121 223 223</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46  49  50  51  52  52  48  55  55  53  55  53  53</a:t>
                      </a:r>
                      <a:r>
                        <a:rPr lang="en-US" sz="750" kern="100" dirty="0">
                          <a:latin typeface="標楷體" pitchFamily="65" charset="-120"/>
                          <a:ea typeface="標楷體" pitchFamily="65" charset="-120"/>
                        </a:rPr>
                        <a:t> 140 224 223</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52  42  77  86  76  65  56  51  48  55  55  56  56</a:t>
                      </a:r>
                      <a:r>
                        <a:rPr lang="en-US" sz="750" kern="100" dirty="0">
                          <a:latin typeface="標楷體" pitchFamily="65" charset="-120"/>
                          <a:ea typeface="標楷體" pitchFamily="65" charset="-120"/>
                        </a:rPr>
                        <a:t> 123 225 226</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212 209 207 209 213 214 214 216 209  </a:t>
                      </a:r>
                      <a:r>
                        <a:rPr lang="en-US" sz="750" kern="100" dirty="0">
                          <a:highlight>
                            <a:srgbClr val="FF0000"/>
                          </a:highlight>
                          <a:latin typeface="標楷體" pitchFamily="65" charset="-120"/>
                          <a:ea typeface="標楷體" pitchFamily="65" charset="-120"/>
                        </a:rPr>
                        <a:t>74  54  57  55</a:t>
                      </a:r>
                      <a:r>
                        <a:rPr lang="en-US" sz="750" kern="100" dirty="0">
                          <a:latin typeface="標楷體" pitchFamily="65" charset="-120"/>
                          <a:ea typeface="標楷體" pitchFamily="65" charset="-120"/>
                        </a:rPr>
                        <a:t> 121 225 227</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221 223 224 224 220 223 219 218 215  </a:t>
                      </a:r>
                      <a:r>
                        <a:rPr lang="en-US" sz="750" kern="100" dirty="0">
                          <a:highlight>
                            <a:srgbClr val="FF0000"/>
                          </a:highlight>
                          <a:latin typeface="標楷體" pitchFamily="65" charset="-120"/>
                          <a:ea typeface="標楷體" pitchFamily="65" charset="-120"/>
                        </a:rPr>
                        <a:t>96  53  56  58</a:t>
                      </a:r>
                      <a:r>
                        <a:rPr lang="en-US" sz="750" kern="100" dirty="0">
                          <a:latin typeface="標楷體" pitchFamily="65" charset="-120"/>
                          <a:ea typeface="標楷體" pitchFamily="65" charset="-120"/>
                        </a:rPr>
                        <a:t> 135 226 227</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46  47  58  69  74  71</a:t>
                      </a:r>
                      <a:r>
                        <a:rPr lang="en-US" sz="750" kern="100" dirty="0">
                          <a:latin typeface="標楷體" pitchFamily="65" charset="-120"/>
                          <a:ea typeface="標楷體" pitchFamily="65" charset="-120"/>
                        </a:rPr>
                        <a:t> 160 218 216  </a:t>
                      </a:r>
                      <a:r>
                        <a:rPr lang="en-US" sz="750" kern="100" dirty="0">
                          <a:highlight>
                            <a:srgbClr val="FF0000"/>
                          </a:highlight>
                          <a:latin typeface="標楷體" pitchFamily="65" charset="-120"/>
                          <a:ea typeface="標楷體" pitchFamily="65" charset="-120"/>
                        </a:rPr>
                        <a:t>80  52  53  51</a:t>
                      </a:r>
                      <a:r>
                        <a:rPr lang="en-US" sz="750" kern="100" dirty="0">
                          <a:latin typeface="標楷體" pitchFamily="65" charset="-120"/>
                          <a:ea typeface="標楷體" pitchFamily="65" charset="-120"/>
                        </a:rPr>
                        <a:t> 120 228 228</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44  43  45  45  49  46</a:t>
                      </a:r>
                      <a:r>
                        <a:rPr lang="en-US" sz="750" kern="100" dirty="0">
                          <a:latin typeface="標楷體" pitchFamily="65" charset="-120"/>
                          <a:ea typeface="標楷體" pitchFamily="65" charset="-120"/>
                        </a:rPr>
                        <a:t> 172 217 218  </a:t>
                      </a:r>
                      <a:r>
                        <a:rPr lang="en-US" sz="750" kern="100" dirty="0">
                          <a:highlight>
                            <a:srgbClr val="FF0000"/>
                          </a:highlight>
                          <a:latin typeface="標楷體" pitchFamily="65" charset="-120"/>
                          <a:ea typeface="標楷體" pitchFamily="65" charset="-120"/>
                        </a:rPr>
                        <a:t>64  52  54  54</a:t>
                      </a:r>
                      <a:r>
                        <a:rPr lang="en-US" sz="750" kern="100" dirty="0">
                          <a:latin typeface="標楷體" pitchFamily="65" charset="-120"/>
                          <a:ea typeface="標楷體" pitchFamily="65" charset="-120"/>
                        </a:rPr>
                        <a:t> 114 226 227</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42  48  49  51  47  42</a:t>
                      </a:r>
                      <a:r>
                        <a:rPr lang="en-US" sz="750" kern="100" dirty="0">
                          <a:latin typeface="標楷體" pitchFamily="65" charset="-120"/>
                          <a:ea typeface="標楷體" pitchFamily="65" charset="-120"/>
                        </a:rPr>
                        <a:t> 177 217 219  </a:t>
                      </a:r>
                      <a:r>
                        <a:rPr lang="en-US" sz="750" kern="100" dirty="0">
                          <a:highlight>
                            <a:srgbClr val="FF0000"/>
                          </a:highlight>
                          <a:latin typeface="標楷體" pitchFamily="65" charset="-120"/>
                          <a:ea typeface="標楷體" pitchFamily="65" charset="-120"/>
                        </a:rPr>
                        <a:t>89  54  55  56</a:t>
                      </a:r>
                      <a:r>
                        <a:rPr lang="en-US" sz="750" kern="100" dirty="0">
                          <a:latin typeface="標楷體" pitchFamily="65" charset="-120"/>
                          <a:ea typeface="標楷體" pitchFamily="65" charset="-120"/>
                        </a:rPr>
                        <a:t> 129 227 226</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47  44  44  44  47  42</a:t>
                      </a:r>
                      <a:r>
                        <a:rPr lang="en-US" sz="750" kern="100" dirty="0">
                          <a:latin typeface="標楷體" pitchFamily="65" charset="-120"/>
                          <a:ea typeface="標楷體" pitchFamily="65" charset="-120"/>
                        </a:rPr>
                        <a:t> 155 216 215  </a:t>
                      </a:r>
                      <a:r>
                        <a:rPr lang="en-US" sz="750" kern="100" dirty="0">
                          <a:highlight>
                            <a:srgbClr val="FF0000"/>
                          </a:highlight>
                          <a:latin typeface="標楷體" pitchFamily="65" charset="-120"/>
                          <a:ea typeface="標楷體" pitchFamily="65" charset="-120"/>
                        </a:rPr>
                        <a:t>81  59  53  52</a:t>
                      </a:r>
                      <a:r>
                        <a:rPr lang="en-US" sz="750" kern="100" dirty="0">
                          <a:latin typeface="標楷體" pitchFamily="65" charset="-120"/>
                          <a:ea typeface="標楷體" pitchFamily="65" charset="-120"/>
                        </a:rPr>
                        <a:t> 129 227 228</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42  42  40  47  46  45</a:t>
                      </a:r>
                      <a:r>
                        <a:rPr lang="en-US" sz="750" kern="100" dirty="0">
                          <a:latin typeface="標楷體" pitchFamily="65" charset="-120"/>
                          <a:ea typeface="標楷體" pitchFamily="65" charset="-120"/>
                        </a:rPr>
                        <a:t> 164 216 215  </a:t>
                      </a:r>
                      <a:r>
                        <a:rPr lang="en-US" sz="750" kern="100" dirty="0">
                          <a:highlight>
                            <a:srgbClr val="FF0000"/>
                          </a:highlight>
                          <a:latin typeface="標楷體" pitchFamily="65" charset="-120"/>
                          <a:ea typeface="標楷體" pitchFamily="65" charset="-120"/>
                        </a:rPr>
                        <a:t>76  54  50  54</a:t>
                      </a:r>
                      <a:r>
                        <a:rPr lang="en-US" sz="750" kern="100" dirty="0">
                          <a:latin typeface="標楷體" pitchFamily="65" charset="-120"/>
                          <a:ea typeface="標楷體" pitchFamily="65" charset="-120"/>
                        </a:rPr>
                        <a:t> 118 226 228</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37  45  44  43  43  47</a:t>
                      </a:r>
                      <a:r>
                        <a:rPr lang="en-US" sz="750" kern="100" dirty="0">
                          <a:latin typeface="標楷體" pitchFamily="65" charset="-120"/>
                          <a:ea typeface="標楷體" pitchFamily="65" charset="-120"/>
                        </a:rPr>
                        <a:t> 172 215 211  </a:t>
                      </a:r>
                      <a:r>
                        <a:rPr lang="en-US" sz="750" kern="100" dirty="0">
                          <a:highlight>
                            <a:srgbClr val="FF0000"/>
                          </a:highlight>
                          <a:latin typeface="標楷體" pitchFamily="65" charset="-120"/>
                          <a:ea typeface="標楷體" pitchFamily="65" charset="-120"/>
                        </a:rPr>
                        <a:t>85  54  51  54</a:t>
                      </a:r>
                      <a:r>
                        <a:rPr lang="en-US" sz="750" kern="100" dirty="0">
                          <a:latin typeface="標楷體" pitchFamily="65" charset="-120"/>
                          <a:ea typeface="標楷體" pitchFamily="65" charset="-120"/>
                        </a:rPr>
                        <a:t> 135 227 228</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36  40  42  38  36  39</a:t>
                      </a:r>
                      <a:r>
                        <a:rPr lang="en-US" sz="750" kern="100" dirty="0">
                          <a:latin typeface="標楷體" pitchFamily="65" charset="-120"/>
                          <a:ea typeface="標楷體" pitchFamily="65" charset="-120"/>
                        </a:rPr>
                        <a:t> 152 215 214  </a:t>
                      </a:r>
                      <a:r>
                        <a:rPr lang="en-US" sz="750" kern="100" dirty="0">
                          <a:highlight>
                            <a:srgbClr val="FF0000"/>
                          </a:highlight>
                          <a:latin typeface="標楷體" pitchFamily="65" charset="-120"/>
                          <a:ea typeface="標楷體" pitchFamily="65" charset="-120"/>
                        </a:rPr>
                        <a:t>91  52  53  50</a:t>
                      </a:r>
                      <a:r>
                        <a:rPr lang="en-US" sz="750" kern="100" dirty="0">
                          <a:latin typeface="標楷體" pitchFamily="65" charset="-120"/>
                          <a:ea typeface="標楷體" pitchFamily="65" charset="-120"/>
                        </a:rPr>
                        <a:t> 133 226 226</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148 143 141 137 132 129 183 215 216 108  87 105 123 164 227 228</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179 188 198 204 186 178 194 200 207 210 178 193 201 205 204 205</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30  29  33  36  33  31  31  31  39  37  35  32  32</a:t>
                      </a:r>
                      <a:r>
                        <a:rPr lang="en-US" sz="750" kern="100" dirty="0">
                          <a:latin typeface="標楷體" pitchFamily="65" charset="-120"/>
                          <a:ea typeface="標楷體" pitchFamily="65" charset="-120"/>
                        </a:rPr>
                        <a:t> 123 206 206</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45  45  46  45  45  46  48  48  48  46  49  50  49</a:t>
                      </a:r>
                      <a:r>
                        <a:rPr lang="en-US" sz="750" kern="100" dirty="0">
                          <a:latin typeface="標楷體" pitchFamily="65" charset="-120"/>
                          <a:ea typeface="標楷體" pitchFamily="65" charset="-120"/>
                        </a:rPr>
                        <a:t> 114 208 208</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44  46  45  46  46  46  47  44  47  48  49  49  49</a:t>
                      </a:r>
                      <a:r>
                        <a:rPr lang="en-US" sz="750" kern="100" dirty="0">
                          <a:latin typeface="標楷體" pitchFamily="65" charset="-120"/>
                          <a:ea typeface="標楷體" pitchFamily="65" charset="-120"/>
                        </a:rPr>
                        <a:t> 115 209 210</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44  48  47  45  47  45  46  46  47  50  51  51  50</a:t>
                      </a:r>
                      <a:r>
                        <a:rPr lang="en-US" sz="750" kern="100" dirty="0">
                          <a:latin typeface="標楷體" pitchFamily="65" charset="-120"/>
                          <a:ea typeface="標楷體" pitchFamily="65" charset="-120"/>
                        </a:rPr>
                        <a:t> 130 209 210</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45  41  76  82  69  59  52  44  42  52  52  52  51</a:t>
                      </a:r>
                      <a:r>
                        <a:rPr lang="en-US" sz="750" kern="100" dirty="0">
                          <a:latin typeface="標楷體" pitchFamily="65" charset="-120"/>
                          <a:ea typeface="標楷體" pitchFamily="65" charset="-120"/>
                        </a:rPr>
                        <a:t> 113 210 210</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200 196 198 199 203 205 206 206 201  </a:t>
                      </a:r>
                      <a:r>
                        <a:rPr lang="en-US" sz="750" kern="100" dirty="0">
                          <a:highlight>
                            <a:srgbClr val="FF0000"/>
                          </a:highlight>
                          <a:latin typeface="標楷體" pitchFamily="65" charset="-120"/>
                          <a:ea typeface="標楷體" pitchFamily="65" charset="-120"/>
                        </a:rPr>
                        <a:t>69  50  51  50</a:t>
                      </a:r>
                      <a:r>
                        <a:rPr lang="en-US" sz="750" kern="100" dirty="0">
                          <a:latin typeface="標楷體" pitchFamily="65" charset="-120"/>
                          <a:ea typeface="標楷體" pitchFamily="65" charset="-120"/>
                        </a:rPr>
                        <a:t> 115 209 209</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204 208 209 209 207 206 203 202 202  </a:t>
                      </a:r>
                      <a:r>
                        <a:rPr lang="en-US" sz="750" kern="100" dirty="0">
                          <a:highlight>
                            <a:srgbClr val="FF0000"/>
                          </a:highlight>
                          <a:latin typeface="標楷體" pitchFamily="65" charset="-120"/>
                          <a:ea typeface="標楷體" pitchFamily="65" charset="-120"/>
                        </a:rPr>
                        <a:t>90  51  50  49</a:t>
                      </a:r>
                      <a:r>
                        <a:rPr lang="en-US" sz="750" kern="100" dirty="0">
                          <a:latin typeface="標楷體" pitchFamily="65" charset="-120"/>
                          <a:ea typeface="標楷體" pitchFamily="65" charset="-120"/>
                        </a:rPr>
                        <a:t> 130 210 210</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36  43  52  63  69  62</a:t>
                      </a:r>
                      <a:r>
                        <a:rPr lang="en-US" sz="750" kern="100" dirty="0">
                          <a:latin typeface="標楷體" pitchFamily="65" charset="-120"/>
                          <a:ea typeface="標楷體" pitchFamily="65" charset="-120"/>
                        </a:rPr>
                        <a:t> 147 203 204  </a:t>
                      </a:r>
                      <a:r>
                        <a:rPr lang="en-US" sz="750" kern="100" dirty="0">
                          <a:highlight>
                            <a:srgbClr val="FF0000"/>
                          </a:highlight>
                          <a:latin typeface="標楷體" pitchFamily="65" charset="-120"/>
                          <a:ea typeface="標楷體" pitchFamily="65" charset="-120"/>
                        </a:rPr>
                        <a:t>77  50  47  47</a:t>
                      </a:r>
                      <a:r>
                        <a:rPr lang="en-US" sz="750" kern="100" dirty="0">
                          <a:latin typeface="標楷體" pitchFamily="65" charset="-120"/>
                          <a:ea typeface="標楷體" pitchFamily="65" charset="-120"/>
                        </a:rPr>
                        <a:t> 116 210 211</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39  42  42  41  43  43</a:t>
                      </a:r>
                      <a:r>
                        <a:rPr lang="en-US" sz="750" kern="100" dirty="0">
                          <a:latin typeface="標楷體" pitchFamily="65" charset="-120"/>
                          <a:ea typeface="標楷體" pitchFamily="65" charset="-120"/>
                        </a:rPr>
                        <a:t> 161 201 204  </a:t>
                      </a:r>
                      <a:r>
                        <a:rPr lang="en-US" sz="750" kern="100" dirty="0">
                          <a:highlight>
                            <a:srgbClr val="FF0000"/>
                          </a:highlight>
                          <a:latin typeface="標楷體" pitchFamily="65" charset="-120"/>
                          <a:ea typeface="標楷體" pitchFamily="65" charset="-120"/>
                        </a:rPr>
                        <a:t>61  48  46  46</a:t>
                      </a:r>
                      <a:r>
                        <a:rPr lang="en-US" sz="750" kern="100" dirty="0">
                          <a:latin typeface="標楷體" pitchFamily="65" charset="-120"/>
                          <a:ea typeface="標楷體" pitchFamily="65" charset="-120"/>
                        </a:rPr>
                        <a:t> 111 210 210</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38  42  41  41  45  43</a:t>
                      </a:r>
                      <a:r>
                        <a:rPr lang="en-US" sz="750" kern="100" dirty="0">
                          <a:latin typeface="標楷體" pitchFamily="65" charset="-120"/>
                          <a:ea typeface="標楷體" pitchFamily="65" charset="-120"/>
                        </a:rPr>
                        <a:t> 167 203 205  </a:t>
                      </a:r>
                      <a:r>
                        <a:rPr lang="en-US" sz="750" kern="100" dirty="0">
                          <a:highlight>
                            <a:srgbClr val="FF0000"/>
                          </a:highlight>
                          <a:latin typeface="標楷體" pitchFamily="65" charset="-120"/>
                          <a:ea typeface="標楷體" pitchFamily="65" charset="-120"/>
                        </a:rPr>
                        <a:t>88  47  49  47</a:t>
                      </a:r>
                      <a:r>
                        <a:rPr lang="en-US" sz="750" kern="100" dirty="0">
                          <a:latin typeface="標楷體" pitchFamily="65" charset="-120"/>
                          <a:ea typeface="標楷體" pitchFamily="65" charset="-120"/>
                        </a:rPr>
                        <a:t> 125 210 211</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40  41  39  41  43  43</a:t>
                      </a:r>
                      <a:r>
                        <a:rPr lang="en-US" sz="750" kern="100" dirty="0">
                          <a:latin typeface="標楷體" pitchFamily="65" charset="-120"/>
                          <a:ea typeface="標楷體" pitchFamily="65" charset="-120"/>
                        </a:rPr>
                        <a:t> 144 203 205  </a:t>
                      </a:r>
                      <a:r>
                        <a:rPr lang="en-US" sz="750" kern="100" dirty="0">
                          <a:highlight>
                            <a:srgbClr val="FF0000"/>
                          </a:highlight>
                          <a:latin typeface="標楷體" pitchFamily="65" charset="-120"/>
                          <a:ea typeface="標楷體" pitchFamily="65" charset="-120"/>
                        </a:rPr>
                        <a:t>79  48  49  45</a:t>
                      </a:r>
                      <a:r>
                        <a:rPr lang="en-US" sz="750" kern="100" dirty="0">
                          <a:latin typeface="標楷體" pitchFamily="65" charset="-120"/>
                          <a:ea typeface="標楷體" pitchFamily="65" charset="-120"/>
                        </a:rPr>
                        <a:t> 122 210 211</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35  39  38  40  38  42</a:t>
                      </a:r>
                      <a:r>
                        <a:rPr lang="en-US" sz="750" kern="100" dirty="0">
                          <a:latin typeface="標楷體" pitchFamily="65" charset="-120"/>
                          <a:ea typeface="標楷體" pitchFamily="65" charset="-120"/>
                        </a:rPr>
                        <a:t> 155 200 204  </a:t>
                      </a:r>
                      <a:r>
                        <a:rPr lang="en-US" sz="750" kern="100" dirty="0">
                          <a:highlight>
                            <a:srgbClr val="FF0000"/>
                          </a:highlight>
                          <a:latin typeface="標楷體" pitchFamily="65" charset="-120"/>
                          <a:ea typeface="標楷體" pitchFamily="65" charset="-120"/>
                        </a:rPr>
                        <a:t>64  48  48  46</a:t>
                      </a:r>
                      <a:r>
                        <a:rPr lang="en-US" sz="750" kern="100" dirty="0">
                          <a:latin typeface="標楷體" pitchFamily="65" charset="-120"/>
                          <a:ea typeface="標楷體" pitchFamily="65" charset="-120"/>
                        </a:rPr>
                        <a:t> 111 210 212</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35  38  37  38  39  39</a:t>
                      </a:r>
                      <a:r>
                        <a:rPr lang="en-US" sz="750" kern="100" dirty="0">
                          <a:latin typeface="標楷體" pitchFamily="65" charset="-120"/>
                          <a:ea typeface="標楷體" pitchFamily="65" charset="-120"/>
                        </a:rPr>
                        <a:t> 166 202 201  </a:t>
                      </a:r>
                      <a:r>
                        <a:rPr lang="en-US" sz="750" kern="100" dirty="0">
                          <a:highlight>
                            <a:srgbClr val="FF0000"/>
                          </a:highlight>
                          <a:latin typeface="標楷體" pitchFamily="65" charset="-120"/>
                          <a:ea typeface="標楷體" pitchFamily="65" charset="-120"/>
                        </a:rPr>
                        <a:t>81  50  47  45</a:t>
                      </a:r>
                      <a:r>
                        <a:rPr lang="en-US" sz="750" kern="100" dirty="0">
                          <a:latin typeface="標楷體" pitchFamily="65" charset="-120"/>
                          <a:ea typeface="標楷體" pitchFamily="65" charset="-120"/>
                        </a:rPr>
                        <a:t> 126 209 211</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35  37  37  32  33  35</a:t>
                      </a:r>
                      <a:r>
                        <a:rPr lang="en-US" sz="750" kern="100" dirty="0">
                          <a:latin typeface="標楷體" pitchFamily="65" charset="-120"/>
                          <a:ea typeface="標楷體" pitchFamily="65" charset="-120"/>
                        </a:rPr>
                        <a:t> 144 200 202  </a:t>
                      </a:r>
                      <a:r>
                        <a:rPr lang="en-US" sz="750" kern="100" dirty="0">
                          <a:highlight>
                            <a:srgbClr val="FF0000"/>
                          </a:highlight>
                          <a:latin typeface="標楷體" pitchFamily="65" charset="-120"/>
                          <a:ea typeface="標楷體" pitchFamily="65" charset="-120"/>
                        </a:rPr>
                        <a:t>82  47  47  45</a:t>
                      </a:r>
                      <a:r>
                        <a:rPr lang="en-US" sz="750" kern="100" dirty="0">
                          <a:latin typeface="標楷體" pitchFamily="65" charset="-120"/>
                          <a:ea typeface="標楷體" pitchFamily="65" charset="-120"/>
                        </a:rPr>
                        <a:t> 124 210 210</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146 142 139 134 129 127 172 199 201 101  82  98 117 152 210 211</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129 141 153 156 137 133 145 153 159 161 122 143 151 152 149 148</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15  15  19  21  17  15  13  12  22  22  20  18  15  91</a:t>
                      </a:r>
                      <a:r>
                        <a:rPr lang="en-US" sz="750" kern="100" dirty="0">
                          <a:latin typeface="標楷體" pitchFamily="65" charset="-120"/>
                          <a:ea typeface="標楷體" pitchFamily="65" charset="-120"/>
                        </a:rPr>
                        <a:t> 149 151</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24  29  28  28  25  25  23  23  23  29  32  31  31  88</a:t>
                      </a:r>
                      <a:r>
                        <a:rPr lang="en-US" sz="750" kern="100" dirty="0">
                          <a:latin typeface="標楷體" pitchFamily="65" charset="-120"/>
                          <a:ea typeface="標楷體" pitchFamily="65" charset="-120"/>
                        </a:rPr>
                        <a:t> 150 153</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25  28  28  28  23  27  24  29  30  32  32  30  31  88</a:t>
                      </a:r>
                      <a:r>
                        <a:rPr lang="en-US" sz="750" kern="100" dirty="0">
                          <a:latin typeface="標楷體" pitchFamily="65" charset="-120"/>
                          <a:ea typeface="標楷體" pitchFamily="65" charset="-120"/>
                        </a:rPr>
                        <a:t> 147 148</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27  27  29  29  24  28  23  26  28  31  32  31  29 100</a:t>
                      </a:r>
                      <a:r>
                        <a:rPr lang="en-US" sz="750" kern="100" dirty="0">
                          <a:latin typeface="標楷體" pitchFamily="65" charset="-120"/>
                          <a:ea typeface="標楷體" pitchFamily="65" charset="-120"/>
                        </a:rPr>
                        <a:t> 148 150</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32  29  66  70  54  46  40  32  29  39  32  29  32  87</a:t>
                      </a:r>
                      <a:r>
                        <a:rPr lang="en-US" sz="750" kern="100" dirty="0">
                          <a:latin typeface="標楷體" pitchFamily="65" charset="-120"/>
                          <a:ea typeface="標楷體" pitchFamily="65" charset="-120"/>
                        </a:rPr>
                        <a:t> 149 148</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162 158 158 160 158 163 164 164 165  </a:t>
                      </a:r>
                      <a:r>
                        <a:rPr lang="en-US" sz="750" kern="100" dirty="0">
                          <a:highlight>
                            <a:srgbClr val="FF0000"/>
                          </a:highlight>
                          <a:latin typeface="標楷體" pitchFamily="65" charset="-120"/>
                          <a:ea typeface="標楷體" pitchFamily="65" charset="-120"/>
                        </a:rPr>
                        <a:t>50  32  30  29  86</a:t>
                      </a:r>
                      <a:r>
                        <a:rPr lang="en-US" sz="750" kern="100" dirty="0">
                          <a:latin typeface="標楷體" pitchFamily="65" charset="-120"/>
                          <a:ea typeface="標楷體" pitchFamily="65" charset="-120"/>
                        </a:rPr>
                        <a:t> 149 151</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154 154 156 154 152 156 146 145 153  </a:t>
                      </a:r>
                      <a:r>
                        <a:rPr lang="en-US" sz="750" kern="100" dirty="0">
                          <a:highlight>
                            <a:srgbClr val="FF0000"/>
                          </a:highlight>
                          <a:latin typeface="標楷體" pitchFamily="65" charset="-120"/>
                          <a:ea typeface="標楷體" pitchFamily="65" charset="-120"/>
                        </a:rPr>
                        <a:t>70  29  30  33  98</a:t>
                      </a:r>
                      <a:r>
                        <a:rPr lang="en-US" sz="750" kern="100" dirty="0">
                          <a:latin typeface="標楷體" pitchFamily="65" charset="-120"/>
                          <a:ea typeface="標楷體" pitchFamily="65" charset="-120"/>
                        </a:rPr>
                        <a:t> 149 151</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18  23  29  40  45  45</a:t>
                      </a:r>
                      <a:r>
                        <a:rPr lang="en-US" sz="750" kern="100" dirty="0">
                          <a:latin typeface="標楷體" pitchFamily="65" charset="-120"/>
                          <a:ea typeface="標楷體" pitchFamily="65" charset="-120"/>
                        </a:rPr>
                        <a:t> 102 147 154  </a:t>
                      </a:r>
                      <a:r>
                        <a:rPr lang="en-US" sz="750" kern="100" dirty="0">
                          <a:highlight>
                            <a:srgbClr val="FF0000"/>
                          </a:highlight>
                          <a:latin typeface="標楷體" pitchFamily="65" charset="-120"/>
                          <a:ea typeface="標楷體" pitchFamily="65" charset="-120"/>
                        </a:rPr>
                        <a:t>59  28  29  31  89</a:t>
                      </a:r>
                      <a:r>
                        <a:rPr lang="en-US" sz="750" kern="100" dirty="0">
                          <a:latin typeface="標楷體" pitchFamily="65" charset="-120"/>
                          <a:ea typeface="標楷體" pitchFamily="65" charset="-120"/>
                        </a:rPr>
                        <a:t> 150 149</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28  28  26  29  23  25</a:t>
                      </a:r>
                      <a:r>
                        <a:rPr lang="en-US" sz="750" kern="100" dirty="0">
                          <a:latin typeface="標楷體" pitchFamily="65" charset="-120"/>
                          <a:ea typeface="標楷體" pitchFamily="65" charset="-120"/>
                        </a:rPr>
                        <a:t> 118 147 153  </a:t>
                      </a:r>
                      <a:r>
                        <a:rPr lang="en-US" sz="750" kern="100" dirty="0">
                          <a:highlight>
                            <a:srgbClr val="FF0000"/>
                          </a:highlight>
                          <a:latin typeface="標楷體" pitchFamily="65" charset="-120"/>
                          <a:ea typeface="標楷體" pitchFamily="65" charset="-120"/>
                        </a:rPr>
                        <a:t>48  29  28  27  91</a:t>
                      </a:r>
                      <a:r>
                        <a:rPr lang="en-US" sz="750" kern="100" dirty="0">
                          <a:latin typeface="標楷體" pitchFamily="65" charset="-120"/>
                          <a:ea typeface="標楷體" pitchFamily="65" charset="-120"/>
                        </a:rPr>
                        <a:t> 150 151</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26  28  27  24  21  23</a:t>
                      </a:r>
                      <a:r>
                        <a:rPr lang="en-US" sz="750" kern="100" dirty="0">
                          <a:latin typeface="標楷體" pitchFamily="65" charset="-120"/>
                          <a:ea typeface="標楷體" pitchFamily="65" charset="-120"/>
                        </a:rPr>
                        <a:t> 119 145 149  </a:t>
                      </a:r>
                      <a:r>
                        <a:rPr lang="en-US" sz="750" kern="100" dirty="0">
                          <a:highlight>
                            <a:srgbClr val="FF0000"/>
                          </a:highlight>
                          <a:latin typeface="標楷體" pitchFamily="65" charset="-120"/>
                          <a:ea typeface="標楷體" pitchFamily="65" charset="-120"/>
                        </a:rPr>
                        <a:t>78  31  26  28 100</a:t>
                      </a:r>
                      <a:r>
                        <a:rPr lang="en-US" sz="750" kern="100" dirty="0">
                          <a:latin typeface="標楷體" pitchFamily="65" charset="-120"/>
                          <a:ea typeface="標楷體" pitchFamily="65" charset="-120"/>
                        </a:rPr>
                        <a:t> 150 148</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25  22  23  24  24  26</a:t>
                      </a:r>
                      <a:r>
                        <a:rPr lang="en-US" sz="750" kern="100" dirty="0">
                          <a:latin typeface="標楷體" pitchFamily="65" charset="-120"/>
                          <a:ea typeface="標楷體" pitchFamily="65" charset="-120"/>
                        </a:rPr>
                        <a:t> 107 143 154  </a:t>
                      </a:r>
                      <a:r>
                        <a:rPr lang="en-US" sz="750" kern="100" dirty="0">
                          <a:highlight>
                            <a:srgbClr val="FF0000"/>
                          </a:highlight>
                          <a:latin typeface="標楷體" pitchFamily="65" charset="-120"/>
                          <a:ea typeface="標楷體" pitchFamily="65" charset="-120"/>
                        </a:rPr>
                        <a:t>62  28  28  32  95</a:t>
                      </a:r>
                      <a:r>
                        <a:rPr lang="en-US" sz="750" kern="100" dirty="0">
                          <a:latin typeface="標楷體" pitchFamily="65" charset="-120"/>
                          <a:ea typeface="標楷體" pitchFamily="65" charset="-120"/>
                        </a:rPr>
                        <a:t> 150 148</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26  22  20  20  26  24</a:t>
                      </a:r>
                      <a:r>
                        <a:rPr lang="en-US" sz="750" kern="100" dirty="0">
                          <a:latin typeface="標楷體" pitchFamily="65" charset="-120"/>
                          <a:ea typeface="標楷體" pitchFamily="65" charset="-120"/>
                        </a:rPr>
                        <a:t> 122 144 154  </a:t>
                      </a:r>
                      <a:r>
                        <a:rPr lang="en-US" sz="750" kern="100" dirty="0">
                          <a:highlight>
                            <a:srgbClr val="FF0000"/>
                          </a:highlight>
                          <a:latin typeface="標楷體" pitchFamily="65" charset="-120"/>
                          <a:ea typeface="標楷體" pitchFamily="65" charset="-120"/>
                        </a:rPr>
                        <a:t>48  26  21  28  88</a:t>
                      </a:r>
                      <a:r>
                        <a:rPr lang="en-US" sz="750" kern="100" dirty="0">
                          <a:latin typeface="標楷體" pitchFamily="65" charset="-120"/>
                          <a:ea typeface="標楷體" pitchFamily="65" charset="-120"/>
                        </a:rPr>
                        <a:t> 150 147</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22  24  24  24  23  26</a:t>
                      </a:r>
                      <a:r>
                        <a:rPr lang="en-US" sz="750" kern="100" dirty="0">
                          <a:latin typeface="標楷體" pitchFamily="65" charset="-120"/>
                          <a:ea typeface="標楷體" pitchFamily="65" charset="-120"/>
                        </a:rPr>
                        <a:t> 128 144 150  </a:t>
                      </a:r>
                      <a:r>
                        <a:rPr lang="en-US" sz="750" kern="100" dirty="0">
                          <a:highlight>
                            <a:srgbClr val="FF0000"/>
                          </a:highlight>
                          <a:latin typeface="標楷體" pitchFamily="65" charset="-120"/>
                          <a:ea typeface="標楷體" pitchFamily="65" charset="-120"/>
                        </a:rPr>
                        <a:t>54  22  25  28  91</a:t>
                      </a:r>
                      <a:r>
                        <a:rPr lang="en-US" sz="750" kern="100" dirty="0">
                          <a:latin typeface="標楷體" pitchFamily="65" charset="-120"/>
                          <a:ea typeface="標楷體" pitchFamily="65" charset="-120"/>
                        </a:rPr>
                        <a:t> 148 147</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a:t>
                      </a:r>
                      <a:r>
                        <a:rPr lang="en-US" sz="750" kern="100" dirty="0">
                          <a:highlight>
                            <a:srgbClr val="FF0000"/>
                          </a:highlight>
                          <a:latin typeface="標楷體" pitchFamily="65" charset="-120"/>
                          <a:ea typeface="標楷體" pitchFamily="65" charset="-120"/>
                        </a:rPr>
                        <a:t>23  23  22  18  19  21</a:t>
                      </a:r>
                      <a:r>
                        <a:rPr lang="en-US" sz="750" kern="100" dirty="0">
                          <a:latin typeface="標楷體" pitchFamily="65" charset="-120"/>
                          <a:ea typeface="標楷體" pitchFamily="65" charset="-120"/>
                        </a:rPr>
                        <a:t> 112 145 151  </a:t>
                      </a:r>
                      <a:r>
                        <a:rPr lang="en-US" sz="750" kern="100" dirty="0">
                          <a:highlight>
                            <a:srgbClr val="FF0000"/>
                          </a:highlight>
                          <a:latin typeface="標楷體" pitchFamily="65" charset="-120"/>
                          <a:ea typeface="標楷體" pitchFamily="65" charset="-120"/>
                        </a:rPr>
                        <a:t>60  28  28  27  81</a:t>
                      </a:r>
                      <a:r>
                        <a:rPr lang="en-US" sz="750" kern="100" dirty="0">
                          <a:latin typeface="標楷體" pitchFamily="65" charset="-120"/>
                          <a:ea typeface="標楷體" pitchFamily="65" charset="-120"/>
                        </a:rPr>
                        <a:t> 147 150</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132 129 123 116 110 108 134 146 147  </a:t>
                      </a:r>
                      <a:r>
                        <a:rPr lang="en-US" sz="750" kern="100" dirty="0">
                          <a:highlight>
                            <a:srgbClr val="FF0000"/>
                          </a:highlight>
                          <a:latin typeface="標楷體" pitchFamily="65" charset="-120"/>
                          <a:ea typeface="標楷體" pitchFamily="65" charset="-120"/>
                        </a:rPr>
                        <a:t>80  64  79  99</a:t>
                      </a:r>
                      <a:r>
                        <a:rPr lang="en-US" sz="750" kern="100" dirty="0">
                          <a:latin typeface="標楷體" pitchFamily="65" charset="-120"/>
                          <a:ea typeface="標楷體" pitchFamily="65" charset="-120"/>
                        </a:rPr>
                        <a:t> 118 148 148</a:t>
                      </a:r>
                      <a:endParaRPr lang="zh-TW" sz="750" kern="100" dirty="0">
                        <a:latin typeface="標楷體" pitchFamily="65" charset="-120"/>
                        <a:ea typeface="標楷體" pitchFamily="65" charset="-120"/>
                        <a:cs typeface="Times New Roman"/>
                      </a:endParaRPr>
                    </a:p>
                  </a:txBody>
                  <a:tcPr marL="53578" marR="53578" marT="0" marB="0"/>
                </a:tc>
              </a:tr>
            </a:tbl>
          </a:graphicData>
        </a:graphic>
      </p:graphicFrame>
    </p:spTree>
    <p:extLst>
      <p:ext uri="{BB962C8B-B14F-4D97-AF65-F5344CB8AC3E}">
        <p14:creationId xmlns:p14="http://schemas.microsoft.com/office/powerpoint/2010/main" xmlns="" val="12839346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以記事本觀看</a:t>
            </a:r>
            <a:r>
              <a:rPr lang="zh-TW" altLang="zh-TW" dirty="0" smtClean="0"/>
              <a:t>圖卡</a:t>
            </a:r>
            <a:r>
              <a:rPr lang="zh-TW" altLang="en-US" dirty="0" smtClean="0"/>
              <a:t>特徵檔的內容（</a:t>
            </a:r>
            <a:r>
              <a:rPr lang="en-US" altLang="zh-TW" dirty="0" smtClean="0"/>
              <a:t>4</a:t>
            </a:r>
            <a:r>
              <a:rPr lang="zh-TW" altLang="en-US" dirty="0" smtClean="0"/>
              <a:t>）</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23</a:t>
            </a:fld>
            <a:endParaRPr lang="zh-TW" altLang="en-US"/>
          </a:p>
        </p:txBody>
      </p:sp>
      <p:sp>
        <p:nvSpPr>
          <p:cNvPr id="4" name="內容版面配置區 3"/>
          <p:cNvSpPr>
            <a:spLocks noGrp="1"/>
          </p:cNvSpPr>
          <p:nvPr>
            <p:ph sz="quarter" idx="1"/>
          </p:nvPr>
        </p:nvSpPr>
        <p:spPr>
          <a:xfrm>
            <a:off x="301752" y="1527048"/>
            <a:ext cx="4990328" cy="3486128"/>
          </a:xfrm>
        </p:spPr>
        <p:txBody>
          <a:bodyPr/>
          <a:lstStyle/>
          <a:p>
            <a:r>
              <a:rPr lang="zh-TW" altLang="en-US" dirty="0" smtClean="0"/>
              <a:t>圖卡特徵檔</a:t>
            </a:r>
            <a:r>
              <a:rPr lang="en-US" altLang="zh-TW" dirty="0" smtClean="0"/>
              <a:t> </a:t>
            </a:r>
            <a:r>
              <a:rPr lang="en-US" altLang="zh-TW" dirty="0" err="1" smtClean="0"/>
              <a:t>patt.l</a:t>
            </a:r>
            <a:r>
              <a:rPr lang="zh-TW" altLang="en-US" dirty="0" smtClean="0"/>
              <a:t>使用記事本開啟後的部份內容。</a:t>
            </a:r>
            <a:endParaRPr lang="en-US" altLang="zh-TW" dirty="0" smtClean="0"/>
          </a:p>
          <a:p>
            <a:r>
              <a:rPr lang="zh-TW" altLang="en-US" dirty="0" smtClean="0"/>
              <a:t>如右方所示則為９０度的特徵檔內容。</a:t>
            </a:r>
            <a:endParaRPr lang="en-US" altLang="zh-TW" dirty="0" smtClean="0"/>
          </a:p>
          <a:p>
            <a:r>
              <a:rPr lang="zh-TW" altLang="en-US" dirty="0" smtClean="0"/>
              <a:t>每一個角度的圖卡都製作成三份類似的特徵。每份大小皆為１６</a:t>
            </a:r>
            <a:r>
              <a:rPr lang="en-US" altLang="zh-TW" dirty="0" smtClean="0"/>
              <a:t>X</a:t>
            </a:r>
            <a:r>
              <a:rPr lang="zh-TW" altLang="en-US" dirty="0" smtClean="0"/>
              <a:t>１６。</a:t>
            </a:r>
            <a:endParaRPr lang="zh-TW" altLang="en-US" dirty="0"/>
          </a:p>
        </p:txBody>
      </p:sp>
      <p:graphicFrame>
        <p:nvGraphicFramePr>
          <p:cNvPr id="7" name="表格 6"/>
          <p:cNvGraphicFramePr>
            <a:graphicFrameLocks noGrp="1"/>
          </p:cNvGraphicFramePr>
          <p:nvPr/>
        </p:nvGraphicFramePr>
        <p:xfrm>
          <a:off x="5796136" y="1268760"/>
          <a:ext cx="3168352" cy="5486400"/>
        </p:xfrm>
        <a:graphic>
          <a:graphicData uri="http://schemas.openxmlformats.org/drawingml/2006/table">
            <a:tbl>
              <a:tblPr>
                <a:tableStyleId>{46F890A9-2807-4EBB-B81D-B2AA78EC7F39}</a:tableStyleId>
              </a:tblPr>
              <a:tblGrid>
                <a:gridCol w="3168352"/>
              </a:tblGrid>
              <a:tr h="4064000">
                <a:tc>
                  <a:txBody>
                    <a:bodyPr/>
                    <a:lstStyle/>
                    <a:p>
                      <a:pPr>
                        <a:spcAft>
                          <a:spcPts val="0"/>
                        </a:spcAft>
                      </a:pPr>
                      <a:r>
                        <a:rPr lang="en-US" sz="750" kern="100" dirty="0">
                          <a:latin typeface="標楷體" pitchFamily="65" charset="-120"/>
                          <a:ea typeface="標楷體" pitchFamily="65" charset="-120"/>
                        </a:rPr>
                        <a:t> 221 223 222 223 223 226 227 227 228 227 226 228 228 228 226 228</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222 221 222 223 224 225 225 226 228 226 227 227 226 227 226 227</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221 130 118 121 140 123 121 135 120 114 129 129 118 135 133 164</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214  </a:t>
                      </a:r>
                      <a:r>
                        <a:rPr lang="en-US" sz="750" kern="100" dirty="0">
                          <a:highlight>
                            <a:srgbClr val="FF0000"/>
                          </a:highlight>
                          <a:latin typeface="標楷體" pitchFamily="65" charset="-120"/>
                          <a:ea typeface="標楷體" pitchFamily="65" charset="-120"/>
                        </a:rPr>
                        <a:t>36  53  53  53  56  55  58  51  54  56  52  54  54  50</a:t>
                      </a:r>
                      <a:r>
                        <a:rPr lang="en-US" sz="750" kern="100" dirty="0">
                          <a:latin typeface="標楷體" pitchFamily="65" charset="-120"/>
                          <a:ea typeface="標楷體" pitchFamily="65" charset="-120"/>
                        </a:rPr>
                        <a:t> 123</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207  </a:t>
                      </a:r>
                      <a:r>
                        <a:rPr lang="en-US" sz="750" kern="100" dirty="0">
                          <a:highlight>
                            <a:srgbClr val="FF0000"/>
                          </a:highlight>
                          <a:latin typeface="標楷體" pitchFamily="65" charset="-120"/>
                          <a:ea typeface="標楷體" pitchFamily="65" charset="-120"/>
                        </a:rPr>
                        <a:t>38  54  54  53  56  57  56  53  54  55  53  50  51  53</a:t>
                      </a:r>
                      <a:r>
                        <a:rPr lang="en-US" sz="750" kern="100" dirty="0">
                          <a:latin typeface="標楷體" pitchFamily="65" charset="-120"/>
                          <a:ea typeface="標楷體" pitchFamily="65" charset="-120"/>
                        </a:rPr>
                        <a:t> 105</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190  </a:t>
                      </a:r>
                      <a:r>
                        <a:rPr lang="en-US" sz="750" kern="100" dirty="0">
                          <a:highlight>
                            <a:srgbClr val="FF0000"/>
                          </a:highlight>
                          <a:latin typeface="標楷體" pitchFamily="65" charset="-120"/>
                          <a:ea typeface="標楷體" pitchFamily="65" charset="-120"/>
                        </a:rPr>
                        <a:t>40  53  56  55  55  54  53  52  52  54  59  54  54  52</a:t>
                      </a:r>
                      <a:r>
                        <a:rPr lang="en-US" sz="750" kern="100" dirty="0">
                          <a:latin typeface="標楷體" pitchFamily="65" charset="-120"/>
                          <a:ea typeface="標楷體" pitchFamily="65" charset="-120"/>
                        </a:rPr>
                        <a:t>  87</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226  </a:t>
                      </a:r>
                      <a:r>
                        <a:rPr lang="en-US" sz="750" kern="100" dirty="0">
                          <a:highlight>
                            <a:srgbClr val="FF0000"/>
                          </a:highlight>
                          <a:latin typeface="標楷體" pitchFamily="65" charset="-120"/>
                          <a:ea typeface="標楷體" pitchFamily="65" charset="-120"/>
                        </a:rPr>
                        <a:t>43  53  55  53  55  74  96  80  64  89  81  76  85  91</a:t>
                      </a:r>
                      <a:r>
                        <a:rPr lang="en-US" sz="750" kern="100" dirty="0">
                          <a:latin typeface="標楷體" pitchFamily="65" charset="-120"/>
                          <a:ea typeface="標楷體" pitchFamily="65" charset="-120"/>
                        </a:rPr>
                        <a:t> 108</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223  </a:t>
                      </a:r>
                      <a:r>
                        <a:rPr lang="en-US" sz="750" kern="100" dirty="0">
                          <a:highlight>
                            <a:srgbClr val="FF0000"/>
                          </a:highlight>
                          <a:latin typeface="標楷體" pitchFamily="65" charset="-120"/>
                          <a:ea typeface="標楷體" pitchFamily="65" charset="-120"/>
                        </a:rPr>
                        <a:t>47  54  56  55  48</a:t>
                      </a:r>
                      <a:r>
                        <a:rPr lang="en-US" sz="750" kern="100" dirty="0">
                          <a:latin typeface="標楷體" pitchFamily="65" charset="-120"/>
                          <a:ea typeface="標楷體" pitchFamily="65" charset="-120"/>
                        </a:rPr>
                        <a:t> 209 215 216 218 219 215 215 211 214 216</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214  </a:t>
                      </a:r>
                      <a:r>
                        <a:rPr lang="en-US" sz="750" kern="100" dirty="0">
                          <a:highlight>
                            <a:srgbClr val="FF0000"/>
                          </a:highlight>
                          <a:latin typeface="標楷體" pitchFamily="65" charset="-120"/>
                          <a:ea typeface="標楷體" pitchFamily="65" charset="-120"/>
                        </a:rPr>
                        <a:t>36  51  48  55  51</a:t>
                      </a:r>
                      <a:r>
                        <a:rPr lang="en-US" sz="750" kern="100" dirty="0">
                          <a:latin typeface="標楷體" pitchFamily="65" charset="-120"/>
                          <a:ea typeface="標楷體" pitchFamily="65" charset="-120"/>
                        </a:rPr>
                        <a:t> 216 218 218 217 217 216 216 215 215 215</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204  </a:t>
                      </a:r>
                      <a:r>
                        <a:rPr lang="en-US" sz="750" kern="100" dirty="0">
                          <a:highlight>
                            <a:srgbClr val="FF0000"/>
                          </a:highlight>
                          <a:latin typeface="標楷體" pitchFamily="65" charset="-120"/>
                          <a:ea typeface="標楷體" pitchFamily="65" charset="-120"/>
                        </a:rPr>
                        <a:t>35  49  49  48  56</a:t>
                      </a:r>
                      <a:r>
                        <a:rPr lang="en-US" sz="750" kern="100" dirty="0">
                          <a:latin typeface="標楷體" pitchFamily="65" charset="-120"/>
                          <a:ea typeface="標楷體" pitchFamily="65" charset="-120"/>
                        </a:rPr>
                        <a:t> 214 219 160 172 177 155 164 172 152 183</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191  </a:t>
                      </a:r>
                      <a:r>
                        <a:rPr lang="en-US" sz="750" kern="100" dirty="0">
                          <a:highlight>
                            <a:srgbClr val="FF0000"/>
                          </a:highlight>
                          <a:latin typeface="標楷體" pitchFamily="65" charset="-120"/>
                          <a:ea typeface="標楷體" pitchFamily="65" charset="-120"/>
                        </a:rPr>
                        <a:t>36  48  51  52  65</a:t>
                      </a:r>
                      <a:r>
                        <a:rPr lang="en-US" sz="750" kern="100" dirty="0">
                          <a:latin typeface="標楷體" pitchFamily="65" charset="-120"/>
                          <a:ea typeface="標楷體" pitchFamily="65" charset="-120"/>
                        </a:rPr>
                        <a:t> 214 223  </a:t>
                      </a:r>
                      <a:r>
                        <a:rPr lang="en-US" sz="750" kern="100" dirty="0">
                          <a:highlight>
                            <a:srgbClr val="FF0000"/>
                          </a:highlight>
                          <a:latin typeface="標楷體" pitchFamily="65" charset="-120"/>
                          <a:ea typeface="標楷體" pitchFamily="65" charset="-120"/>
                        </a:rPr>
                        <a:t>71  46  42  42  45  47  39</a:t>
                      </a:r>
                      <a:r>
                        <a:rPr lang="en-US" sz="750" kern="100" dirty="0">
                          <a:latin typeface="標楷體" pitchFamily="65" charset="-120"/>
                          <a:ea typeface="標楷體" pitchFamily="65" charset="-120"/>
                        </a:rPr>
                        <a:t> 129</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201  </a:t>
                      </a:r>
                      <a:r>
                        <a:rPr lang="en-US" sz="750" kern="100" dirty="0">
                          <a:highlight>
                            <a:srgbClr val="FF0000"/>
                          </a:highlight>
                          <a:latin typeface="標楷體" pitchFamily="65" charset="-120"/>
                          <a:ea typeface="標楷體" pitchFamily="65" charset="-120"/>
                        </a:rPr>
                        <a:t>38  51  53  52  76</a:t>
                      </a:r>
                      <a:r>
                        <a:rPr lang="en-US" sz="750" kern="100" dirty="0">
                          <a:latin typeface="標楷體" pitchFamily="65" charset="-120"/>
                          <a:ea typeface="標楷體" pitchFamily="65" charset="-120"/>
                        </a:rPr>
                        <a:t> 213 220  </a:t>
                      </a:r>
                      <a:r>
                        <a:rPr lang="en-US" sz="750" kern="100" dirty="0">
                          <a:highlight>
                            <a:srgbClr val="FF0000"/>
                          </a:highlight>
                          <a:latin typeface="標楷體" pitchFamily="65" charset="-120"/>
                          <a:ea typeface="標楷體" pitchFamily="65" charset="-120"/>
                        </a:rPr>
                        <a:t>74  49  47  47  46  43  36</a:t>
                      </a:r>
                      <a:r>
                        <a:rPr lang="en-US" sz="750" kern="100" dirty="0">
                          <a:latin typeface="標楷體" pitchFamily="65" charset="-120"/>
                          <a:ea typeface="標楷體" pitchFamily="65" charset="-120"/>
                        </a:rPr>
                        <a:t> 132</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220  </a:t>
                      </a:r>
                      <a:r>
                        <a:rPr lang="en-US" sz="750" kern="100" dirty="0">
                          <a:highlight>
                            <a:srgbClr val="FF0000"/>
                          </a:highlight>
                          <a:latin typeface="標楷體" pitchFamily="65" charset="-120"/>
                          <a:ea typeface="標楷體" pitchFamily="65" charset="-120"/>
                        </a:rPr>
                        <a:t>43  54  53  51  86</a:t>
                      </a:r>
                      <a:r>
                        <a:rPr lang="en-US" sz="750" kern="100" dirty="0">
                          <a:latin typeface="標楷體" pitchFamily="65" charset="-120"/>
                          <a:ea typeface="標楷體" pitchFamily="65" charset="-120"/>
                        </a:rPr>
                        <a:t> 209 224  </a:t>
                      </a:r>
                      <a:r>
                        <a:rPr lang="en-US" sz="750" kern="100" dirty="0">
                          <a:highlight>
                            <a:srgbClr val="FF0000"/>
                          </a:highlight>
                          <a:latin typeface="標楷體" pitchFamily="65" charset="-120"/>
                          <a:ea typeface="標楷體" pitchFamily="65" charset="-120"/>
                        </a:rPr>
                        <a:t>69  45  51  44  47  43  38</a:t>
                      </a:r>
                      <a:r>
                        <a:rPr lang="en-US" sz="750" kern="100" dirty="0">
                          <a:latin typeface="標楷體" pitchFamily="65" charset="-120"/>
                          <a:ea typeface="標楷體" pitchFamily="65" charset="-120"/>
                        </a:rPr>
                        <a:t> 137</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215  </a:t>
                      </a:r>
                      <a:r>
                        <a:rPr lang="en-US" sz="750" kern="100" dirty="0">
                          <a:highlight>
                            <a:srgbClr val="FF0000"/>
                          </a:highlight>
                          <a:latin typeface="標楷體" pitchFamily="65" charset="-120"/>
                          <a:ea typeface="標楷體" pitchFamily="65" charset="-120"/>
                        </a:rPr>
                        <a:t>39  54  52  50  77</a:t>
                      </a:r>
                      <a:r>
                        <a:rPr lang="en-US" sz="750" kern="100" dirty="0">
                          <a:latin typeface="標楷體" pitchFamily="65" charset="-120"/>
                          <a:ea typeface="標楷體" pitchFamily="65" charset="-120"/>
                        </a:rPr>
                        <a:t> 207 224  </a:t>
                      </a:r>
                      <a:r>
                        <a:rPr lang="en-US" sz="750" kern="100" dirty="0">
                          <a:highlight>
                            <a:srgbClr val="FF0000"/>
                          </a:highlight>
                          <a:latin typeface="標楷體" pitchFamily="65" charset="-120"/>
                          <a:ea typeface="標楷體" pitchFamily="65" charset="-120"/>
                        </a:rPr>
                        <a:t>58  45  49  44  40  44  42</a:t>
                      </a:r>
                      <a:r>
                        <a:rPr lang="en-US" sz="750" kern="100" dirty="0">
                          <a:latin typeface="標楷體" pitchFamily="65" charset="-120"/>
                          <a:ea typeface="標楷體" pitchFamily="65" charset="-120"/>
                        </a:rPr>
                        <a:t> 141</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202  </a:t>
                      </a:r>
                      <a:r>
                        <a:rPr lang="en-US" sz="750" kern="100" dirty="0">
                          <a:highlight>
                            <a:srgbClr val="FF0000"/>
                          </a:highlight>
                          <a:latin typeface="標楷體" pitchFamily="65" charset="-120"/>
                          <a:ea typeface="標楷體" pitchFamily="65" charset="-120"/>
                        </a:rPr>
                        <a:t>33  50  51  49  42</a:t>
                      </a:r>
                      <a:r>
                        <a:rPr lang="en-US" sz="750" kern="100" dirty="0">
                          <a:latin typeface="標楷體" pitchFamily="65" charset="-120"/>
                          <a:ea typeface="標楷體" pitchFamily="65" charset="-120"/>
                        </a:rPr>
                        <a:t> 209 223  </a:t>
                      </a:r>
                      <a:r>
                        <a:rPr lang="en-US" sz="750" kern="100" dirty="0">
                          <a:highlight>
                            <a:srgbClr val="FF0000"/>
                          </a:highlight>
                          <a:latin typeface="標楷體" pitchFamily="65" charset="-120"/>
                          <a:ea typeface="標楷體" pitchFamily="65" charset="-120"/>
                        </a:rPr>
                        <a:t>47  43  48  44  42  45  40</a:t>
                      </a:r>
                      <a:r>
                        <a:rPr lang="en-US" sz="750" kern="100" dirty="0">
                          <a:latin typeface="標楷體" pitchFamily="65" charset="-120"/>
                          <a:ea typeface="標楷體" pitchFamily="65" charset="-120"/>
                        </a:rPr>
                        <a:t> 143</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191  </a:t>
                      </a:r>
                      <a:r>
                        <a:rPr lang="en-US" sz="750" kern="100" dirty="0">
                          <a:highlight>
                            <a:srgbClr val="FF0000"/>
                          </a:highlight>
                          <a:latin typeface="標楷體" pitchFamily="65" charset="-120"/>
                          <a:ea typeface="標楷體" pitchFamily="65" charset="-120"/>
                        </a:rPr>
                        <a:t>36  50  48  46  52</a:t>
                      </a:r>
                      <a:r>
                        <a:rPr lang="en-US" sz="750" kern="100" dirty="0">
                          <a:latin typeface="標楷體" pitchFamily="65" charset="-120"/>
                          <a:ea typeface="標楷體" pitchFamily="65" charset="-120"/>
                        </a:rPr>
                        <a:t> 212 221  </a:t>
                      </a:r>
                      <a:r>
                        <a:rPr lang="en-US" sz="750" kern="100" dirty="0">
                          <a:highlight>
                            <a:srgbClr val="FF0000"/>
                          </a:highlight>
                          <a:latin typeface="標楷體" pitchFamily="65" charset="-120"/>
                          <a:ea typeface="標楷體" pitchFamily="65" charset="-120"/>
                        </a:rPr>
                        <a:t>46  44  42  47  42  37  36</a:t>
                      </a:r>
                      <a:r>
                        <a:rPr lang="en-US" sz="750" kern="100" dirty="0">
                          <a:latin typeface="標楷體" pitchFamily="65" charset="-120"/>
                          <a:ea typeface="標楷體" pitchFamily="65" charset="-120"/>
                        </a:rPr>
                        <a:t> 148</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205 206 208 210 210 210 209 210 211 210 211 211 212 211 210 211</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204 206 208 209 209 210 209 210 210 210 210 210 210 209 210 210</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205 123 114 115 130 113 115 130 116 111 125 122 111 126 124 152</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201  </a:t>
                      </a:r>
                      <a:r>
                        <a:rPr lang="en-US" sz="750" kern="100" dirty="0">
                          <a:highlight>
                            <a:srgbClr val="FF0000"/>
                          </a:highlight>
                          <a:latin typeface="標楷體" pitchFamily="65" charset="-120"/>
                          <a:ea typeface="標楷體" pitchFamily="65" charset="-120"/>
                        </a:rPr>
                        <a:t>32  49  49  50  51  50  49  47  46  47  45  46  45  45</a:t>
                      </a:r>
                      <a:r>
                        <a:rPr lang="en-US" sz="750" kern="100" dirty="0">
                          <a:latin typeface="標楷體" pitchFamily="65" charset="-120"/>
                          <a:ea typeface="標楷體" pitchFamily="65" charset="-120"/>
                        </a:rPr>
                        <a:t> 117</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193  </a:t>
                      </a:r>
                      <a:r>
                        <a:rPr lang="en-US" sz="750" kern="100" dirty="0">
                          <a:highlight>
                            <a:srgbClr val="FF0000"/>
                          </a:highlight>
                          <a:latin typeface="標楷體" pitchFamily="65" charset="-120"/>
                          <a:ea typeface="標楷體" pitchFamily="65" charset="-120"/>
                        </a:rPr>
                        <a:t>32  50  49  51  52  51  50  47  46  49  49  48  47  47  98</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178  </a:t>
                      </a:r>
                      <a:r>
                        <a:rPr lang="en-US" sz="750" kern="100" dirty="0">
                          <a:highlight>
                            <a:srgbClr val="FF0000"/>
                          </a:highlight>
                          <a:latin typeface="標楷體" pitchFamily="65" charset="-120"/>
                          <a:ea typeface="標楷體" pitchFamily="65" charset="-120"/>
                        </a:rPr>
                        <a:t>35  49  49  51  52  50  51  50  48  47  48  48  50  47  82</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210  </a:t>
                      </a:r>
                      <a:r>
                        <a:rPr lang="en-US" sz="750" kern="100" dirty="0">
                          <a:highlight>
                            <a:srgbClr val="FF0000"/>
                          </a:highlight>
                          <a:latin typeface="標楷體" pitchFamily="65" charset="-120"/>
                          <a:ea typeface="標楷體" pitchFamily="65" charset="-120"/>
                        </a:rPr>
                        <a:t>37  46  48  50  52  69  90  77  61  88  79  64  81  82</a:t>
                      </a:r>
                      <a:r>
                        <a:rPr lang="en-US" sz="750" kern="100" dirty="0">
                          <a:latin typeface="標楷體" pitchFamily="65" charset="-120"/>
                          <a:ea typeface="標楷體" pitchFamily="65" charset="-120"/>
                        </a:rPr>
                        <a:t> 101</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207  </a:t>
                      </a:r>
                      <a:r>
                        <a:rPr lang="en-US" sz="750" kern="100" dirty="0">
                          <a:highlight>
                            <a:srgbClr val="FF0000"/>
                          </a:highlight>
                          <a:latin typeface="標楷體" pitchFamily="65" charset="-120"/>
                          <a:ea typeface="標楷體" pitchFamily="65" charset="-120"/>
                        </a:rPr>
                        <a:t>39  48  47  47  42</a:t>
                      </a:r>
                      <a:r>
                        <a:rPr lang="en-US" sz="750" kern="100" dirty="0">
                          <a:latin typeface="標楷體" pitchFamily="65" charset="-120"/>
                          <a:ea typeface="標楷體" pitchFamily="65" charset="-120"/>
                        </a:rPr>
                        <a:t> 201 202 204 204 205 205 204 201 202 201</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200  </a:t>
                      </a:r>
                      <a:r>
                        <a:rPr lang="en-US" sz="750" kern="100" dirty="0">
                          <a:highlight>
                            <a:srgbClr val="FF0000"/>
                          </a:highlight>
                          <a:latin typeface="標楷體" pitchFamily="65" charset="-120"/>
                          <a:ea typeface="標楷體" pitchFamily="65" charset="-120"/>
                        </a:rPr>
                        <a:t>31  48  44  46  44</a:t>
                      </a:r>
                      <a:r>
                        <a:rPr lang="en-US" sz="750" kern="100" dirty="0">
                          <a:latin typeface="標楷體" pitchFamily="65" charset="-120"/>
                          <a:ea typeface="標楷體" pitchFamily="65" charset="-120"/>
                        </a:rPr>
                        <a:t> 206 202 203 201 203 203 200 202 200 199</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194  </a:t>
                      </a:r>
                      <a:r>
                        <a:rPr lang="en-US" sz="750" kern="100" dirty="0">
                          <a:highlight>
                            <a:srgbClr val="FF0000"/>
                          </a:highlight>
                          <a:latin typeface="標楷體" pitchFamily="65" charset="-120"/>
                          <a:ea typeface="標楷體" pitchFamily="65" charset="-120"/>
                        </a:rPr>
                        <a:t>31  48  47  46  52</a:t>
                      </a:r>
                      <a:r>
                        <a:rPr lang="en-US" sz="750" kern="100" dirty="0">
                          <a:latin typeface="標楷體" pitchFamily="65" charset="-120"/>
                          <a:ea typeface="標楷體" pitchFamily="65" charset="-120"/>
                        </a:rPr>
                        <a:t> 206 203 147 161 167 144 155 166 144 172</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178  </a:t>
                      </a:r>
                      <a:r>
                        <a:rPr lang="en-US" sz="750" kern="100" dirty="0">
                          <a:highlight>
                            <a:srgbClr val="FF0000"/>
                          </a:highlight>
                          <a:latin typeface="標楷體" pitchFamily="65" charset="-120"/>
                          <a:ea typeface="標楷體" pitchFamily="65" charset="-120"/>
                        </a:rPr>
                        <a:t>31  46  46  45  59</a:t>
                      </a:r>
                      <a:r>
                        <a:rPr lang="en-US" sz="750" kern="100" dirty="0">
                          <a:latin typeface="標楷體" pitchFamily="65" charset="-120"/>
                          <a:ea typeface="標楷體" pitchFamily="65" charset="-120"/>
                        </a:rPr>
                        <a:t> 205 206  </a:t>
                      </a:r>
                      <a:r>
                        <a:rPr lang="en-US" sz="750" kern="100" dirty="0">
                          <a:highlight>
                            <a:srgbClr val="FF0000"/>
                          </a:highlight>
                          <a:latin typeface="標楷體" pitchFamily="65" charset="-120"/>
                          <a:ea typeface="標楷體" pitchFamily="65" charset="-120"/>
                        </a:rPr>
                        <a:t>62  43  43  43  42  39  35</a:t>
                      </a:r>
                      <a:r>
                        <a:rPr lang="en-US" sz="750" kern="100" dirty="0">
                          <a:latin typeface="標楷體" pitchFamily="65" charset="-120"/>
                          <a:ea typeface="標楷體" pitchFamily="65" charset="-120"/>
                        </a:rPr>
                        <a:t> 127</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186  </a:t>
                      </a:r>
                      <a:r>
                        <a:rPr lang="en-US" sz="750" kern="100" dirty="0">
                          <a:highlight>
                            <a:srgbClr val="FF0000"/>
                          </a:highlight>
                          <a:latin typeface="標楷體" pitchFamily="65" charset="-120"/>
                          <a:ea typeface="標楷體" pitchFamily="65" charset="-120"/>
                        </a:rPr>
                        <a:t>33  45  46  47  69</a:t>
                      </a:r>
                      <a:r>
                        <a:rPr lang="en-US" sz="750" kern="100" dirty="0">
                          <a:latin typeface="標楷體" pitchFamily="65" charset="-120"/>
                          <a:ea typeface="標楷體" pitchFamily="65" charset="-120"/>
                        </a:rPr>
                        <a:t> 203 207  </a:t>
                      </a:r>
                      <a:r>
                        <a:rPr lang="en-US" sz="750" kern="100" dirty="0">
                          <a:highlight>
                            <a:srgbClr val="FF0000"/>
                          </a:highlight>
                          <a:latin typeface="標楷體" pitchFamily="65" charset="-120"/>
                          <a:ea typeface="標楷體" pitchFamily="65" charset="-120"/>
                        </a:rPr>
                        <a:t>69  43  45  43  38  39  33</a:t>
                      </a:r>
                      <a:r>
                        <a:rPr lang="en-US" sz="750" kern="100" dirty="0">
                          <a:latin typeface="標楷體" pitchFamily="65" charset="-120"/>
                          <a:ea typeface="標楷體" pitchFamily="65" charset="-120"/>
                        </a:rPr>
                        <a:t> 129</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204  </a:t>
                      </a:r>
                      <a:r>
                        <a:rPr lang="en-US" sz="750" kern="100" dirty="0">
                          <a:highlight>
                            <a:srgbClr val="FF0000"/>
                          </a:highlight>
                          <a:latin typeface="標楷體" pitchFamily="65" charset="-120"/>
                          <a:ea typeface="標楷體" pitchFamily="65" charset="-120"/>
                        </a:rPr>
                        <a:t>36  45  46  45  82</a:t>
                      </a:r>
                      <a:r>
                        <a:rPr lang="en-US" sz="750" kern="100" dirty="0">
                          <a:latin typeface="標楷體" pitchFamily="65" charset="-120"/>
                          <a:ea typeface="標楷體" pitchFamily="65" charset="-120"/>
                        </a:rPr>
                        <a:t> 199 209  </a:t>
                      </a:r>
                      <a:r>
                        <a:rPr lang="en-US" sz="750" kern="100" dirty="0">
                          <a:highlight>
                            <a:srgbClr val="FF0000"/>
                          </a:highlight>
                          <a:latin typeface="標楷體" pitchFamily="65" charset="-120"/>
                          <a:ea typeface="標楷體" pitchFamily="65" charset="-120"/>
                        </a:rPr>
                        <a:t>63  41  41  41  40  38  32</a:t>
                      </a:r>
                      <a:r>
                        <a:rPr lang="en-US" sz="750" kern="100" dirty="0">
                          <a:latin typeface="標楷體" pitchFamily="65" charset="-120"/>
                          <a:ea typeface="標楷體" pitchFamily="65" charset="-120"/>
                        </a:rPr>
                        <a:t> 134</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198  </a:t>
                      </a:r>
                      <a:r>
                        <a:rPr lang="en-US" sz="750" kern="100" dirty="0">
                          <a:highlight>
                            <a:srgbClr val="FF0000"/>
                          </a:highlight>
                          <a:latin typeface="標楷體" pitchFamily="65" charset="-120"/>
                          <a:ea typeface="標楷體" pitchFamily="65" charset="-120"/>
                        </a:rPr>
                        <a:t>33  46  45  47  76</a:t>
                      </a:r>
                      <a:r>
                        <a:rPr lang="en-US" sz="750" kern="100" dirty="0">
                          <a:latin typeface="標楷體" pitchFamily="65" charset="-120"/>
                          <a:ea typeface="標楷體" pitchFamily="65" charset="-120"/>
                        </a:rPr>
                        <a:t> 198 209  </a:t>
                      </a:r>
                      <a:r>
                        <a:rPr lang="en-US" sz="750" kern="100" dirty="0">
                          <a:highlight>
                            <a:srgbClr val="FF0000"/>
                          </a:highlight>
                          <a:latin typeface="標楷體" pitchFamily="65" charset="-120"/>
                          <a:ea typeface="標楷體" pitchFamily="65" charset="-120"/>
                        </a:rPr>
                        <a:t>52  42  41  39  38  37  37</a:t>
                      </a:r>
                      <a:r>
                        <a:rPr lang="en-US" sz="750" kern="100" dirty="0">
                          <a:latin typeface="標楷體" pitchFamily="65" charset="-120"/>
                          <a:ea typeface="標楷體" pitchFamily="65" charset="-120"/>
                        </a:rPr>
                        <a:t> 139</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188  </a:t>
                      </a:r>
                      <a:r>
                        <a:rPr lang="en-US" sz="750" kern="100" dirty="0">
                          <a:highlight>
                            <a:srgbClr val="FF0000"/>
                          </a:highlight>
                          <a:latin typeface="標楷體" pitchFamily="65" charset="-120"/>
                          <a:ea typeface="標楷體" pitchFamily="65" charset="-120"/>
                        </a:rPr>
                        <a:t>29  45  46  48  41</a:t>
                      </a:r>
                      <a:r>
                        <a:rPr lang="en-US" sz="750" kern="100" dirty="0">
                          <a:latin typeface="標楷體" pitchFamily="65" charset="-120"/>
                          <a:ea typeface="標楷體" pitchFamily="65" charset="-120"/>
                        </a:rPr>
                        <a:t> 196 208  </a:t>
                      </a:r>
                      <a:r>
                        <a:rPr lang="en-US" sz="750" kern="100" dirty="0">
                          <a:highlight>
                            <a:srgbClr val="FF0000"/>
                          </a:highlight>
                          <a:latin typeface="標楷體" pitchFamily="65" charset="-120"/>
                          <a:ea typeface="標楷體" pitchFamily="65" charset="-120"/>
                        </a:rPr>
                        <a:t>43  42  42  41  39  38  37</a:t>
                      </a:r>
                      <a:r>
                        <a:rPr lang="en-US" sz="750" kern="100" dirty="0">
                          <a:latin typeface="標楷體" pitchFamily="65" charset="-120"/>
                          <a:ea typeface="標楷體" pitchFamily="65" charset="-120"/>
                        </a:rPr>
                        <a:t> 142</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179  </a:t>
                      </a:r>
                      <a:r>
                        <a:rPr lang="en-US" sz="750" kern="100" dirty="0">
                          <a:highlight>
                            <a:srgbClr val="FF0000"/>
                          </a:highlight>
                          <a:latin typeface="標楷體" pitchFamily="65" charset="-120"/>
                          <a:ea typeface="標楷體" pitchFamily="65" charset="-120"/>
                        </a:rPr>
                        <a:t>30  45  44  44  45</a:t>
                      </a:r>
                      <a:r>
                        <a:rPr lang="en-US" sz="750" kern="100" dirty="0">
                          <a:latin typeface="標楷體" pitchFamily="65" charset="-120"/>
                          <a:ea typeface="標楷體" pitchFamily="65" charset="-120"/>
                        </a:rPr>
                        <a:t> 200 204  </a:t>
                      </a:r>
                      <a:r>
                        <a:rPr lang="en-US" sz="750" kern="100" dirty="0">
                          <a:highlight>
                            <a:srgbClr val="FF0000"/>
                          </a:highlight>
                          <a:latin typeface="標楷體" pitchFamily="65" charset="-120"/>
                          <a:ea typeface="標楷體" pitchFamily="65" charset="-120"/>
                        </a:rPr>
                        <a:t>36  39  38  40  35  35  35</a:t>
                      </a:r>
                      <a:r>
                        <a:rPr lang="en-US" sz="750" kern="100" dirty="0">
                          <a:latin typeface="標楷體" pitchFamily="65" charset="-120"/>
                          <a:ea typeface="標楷體" pitchFamily="65" charset="-120"/>
                        </a:rPr>
                        <a:t> 146</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148 151 153 148 150 148 151 151 149 151 148 148 147 147 150 148</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149 149 150 147 148 149 149 149 150 150 150 150 150 148 147 148</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152  </a:t>
                      </a:r>
                      <a:r>
                        <a:rPr lang="en-US" sz="750" kern="100" dirty="0">
                          <a:highlight>
                            <a:srgbClr val="FF0000"/>
                          </a:highlight>
                          <a:latin typeface="標楷體" pitchFamily="65" charset="-120"/>
                          <a:ea typeface="標楷體" pitchFamily="65" charset="-120"/>
                        </a:rPr>
                        <a:t>91  88  88 100  87  86  98  89  91 100  95  88  91  81</a:t>
                      </a:r>
                      <a:r>
                        <a:rPr lang="en-US" sz="750" kern="100" dirty="0">
                          <a:latin typeface="標楷體" pitchFamily="65" charset="-120"/>
                          <a:ea typeface="標楷體" pitchFamily="65" charset="-120"/>
                        </a:rPr>
                        <a:t> 118</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151  </a:t>
                      </a:r>
                      <a:r>
                        <a:rPr lang="en-US" sz="750" kern="100" dirty="0">
                          <a:highlight>
                            <a:srgbClr val="FF0000"/>
                          </a:highlight>
                          <a:latin typeface="標楷體" pitchFamily="65" charset="-120"/>
                          <a:ea typeface="標楷體" pitchFamily="65" charset="-120"/>
                        </a:rPr>
                        <a:t>15  31  31  29  32  29  33  31  27  28  32  28  28  27  99</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143  </a:t>
                      </a:r>
                      <a:r>
                        <a:rPr lang="en-US" sz="750" kern="100" dirty="0">
                          <a:highlight>
                            <a:srgbClr val="FF0000"/>
                          </a:highlight>
                          <a:latin typeface="標楷體" pitchFamily="65" charset="-120"/>
                          <a:ea typeface="標楷體" pitchFamily="65" charset="-120"/>
                        </a:rPr>
                        <a:t>18  31  30  31  29  30  30  29  28  26  28  21  25  28  79</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122  </a:t>
                      </a:r>
                      <a:r>
                        <a:rPr lang="en-US" sz="750" kern="100" dirty="0">
                          <a:highlight>
                            <a:srgbClr val="FF0000"/>
                          </a:highlight>
                          <a:latin typeface="標楷體" pitchFamily="65" charset="-120"/>
                          <a:ea typeface="標楷體" pitchFamily="65" charset="-120"/>
                        </a:rPr>
                        <a:t>20  32  32  32  32  32  29  28  29  31  28  26  22  28  64</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161  </a:t>
                      </a:r>
                      <a:r>
                        <a:rPr lang="en-US" sz="750" kern="100" dirty="0">
                          <a:highlight>
                            <a:srgbClr val="FF0000"/>
                          </a:highlight>
                          <a:latin typeface="標楷體" pitchFamily="65" charset="-120"/>
                          <a:ea typeface="標楷體" pitchFamily="65" charset="-120"/>
                        </a:rPr>
                        <a:t>22  29  32  31  39  50  70  59  48  78  62  48  54  60  80</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159  </a:t>
                      </a:r>
                      <a:r>
                        <a:rPr lang="en-US" sz="750" kern="100" dirty="0">
                          <a:highlight>
                            <a:srgbClr val="FF0000"/>
                          </a:highlight>
                          <a:latin typeface="標楷體" pitchFamily="65" charset="-120"/>
                          <a:ea typeface="標楷體" pitchFamily="65" charset="-120"/>
                        </a:rPr>
                        <a:t>22  23  30  28  29</a:t>
                      </a:r>
                      <a:r>
                        <a:rPr lang="en-US" sz="750" kern="100" dirty="0">
                          <a:latin typeface="標楷體" pitchFamily="65" charset="-120"/>
                          <a:ea typeface="標楷體" pitchFamily="65" charset="-120"/>
                        </a:rPr>
                        <a:t> 165 153 154 153 149 154 154 150 151 147</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153  </a:t>
                      </a:r>
                      <a:r>
                        <a:rPr lang="en-US" sz="750" kern="100" dirty="0">
                          <a:highlight>
                            <a:srgbClr val="FF0000"/>
                          </a:highlight>
                          <a:latin typeface="標楷體" pitchFamily="65" charset="-120"/>
                          <a:ea typeface="標楷體" pitchFamily="65" charset="-120"/>
                        </a:rPr>
                        <a:t>12  23  29  26  32</a:t>
                      </a:r>
                      <a:r>
                        <a:rPr lang="en-US" sz="750" kern="100" dirty="0">
                          <a:latin typeface="標楷體" pitchFamily="65" charset="-120"/>
                          <a:ea typeface="標楷體" pitchFamily="65" charset="-120"/>
                        </a:rPr>
                        <a:t> 164 145 147 147 145 143 144 144 145 146</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145  </a:t>
                      </a:r>
                      <a:r>
                        <a:rPr lang="en-US" sz="750" kern="100" dirty="0">
                          <a:highlight>
                            <a:srgbClr val="FF0000"/>
                          </a:highlight>
                          <a:latin typeface="標楷體" pitchFamily="65" charset="-120"/>
                          <a:ea typeface="標楷體" pitchFamily="65" charset="-120"/>
                        </a:rPr>
                        <a:t>13  23  24  23  40</a:t>
                      </a:r>
                      <a:r>
                        <a:rPr lang="en-US" sz="750" kern="100" dirty="0">
                          <a:latin typeface="標楷體" pitchFamily="65" charset="-120"/>
                          <a:ea typeface="標楷體" pitchFamily="65" charset="-120"/>
                        </a:rPr>
                        <a:t> 164 146 102 118 119 107 122 128 112 134</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133  </a:t>
                      </a:r>
                      <a:r>
                        <a:rPr lang="en-US" sz="750" kern="100" dirty="0">
                          <a:highlight>
                            <a:srgbClr val="FF0000"/>
                          </a:highlight>
                          <a:latin typeface="標楷體" pitchFamily="65" charset="-120"/>
                          <a:ea typeface="標楷體" pitchFamily="65" charset="-120"/>
                        </a:rPr>
                        <a:t>15  25  27  28  46</a:t>
                      </a:r>
                      <a:r>
                        <a:rPr lang="en-US" sz="750" kern="100" dirty="0">
                          <a:latin typeface="標楷體" pitchFamily="65" charset="-120"/>
                          <a:ea typeface="標楷體" pitchFamily="65" charset="-120"/>
                        </a:rPr>
                        <a:t> 163 156  </a:t>
                      </a:r>
                      <a:r>
                        <a:rPr lang="en-US" sz="750" kern="100" dirty="0">
                          <a:highlight>
                            <a:srgbClr val="FF0000"/>
                          </a:highlight>
                          <a:latin typeface="標楷體" pitchFamily="65" charset="-120"/>
                          <a:ea typeface="標楷體" pitchFamily="65" charset="-120"/>
                        </a:rPr>
                        <a:t>45  25  23  26  24  26  21</a:t>
                      </a:r>
                      <a:r>
                        <a:rPr lang="en-US" sz="750" kern="100" dirty="0">
                          <a:latin typeface="標楷體" pitchFamily="65" charset="-120"/>
                          <a:ea typeface="標楷體" pitchFamily="65" charset="-120"/>
                        </a:rPr>
                        <a:t> 108</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137  </a:t>
                      </a:r>
                      <a:r>
                        <a:rPr lang="en-US" sz="750" kern="100" dirty="0">
                          <a:highlight>
                            <a:srgbClr val="FF0000"/>
                          </a:highlight>
                          <a:latin typeface="標楷體" pitchFamily="65" charset="-120"/>
                          <a:ea typeface="標楷體" pitchFamily="65" charset="-120"/>
                        </a:rPr>
                        <a:t>17  25  23  24  54</a:t>
                      </a:r>
                      <a:r>
                        <a:rPr lang="en-US" sz="750" kern="100" dirty="0">
                          <a:latin typeface="標楷體" pitchFamily="65" charset="-120"/>
                          <a:ea typeface="標楷體" pitchFamily="65" charset="-120"/>
                        </a:rPr>
                        <a:t> 158 152  </a:t>
                      </a:r>
                      <a:r>
                        <a:rPr lang="en-US" sz="750" kern="100" dirty="0">
                          <a:highlight>
                            <a:srgbClr val="FF0000"/>
                          </a:highlight>
                          <a:latin typeface="標楷體" pitchFamily="65" charset="-120"/>
                          <a:ea typeface="標楷體" pitchFamily="65" charset="-120"/>
                        </a:rPr>
                        <a:t>45  23  21  24  26  23  19</a:t>
                      </a:r>
                      <a:r>
                        <a:rPr lang="en-US" sz="750" kern="100" dirty="0">
                          <a:latin typeface="標楷體" pitchFamily="65" charset="-120"/>
                          <a:ea typeface="標楷體" pitchFamily="65" charset="-120"/>
                        </a:rPr>
                        <a:t> 110</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156  </a:t>
                      </a:r>
                      <a:r>
                        <a:rPr lang="en-US" sz="750" kern="100" dirty="0">
                          <a:highlight>
                            <a:srgbClr val="FF0000"/>
                          </a:highlight>
                          <a:latin typeface="標楷體" pitchFamily="65" charset="-120"/>
                          <a:ea typeface="標楷體" pitchFamily="65" charset="-120"/>
                        </a:rPr>
                        <a:t>21  28  28  29  70</a:t>
                      </a:r>
                      <a:r>
                        <a:rPr lang="en-US" sz="750" kern="100" dirty="0">
                          <a:latin typeface="標楷體" pitchFamily="65" charset="-120"/>
                          <a:ea typeface="標楷體" pitchFamily="65" charset="-120"/>
                        </a:rPr>
                        <a:t> 160 154  </a:t>
                      </a:r>
                      <a:r>
                        <a:rPr lang="en-US" sz="750" kern="100" dirty="0">
                          <a:highlight>
                            <a:srgbClr val="FF0000"/>
                          </a:highlight>
                          <a:latin typeface="標楷體" pitchFamily="65" charset="-120"/>
                          <a:ea typeface="標楷體" pitchFamily="65" charset="-120"/>
                        </a:rPr>
                        <a:t>40  29  24  24  20  24  18</a:t>
                      </a:r>
                      <a:r>
                        <a:rPr lang="en-US" sz="750" kern="100" dirty="0">
                          <a:latin typeface="標楷體" pitchFamily="65" charset="-120"/>
                          <a:ea typeface="標楷體" pitchFamily="65" charset="-120"/>
                        </a:rPr>
                        <a:t> 116</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153  </a:t>
                      </a:r>
                      <a:r>
                        <a:rPr lang="en-US" sz="750" kern="100" dirty="0">
                          <a:highlight>
                            <a:srgbClr val="FF0000"/>
                          </a:highlight>
                          <a:latin typeface="標楷體" pitchFamily="65" charset="-120"/>
                          <a:ea typeface="標楷體" pitchFamily="65" charset="-120"/>
                        </a:rPr>
                        <a:t>19  28  28  29  66</a:t>
                      </a:r>
                      <a:r>
                        <a:rPr lang="en-US" sz="750" kern="100" dirty="0">
                          <a:latin typeface="標楷體" pitchFamily="65" charset="-120"/>
                          <a:ea typeface="標楷體" pitchFamily="65" charset="-120"/>
                        </a:rPr>
                        <a:t> 158 156  </a:t>
                      </a:r>
                      <a:r>
                        <a:rPr lang="en-US" sz="750" kern="100" dirty="0">
                          <a:highlight>
                            <a:srgbClr val="FF0000"/>
                          </a:highlight>
                          <a:latin typeface="標楷體" pitchFamily="65" charset="-120"/>
                          <a:ea typeface="標楷體" pitchFamily="65" charset="-120"/>
                        </a:rPr>
                        <a:t>29  26  27  23  20  24  22</a:t>
                      </a:r>
                      <a:r>
                        <a:rPr lang="en-US" sz="750" kern="100" dirty="0">
                          <a:latin typeface="標楷體" pitchFamily="65" charset="-120"/>
                          <a:ea typeface="標楷體" pitchFamily="65" charset="-120"/>
                        </a:rPr>
                        <a:t> 123</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141  </a:t>
                      </a:r>
                      <a:r>
                        <a:rPr lang="en-US" sz="750" kern="100" dirty="0">
                          <a:highlight>
                            <a:srgbClr val="FF0000"/>
                          </a:highlight>
                          <a:latin typeface="標楷體" pitchFamily="65" charset="-120"/>
                          <a:ea typeface="標楷體" pitchFamily="65" charset="-120"/>
                        </a:rPr>
                        <a:t>15  29  28  27  29</a:t>
                      </a:r>
                      <a:r>
                        <a:rPr lang="en-US" sz="750" kern="100" dirty="0">
                          <a:latin typeface="標楷體" pitchFamily="65" charset="-120"/>
                          <a:ea typeface="標楷體" pitchFamily="65" charset="-120"/>
                        </a:rPr>
                        <a:t> 158 154  </a:t>
                      </a:r>
                      <a:r>
                        <a:rPr lang="en-US" sz="750" kern="100" dirty="0">
                          <a:highlight>
                            <a:srgbClr val="FF0000"/>
                          </a:highlight>
                          <a:latin typeface="標楷體" pitchFamily="65" charset="-120"/>
                          <a:ea typeface="標楷體" pitchFamily="65" charset="-120"/>
                        </a:rPr>
                        <a:t>23  28  28  22  22  24  23</a:t>
                      </a:r>
                      <a:r>
                        <a:rPr lang="en-US" sz="750" kern="100" dirty="0">
                          <a:latin typeface="標楷體" pitchFamily="65" charset="-120"/>
                          <a:ea typeface="標楷體" pitchFamily="65" charset="-120"/>
                        </a:rPr>
                        <a:t> 129</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129  </a:t>
                      </a:r>
                      <a:r>
                        <a:rPr lang="en-US" sz="750" kern="100" dirty="0">
                          <a:highlight>
                            <a:srgbClr val="FF0000"/>
                          </a:highlight>
                          <a:latin typeface="標楷體" pitchFamily="65" charset="-120"/>
                          <a:ea typeface="標楷體" pitchFamily="65" charset="-120"/>
                        </a:rPr>
                        <a:t>15  24  25  27  32</a:t>
                      </a:r>
                      <a:r>
                        <a:rPr lang="en-US" sz="750" kern="100" dirty="0">
                          <a:latin typeface="標楷體" pitchFamily="65" charset="-120"/>
                          <a:ea typeface="標楷體" pitchFamily="65" charset="-120"/>
                        </a:rPr>
                        <a:t> 162 154  </a:t>
                      </a:r>
                      <a:r>
                        <a:rPr lang="en-US" sz="750" kern="100" dirty="0">
                          <a:highlight>
                            <a:srgbClr val="FF0000"/>
                          </a:highlight>
                          <a:latin typeface="標楷體" pitchFamily="65" charset="-120"/>
                          <a:ea typeface="標楷體" pitchFamily="65" charset="-120"/>
                        </a:rPr>
                        <a:t>18  28  26  25  26  22  23</a:t>
                      </a:r>
                      <a:r>
                        <a:rPr lang="en-US" sz="750" kern="100" dirty="0">
                          <a:latin typeface="標楷體" pitchFamily="65" charset="-120"/>
                          <a:ea typeface="標楷體" pitchFamily="65" charset="-120"/>
                        </a:rPr>
                        <a:t> 132</a:t>
                      </a:r>
                      <a:endParaRPr lang="zh-TW" sz="750" kern="100" dirty="0">
                        <a:latin typeface="標楷體" pitchFamily="65" charset="-120"/>
                        <a:ea typeface="標楷體" pitchFamily="65" charset="-120"/>
                        <a:cs typeface="Times New Roman"/>
                      </a:endParaRPr>
                    </a:p>
                  </a:txBody>
                  <a:tcPr marL="54429" marR="54429" marT="0" marB="0"/>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以記事本觀看</a:t>
            </a:r>
            <a:r>
              <a:rPr lang="zh-TW" altLang="zh-TW" dirty="0" smtClean="0"/>
              <a:t>圖卡</a:t>
            </a:r>
            <a:r>
              <a:rPr lang="zh-TW" altLang="en-US" dirty="0" smtClean="0"/>
              <a:t>特徵檔的內容（５）</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24</a:t>
            </a:fld>
            <a:endParaRPr lang="zh-TW" altLang="en-US"/>
          </a:p>
        </p:txBody>
      </p:sp>
      <p:graphicFrame>
        <p:nvGraphicFramePr>
          <p:cNvPr id="12" name="內容版面配置區 11"/>
          <p:cNvGraphicFramePr>
            <a:graphicFrameLocks noGrp="1"/>
          </p:cNvGraphicFramePr>
          <p:nvPr>
            <p:ph sz="quarter" idx="1"/>
          </p:nvPr>
        </p:nvGraphicFramePr>
        <p:xfrm>
          <a:off x="2915816" y="1484784"/>
          <a:ext cx="3024336" cy="5120640"/>
        </p:xfrm>
        <a:graphic>
          <a:graphicData uri="http://schemas.openxmlformats.org/drawingml/2006/table">
            <a:tbl>
              <a:tblPr>
                <a:tableStyleId>{46F890A9-2807-4EBB-B81D-B2AA78EC7F39}</a:tableStyleId>
              </a:tblPr>
              <a:tblGrid>
                <a:gridCol w="3024336"/>
              </a:tblGrid>
              <a:tr h="4572000">
                <a:tc>
                  <a:txBody>
                    <a:bodyPr/>
                    <a:lstStyle/>
                    <a:p>
                      <a:pPr>
                        <a:spcAft>
                          <a:spcPts val="0"/>
                        </a:spcAft>
                      </a:pPr>
                      <a:r>
                        <a:rPr lang="en-US" sz="700" kern="100" dirty="0">
                          <a:latin typeface="標楷體" pitchFamily="65" charset="-120"/>
                          <a:ea typeface="標楷體" pitchFamily="65" charset="-120"/>
                        </a:rPr>
                        <a:t> 228 227 164 123 105  </a:t>
                      </a:r>
                      <a:r>
                        <a:rPr lang="en-US" sz="700" kern="100" dirty="0">
                          <a:highlight>
                            <a:srgbClr val="FF0000"/>
                          </a:highlight>
                          <a:latin typeface="標楷體" pitchFamily="65" charset="-120"/>
                          <a:ea typeface="標楷體" pitchFamily="65" charset="-120"/>
                        </a:rPr>
                        <a:t>87</a:t>
                      </a:r>
                      <a:r>
                        <a:rPr lang="en-US" sz="700" kern="100" dirty="0">
                          <a:latin typeface="標楷體" pitchFamily="65" charset="-120"/>
                          <a:ea typeface="標楷體" pitchFamily="65" charset="-120"/>
                        </a:rPr>
                        <a:t> 108 216 215 183 129 132 137 141 143 148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226 226 133  </a:t>
                      </a:r>
                      <a:r>
                        <a:rPr lang="en-US" sz="700" kern="100" dirty="0">
                          <a:highlight>
                            <a:srgbClr val="FF0000"/>
                          </a:highlight>
                          <a:latin typeface="標楷體" pitchFamily="65" charset="-120"/>
                          <a:ea typeface="標楷體" pitchFamily="65" charset="-120"/>
                        </a:rPr>
                        <a:t>50  53  52  91</a:t>
                      </a:r>
                      <a:r>
                        <a:rPr lang="en-US" sz="700" kern="100" dirty="0">
                          <a:latin typeface="標楷體" pitchFamily="65" charset="-120"/>
                          <a:ea typeface="標楷體" pitchFamily="65" charset="-120"/>
                        </a:rPr>
                        <a:t> 214 215 152  </a:t>
                      </a:r>
                      <a:r>
                        <a:rPr lang="en-US" sz="700" kern="100" dirty="0">
                          <a:highlight>
                            <a:srgbClr val="FF0000"/>
                          </a:highlight>
                          <a:latin typeface="標楷體" pitchFamily="65" charset="-120"/>
                          <a:ea typeface="標楷體" pitchFamily="65" charset="-120"/>
                        </a:rPr>
                        <a:t>39  36  38  42  40  36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228 227 135  </a:t>
                      </a:r>
                      <a:r>
                        <a:rPr lang="en-US" sz="700" kern="100" dirty="0">
                          <a:highlight>
                            <a:srgbClr val="FF0000"/>
                          </a:highlight>
                          <a:latin typeface="標楷體" pitchFamily="65" charset="-120"/>
                          <a:ea typeface="標楷體" pitchFamily="65" charset="-120"/>
                        </a:rPr>
                        <a:t>54  51  54  85</a:t>
                      </a:r>
                      <a:r>
                        <a:rPr lang="en-US" sz="700" kern="100" dirty="0">
                          <a:latin typeface="標楷體" pitchFamily="65" charset="-120"/>
                          <a:ea typeface="標楷體" pitchFamily="65" charset="-120"/>
                        </a:rPr>
                        <a:t> 211 215 172  </a:t>
                      </a:r>
                      <a:r>
                        <a:rPr lang="en-US" sz="700" kern="100" dirty="0">
                          <a:highlight>
                            <a:srgbClr val="FF0000"/>
                          </a:highlight>
                          <a:latin typeface="標楷體" pitchFamily="65" charset="-120"/>
                          <a:ea typeface="標楷體" pitchFamily="65" charset="-120"/>
                        </a:rPr>
                        <a:t>47  43  43  44  45  37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228 226 118  </a:t>
                      </a:r>
                      <a:r>
                        <a:rPr lang="en-US" sz="700" kern="100" dirty="0">
                          <a:highlight>
                            <a:srgbClr val="FF0000"/>
                          </a:highlight>
                          <a:latin typeface="標楷體" pitchFamily="65" charset="-120"/>
                          <a:ea typeface="標楷體" pitchFamily="65" charset="-120"/>
                        </a:rPr>
                        <a:t>54  50  54  76</a:t>
                      </a:r>
                      <a:r>
                        <a:rPr lang="en-US" sz="700" kern="100" dirty="0">
                          <a:latin typeface="標楷體" pitchFamily="65" charset="-120"/>
                          <a:ea typeface="標楷體" pitchFamily="65" charset="-120"/>
                        </a:rPr>
                        <a:t> 215 216 164  </a:t>
                      </a:r>
                      <a:r>
                        <a:rPr lang="en-US" sz="700" kern="100" dirty="0">
                          <a:highlight>
                            <a:srgbClr val="FF0000"/>
                          </a:highlight>
                          <a:latin typeface="標楷體" pitchFamily="65" charset="-120"/>
                          <a:ea typeface="標楷體" pitchFamily="65" charset="-120"/>
                        </a:rPr>
                        <a:t>45  46  47  40  42  42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228 227 129  </a:t>
                      </a:r>
                      <a:r>
                        <a:rPr lang="en-US" sz="700" kern="100" dirty="0">
                          <a:highlight>
                            <a:srgbClr val="FF0000"/>
                          </a:highlight>
                          <a:latin typeface="標楷體" pitchFamily="65" charset="-120"/>
                          <a:ea typeface="標楷體" pitchFamily="65" charset="-120"/>
                        </a:rPr>
                        <a:t>52  53  59  81</a:t>
                      </a:r>
                      <a:r>
                        <a:rPr lang="en-US" sz="700" kern="100" dirty="0">
                          <a:latin typeface="標楷體" pitchFamily="65" charset="-120"/>
                          <a:ea typeface="標楷體" pitchFamily="65" charset="-120"/>
                        </a:rPr>
                        <a:t> 215 216 155  </a:t>
                      </a:r>
                      <a:r>
                        <a:rPr lang="en-US" sz="700" kern="100" dirty="0">
                          <a:highlight>
                            <a:srgbClr val="FF0000"/>
                          </a:highlight>
                          <a:latin typeface="標楷體" pitchFamily="65" charset="-120"/>
                          <a:ea typeface="標楷體" pitchFamily="65" charset="-120"/>
                        </a:rPr>
                        <a:t>42  47  44  44  44  47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226 227 129  </a:t>
                      </a:r>
                      <a:r>
                        <a:rPr lang="en-US" sz="700" kern="100" dirty="0">
                          <a:highlight>
                            <a:srgbClr val="FF0000"/>
                          </a:highlight>
                          <a:latin typeface="標楷體" pitchFamily="65" charset="-120"/>
                          <a:ea typeface="標楷體" pitchFamily="65" charset="-120"/>
                        </a:rPr>
                        <a:t>56  55  54  89</a:t>
                      </a:r>
                      <a:r>
                        <a:rPr lang="en-US" sz="700" kern="100" dirty="0">
                          <a:latin typeface="標楷體" pitchFamily="65" charset="-120"/>
                          <a:ea typeface="標楷體" pitchFamily="65" charset="-120"/>
                        </a:rPr>
                        <a:t> 219 217 177  </a:t>
                      </a:r>
                      <a:r>
                        <a:rPr lang="en-US" sz="700" kern="100" dirty="0">
                          <a:highlight>
                            <a:srgbClr val="FF0000"/>
                          </a:highlight>
                          <a:latin typeface="標楷體" pitchFamily="65" charset="-120"/>
                          <a:ea typeface="標楷體" pitchFamily="65" charset="-120"/>
                        </a:rPr>
                        <a:t>42  47  51  49  48  42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227 226 114  </a:t>
                      </a:r>
                      <a:r>
                        <a:rPr lang="en-US" sz="700" kern="100" dirty="0">
                          <a:highlight>
                            <a:srgbClr val="FF0000"/>
                          </a:highlight>
                          <a:latin typeface="標楷體" pitchFamily="65" charset="-120"/>
                          <a:ea typeface="標楷體" pitchFamily="65" charset="-120"/>
                        </a:rPr>
                        <a:t>54  54  52  64</a:t>
                      </a:r>
                      <a:r>
                        <a:rPr lang="en-US" sz="700" kern="100" dirty="0">
                          <a:latin typeface="標楷體" pitchFamily="65" charset="-120"/>
                          <a:ea typeface="標楷體" pitchFamily="65" charset="-120"/>
                        </a:rPr>
                        <a:t> 218 217 172  </a:t>
                      </a:r>
                      <a:r>
                        <a:rPr lang="en-US" sz="700" kern="100" dirty="0">
                          <a:highlight>
                            <a:srgbClr val="FF0000"/>
                          </a:highlight>
                          <a:latin typeface="標楷體" pitchFamily="65" charset="-120"/>
                          <a:ea typeface="標楷體" pitchFamily="65" charset="-120"/>
                        </a:rPr>
                        <a:t>46  49  45  45  43  44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228 228 120  </a:t>
                      </a:r>
                      <a:r>
                        <a:rPr lang="en-US" sz="700" kern="100" dirty="0">
                          <a:highlight>
                            <a:srgbClr val="FF0000"/>
                          </a:highlight>
                          <a:latin typeface="標楷體" pitchFamily="65" charset="-120"/>
                          <a:ea typeface="標楷體" pitchFamily="65" charset="-120"/>
                        </a:rPr>
                        <a:t>51  53  52  80</a:t>
                      </a:r>
                      <a:r>
                        <a:rPr lang="en-US" sz="700" kern="100" dirty="0">
                          <a:latin typeface="標楷體" pitchFamily="65" charset="-120"/>
                          <a:ea typeface="標楷體" pitchFamily="65" charset="-120"/>
                        </a:rPr>
                        <a:t> 216 218 160  </a:t>
                      </a:r>
                      <a:r>
                        <a:rPr lang="en-US" sz="700" kern="100" dirty="0">
                          <a:highlight>
                            <a:srgbClr val="FF0000"/>
                          </a:highlight>
                          <a:latin typeface="標楷體" pitchFamily="65" charset="-120"/>
                          <a:ea typeface="標楷體" pitchFamily="65" charset="-120"/>
                        </a:rPr>
                        <a:t>71  74  69  58  47  46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227 226 135  </a:t>
                      </a:r>
                      <a:r>
                        <a:rPr lang="en-US" sz="700" kern="100" dirty="0">
                          <a:highlight>
                            <a:srgbClr val="FF0000"/>
                          </a:highlight>
                          <a:latin typeface="標楷體" pitchFamily="65" charset="-120"/>
                          <a:ea typeface="標楷體" pitchFamily="65" charset="-120"/>
                        </a:rPr>
                        <a:t>58  56  53  96</a:t>
                      </a:r>
                      <a:r>
                        <a:rPr lang="en-US" sz="700" kern="100" dirty="0">
                          <a:latin typeface="標楷體" pitchFamily="65" charset="-120"/>
                          <a:ea typeface="標楷體" pitchFamily="65" charset="-120"/>
                        </a:rPr>
                        <a:t> 215 218 219 223 220 224 224 223 221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227 225 121  </a:t>
                      </a:r>
                      <a:r>
                        <a:rPr lang="en-US" sz="700" kern="100" dirty="0">
                          <a:highlight>
                            <a:srgbClr val="FF0000"/>
                          </a:highlight>
                          <a:latin typeface="標楷體" pitchFamily="65" charset="-120"/>
                          <a:ea typeface="標楷體" pitchFamily="65" charset="-120"/>
                        </a:rPr>
                        <a:t>55  57  54  74</a:t>
                      </a:r>
                      <a:r>
                        <a:rPr lang="en-US" sz="700" kern="100" dirty="0">
                          <a:latin typeface="標楷體" pitchFamily="65" charset="-120"/>
                          <a:ea typeface="標楷體" pitchFamily="65" charset="-120"/>
                        </a:rPr>
                        <a:t> 209 216 214 214 213 209 207 209 212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226 225 123  </a:t>
                      </a:r>
                      <a:r>
                        <a:rPr lang="en-US" sz="700" kern="100" dirty="0">
                          <a:highlight>
                            <a:srgbClr val="FF0000"/>
                          </a:highlight>
                          <a:latin typeface="標楷體" pitchFamily="65" charset="-120"/>
                          <a:ea typeface="標楷體" pitchFamily="65" charset="-120"/>
                        </a:rPr>
                        <a:t>56  56  55  55  48  51  56  65  76  86  77  42  52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223 224 140  </a:t>
                      </a:r>
                      <a:r>
                        <a:rPr lang="en-US" sz="700" kern="100" dirty="0">
                          <a:highlight>
                            <a:srgbClr val="FF0000"/>
                          </a:highlight>
                          <a:latin typeface="標楷體" pitchFamily="65" charset="-120"/>
                          <a:ea typeface="標楷體" pitchFamily="65" charset="-120"/>
                        </a:rPr>
                        <a:t>53  53  55  53  55  55  48  52  52  51  50  49  46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223 223 121  </a:t>
                      </a:r>
                      <a:r>
                        <a:rPr lang="en-US" sz="700" kern="100" dirty="0">
                          <a:highlight>
                            <a:srgbClr val="FF0000"/>
                          </a:highlight>
                          <a:latin typeface="標楷體" pitchFamily="65" charset="-120"/>
                          <a:ea typeface="標楷體" pitchFamily="65" charset="-120"/>
                        </a:rPr>
                        <a:t>53  54  56  55  56  48  49  51  53  53  52  51  48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222 222 118  </a:t>
                      </a:r>
                      <a:r>
                        <a:rPr lang="en-US" sz="700" kern="100" dirty="0">
                          <a:highlight>
                            <a:srgbClr val="FF0000"/>
                          </a:highlight>
                          <a:latin typeface="標楷體" pitchFamily="65" charset="-120"/>
                          <a:ea typeface="標楷體" pitchFamily="65" charset="-120"/>
                        </a:rPr>
                        <a:t>53  54  53  53  54  51  49  48  51  54  54  50  50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223 221 130  </a:t>
                      </a:r>
                      <a:r>
                        <a:rPr lang="en-US" sz="700" kern="100" dirty="0">
                          <a:highlight>
                            <a:srgbClr val="FF0000"/>
                          </a:highlight>
                          <a:latin typeface="標楷體" pitchFamily="65" charset="-120"/>
                          <a:ea typeface="標楷體" pitchFamily="65" charset="-120"/>
                        </a:rPr>
                        <a:t>36  38  40  43  47  36  35  36  38  43  39  33  36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221 222 221 214 207 190 226 223 214 204 191 201 220 215 202 191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211 210 152 117  </a:t>
                      </a:r>
                      <a:r>
                        <a:rPr lang="en-US" sz="700" kern="100" dirty="0">
                          <a:highlight>
                            <a:srgbClr val="FF0000"/>
                          </a:highlight>
                          <a:latin typeface="標楷體" pitchFamily="65" charset="-120"/>
                          <a:ea typeface="標楷體" pitchFamily="65" charset="-120"/>
                        </a:rPr>
                        <a:t>98  82</a:t>
                      </a:r>
                      <a:r>
                        <a:rPr lang="en-US" sz="700" kern="100" dirty="0">
                          <a:latin typeface="標楷體" pitchFamily="65" charset="-120"/>
                          <a:ea typeface="標楷體" pitchFamily="65" charset="-120"/>
                        </a:rPr>
                        <a:t> 101 201 199 172 127 129 134 139 142 146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210 210 124  </a:t>
                      </a:r>
                      <a:r>
                        <a:rPr lang="en-US" sz="700" kern="100" dirty="0">
                          <a:highlight>
                            <a:srgbClr val="FF0000"/>
                          </a:highlight>
                          <a:latin typeface="標楷體" pitchFamily="65" charset="-120"/>
                          <a:ea typeface="標楷體" pitchFamily="65" charset="-120"/>
                        </a:rPr>
                        <a:t>45  47  47  82</a:t>
                      </a:r>
                      <a:r>
                        <a:rPr lang="en-US" sz="700" kern="100" dirty="0">
                          <a:latin typeface="標楷體" pitchFamily="65" charset="-120"/>
                          <a:ea typeface="標楷體" pitchFamily="65" charset="-120"/>
                        </a:rPr>
                        <a:t> 202 200 144  </a:t>
                      </a:r>
                      <a:r>
                        <a:rPr lang="en-US" sz="700" kern="100" dirty="0">
                          <a:highlight>
                            <a:srgbClr val="FF0000"/>
                          </a:highlight>
                          <a:latin typeface="標楷體" pitchFamily="65" charset="-120"/>
                          <a:ea typeface="標楷體" pitchFamily="65" charset="-120"/>
                        </a:rPr>
                        <a:t>35  33  32  37  37  35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211 209 126  </a:t>
                      </a:r>
                      <a:r>
                        <a:rPr lang="en-US" sz="700" kern="100" dirty="0">
                          <a:highlight>
                            <a:srgbClr val="FF0000"/>
                          </a:highlight>
                          <a:latin typeface="標楷體" pitchFamily="65" charset="-120"/>
                          <a:ea typeface="標楷體" pitchFamily="65" charset="-120"/>
                        </a:rPr>
                        <a:t>45  47  50  81</a:t>
                      </a:r>
                      <a:r>
                        <a:rPr lang="en-US" sz="700" kern="100" dirty="0">
                          <a:latin typeface="標楷體" pitchFamily="65" charset="-120"/>
                          <a:ea typeface="標楷體" pitchFamily="65" charset="-120"/>
                        </a:rPr>
                        <a:t> 201 202 166  </a:t>
                      </a:r>
                      <a:r>
                        <a:rPr lang="en-US" sz="700" kern="100" dirty="0">
                          <a:highlight>
                            <a:srgbClr val="FF0000"/>
                          </a:highlight>
                          <a:latin typeface="標楷體" pitchFamily="65" charset="-120"/>
                          <a:ea typeface="標楷體" pitchFamily="65" charset="-120"/>
                        </a:rPr>
                        <a:t>39  39  38  37  38  35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212 210 111  </a:t>
                      </a:r>
                      <a:r>
                        <a:rPr lang="en-US" sz="700" kern="100" dirty="0">
                          <a:highlight>
                            <a:srgbClr val="FF0000"/>
                          </a:highlight>
                          <a:latin typeface="標楷體" pitchFamily="65" charset="-120"/>
                          <a:ea typeface="標楷體" pitchFamily="65" charset="-120"/>
                        </a:rPr>
                        <a:t>46  48  48  64</a:t>
                      </a:r>
                      <a:r>
                        <a:rPr lang="en-US" sz="700" kern="100" dirty="0">
                          <a:latin typeface="標楷體" pitchFamily="65" charset="-120"/>
                          <a:ea typeface="標楷體" pitchFamily="65" charset="-120"/>
                        </a:rPr>
                        <a:t> 204 200 155  </a:t>
                      </a:r>
                      <a:r>
                        <a:rPr lang="en-US" sz="700" kern="100" dirty="0">
                          <a:highlight>
                            <a:srgbClr val="FF0000"/>
                          </a:highlight>
                          <a:latin typeface="標楷體" pitchFamily="65" charset="-120"/>
                          <a:ea typeface="標楷體" pitchFamily="65" charset="-120"/>
                        </a:rPr>
                        <a:t>42  38  40  38  39  35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211 210 122  </a:t>
                      </a:r>
                      <a:r>
                        <a:rPr lang="en-US" sz="700" kern="100" dirty="0">
                          <a:highlight>
                            <a:srgbClr val="FF0000"/>
                          </a:highlight>
                          <a:latin typeface="標楷體" pitchFamily="65" charset="-120"/>
                          <a:ea typeface="標楷體" pitchFamily="65" charset="-120"/>
                        </a:rPr>
                        <a:t>45  49  48  79</a:t>
                      </a:r>
                      <a:r>
                        <a:rPr lang="en-US" sz="700" kern="100" dirty="0">
                          <a:latin typeface="標楷體" pitchFamily="65" charset="-120"/>
                          <a:ea typeface="標楷體" pitchFamily="65" charset="-120"/>
                        </a:rPr>
                        <a:t> 205 203 144  </a:t>
                      </a:r>
                      <a:r>
                        <a:rPr lang="en-US" sz="700" kern="100" dirty="0">
                          <a:highlight>
                            <a:srgbClr val="FF0000"/>
                          </a:highlight>
                          <a:latin typeface="標楷體" pitchFamily="65" charset="-120"/>
                          <a:ea typeface="標楷體" pitchFamily="65" charset="-120"/>
                        </a:rPr>
                        <a:t>43  43  41  39  41  40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211 210 125  </a:t>
                      </a:r>
                      <a:r>
                        <a:rPr lang="en-US" sz="700" kern="100" dirty="0">
                          <a:highlight>
                            <a:srgbClr val="FF0000"/>
                          </a:highlight>
                          <a:latin typeface="標楷體" pitchFamily="65" charset="-120"/>
                          <a:ea typeface="標楷體" pitchFamily="65" charset="-120"/>
                        </a:rPr>
                        <a:t>47  49  47  88</a:t>
                      </a:r>
                      <a:r>
                        <a:rPr lang="en-US" sz="700" kern="100" dirty="0">
                          <a:latin typeface="標楷體" pitchFamily="65" charset="-120"/>
                          <a:ea typeface="標楷體" pitchFamily="65" charset="-120"/>
                        </a:rPr>
                        <a:t> 205 203 167  </a:t>
                      </a:r>
                      <a:r>
                        <a:rPr lang="en-US" sz="700" kern="100" dirty="0">
                          <a:highlight>
                            <a:srgbClr val="FF0000"/>
                          </a:highlight>
                          <a:latin typeface="標楷體" pitchFamily="65" charset="-120"/>
                          <a:ea typeface="標楷體" pitchFamily="65" charset="-120"/>
                        </a:rPr>
                        <a:t>43  45  41  41  42  38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210 210 111  </a:t>
                      </a:r>
                      <a:r>
                        <a:rPr lang="en-US" sz="700" kern="100" dirty="0">
                          <a:highlight>
                            <a:srgbClr val="FF0000"/>
                          </a:highlight>
                          <a:latin typeface="標楷體" pitchFamily="65" charset="-120"/>
                          <a:ea typeface="標楷體" pitchFamily="65" charset="-120"/>
                        </a:rPr>
                        <a:t>46  46  48  61</a:t>
                      </a:r>
                      <a:r>
                        <a:rPr lang="en-US" sz="700" kern="100" dirty="0">
                          <a:latin typeface="標楷體" pitchFamily="65" charset="-120"/>
                          <a:ea typeface="標楷體" pitchFamily="65" charset="-120"/>
                        </a:rPr>
                        <a:t> 204 201 161  </a:t>
                      </a:r>
                      <a:r>
                        <a:rPr lang="en-US" sz="700" kern="100" dirty="0">
                          <a:highlight>
                            <a:srgbClr val="FF0000"/>
                          </a:highlight>
                          <a:latin typeface="標楷體" pitchFamily="65" charset="-120"/>
                          <a:ea typeface="標楷體" pitchFamily="65" charset="-120"/>
                        </a:rPr>
                        <a:t>43  43  41  42  42  39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211 210 116  </a:t>
                      </a:r>
                      <a:r>
                        <a:rPr lang="en-US" sz="700" kern="100" dirty="0">
                          <a:highlight>
                            <a:srgbClr val="FF0000"/>
                          </a:highlight>
                          <a:latin typeface="標楷體" pitchFamily="65" charset="-120"/>
                          <a:ea typeface="標楷體" pitchFamily="65" charset="-120"/>
                        </a:rPr>
                        <a:t>47  47  50  77</a:t>
                      </a:r>
                      <a:r>
                        <a:rPr lang="en-US" sz="700" kern="100" dirty="0">
                          <a:latin typeface="標楷體" pitchFamily="65" charset="-120"/>
                          <a:ea typeface="標楷體" pitchFamily="65" charset="-120"/>
                        </a:rPr>
                        <a:t> 204 203 147  </a:t>
                      </a:r>
                      <a:r>
                        <a:rPr lang="en-US" sz="700" kern="100" dirty="0">
                          <a:highlight>
                            <a:srgbClr val="FF0000"/>
                          </a:highlight>
                          <a:latin typeface="標楷體" pitchFamily="65" charset="-120"/>
                          <a:ea typeface="標楷體" pitchFamily="65" charset="-120"/>
                        </a:rPr>
                        <a:t>62  69  63  52  43  36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210 210 130  </a:t>
                      </a:r>
                      <a:r>
                        <a:rPr lang="en-US" sz="700" kern="100" dirty="0">
                          <a:highlight>
                            <a:srgbClr val="FF0000"/>
                          </a:highlight>
                          <a:latin typeface="標楷體" pitchFamily="65" charset="-120"/>
                          <a:ea typeface="標楷體" pitchFamily="65" charset="-120"/>
                        </a:rPr>
                        <a:t>49  50  51  90</a:t>
                      </a:r>
                      <a:r>
                        <a:rPr lang="en-US" sz="700" kern="100" dirty="0">
                          <a:latin typeface="標楷體" pitchFamily="65" charset="-120"/>
                          <a:ea typeface="標楷體" pitchFamily="65" charset="-120"/>
                        </a:rPr>
                        <a:t> 202 202 203 206 207 209 209 208 204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209 209 115  </a:t>
                      </a:r>
                      <a:r>
                        <a:rPr lang="en-US" sz="700" kern="100" dirty="0">
                          <a:highlight>
                            <a:srgbClr val="FF0000"/>
                          </a:highlight>
                          <a:latin typeface="標楷體" pitchFamily="65" charset="-120"/>
                          <a:ea typeface="標楷體" pitchFamily="65" charset="-120"/>
                        </a:rPr>
                        <a:t>50  51  50  69</a:t>
                      </a:r>
                      <a:r>
                        <a:rPr lang="en-US" sz="700" kern="100" dirty="0">
                          <a:latin typeface="標楷體" pitchFamily="65" charset="-120"/>
                          <a:ea typeface="標楷體" pitchFamily="65" charset="-120"/>
                        </a:rPr>
                        <a:t> 201 206 206 205 203 199 198 196 200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210 210 113  </a:t>
                      </a:r>
                      <a:r>
                        <a:rPr lang="en-US" sz="700" kern="100" dirty="0">
                          <a:highlight>
                            <a:srgbClr val="FF0000"/>
                          </a:highlight>
                          <a:latin typeface="標楷體" pitchFamily="65" charset="-120"/>
                          <a:ea typeface="標楷體" pitchFamily="65" charset="-120"/>
                        </a:rPr>
                        <a:t>51  52  52  52  42  44  52  59  69  82  76  41  45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210 209 130  </a:t>
                      </a:r>
                      <a:r>
                        <a:rPr lang="en-US" sz="700" kern="100" dirty="0">
                          <a:highlight>
                            <a:srgbClr val="FF0000"/>
                          </a:highlight>
                          <a:latin typeface="標楷體" pitchFamily="65" charset="-120"/>
                          <a:ea typeface="標楷體" pitchFamily="65" charset="-120"/>
                        </a:rPr>
                        <a:t>50  51  51  50  47  46  46  45  47  45  47  48  44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210 209 115  </a:t>
                      </a:r>
                      <a:r>
                        <a:rPr lang="en-US" sz="700" kern="100" dirty="0">
                          <a:highlight>
                            <a:srgbClr val="FF0000"/>
                          </a:highlight>
                          <a:latin typeface="標楷體" pitchFamily="65" charset="-120"/>
                          <a:ea typeface="標楷體" pitchFamily="65" charset="-120"/>
                        </a:rPr>
                        <a:t>49  49  49  48  47  44  47  46  46  46  45  46  44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208 208 114  </a:t>
                      </a:r>
                      <a:r>
                        <a:rPr lang="en-US" sz="700" kern="100" dirty="0">
                          <a:highlight>
                            <a:srgbClr val="FF0000"/>
                          </a:highlight>
                          <a:latin typeface="標楷體" pitchFamily="65" charset="-120"/>
                          <a:ea typeface="標楷體" pitchFamily="65" charset="-120"/>
                        </a:rPr>
                        <a:t>49  50  49  46  48  48  48  46  45  45  46  45  45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206 206 123  </a:t>
                      </a:r>
                      <a:r>
                        <a:rPr lang="en-US" sz="700" kern="100" dirty="0">
                          <a:highlight>
                            <a:srgbClr val="FF0000"/>
                          </a:highlight>
                          <a:latin typeface="標楷體" pitchFamily="65" charset="-120"/>
                          <a:ea typeface="標楷體" pitchFamily="65" charset="-120"/>
                        </a:rPr>
                        <a:t>32  32  35  37  39  31  31  31  33  36  33  29  30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205 204 205 201 193 178 210 207 200 194 178 186 204 198 188 179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148 148 118  </a:t>
                      </a:r>
                      <a:r>
                        <a:rPr lang="en-US" sz="700" kern="100" dirty="0">
                          <a:highlight>
                            <a:srgbClr val="FF0000"/>
                          </a:highlight>
                          <a:latin typeface="標楷體" pitchFamily="65" charset="-120"/>
                          <a:ea typeface="標楷體" pitchFamily="65" charset="-120"/>
                        </a:rPr>
                        <a:t>99  79  64  80</a:t>
                      </a:r>
                      <a:r>
                        <a:rPr lang="en-US" sz="700" kern="100" dirty="0">
                          <a:latin typeface="標楷體" pitchFamily="65" charset="-120"/>
                          <a:ea typeface="標楷體" pitchFamily="65" charset="-120"/>
                        </a:rPr>
                        <a:t> 147 146 134 108 110 116 123 129 132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150 147  </a:t>
                      </a:r>
                      <a:r>
                        <a:rPr lang="en-US" sz="700" kern="100" dirty="0">
                          <a:highlight>
                            <a:srgbClr val="FF0000"/>
                          </a:highlight>
                          <a:latin typeface="標楷體" pitchFamily="65" charset="-120"/>
                          <a:ea typeface="標楷體" pitchFamily="65" charset="-120"/>
                        </a:rPr>
                        <a:t>81  27  28  28  60</a:t>
                      </a:r>
                      <a:r>
                        <a:rPr lang="en-US" sz="700" kern="100" dirty="0">
                          <a:latin typeface="標楷體" pitchFamily="65" charset="-120"/>
                          <a:ea typeface="標楷體" pitchFamily="65" charset="-120"/>
                        </a:rPr>
                        <a:t> 151 145 112  </a:t>
                      </a:r>
                      <a:r>
                        <a:rPr lang="en-US" sz="700" kern="100" dirty="0">
                          <a:highlight>
                            <a:srgbClr val="FF0000"/>
                          </a:highlight>
                          <a:latin typeface="標楷體" pitchFamily="65" charset="-120"/>
                          <a:ea typeface="標楷體" pitchFamily="65" charset="-120"/>
                        </a:rPr>
                        <a:t>21  19  18  22  23  23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147 148  </a:t>
                      </a:r>
                      <a:r>
                        <a:rPr lang="en-US" sz="700" kern="100" dirty="0">
                          <a:highlight>
                            <a:srgbClr val="FF0000"/>
                          </a:highlight>
                          <a:latin typeface="標楷體" pitchFamily="65" charset="-120"/>
                          <a:ea typeface="標楷體" pitchFamily="65" charset="-120"/>
                        </a:rPr>
                        <a:t>91  28  25  22  54</a:t>
                      </a:r>
                      <a:r>
                        <a:rPr lang="en-US" sz="700" kern="100" dirty="0">
                          <a:latin typeface="標楷體" pitchFamily="65" charset="-120"/>
                          <a:ea typeface="標楷體" pitchFamily="65" charset="-120"/>
                        </a:rPr>
                        <a:t> 150 144 128  </a:t>
                      </a:r>
                      <a:r>
                        <a:rPr lang="en-US" sz="700" kern="100" dirty="0">
                          <a:highlight>
                            <a:srgbClr val="FF0000"/>
                          </a:highlight>
                          <a:latin typeface="標楷體" pitchFamily="65" charset="-120"/>
                          <a:ea typeface="標楷體" pitchFamily="65" charset="-120"/>
                        </a:rPr>
                        <a:t>26  23  24  24  24  22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147 150  </a:t>
                      </a:r>
                      <a:r>
                        <a:rPr lang="en-US" sz="700" kern="100" dirty="0">
                          <a:highlight>
                            <a:srgbClr val="FF0000"/>
                          </a:highlight>
                          <a:latin typeface="標楷體" pitchFamily="65" charset="-120"/>
                          <a:ea typeface="標楷體" pitchFamily="65" charset="-120"/>
                        </a:rPr>
                        <a:t>88  28  21  26  48</a:t>
                      </a:r>
                      <a:r>
                        <a:rPr lang="en-US" sz="700" kern="100" dirty="0">
                          <a:latin typeface="標楷體" pitchFamily="65" charset="-120"/>
                          <a:ea typeface="標楷體" pitchFamily="65" charset="-120"/>
                        </a:rPr>
                        <a:t> 154 144 122  </a:t>
                      </a:r>
                      <a:r>
                        <a:rPr lang="en-US" sz="700" kern="100" dirty="0">
                          <a:highlight>
                            <a:srgbClr val="FF0000"/>
                          </a:highlight>
                          <a:latin typeface="標楷體" pitchFamily="65" charset="-120"/>
                          <a:ea typeface="標楷體" pitchFamily="65" charset="-120"/>
                        </a:rPr>
                        <a:t>24  26  20  20  22  26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148 150  </a:t>
                      </a:r>
                      <a:r>
                        <a:rPr lang="en-US" sz="700" kern="100" dirty="0">
                          <a:highlight>
                            <a:srgbClr val="FF0000"/>
                          </a:highlight>
                          <a:latin typeface="標楷體" pitchFamily="65" charset="-120"/>
                          <a:ea typeface="標楷體" pitchFamily="65" charset="-120"/>
                        </a:rPr>
                        <a:t>95  32  28  28  62</a:t>
                      </a:r>
                      <a:r>
                        <a:rPr lang="en-US" sz="700" kern="100" dirty="0">
                          <a:latin typeface="標楷體" pitchFamily="65" charset="-120"/>
                          <a:ea typeface="標楷體" pitchFamily="65" charset="-120"/>
                        </a:rPr>
                        <a:t> 154 143 107  </a:t>
                      </a:r>
                      <a:r>
                        <a:rPr lang="en-US" sz="700" kern="100" dirty="0">
                          <a:highlight>
                            <a:srgbClr val="FF0000"/>
                          </a:highlight>
                          <a:latin typeface="標楷體" pitchFamily="65" charset="-120"/>
                          <a:ea typeface="標楷體" pitchFamily="65" charset="-120"/>
                        </a:rPr>
                        <a:t>26  24  24  23  22  25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148 150 </a:t>
                      </a:r>
                      <a:r>
                        <a:rPr lang="en-US" sz="700" kern="100" dirty="0">
                          <a:highlight>
                            <a:srgbClr val="FF0000"/>
                          </a:highlight>
                          <a:latin typeface="標楷體" pitchFamily="65" charset="-120"/>
                          <a:ea typeface="標楷體" pitchFamily="65" charset="-120"/>
                        </a:rPr>
                        <a:t>100  28  26  31  78</a:t>
                      </a:r>
                      <a:r>
                        <a:rPr lang="en-US" sz="700" kern="100" dirty="0">
                          <a:latin typeface="標楷體" pitchFamily="65" charset="-120"/>
                          <a:ea typeface="標楷體" pitchFamily="65" charset="-120"/>
                        </a:rPr>
                        <a:t> 149 145 119  </a:t>
                      </a:r>
                      <a:r>
                        <a:rPr lang="en-US" sz="700" kern="100" dirty="0">
                          <a:highlight>
                            <a:srgbClr val="FF0000"/>
                          </a:highlight>
                          <a:latin typeface="標楷體" pitchFamily="65" charset="-120"/>
                          <a:ea typeface="標楷體" pitchFamily="65" charset="-120"/>
                        </a:rPr>
                        <a:t>23  21  24  27  28  26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151 150  </a:t>
                      </a:r>
                      <a:r>
                        <a:rPr lang="en-US" sz="700" kern="100" dirty="0">
                          <a:highlight>
                            <a:srgbClr val="FF0000"/>
                          </a:highlight>
                          <a:latin typeface="標楷體" pitchFamily="65" charset="-120"/>
                          <a:ea typeface="標楷體" pitchFamily="65" charset="-120"/>
                        </a:rPr>
                        <a:t>91  27  28  29  48</a:t>
                      </a:r>
                      <a:r>
                        <a:rPr lang="en-US" sz="700" kern="100" dirty="0">
                          <a:latin typeface="標楷體" pitchFamily="65" charset="-120"/>
                          <a:ea typeface="標楷體" pitchFamily="65" charset="-120"/>
                        </a:rPr>
                        <a:t> 153 147 118  </a:t>
                      </a:r>
                      <a:r>
                        <a:rPr lang="en-US" sz="700" kern="100" dirty="0">
                          <a:highlight>
                            <a:srgbClr val="FF0000"/>
                          </a:highlight>
                          <a:latin typeface="標楷體" pitchFamily="65" charset="-120"/>
                          <a:ea typeface="標楷體" pitchFamily="65" charset="-120"/>
                        </a:rPr>
                        <a:t>25  23  29  26  28  28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149 150  </a:t>
                      </a:r>
                      <a:r>
                        <a:rPr lang="en-US" sz="700" kern="100" dirty="0">
                          <a:highlight>
                            <a:srgbClr val="FF0000"/>
                          </a:highlight>
                          <a:latin typeface="標楷體" pitchFamily="65" charset="-120"/>
                          <a:ea typeface="標楷體" pitchFamily="65" charset="-120"/>
                        </a:rPr>
                        <a:t>89  31  29  28  59</a:t>
                      </a:r>
                      <a:r>
                        <a:rPr lang="en-US" sz="700" kern="100" dirty="0">
                          <a:latin typeface="標楷體" pitchFamily="65" charset="-120"/>
                          <a:ea typeface="標楷體" pitchFamily="65" charset="-120"/>
                        </a:rPr>
                        <a:t> 154 147 102  </a:t>
                      </a:r>
                      <a:r>
                        <a:rPr lang="en-US" sz="700" kern="100" dirty="0">
                          <a:highlight>
                            <a:srgbClr val="FF0000"/>
                          </a:highlight>
                          <a:latin typeface="標楷體" pitchFamily="65" charset="-120"/>
                          <a:ea typeface="標楷體" pitchFamily="65" charset="-120"/>
                        </a:rPr>
                        <a:t>45  45  40  29  23  18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151 149  </a:t>
                      </a:r>
                      <a:r>
                        <a:rPr lang="en-US" sz="700" kern="100" dirty="0">
                          <a:highlight>
                            <a:srgbClr val="FF0000"/>
                          </a:highlight>
                          <a:latin typeface="標楷體" pitchFamily="65" charset="-120"/>
                          <a:ea typeface="標楷體" pitchFamily="65" charset="-120"/>
                        </a:rPr>
                        <a:t>98  33  30  29  70</a:t>
                      </a:r>
                      <a:r>
                        <a:rPr lang="en-US" sz="700" kern="100" dirty="0">
                          <a:latin typeface="標楷體" pitchFamily="65" charset="-120"/>
                          <a:ea typeface="標楷體" pitchFamily="65" charset="-120"/>
                        </a:rPr>
                        <a:t> 153 145 146 156 152 154 156 154 154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151 149  </a:t>
                      </a:r>
                      <a:r>
                        <a:rPr lang="en-US" sz="700" kern="100" dirty="0">
                          <a:highlight>
                            <a:srgbClr val="FF0000"/>
                          </a:highlight>
                          <a:latin typeface="標楷體" pitchFamily="65" charset="-120"/>
                          <a:ea typeface="標楷體" pitchFamily="65" charset="-120"/>
                        </a:rPr>
                        <a:t>86  29  30  32  50</a:t>
                      </a:r>
                      <a:r>
                        <a:rPr lang="en-US" sz="700" kern="100" dirty="0">
                          <a:latin typeface="標楷體" pitchFamily="65" charset="-120"/>
                          <a:ea typeface="標楷體" pitchFamily="65" charset="-120"/>
                        </a:rPr>
                        <a:t> 165 164 164 163 158 160 158 158 162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148 149  </a:t>
                      </a:r>
                      <a:r>
                        <a:rPr lang="en-US" sz="700" kern="100" dirty="0">
                          <a:highlight>
                            <a:srgbClr val="FF0000"/>
                          </a:highlight>
                          <a:latin typeface="標楷體" pitchFamily="65" charset="-120"/>
                          <a:ea typeface="標楷體" pitchFamily="65" charset="-120"/>
                        </a:rPr>
                        <a:t>87  32  29  32  39  29  32  40  46  54  70  66  29  32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150 148 </a:t>
                      </a:r>
                      <a:r>
                        <a:rPr lang="en-US" sz="700" kern="100" dirty="0">
                          <a:highlight>
                            <a:srgbClr val="FF0000"/>
                          </a:highlight>
                          <a:latin typeface="標楷體" pitchFamily="65" charset="-120"/>
                          <a:ea typeface="標楷體" pitchFamily="65" charset="-120"/>
                        </a:rPr>
                        <a:t>100  29  31  32  31  28  26  23  28  24  29  29  27  27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148 147  </a:t>
                      </a:r>
                      <a:r>
                        <a:rPr lang="en-US" sz="700" kern="100" dirty="0">
                          <a:highlight>
                            <a:srgbClr val="FF0000"/>
                          </a:highlight>
                          <a:latin typeface="標楷體" pitchFamily="65" charset="-120"/>
                          <a:ea typeface="標楷體" pitchFamily="65" charset="-120"/>
                        </a:rPr>
                        <a:t>88  31  30  32  32  30  29  24  27  23  28  28  28  25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153 150  </a:t>
                      </a:r>
                      <a:r>
                        <a:rPr lang="en-US" sz="700" kern="100" dirty="0">
                          <a:highlight>
                            <a:srgbClr val="FF0000"/>
                          </a:highlight>
                          <a:latin typeface="標楷體" pitchFamily="65" charset="-120"/>
                          <a:ea typeface="標楷體" pitchFamily="65" charset="-120"/>
                        </a:rPr>
                        <a:t>88  31  31  32  29  23  23  23  25  25  28  28  29  24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151 149  </a:t>
                      </a:r>
                      <a:r>
                        <a:rPr lang="en-US" sz="700" kern="100" dirty="0">
                          <a:highlight>
                            <a:srgbClr val="FF0000"/>
                          </a:highlight>
                          <a:latin typeface="標楷體" pitchFamily="65" charset="-120"/>
                          <a:ea typeface="標楷體" pitchFamily="65" charset="-120"/>
                        </a:rPr>
                        <a:t>91  15  18  20  22  22  12  13  15  17  21  19  15  15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148 149 152 151 143 122 161 159 153 145 133 137 156 153 141 129</a:t>
                      </a:r>
                      <a:endParaRPr lang="zh-TW" sz="700" kern="100" dirty="0">
                        <a:latin typeface="標楷體" pitchFamily="65" charset="-120"/>
                        <a:ea typeface="標楷體" pitchFamily="65" charset="-120"/>
                        <a:cs typeface="Times New Roman"/>
                      </a:endParaRPr>
                    </a:p>
                  </a:txBody>
                  <a:tcPr marL="61232" marR="61232" marT="0" marB="0"/>
                </a:tc>
              </a:tr>
            </a:tbl>
          </a:graphicData>
        </a:graphic>
      </p:graphicFrame>
      <p:sp>
        <p:nvSpPr>
          <p:cNvPr id="13" name="內容版面配置區 3"/>
          <p:cNvSpPr txBox="1">
            <a:spLocks/>
          </p:cNvSpPr>
          <p:nvPr/>
        </p:nvSpPr>
        <p:spPr>
          <a:xfrm>
            <a:off x="301752" y="1527048"/>
            <a:ext cx="2614064" cy="4782272"/>
          </a:xfrm>
          <a:prstGeom prst="rect">
            <a:avLst/>
          </a:prstGeom>
        </p:spPr>
        <p:txBody>
          <a:bodyPr vert="horz">
            <a:normAutofit fontScale="92500" lnSpcReduction="1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zh-TW" altLang="en-US" sz="2700" b="0" i="0" u="none" strike="noStrike" kern="1200" cap="none" spc="0" normalizeH="0" baseline="0" noProof="0" dirty="0" smtClean="0">
                <a:ln>
                  <a:noFill/>
                </a:ln>
                <a:solidFill>
                  <a:schemeClr val="tx1"/>
                </a:solidFill>
                <a:effectLst/>
                <a:uLnTx/>
                <a:uFillTx/>
                <a:latin typeface="+mn-lt"/>
                <a:ea typeface="+mn-ea"/>
                <a:cs typeface="+mn-cs"/>
              </a:rPr>
              <a:t>圖卡特徵檔</a:t>
            </a:r>
            <a:r>
              <a:rPr kumimoji="0" lang="en-US" altLang="zh-TW" sz="27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zh-TW" sz="2700" b="0" i="0" u="none" strike="noStrike" kern="1200" cap="none" spc="0" normalizeH="0" baseline="0" noProof="0" dirty="0" err="1" smtClean="0">
                <a:ln>
                  <a:noFill/>
                </a:ln>
                <a:solidFill>
                  <a:schemeClr val="tx1"/>
                </a:solidFill>
                <a:effectLst/>
                <a:uLnTx/>
                <a:uFillTx/>
                <a:latin typeface="+mn-lt"/>
                <a:ea typeface="+mn-ea"/>
                <a:cs typeface="+mn-cs"/>
              </a:rPr>
              <a:t>patt.l</a:t>
            </a:r>
            <a:r>
              <a:rPr kumimoji="0" lang="zh-TW" altLang="en-US" sz="2700" b="0" i="0" u="none" strike="noStrike" kern="1200" cap="none" spc="0" normalizeH="0" baseline="0" noProof="0" dirty="0" smtClean="0">
                <a:ln>
                  <a:noFill/>
                </a:ln>
                <a:solidFill>
                  <a:schemeClr val="tx1"/>
                </a:solidFill>
                <a:effectLst/>
                <a:uLnTx/>
                <a:uFillTx/>
                <a:latin typeface="+mn-lt"/>
                <a:ea typeface="+mn-ea"/>
                <a:cs typeface="+mn-cs"/>
              </a:rPr>
              <a:t>使用記事本開啟後的部份內容。</a:t>
            </a:r>
            <a:endParaRPr kumimoji="0" lang="en-US" altLang="zh-TW" sz="27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zh-TW" altLang="en-US" sz="2700" b="0" i="0" u="none" strike="noStrike" kern="1200" cap="none" spc="0" normalizeH="0" baseline="0" noProof="0" dirty="0" smtClean="0">
                <a:ln>
                  <a:noFill/>
                </a:ln>
                <a:solidFill>
                  <a:schemeClr val="tx1"/>
                </a:solidFill>
                <a:effectLst/>
                <a:uLnTx/>
                <a:uFillTx/>
                <a:latin typeface="+mn-lt"/>
                <a:ea typeface="+mn-ea"/>
                <a:cs typeface="+mn-cs"/>
              </a:rPr>
              <a:t>如右方所示分為１８０及</a:t>
            </a:r>
            <a:r>
              <a:rPr lang="zh-TW" altLang="en-US" sz="2700" dirty="0" smtClean="0"/>
              <a:t>２７０</a:t>
            </a:r>
            <a:r>
              <a:rPr kumimoji="0" lang="zh-TW" altLang="en-US" sz="2700" b="0" i="0" u="none" strike="noStrike" kern="1200" cap="none" spc="0" normalizeH="0" baseline="0" noProof="0" dirty="0" smtClean="0">
                <a:ln>
                  <a:noFill/>
                </a:ln>
                <a:solidFill>
                  <a:schemeClr val="tx1"/>
                </a:solidFill>
                <a:effectLst/>
                <a:uLnTx/>
                <a:uFillTx/>
                <a:latin typeface="+mn-lt"/>
                <a:ea typeface="+mn-ea"/>
                <a:cs typeface="+mn-cs"/>
              </a:rPr>
              <a:t>度的特徵檔內容。</a:t>
            </a:r>
            <a:endParaRPr kumimoji="0" lang="en-US" altLang="zh-TW" sz="27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zh-TW" altLang="en-US" sz="2700" b="0" i="0" u="none" strike="noStrike" kern="1200" cap="none" spc="0" normalizeH="0" baseline="0" noProof="0" dirty="0" smtClean="0">
                <a:ln>
                  <a:noFill/>
                </a:ln>
                <a:solidFill>
                  <a:schemeClr val="tx1"/>
                </a:solidFill>
                <a:effectLst/>
                <a:uLnTx/>
                <a:uFillTx/>
                <a:latin typeface="+mn-lt"/>
                <a:ea typeface="+mn-ea"/>
                <a:cs typeface="+mn-cs"/>
              </a:rPr>
              <a:t>每一個角度的圖卡都製作成三份類似的特徵。每份大小皆為１６</a:t>
            </a:r>
            <a:r>
              <a:rPr kumimoji="0" lang="en-US" altLang="zh-TW" sz="2700" b="0" i="0" u="none" strike="noStrike" kern="1200" cap="none" spc="0" normalizeH="0" baseline="0" noProof="0" dirty="0" smtClean="0">
                <a:ln>
                  <a:noFill/>
                </a:ln>
                <a:solidFill>
                  <a:schemeClr val="tx1"/>
                </a:solidFill>
                <a:effectLst/>
                <a:uLnTx/>
                <a:uFillTx/>
                <a:latin typeface="+mn-lt"/>
                <a:ea typeface="+mn-ea"/>
                <a:cs typeface="+mn-cs"/>
              </a:rPr>
              <a:t>X</a:t>
            </a:r>
            <a:r>
              <a:rPr kumimoji="0" lang="zh-TW" altLang="en-US" sz="2700" b="0" i="0" u="none" strike="noStrike" kern="1200" cap="none" spc="0" normalizeH="0" baseline="0" noProof="0" dirty="0" smtClean="0">
                <a:ln>
                  <a:noFill/>
                </a:ln>
                <a:solidFill>
                  <a:schemeClr val="tx1"/>
                </a:solidFill>
                <a:effectLst/>
                <a:uLnTx/>
                <a:uFillTx/>
                <a:latin typeface="+mn-lt"/>
                <a:ea typeface="+mn-ea"/>
                <a:cs typeface="+mn-cs"/>
              </a:rPr>
              <a:t>１６。</a:t>
            </a:r>
            <a:endParaRPr kumimoji="0" lang="zh-TW" altLang="en-US" sz="27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14" name="表格 13"/>
          <p:cNvGraphicFramePr>
            <a:graphicFrameLocks noGrp="1"/>
          </p:cNvGraphicFramePr>
          <p:nvPr/>
        </p:nvGraphicFramePr>
        <p:xfrm>
          <a:off x="6012160" y="1476712"/>
          <a:ext cx="3024336" cy="5120640"/>
        </p:xfrm>
        <a:graphic>
          <a:graphicData uri="http://schemas.openxmlformats.org/drawingml/2006/table">
            <a:tbl>
              <a:tblPr>
                <a:tableStyleId>{46F890A9-2807-4EBB-B81D-B2AA78EC7F39}</a:tableStyleId>
              </a:tblPr>
              <a:tblGrid>
                <a:gridCol w="3024336"/>
              </a:tblGrid>
              <a:tr h="4064000">
                <a:tc>
                  <a:txBody>
                    <a:bodyPr/>
                    <a:lstStyle/>
                    <a:p>
                      <a:pPr>
                        <a:spcAft>
                          <a:spcPts val="0"/>
                        </a:spcAft>
                      </a:pPr>
                      <a:r>
                        <a:rPr lang="en-US" sz="700" kern="100" dirty="0">
                          <a:latin typeface="標楷體" pitchFamily="65" charset="-120"/>
                          <a:ea typeface="標楷體" pitchFamily="65" charset="-120"/>
                        </a:rPr>
                        <a:t> 148  </a:t>
                      </a:r>
                      <a:r>
                        <a:rPr lang="en-US" sz="700" kern="100" dirty="0">
                          <a:highlight>
                            <a:srgbClr val="FF0000"/>
                          </a:highlight>
                          <a:latin typeface="標楷體" pitchFamily="65" charset="-120"/>
                          <a:ea typeface="標楷體" pitchFamily="65" charset="-120"/>
                        </a:rPr>
                        <a:t>36  37  42  47  42  44  46</a:t>
                      </a:r>
                      <a:r>
                        <a:rPr lang="en-US" sz="700" kern="100" dirty="0">
                          <a:latin typeface="標楷體" pitchFamily="65" charset="-120"/>
                          <a:ea typeface="標楷體" pitchFamily="65" charset="-120"/>
                        </a:rPr>
                        <a:t> 221 212  </a:t>
                      </a:r>
                      <a:r>
                        <a:rPr lang="en-US" sz="700" kern="100" dirty="0">
                          <a:highlight>
                            <a:srgbClr val="FF0000"/>
                          </a:highlight>
                          <a:latin typeface="標楷體" pitchFamily="65" charset="-120"/>
                          <a:ea typeface="標楷體" pitchFamily="65" charset="-120"/>
                        </a:rPr>
                        <a:t>52  46  48  50  36</a:t>
                      </a:r>
                      <a:r>
                        <a:rPr lang="en-US" sz="700" kern="100" dirty="0">
                          <a:latin typeface="標楷體" pitchFamily="65" charset="-120"/>
                          <a:ea typeface="標楷體" pitchFamily="65" charset="-120"/>
                        </a:rPr>
                        <a:t> 191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143  </a:t>
                      </a:r>
                      <a:r>
                        <a:rPr lang="en-US" sz="700" kern="100" dirty="0">
                          <a:highlight>
                            <a:srgbClr val="FF0000"/>
                          </a:highlight>
                          <a:latin typeface="標楷體" pitchFamily="65" charset="-120"/>
                          <a:ea typeface="標楷體" pitchFamily="65" charset="-120"/>
                        </a:rPr>
                        <a:t>40  45  42  44  48  43  47</a:t>
                      </a:r>
                      <a:r>
                        <a:rPr lang="en-US" sz="700" kern="100" dirty="0">
                          <a:latin typeface="標楷體" pitchFamily="65" charset="-120"/>
                          <a:ea typeface="標楷體" pitchFamily="65" charset="-120"/>
                        </a:rPr>
                        <a:t> 223 209  </a:t>
                      </a:r>
                      <a:r>
                        <a:rPr lang="en-US" sz="700" kern="100" dirty="0">
                          <a:highlight>
                            <a:srgbClr val="FF0000"/>
                          </a:highlight>
                          <a:latin typeface="標楷體" pitchFamily="65" charset="-120"/>
                          <a:ea typeface="標楷體" pitchFamily="65" charset="-120"/>
                        </a:rPr>
                        <a:t>42  49  51  50  33</a:t>
                      </a:r>
                      <a:r>
                        <a:rPr lang="en-US" sz="700" kern="100" dirty="0">
                          <a:latin typeface="標楷體" pitchFamily="65" charset="-120"/>
                          <a:ea typeface="標楷體" pitchFamily="65" charset="-120"/>
                        </a:rPr>
                        <a:t> 202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141  </a:t>
                      </a:r>
                      <a:r>
                        <a:rPr lang="en-US" sz="700" kern="100" dirty="0">
                          <a:highlight>
                            <a:srgbClr val="FF0000"/>
                          </a:highlight>
                          <a:latin typeface="標楷體" pitchFamily="65" charset="-120"/>
                          <a:ea typeface="標楷體" pitchFamily="65" charset="-120"/>
                        </a:rPr>
                        <a:t>42  44  40  44  49  45  58</a:t>
                      </a:r>
                      <a:r>
                        <a:rPr lang="en-US" sz="700" kern="100" dirty="0">
                          <a:latin typeface="標楷體" pitchFamily="65" charset="-120"/>
                          <a:ea typeface="標楷體" pitchFamily="65" charset="-120"/>
                        </a:rPr>
                        <a:t> 224 207  </a:t>
                      </a:r>
                      <a:r>
                        <a:rPr lang="en-US" sz="700" kern="100" dirty="0">
                          <a:highlight>
                            <a:srgbClr val="FF0000"/>
                          </a:highlight>
                          <a:latin typeface="標楷體" pitchFamily="65" charset="-120"/>
                          <a:ea typeface="標楷體" pitchFamily="65" charset="-120"/>
                        </a:rPr>
                        <a:t>77  50  52  54  39</a:t>
                      </a:r>
                      <a:r>
                        <a:rPr lang="en-US" sz="700" kern="100" dirty="0">
                          <a:latin typeface="標楷體" pitchFamily="65" charset="-120"/>
                          <a:ea typeface="標楷體" pitchFamily="65" charset="-120"/>
                        </a:rPr>
                        <a:t> 215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137  </a:t>
                      </a:r>
                      <a:r>
                        <a:rPr lang="en-US" sz="700" kern="100" dirty="0">
                          <a:highlight>
                            <a:srgbClr val="FF0000"/>
                          </a:highlight>
                          <a:latin typeface="標楷體" pitchFamily="65" charset="-120"/>
                          <a:ea typeface="標楷體" pitchFamily="65" charset="-120"/>
                        </a:rPr>
                        <a:t>38  43  47  44  51  45  69</a:t>
                      </a:r>
                      <a:r>
                        <a:rPr lang="en-US" sz="700" kern="100" dirty="0">
                          <a:latin typeface="標楷體" pitchFamily="65" charset="-120"/>
                          <a:ea typeface="標楷體" pitchFamily="65" charset="-120"/>
                        </a:rPr>
                        <a:t> 224 209  </a:t>
                      </a:r>
                      <a:r>
                        <a:rPr lang="en-US" sz="700" kern="100" dirty="0">
                          <a:highlight>
                            <a:srgbClr val="FF0000"/>
                          </a:highlight>
                          <a:latin typeface="標楷體" pitchFamily="65" charset="-120"/>
                          <a:ea typeface="標楷體" pitchFamily="65" charset="-120"/>
                        </a:rPr>
                        <a:t>86  51  53  54  43</a:t>
                      </a:r>
                      <a:r>
                        <a:rPr lang="en-US" sz="700" kern="100" dirty="0">
                          <a:latin typeface="標楷體" pitchFamily="65" charset="-120"/>
                          <a:ea typeface="標楷體" pitchFamily="65" charset="-120"/>
                        </a:rPr>
                        <a:t> 220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132  </a:t>
                      </a:r>
                      <a:r>
                        <a:rPr lang="en-US" sz="700" kern="100" dirty="0">
                          <a:highlight>
                            <a:srgbClr val="FF0000"/>
                          </a:highlight>
                          <a:latin typeface="標楷體" pitchFamily="65" charset="-120"/>
                          <a:ea typeface="標楷體" pitchFamily="65" charset="-120"/>
                        </a:rPr>
                        <a:t>36  43  46  47  47  49  74</a:t>
                      </a:r>
                      <a:r>
                        <a:rPr lang="en-US" sz="700" kern="100" dirty="0">
                          <a:latin typeface="標楷體" pitchFamily="65" charset="-120"/>
                          <a:ea typeface="標楷體" pitchFamily="65" charset="-120"/>
                        </a:rPr>
                        <a:t> 220 213  </a:t>
                      </a:r>
                      <a:r>
                        <a:rPr lang="en-US" sz="700" kern="100" dirty="0">
                          <a:highlight>
                            <a:srgbClr val="FF0000"/>
                          </a:highlight>
                          <a:latin typeface="標楷體" pitchFamily="65" charset="-120"/>
                          <a:ea typeface="標楷體" pitchFamily="65" charset="-120"/>
                        </a:rPr>
                        <a:t>76  52  53  51  38</a:t>
                      </a:r>
                      <a:r>
                        <a:rPr lang="en-US" sz="700" kern="100" dirty="0">
                          <a:latin typeface="標楷體" pitchFamily="65" charset="-120"/>
                          <a:ea typeface="標楷體" pitchFamily="65" charset="-120"/>
                        </a:rPr>
                        <a:t> 201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129  </a:t>
                      </a:r>
                      <a:r>
                        <a:rPr lang="en-US" sz="700" kern="100" dirty="0">
                          <a:highlight>
                            <a:srgbClr val="FF0000"/>
                          </a:highlight>
                          <a:latin typeface="標楷體" pitchFamily="65" charset="-120"/>
                          <a:ea typeface="標楷體" pitchFamily="65" charset="-120"/>
                        </a:rPr>
                        <a:t>39  47  45  42  42  46  71</a:t>
                      </a:r>
                      <a:r>
                        <a:rPr lang="en-US" sz="700" kern="100" dirty="0">
                          <a:latin typeface="標楷體" pitchFamily="65" charset="-120"/>
                          <a:ea typeface="標楷體" pitchFamily="65" charset="-120"/>
                        </a:rPr>
                        <a:t> 223 214  </a:t>
                      </a:r>
                      <a:r>
                        <a:rPr lang="en-US" sz="700" kern="100" dirty="0">
                          <a:highlight>
                            <a:srgbClr val="FF0000"/>
                          </a:highlight>
                          <a:latin typeface="標楷體" pitchFamily="65" charset="-120"/>
                          <a:ea typeface="標楷體" pitchFamily="65" charset="-120"/>
                        </a:rPr>
                        <a:t>65  52  51  48  36</a:t>
                      </a:r>
                      <a:r>
                        <a:rPr lang="en-US" sz="700" kern="100" dirty="0">
                          <a:latin typeface="標楷體" pitchFamily="65" charset="-120"/>
                          <a:ea typeface="標楷體" pitchFamily="65" charset="-120"/>
                        </a:rPr>
                        <a:t> 191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183 152 172 164 155 177 172 160 219 214  </a:t>
                      </a:r>
                      <a:r>
                        <a:rPr lang="en-US" sz="700" kern="100" dirty="0">
                          <a:highlight>
                            <a:srgbClr val="FF0000"/>
                          </a:highlight>
                          <a:latin typeface="標楷體" pitchFamily="65" charset="-120"/>
                          <a:ea typeface="標楷體" pitchFamily="65" charset="-120"/>
                        </a:rPr>
                        <a:t>56  48  49  49  35</a:t>
                      </a:r>
                      <a:r>
                        <a:rPr lang="en-US" sz="700" kern="100" dirty="0">
                          <a:latin typeface="標楷體" pitchFamily="65" charset="-120"/>
                          <a:ea typeface="標楷體" pitchFamily="65" charset="-120"/>
                        </a:rPr>
                        <a:t> 204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215 215 215 216 216 217 217 218 218 216  </a:t>
                      </a:r>
                      <a:r>
                        <a:rPr lang="en-US" sz="700" kern="100" dirty="0">
                          <a:highlight>
                            <a:srgbClr val="FF0000"/>
                          </a:highlight>
                          <a:latin typeface="標楷體" pitchFamily="65" charset="-120"/>
                          <a:ea typeface="標楷體" pitchFamily="65" charset="-120"/>
                        </a:rPr>
                        <a:t>51  55  48  51  36</a:t>
                      </a:r>
                      <a:r>
                        <a:rPr lang="en-US" sz="700" kern="100" dirty="0">
                          <a:latin typeface="標楷體" pitchFamily="65" charset="-120"/>
                          <a:ea typeface="標楷體" pitchFamily="65" charset="-120"/>
                        </a:rPr>
                        <a:t> 214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216 214 211 215 215 219 218 216 215 209  </a:t>
                      </a:r>
                      <a:r>
                        <a:rPr lang="en-US" sz="700" kern="100" dirty="0">
                          <a:highlight>
                            <a:srgbClr val="FF0000"/>
                          </a:highlight>
                          <a:latin typeface="標楷體" pitchFamily="65" charset="-120"/>
                          <a:ea typeface="標楷體" pitchFamily="65" charset="-120"/>
                        </a:rPr>
                        <a:t>48  55  56  54  47</a:t>
                      </a:r>
                      <a:r>
                        <a:rPr lang="en-US" sz="700" kern="100" dirty="0">
                          <a:latin typeface="標楷體" pitchFamily="65" charset="-120"/>
                          <a:ea typeface="標楷體" pitchFamily="65" charset="-120"/>
                        </a:rPr>
                        <a:t> 223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108  </a:t>
                      </a:r>
                      <a:r>
                        <a:rPr lang="en-US" sz="700" kern="100" dirty="0">
                          <a:highlight>
                            <a:srgbClr val="FF0000"/>
                          </a:highlight>
                          <a:latin typeface="標楷體" pitchFamily="65" charset="-120"/>
                          <a:ea typeface="標楷體" pitchFamily="65" charset="-120"/>
                        </a:rPr>
                        <a:t>91  85  76  81  89  64  80  96  74  55  53  55  53  43</a:t>
                      </a:r>
                      <a:r>
                        <a:rPr lang="en-US" sz="700" kern="100" dirty="0">
                          <a:latin typeface="標楷體" pitchFamily="65" charset="-120"/>
                          <a:ea typeface="標楷體" pitchFamily="65" charset="-120"/>
                        </a:rPr>
                        <a:t> 226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a:t>
                      </a:r>
                      <a:r>
                        <a:rPr lang="en-US" sz="700" kern="100" dirty="0">
                          <a:highlight>
                            <a:srgbClr val="FF0000"/>
                          </a:highlight>
                          <a:latin typeface="標楷體" pitchFamily="65" charset="-120"/>
                          <a:ea typeface="標楷體" pitchFamily="65" charset="-120"/>
                        </a:rPr>
                        <a:t>87  52  54  54  59  54  52  52  53  54  55  55  56  53  40</a:t>
                      </a:r>
                      <a:r>
                        <a:rPr lang="en-US" sz="700" kern="100" dirty="0">
                          <a:latin typeface="標楷體" pitchFamily="65" charset="-120"/>
                          <a:ea typeface="標楷體" pitchFamily="65" charset="-120"/>
                        </a:rPr>
                        <a:t> 190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105  </a:t>
                      </a:r>
                      <a:r>
                        <a:rPr lang="en-US" sz="700" kern="100" dirty="0">
                          <a:highlight>
                            <a:srgbClr val="FF0000"/>
                          </a:highlight>
                          <a:latin typeface="標楷體" pitchFamily="65" charset="-120"/>
                          <a:ea typeface="標楷體" pitchFamily="65" charset="-120"/>
                        </a:rPr>
                        <a:t>53  51  50  53  55  54  53  56  57  56  53  54  54  38</a:t>
                      </a:r>
                      <a:r>
                        <a:rPr lang="en-US" sz="700" kern="100" dirty="0">
                          <a:latin typeface="標楷體" pitchFamily="65" charset="-120"/>
                          <a:ea typeface="標楷體" pitchFamily="65" charset="-120"/>
                        </a:rPr>
                        <a:t> 207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123  </a:t>
                      </a:r>
                      <a:r>
                        <a:rPr lang="en-US" sz="700" kern="100" dirty="0">
                          <a:highlight>
                            <a:srgbClr val="FF0000"/>
                          </a:highlight>
                          <a:latin typeface="標楷體" pitchFamily="65" charset="-120"/>
                          <a:ea typeface="標楷體" pitchFamily="65" charset="-120"/>
                        </a:rPr>
                        <a:t>50  54  54  52  56  54  51  58  55  56  53  53  53  36</a:t>
                      </a:r>
                      <a:r>
                        <a:rPr lang="en-US" sz="700" kern="100" dirty="0">
                          <a:latin typeface="標楷體" pitchFamily="65" charset="-120"/>
                          <a:ea typeface="標楷體" pitchFamily="65" charset="-120"/>
                        </a:rPr>
                        <a:t> 214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164 133 135 118 129 129 114 120 135 121 123 140 121 118 130 221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227 226 227 226 227 227 226 228 226 225 225 224 223 222 221 222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228 226 228 228 228 226 227 228 227 227 226 223 223 222 223 221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146  </a:t>
                      </a:r>
                      <a:r>
                        <a:rPr lang="en-US" sz="700" kern="100" dirty="0">
                          <a:highlight>
                            <a:srgbClr val="FF0000"/>
                          </a:highlight>
                          <a:latin typeface="標楷體" pitchFamily="65" charset="-120"/>
                          <a:ea typeface="標楷體" pitchFamily="65" charset="-120"/>
                        </a:rPr>
                        <a:t>35  35  35  40  38  39  36</a:t>
                      </a:r>
                      <a:r>
                        <a:rPr lang="en-US" sz="700" kern="100" dirty="0">
                          <a:latin typeface="標楷體" pitchFamily="65" charset="-120"/>
                          <a:ea typeface="標楷體" pitchFamily="65" charset="-120"/>
                        </a:rPr>
                        <a:t> 204 200  </a:t>
                      </a:r>
                      <a:r>
                        <a:rPr lang="en-US" sz="700" kern="100" dirty="0">
                          <a:highlight>
                            <a:srgbClr val="FF0000"/>
                          </a:highlight>
                          <a:latin typeface="標楷體" pitchFamily="65" charset="-120"/>
                          <a:ea typeface="標楷體" pitchFamily="65" charset="-120"/>
                        </a:rPr>
                        <a:t>45  44  44  45  30</a:t>
                      </a:r>
                      <a:r>
                        <a:rPr lang="en-US" sz="700" kern="100" dirty="0">
                          <a:latin typeface="標楷體" pitchFamily="65" charset="-120"/>
                          <a:ea typeface="標楷體" pitchFamily="65" charset="-120"/>
                        </a:rPr>
                        <a:t> 179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142  </a:t>
                      </a:r>
                      <a:r>
                        <a:rPr lang="en-US" sz="700" kern="100" dirty="0">
                          <a:highlight>
                            <a:srgbClr val="FF0000"/>
                          </a:highlight>
                          <a:latin typeface="標楷體" pitchFamily="65" charset="-120"/>
                          <a:ea typeface="標楷體" pitchFamily="65" charset="-120"/>
                        </a:rPr>
                        <a:t>37  38  39  41  42  42  43</a:t>
                      </a:r>
                      <a:r>
                        <a:rPr lang="en-US" sz="700" kern="100" dirty="0">
                          <a:latin typeface="標楷體" pitchFamily="65" charset="-120"/>
                          <a:ea typeface="標楷體" pitchFamily="65" charset="-120"/>
                        </a:rPr>
                        <a:t> 208 196  </a:t>
                      </a:r>
                      <a:r>
                        <a:rPr lang="en-US" sz="700" kern="100" dirty="0">
                          <a:highlight>
                            <a:srgbClr val="FF0000"/>
                          </a:highlight>
                          <a:latin typeface="標楷體" pitchFamily="65" charset="-120"/>
                          <a:ea typeface="標楷體" pitchFamily="65" charset="-120"/>
                        </a:rPr>
                        <a:t>41  48  46  45  29</a:t>
                      </a:r>
                      <a:r>
                        <a:rPr lang="en-US" sz="700" kern="100" dirty="0">
                          <a:latin typeface="標楷體" pitchFamily="65" charset="-120"/>
                          <a:ea typeface="標楷體" pitchFamily="65" charset="-120"/>
                        </a:rPr>
                        <a:t> 188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139  </a:t>
                      </a:r>
                      <a:r>
                        <a:rPr lang="en-US" sz="700" kern="100" dirty="0">
                          <a:highlight>
                            <a:srgbClr val="FF0000"/>
                          </a:highlight>
                          <a:latin typeface="標楷體" pitchFamily="65" charset="-120"/>
                          <a:ea typeface="標楷體" pitchFamily="65" charset="-120"/>
                        </a:rPr>
                        <a:t>37  37  38  39  41  42  52</a:t>
                      </a:r>
                      <a:r>
                        <a:rPr lang="en-US" sz="700" kern="100" dirty="0">
                          <a:latin typeface="標楷體" pitchFamily="65" charset="-120"/>
                          <a:ea typeface="標楷體" pitchFamily="65" charset="-120"/>
                        </a:rPr>
                        <a:t> 209 198  </a:t>
                      </a:r>
                      <a:r>
                        <a:rPr lang="en-US" sz="700" kern="100" dirty="0">
                          <a:highlight>
                            <a:srgbClr val="FF0000"/>
                          </a:highlight>
                          <a:latin typeface="標楷體" pitchFamily="65" charset="-120"/>
                          <a:ea typeface="標楷體" pitchFamily="65" charset="-120"/>
                        </a:rPr>
                        <a:t>76  47  45  46  33</a:t>
                      </a:r>
                      <a:r>
                        <a:rPr lang="en-US" sz="700" kern="100" dirty="0">
                          <a:latin typeface="標楷體" pitchFamily="65" charset="-120"/>
                          <a:ea typeface="標楷體" pitchFamily="65" charset="-120"/>
                        </a:rPr>
                        <a:t> 198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134  </a:t>
                      </a:r>
                      <a:r>
                        <a:rPr lang="en-US" sz="700" kern="100" dirty="0">
                          <a:highlight>
                            <a:srgbClr val="FF0000"/>
                          </a:highlight>
                          <a:latin typeface="標楷體" pitchFamily="65" charset="-120"/>
                          <a:ea typeface="標楷體" pitchFamily="65" charset="-120"/>
                        </a:rPr>
                        <a:t>32  38  40  41  41  41  63</a:t>
                      </a:r>
                      <a:r>
                        <a:rPr lang="en-US" sz="700" kern="100" dirty="0">
                          <a:latin typeface="標楷體" pitchFamily="65" charset="-120"/>
                          <a:ea typeface="標楷體" pitchFamily="65" charset="-120"/>
                        </a:rPr>
                        <a:t> 209 199  </a:t>
                      </a:r>
                      <a:r>
                        <a:rPr lang="en-US" sz="700" kern="100" dirty="0">
                          <a:highlight>
                            <a:srgbClr val="FF0000"/>
                          </a:highlight>
                          <a:latin typeface="標楷體" pitchFamily="65" charset="-120"/>
                          <a:ea typeface="標楷體" pitchFamily="65" charset="-120"/>
                        </a:rPr>
                        <a:t>82  45  46  45  36</a:t>
                      </a:r>
                      <a:r>
                        <a:rPr lang="en-US" sz="700" kern="100" dirty="0">
                          <a:latin typeface="標楷體" pitchFamily="65" charset="-120"/>
                          <a:ea typeface="標楷體" pitchFamily="65" charset="-120"/>
                        </a:rPr>
                        <a:t> 204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129  </a:t>
                      </a:r>
                      <a:r>
                        <a:rPr lang="en-US" sz="700" kern="100" dirty="0">
                          <a:highlight>
                            <a:srgbClr val="FF0000"/>
                          </a:highlight>
                          <a:latin typeface="標楷體" pitchFamily="65" charset="-120"/>
                          <a:ea typeface="標楷體" pitchFamily="65" charset="-120"/>
                        </a:rPr>
                        <a:t>33  39  38  43  45  43  69</a:t>
                      </a:r>
                      <a:r>
                        <a:rPr lang="en-US" sz="700" kern="100" dirty="0">
                          <a:latin typeface="標楷體" pitchFamily="65" charset="-120"/>
                          <a:ea typeface="標楷體" pitchFamily="65" charset="-120"/>
                        </a:rPr>
                        <a:t> 207 203  </a:t>
                      </a:r>
                      <a:r>
                        <a:rPr lang="en-US" sz="700" kern="100" dirty="0">
                          <a:highlight>
                            <a:srgbClr val="FF0000"/>
                          </a:highlight>
                          <a:latin typeface="標楷體" pitchFamily="65" charset="-120"/>
                          <a:ea typeface="標楷體" pitchFamily="65" charset="-120"/>
                        </a:rPr>
                        <a:t>69  47  46  45  33</a:t>
                      </a:r>
                      <a:r>
                        <a:rPr lang="en-US" sz="700" kern="100" dirty="0">
                          <a:latin typeface="標楷體" pitchFamily="65" charset="-120"/>
                          <a:ea typeface="標楷體" pitchFamily="65" charset="-120"/>
                        </a:rPr>
                        <a:t> 186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127  </a:t>
                      </a:r>
                      <a:r>
                        <a:rPr lang="en-US" sz="700" kern="100" dirty="0">
                          <a:highlight>
                            <a:srgbClr val="FF0000"/>
                          </a:highlight>
                          <a:latin typeface="標楷體" pitchFamily="65" charset="-120"/>
                          <a:ea typeface="標楷體" pitchFamily="65" charset="-120"/>
                        </a:rPr>
                        <a:t>35  39  42  43  43  43  62</a:t>
                      </a:r>
                      <a:r>
                        <a:rPr lang="en-US" sz="700" kern="100" dirty="0">
                          <a:latin typeface="標楷體" pitchFamily="65" charset="-120"/>
                          <a:ea typeface="標楷體" pitchFamily="65" charset="-120"/>
                        </a:rPr>
                        <a:t> 206 205  </a:t>
                      </a:r>
                      <a:r>
                        <a:rPr lang="en-US" sz="700" kern="100" dirty="0">
                          <a:highlight>
                            <a:srgbClr val="FF0000"/>
                          </a:highlight>
                          <a:latin typeface="標楷體" pitchFamily="65" charset="-120"/>
                          <a:ea typeface="標楷體" pitchFamily="65" charset="-120"/>
                        </a:rPr>
                        <a:t>59  45  46  46  31</a:t>
                      </a:r>
                      <a:r>
                        <a:rPr lang="en-US" sz="700" kern="100" dirty="0">
                          <a:latin typeface="標楷體" pitchFamily="65" charset="-120"/>
                          <a:ea typeface="標楷體" pitchFamily="65" charset="-120"/>
                        </a:rPr>
                        <a:t>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172 144 166 155 144 167 161 147 203 206  </a:t>
                      </a:r>
                      <a:r>
                        <a:rPr lang="en-US" sz="700" kern="100" dirty="0">
                          <a:highlight>
                            <a:srgbClr val="FF0000"/>
                          </a:highlight>
                          <a:latin typeface="標楷體" pitchFamily="65" charset="-120"/>
                          <a:ea typeface="標楷體" pitchFamily="65" charset="-120"/>
                        </a:rPr>
                        <a:t>52  46  47  48  31</a:t>
                      </a:r>
                      <a:r>
                        <a:rPr lang="en-US" sz="700" kern="100" dirty="0">
                          <a:latin typeface="標楷體" pitchFamily="65" charset="-120"/>
                          <a:ea typeface="標楷體" pitchFamily="65" charset="-120"/>
                        </a:rPr>
                        <a:t> 194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199 200 202 200 203 203 201 203 202 206  </a:t>
                      </a:r>
                      <a:r>
                        <a:rPr lang="en-US" sz="700" kern="100" dirty="0">
                          <a:highlight>
                            <a:srgbClr val="FF0000"/>
                          </a:highlight>
                          <a:latin typeface="標楷體" pitchFamily="65" charset="-120"/>
                          <a:ea typeface="標楷體" pitchFamily="65" charset="-120"/>
                        </a:rPr>
                        <a:t>44  46  44  48  31</a:t>
                      </a:r>
                      <a:r>
                        <a:rPr lang="en-US" sz="700" kern="100" dirty="0">
                          <a:latin typeface="標楷體" pitchFamily="65" charset="-120"/>
                          <a:ea typeface="標楷體" pitchFamily="65" charset="-120"/>
                        </a:rPr>
                        <a:t> 200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201 202 201 204 205 205 204 204 202 201  </a:t>
                      </a:r>
                      <a:r>
                        <a:rPr lang="en-US" sz="700" kern="100" dirty="0">
                          <a:highlight>
                            <a:srgbClr val="FF0000"/>
                          </a:highlight>
                          <a:latin typeface="標楷體" pitchFamily="65" charset="-120"/>
                          <a:ea typeface="標楷體" pitchFamily="65" charset="-120"/>
                        </a:rPr>
                        <a:t>42  47  47  48  39</a:t>
                      </a:r>
                      <a:r>
                        <a:rPr lang="en-US" sz="700" kern="100" dirty="0">
                          <a:latin typeface="標楷體" pitchFamily="65" charset="-120"/>
                          <a:ea typeface="標楷體" pitchFamily="65" charset="-120"/>
                        </a:rPr>
                        <a:t> 207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101  </a:t>
                      </a:r>
                      <a:r>
                        <a:rPr lang="en-US" sz="700" kern="100" dirty="0">
                          <a:highlight>
                            <a:srgbClr val="FF0000"/>
                          </a:highlight>
                          <a:latin typeface="標楷體" pitchFamily="65" charset="-120"/>
                          <a:ea typeface="標楷體" pitchFamily="65" charset="-120"/>
                        </a:rPr>
                        <a:t>82  81  64  79  88  61  77  90  69  52  50  48  46  37</a:t>
                      </a:r>
                      <a:r>
                        <a:rPr lang="en-US" sz="700" kern="100" dirty="0">
                          <a:latin typeface="標楷體" pitchFamily="65" charset="-120"/>
                          <a:ea typeface="標楷體" pitchFamily="65" charset="-120"/>
                        </a:rPr>
                        <a:t> 210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a:t>
                      </a:r>
                      <a:r>
                        <a:rPr lang="en-US" sz="700" kern="100" dirty="0">
                          <a:highlight>
                            <a:srgbClr val="FF0000"/>
                          </a:highlight>
                          <a:latin typeface="標楷體" pitchFamily="65" charset="-120"/>
                          <a:ea typeface="標楷體" pitchFamily="65" charset="-120"/>
                        </a:rPr>
                        <a:t>82  47  50  48  48  47  48  50  51  50  52  51  49  49  35</a:t>
                      </a:r>
                      <a:r>
                        <a:rPr lang="en-US" sz="700" kern="100" dirty="0">
                          <a:latin typeface="標楷體" pitchFamily="65" charset="-120"/>
                          <a:ea typeface="標楷體" pitchFamily="65" charset="-120"/>
                        </a:rPr>
                        <a:t>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a:t>
                      </a:r>
                      <a:r>
                        <a:rPr lang="en-US" sz="700" kern="100" dirty="0">
                          <a:highlight>
                            <a:srgbClr val="FF0000"/>
                          </a:highlight>
                          <a:latin typeface="標楷體" pitchFamily="65" charset="-120"/>
                          <a:ea typeface="標楷體" pitchFamily="65" charset="-120"/>
                        </a:rPr>
                        <a:t>98  47  47  48  49  49  46  47  50  51  52  51  49  50  32</a:t>
                      </a:r>
                      <a:r>
                        <a:rPr lang="en-US" sz="700" kern="100" dirty="0">
                          <a:latin typeface="標楷體" pitchFamily="65" charset="-120"/>
                          <a:ea typeface="標楷體" pitchFamily="65" charset="-120"/>
                        </a:rPr>
                        <a:t> 193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117  </a:t>
                      </a:r>
                      <a:r>
                        <a:rPr lang="en-US" sz="700" kern="100" dirty="0">
                          <a:highlight>
                            <a:srgbClr val="FF0000"/>
                          </a:highlight>
                          <a:latin typeface="標楷體" pitchFamily="65" charset="-120"/>
                          <a:ea typeface="標楷體" pitchFamily="65" charset="-120"/>
                        </a:rPr>
                        <a:t>45  45  46  45  47  46  47  49  50  51  50  49  49  32</a:t>
                      </a:r>
                      <a:r>
                        <a:rPr lang="en-US" sz="700" kern="100" dirty="0">
                          <a:latin typeface="標楷體" pitchFamily="65" charset="-120"/>
                          <a:ea typeface="標楷體" pitchFamily="65" charset="-120"/>
                        </a:rPr>
                        <a:t> 201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152 124 126 111 122 125 111 116 130 115 113 130 115 114 123 205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210 210 209 210 210 210 210 210 210 209 210 209 209 208 206 204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211 210 211 212 211 211 210 211 210 209 210 210 210 208 206 205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132  </a:t>
                      </a:r>
                      <a:r>
                        <a:rPr lang="en-US" sz="700" kern="100" dirty="0">
                          <a:highlight>
                            <a:srgbClr val="FF0000"/>
                          </a:highlight>
                          <a:latin typeface="標楷體" pitchFamily="65" charset="-120"/>
                          <a:ea typeface="標楷體" pitchFamily="65" charset="-120"/>
                        </a:rPr>
                        <a:t>23  22  26  25  26  28  18</a:t>
                      </a:r>
                      <a:r>
                        <a:rPr lang="en-US" sz="700" kern="100" dirty="0">
                          <a:latin typeface="標楷體" pitchFamily="65" charset="-120"/>
                          <a:ea typeface="標楷體" pitchFamily="65" charset="-120"/>
                        </a:rPr>
                        <a:t> 154 162  </a:t>
                      </a:r>
                      <a:r>
                        <a:rPr lang="en-US" sz="700" kern="100" dirty="0">
                          <a:highlight>
                            <a:srgbClr val="FF0000"/>
                          </a:highlight>
                          <a:latin typeface="標楷體" pitchFamily="65" charset="-120"/>
                          <a:ea typeface="標楷體" pitchFamily="65" charset="-120"/>
                        </a:rPr>
                        <a:t>32  27  25  24  15</a:t>
                      </a:r>
                      <a:r>
                        <a:rPr lang="en-US" sz="700" kern="100" dirty="0">
                          <a:latin typeface="標楷體" pitchFamily="65" charset="-120"/>
                          <a:ea typeface="標楷體" pitchFamily="65" charset="-120"/>
                        </a:rPr>
                        <a:t> 129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129  </a:t>
                      </a:r>
                      <a:r>
                        <a:rPr lang="en-US" sz="700" kern="100" dirty="0">
                          <a:highlight>
                            <a:srgbClr val="FF0000"/>
                          </a:highlight>
                          <a:latin typeface="標楷體" pitchFamily="65" charset="-120"/>
                          <a:ea typeface="標楷體" pitchFamily="65" charset="-120"/>
                        </a:rPr>
                        <a:t>23  24  22  22  28  28  23</a:t>
                      </a:r>
                      <a:r>
                        <a:rPr lang="en-US" sz="700" kern="100" dirty="0">
                          <a:latin typeface="標楷體" pitchFamily="65" charset="-120"/>
                          <a:ea typeface="標楷體" pitchFamily="65" charset="-120"/>
                        </a:rPr>
                        <a:t> 154 158  </a:t>
                      </a:r>
                      <a:r>
                        <a:rPr lang="en-US" sz="700" kern="100" dirty="0">
                          <a:highlight>
                            <a:srgbClr val="FF0000"/>
                          </a:highlight>
                          <a:latin typeface="標楷體" pitchFamily="65" charset="-120"/>
                          <a:ea typeface="標楷體" pitchFamily="65" charset="-120"/>
                        </a:rPr>
                        <a:t>29  27  28  29  15</a:t>
                      </a:r>
                      <a:r>
                        <a:rPr lang="en-US" sz="700" kern="100" dirty="0">
                          <a:latin typeface="標楷體" pitchFamily="65" charset="-120"/>
                          <a:ea typeface="標楷體" pitchFamily="65" charset="-120"/>
                        </a:rPr>
                        <a:t> 141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123  </a:t>
                      </a:r>
                      <a:r>
                        <a:rPr lang="en-US" sz="700" kern="100" dirty="0">
                          <a:highlight>
                            <a:srgbClr val="FF0000"/>
                          </a:highlight>
                          <a:latin typeface="標楷體" pitchFamily="65" charset="-120"/>
                          <a:ea typeface="標楷體" pitchFamily="65" charset="-120"/>
                        </a:rPr>
                        <a:t>22  24  20  23  27  26  29</a:t>
                      </a:r>
                      <a:r>
                        <a:rPr lang="en-US" sz="700" kern="100" dirty="0">
                          <a:latin typeface="標楷體" pitchFamily="65" charset="-120"/>
                          <a:ea typeface="標楷體" pitchFamily="65" charset="-120"/>
                        </a:rPr>
                        <a:t> 156 158  </a:t>
                      </a:r>
                      <a:r>
                        <a:rPr lang="en-US" sz="700" kern="100" dirty="0">
                          <a:highlight>
                            <a:srgbClr val="FF0000"/>
                          </a:highlight>
                          <a:latin typeface="標楷體" pitchFamily="65" charset="-120"/>
                          <a:ea typeface="標楷體" pitchFamily="65" charset="-120"/>
                        </a:rPr>
                        <a:t>66  29  28  28  19</a:t>
                      </a:r>
                      <a:r>
                        <a:rPr lang="en-US" sz="700" kern="100" dirty="0">
                          <a:latin typeface="標楷體" pitchFamily="65" charset="-120"/>
                          <a:ea typeface="標楷體" pitchFamily="65" charset="-120"/>
                        </a:rPr>
                        <a:t> 153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116  </a:t>
                      </a:r>
                      <a:r>
                        <a:rPr lang="en-US" sz="700" kern="100" dirty="0">
                          <a:highlight>
                            <a:srgbClr val="FF0000"/>
                          </a:highlight>
                          <a:latin typeface="標楷體" pitchFamily="65" charset="-120"/>
                          <a:ea typeface="標楷體" pitchFamily="65" charset="-120"/>
                        </a:rPr>
                        <a:t>18  24  20  24  24  29  40</a:t>
                      </a:r>
                      <a:r>
                        <a:rPr lang="en-US" sz="700" kern="100" dirty="0">
                          <a:latin typeface="標楷體" pitchFamily="65" charset="-120"/>
                          <a:ea typeface="標楷體" pitchFamily="65" charset="-120"/>
                        </a:rPr>
                        <a:t> 154 160  </a:t>
                      </a:r>
                      <a:r>
                        <a:rPr lang="en-US" sz="700" kern="100" dirty="0">
                          <a:highlight>
                            <a:srgbClr val="FF0000"/>
                          </a:highlight>
                          <a:latin typeface="標楷體" pitchFamily="65" charset="-120"/>
                          <a:ea typeface="標楷體" pitchFamily="65" charset="-120"/>
                        </a:rPr>
                        <a:t>70  29  28  28  21</a:t>
                      </a:r>
                      <a:r>
                        <a:rPr lang="en-US" sz="700" kern="100" dirty="0">
                          <a:latin typeface="標楷體" pitchFamily="65" charset="-120"/>
                          <a:ea typeface="標楷體" pitchFamily="65" charset="-120"/>
                        </a:rPr>
                        <a:t> 156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110  </a:t>
                      </a:r>
                      <a:r>
                        <a:rPr lang="en-US" sz="700" kern="100" dirty="0">
                          <a:highlight>
                            <a:srgbClr val="FF0000"/>
                          </a:highlight>
                          <a:latin typeface="標楷體" pitchFamily="65" charset="-120"/>
                          <a:ea typeface="標楷體" pitchFamily="65" charset="-120"/>
                        </a:rPr>
                        <a:t>19  23  26  24  21  23  45</a:t>
                      </a:r>
                      <a:r>
                        <a:rPr lang="en-US" sz="700" kern="100" dirty="0">
                          <a:latin typeface="標楷體" pitchFamily="65" charset="-120"/>
                          <a:ea typeface="標楷體" pitchFamily="65" charset="-120"/>
                        </a:rPr>
                        <a:t> 152 158  </a:t>
                      </a:r>
                      <a:r>
                        <a:rPr lang="en-US" sz="700" kern="100" dirty="0">
                          <a:highlight>
                            <a:srgbClr val="FF0000"/>
                          </a:highlight>
                          <a:latin typeface="標楷體" pitchFamily="65" charset="-120"/>
                          <a:ea typeface="標楷體" pitchFamily="65" charset="-120"/>
                        </a:rPr>
                        <a:t>54  24  23  25  17</a:t>
                      </a:r>
                      <a:r>
                        <a:rPr lang="en-US" sz="700" kern="100" dirty="0">
                          <a:latin typeface="標楷體" pitchFamily="65" charset="-120"/>
                          <a:ea typeface="標楷體" pitchFamily="65" charset="-120"/>
                        </a:rPr>
                        <a:t> 137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108  </a:t>
                      </a:r>
                      <a:r>
                        <a:rPr lang="en-US" sz="700" kern="100" dirty="0">
                          <a:highlight>
                            <a:srgbClr val="FF0000"/>
                          </a:highlight>
                          <a:latin typeface="標楷體" pitchFamily="65" charset="-120"/>
                          <a:ea typeface="標楷體" pitchFamily="65" charset="-120"/>
                        </a:rPr>
                        <a:t>21  26  24  26  23  25  45</a:t>
                      </a:r>
                      <a:r>
                        <a:rPr lang="en-US" sz="700" kern="100" dirty="0">
                          <a:latin typeface="標楷體" pitchFamily="65" charset="-120"/>
                          <a:ea typeface="標楷體" pitchFamily="65" charset="-120"/>
                        </a:rPr>
                        <a:t> 156 163  </a:t>
                      </a:r>
                      <a:r>
                        <a:rPr lang="en-US" sz="700" kern="100" dirty="0">
                          <a:highlight>
                            <a:srgbClr val="FF0000"/>
                          </a:highlight>
                          <a:latin typeface="標楷體" pitchFamily="65" charset="-120"/>
                          <a:ea typeface="標楷體" pitchFamily="65" charset="-120"/>
                        </a:rPr>
                        <a:t>46  28  27  25  15</a:t>
                      </a:r>
                      <a:r>
                        <a:rPr lang="en-US" sz="700" kern="100" dirty="0">
                          <a:latin typeface="標楷體" pitchFamily="65" charset="-120"/>
                          <a:ea typeface="標楷體" pitchFamily="65" charset="-120"/>
                        </a:rPr>
                        <a:t> 133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134 112 128 122 107 119 118 102 146 164  </a:t>
                      </a:r>
                      <a:r>
                        <a:rPr lang="en-US" sz="700" kern="100" dirty="0">
                          <a:highlight>
                            <a:srgbClr val="FF0000"/>
                          </a:highlight>
                          <a:latin typeface="標楷體" pitchFamily="65" charset="-120"/>
                          <a:ea typeface="標楷體" pitchFamily="65" charset="-120"/>
                        </a:rPr>
                        <a:t>40  23  24  23  13</a:t>
                      </a:r>
                      <a:r>
                        <a:rPr lang="en-US" sz="700" kern="100" dirty="0">
                          <a:latin typeface="標楷體" pitchFamily="65" charset="-120"/>
                          <a:ea typeface="標楷體" pitchFamily="65" charset="-120"/>
                        </a:rPr>
                        <a:t> 145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146 145 144 144 143 145 147 147 145 164  </a:t>
                      </a:r>
                      <a:r>
                        <a:rPr lang="en-US" sz="700" kern="100" dirty="0">
                          <a:highlight>
                            <a:srgbClr val="FF0000"/>
                          </a:highlight>
                          <a:latin typeface="標楷體" pitchFamily="65" charset="-120"/>
                          <a:ea typeface="標楷體" pitchFamily="65" charset="-120"/>
                        </a:rPr>
                        <a:t>32  26  29  23  12</a:t>
                      </a:r>
                      <a:r>
                        <a:rPr lang="en-US" sz="700" kern="100" dirty="0">
                          <a:latin typeface="標楷體" pitchFamily="65" charset="-120"/>
                          <a:ea typeface="標楷體" pitchFamily="65" charset="-120"/>
                        </a:rPr>
                        <a:t> 153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147 151 150 154 154 149 153 154 153 165  </a:t>
                      </a:r>
                      <a:r>
                        <a:rPr lang="en-US" sz="700" kern="100" dirty="0">
                          <a:highlight>
                            <a:srgbClr val="FF0000"/>
                          </a:highlight>
                          <a:latin typeface="標楷體" pitchFamily="65" charset="-120"/>
                          <a:ea typeface="標楷體" pitchFamily="65" charset="-120"/>
                        </a:rPr>
                        <a:t>29  28  30  23  22</a:t>
                      </a:r>
                      <a:r>
                        <a:rPr lang="en-US" sz="700" kern="100" dirty="0">
                          <a:latin typeface="標楷體" pitchFamily="65" charset="-120"/>
                          <a:ea typeface="標楷體" pitchFamily="65" charset="-120"/>
                        </a:rPr>
                        <a:t> 159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a:t>
                      </a:r>
                      <a:r>
                        <a:rPr lang="en-US" sz="700" kern="100" dirty="0">
                          <a:highlight>
                            <a:srgbClr val="FF0000"/>
                          </a:highlight>
                          <a:latin typeface="標楷體" pitchFamily="65" charset="-120"/>
                          <a:ea typeface="標楷體" pitchFamily="65" charset="-120"/>
                        </a:rPr>
                        <a:t>80  60  54  48  62  78  48  59  70  50</a:t>
                      </a:r>
                      <a:r>
                        <a:rPr lang="en-US" sz="700" kern="100" dirty="0">
                          <a:latin typeface="標楷體" pitchFamily="65" charset="-120"/>
                          <a:ea typeface="標楷體" pitchFamily="65" charset="-120"/>
                        </a:rPr>
                        <a:t>  </a:t>
                      </a:r>
                      <a:r>
                        <a:rPr lang="en-US" sz="700" kern="100" dirty="0">
                          <a:highlight>
                            <a:srgbClr val="FF0000"/>
                          </a:highlight>
                          <a:latin typeface="標楷體" pitchFamily="65" charset="-120"/>
                          <a:ea typeface="標楷體" pitchFamily="65" charset="-120"/>
                        </a:rPr>
                        <a:t>39  31  32  29  22</a:t>
                      </a:r>
                      <a:r>
                        <a:rPr lang="en-US" sz="700" kern="100" dirty="0">
                          <a:latin typeface="標楷體" pitchFamily="65" charset="-120"/>
                          <a:ea typeface="標楷體" pitchFamily="65" charset="-120"/>
                        </a:rPr>
                        <a:t> 161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a:t>
                      </a:r>
                      <a:r>
                        <a:rPr lang="en-US" sz="700" kern="100" dirty="0">
                          <a:highlight>
                            <a:srgbClr val="FF0000"/>
                          </a:highlight>
                          <a:latin typeface="標楷體" pitchFamily="65" charset="-120"/>
                          <a:ea typeface="標楷體" pitchFamily="65" charset="-120"/>
                        </a:rPr>
                        <a:t>64  28  22  26  28  31  29  28  29  32</a:t>
                      </a:r>
                      <a:r>
                        <a:rPr lang="en-US" sz="700" kern="100" dirty="0">
                          <a:latin typeface="標楷體" pitchFamily="65" charset="-120"/>
                          <a:ea typeface="標楷體" pitchFamily="65" charset="-120"/>
                        </a:rPr>
                        <a:t>  </a:t>
                      </a:r>
                      <a:r>
                        <a:rPr lang="en-US" sz="700" kern="100" dirty="0">
                          <a:highlight>
                            <a:srgbClr val="FF0000"/>
                          </a:highlight>
                          <a:latin typeface="標楷體" pitchFamily="65" charset="-120"/>
                          <a:ea typeface="標楷體" pitchFamily="65" charset="-120"/>
                        </a:rPr>
                        <a:t>32  32  32  32  20</a:t>
                      </a:r>
                      <a:r>
                        <a:rPr lang="en-US" sz="700" kern="100" dirty="0">
                          <a:latin typeface="標楷體" pitchFamily="65" charset="-120"/>
                          <a:ea typeface="標楷體" pitchFamily="65" charset="-120"/>
                        </a:rPr>
                        <a:t> 122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a:t>
                      </a:r>
                      <a:r>
                        <a:rPr lang="en-US" sz="700" kern="100" dirty="0">
                          <a:highlight>
                            <a:srgbClr val="FF0000"/>
                          </a:highlight>
                          <a:latin typeface="標楷體" pitchFamily="65" charset="-120"/>
                          <a:ea typeface="標楷體" pitchFamily="65" charset="-120"/>
                        </a:rPr>
                        <a:t>79  28  25  21  28  26  28  29  30  30</a:t>
                      </a:r>
                      <a:r>
                        <a:rPr lang="en-US" sz="700" kern="100" dirty="0">
                          <a:latin typeface="標楷體" pitchFamily="65" charset="-120"/>
                          <a:ea typeface="標楷體" pitchFamily="65" charset="-120"/>
                        </a:rPr>
                        <a:t>  </a:t>
                      </a:r>
                      <a:r>
                        <a:rPr lang="en-US" sz="700" kern="100" dirty="0">
                          <a:highlight>
                            <a:srgbClr val="FF0000"/>
                          </a:highlight>
                          <a:latin typeface="標楷體" pitchFamily="65" charset="-120"/>
                          <a:ea typeface="標楷體" pitchFamily="65" charset="-120"/>
                        </a:rPr>
                        <a:t>29  31  30  31  18</a:t>
                      </a:r>
                      <a:r>
                        <a:rPr lang="en-US" sz="700" kern="100" dirty="0">
                          <a:latin typeface="標楷體" pitchFamily="65" charset="-120"/>
                          <a:ea typeface="標楷體" pitchFamily="65" charset="-120"/>
                        </a:rPr>
                        <a:t> 143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a:t>
                      </a:r>
                      <a:r>
                        <a:rPr lang="en-US" sz="700" kern="100" dirty="0">
                          <a:highlight>
                            <a:srgbClr val="FF0000"/>
                          </a:highlight>
                          <a:latin typeface="標楷體" pitchFamily="65" charset="-120"/>
                          <a:ea typeface="標楷體" pitchFamily="65" charset="-120"/>
                        </a:rPr>
                        <a:t>99  27  28  28  32  28  27  31  33  29</a:t>
                      </a:r>
                      <a:r>
                        <a:rPr lang="en-US" sz="700" kern="100" dirty="0">
                          <a:latin typeface="標楷體" pitchFamily="65" charset="-120"/>
                          <a:ea typeface="標楷體" pitchFamily="65" charset="-120"/>
                        </a:rPr>
                        <a:t>  </a:t>
                      </a:r>
                      <a:r>
                        <a:rPr lang="en-US" sz="700" kern="100" dirty="0">
                          <a:highlight>
                            <a:srgbClr val="FF0000"/>
                          </a:highlight>
                          <a:latin typeface="標楷體" pitchFamily="65" charset="-120"/>
                          <a:ea typeface="標楷體" pitchFamily="65" charset="-120"/>
                        </a:rPr>
                        <a:t>32  29  31  31  15</a:t>
                      </a:r>
                      <a:r>
                        <a:rPr lang="en-US" sz="700" kern="100" dirty="0">
                          <a:latin typeface="標楷體" pitchFamily="65" charset="-120"/>
                          <a:ea typeface="標楷體" pitchFamily="65" charset="-120"/>
                        </a:rPr>
                        <a:t> 151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118  </a:t>
                      </a:r>
                      <a:r>
                        <a:rPr lang="en-US" sz="700" kern="100" dirty="0">
                          <a:highlight>
                            <a:srgbClr val="FF0000"/>
                          </a:highlight>
                          <a:latin typeface="標楷體" pitchFamily="65" charset="-120"/>
                          <a:ea typeface="標楷體" pitchFamily="65" charset="-120"/>
                        </a:rPr>
                        <a:t>81  91  88  95 100  91  89  98  86</a:t>
                      </a:r>
                      <a:r>
                        <a:rPr lang="en-US" sz="700" kern="100" dirty="0">
                          <a:latin typeface="標楷體" pitchFamily="65" charset="-120"/>
                          <a:ea typeface="標楷體" pitchFamily="65" charset="-120"/>
                        </a:rPr>
                        <a:t>  </a:t>
                      </a:r>
                      <a:r>
                        <a:rPr lang="en-US" sz="700" kern="100" dirty="0">
                          <a:highlight>
                            <a:srgbClr val="FF0000"/>
                          </a:highlight>
                          <a:latin typeface="標楷體" pitchFamily="65" charset="-120"/>
                          <a:ea typeface="標楷體" pitchFamily="65" charset="-120"/>
                        </a:rPr>
                        <a:t>87 100  88  88  91</a:t>
                      </a:r>
                      <a:r>
                        <a:rPr lang="en-US" sz="700" kern="100" dirty="0">
                          <a:latin typeface="標楷體" pitchFamily="65" charset="-120"/>
                          <a:ea typeface="標楷體" pitchFamily="65" charset="-120"/>
                        </a:rPr>
                        <a:t> 152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148 147 148 150 150 150 150 150 149 149 149 148 147 150 149 149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148 150 147 147 148 148 151 149 151 151 148 150 148 153 151 148</a:t>
                      </a:r>
                      <a:endParaRPr lang="zh-TW" sz="700" kern="100" dirty="0">
                        <a:latin typeface="標楷體" pitchFamily="65" charset="-120"/>
                        <a:ea typeface="標楷體" pitchFamily="65" charset="-120"/>
                        <a:cs typeface="Times New Roman"/>
                      </a:endParaRPr>
                    </a:p>
                  </a:txBody>
                  <a:tcPr marL="50800" marR="50800" marT="0" marB="0"/>
                </a:tc>
              </a:tr>
            </a:tbl>
          </a:graphicData>
        </a:graphic>
      </p:graphicFrame>
    </p:spTree>
    <p:extLst>
      <p:ext uri="{BB962C8B-B14F-4D97-AF65-F5344CB8AC3E}">
        <p14:creationId xmlns:p14="http://schemas.microsoft.com/office/powerpoint/2010/main" xmlns="" val="2121913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以記事本觀看</a:t>
            </a:r>
            <a:r>
              <a:rPr lang="zh-TW" altLang="zh-TW" dirty="0" smtClean="0"/>
              <a:t>圖卡</a:t>
            </a:r>
            <a:r>
              <a:rPr lang="zh-TW" altLang="en-US" dirty="0" smtClean="0"/>
              <a:t>特徵檔的內容（６）</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25</a:t>
            </a:fld>
            <a:endParaRPr lang="zh-TW" altLang="en-US"/>
          </a:p>
        </p:txBody>
      </p:sp>
      <p:sp>
        <p:nvSpPr>
          <p:cNvPr id="10" name="內容版面配置區 9"/>
          <p:cNvSpPr>
            <a:spLocks noGrp="1"/>
          </p:cNvSpPr>
          <p:nvPr>
            <p:ph sz="quarter" idx="1"/>
          </p:nvPr>
        </p:nvSpPr>
        <p:spPr>
          <a:xfrm>
            <a:off x="301752" y="1527048"/>
            <a:ext cx="5494384" cy="3198096"/>
          </a:xfrm>
        </p:spPr>
        <p:txBody>
          <a:bodyPr>
            <a:normAutofit fontScale="92500"/>
          </a:bodyPr>
          <a:lstStyle/>
          <a:p>
            <a:r>
              <a:rPr lang="zh-TW" altLang="en-US" dirty="0" smtClean="0"/>
              <a:t>下面圖片為當時所拍攝的圖卡。其產生的圖卡特徵檔</a:t>
            </a:r>
            <a:r>
              <a:rPr lang="en-US" altLang="zh-TW" dirty="0" smtClean="0"/>
              <a:t> </a:t>
            </a:r>
            <a:r>
              <a:rPr lang="en-US" altLang="zh-TW" dirty="0" err="1" smtClean="0"/>
              <a:t>patt.w</a:t>
            </a:r>
            <a:r>
              <a:rPr lang="zh-TW" altLang="en-US" dirty="0" smtClean="0"/>
              <a:t>使用記事本開啟後的部份內容。</a:t>
            </a:r>
            <a:endParaRPr lang="en-US" altLang="zh-TW" dirty="0" smtClean="0"/>
          </a:p>
          <a:p>
            <a:r>
              <a:rPr lang="zh-TW" altLang="en-US" dirty="0" smtClean="0"/>
              <a:t>如右方所示為０度的特徵檔內容。</a:t>
            </a:r>
            <a:endParaRPr lang="en-US" altLang="zh-TW" dirty="0" smtClean="0"/>
          </a:p>
          <a:p>
            <a:r>
              <a:rPr lang="zh-TW" altLang="en-US" dirty="0" smtClean="0"/>
              <a:t>每一個角度的圖卡都製作成三份類似的特徵。每份大小皆為１６</a:t>
            </a:r>
            <a:r>
              <a:rPr lang="en-US" altLang="zh-TW" dirty="0" smtClean="0"/>
              <a:t>X</a:t>
            </a:r>
            <a:r>
              <a:rPr lang="zh-TW" altLang="en-US" dirty="0" smtClean="0"/>
              <a:t>１６。</a:t>
            </a:r>
            <a:endParaRPr lang="en-US" altLang="zh-TW" dirty="0" smtClean="0"/>
          </a:p>
          <a:p>
            <a:r>
              <a:rPr lang="zh-TW" altLang="en-US" dirty="0" smtClean="0"/>
              <a:t>其他角度的內容，如下一頁所示。</a:t>
            </a:r>
          </a:p>
          <a:p>
            <a:endParaRPr lang="zh-TW" altLang="en-US" dirty="0"/>
          </a:p>
        </p:txBody>
      </p:sp>
      <p:pic>
        <p:nvPicPr>
          <p:cNvPr id="11" name="Picture 2"/>
          <p:cNvPicPr>
            <a:picLocks noChangeAspect="1" noChangeArrowheads="1"/>
          </p:cNvPicPr>
          <p:nvPr/>
        </p:nvPicPr>
        <p:blipFill>
          <a:blip r:embed="rId2" cstate="print"/>
          <a:srcRect/>
          <a:stretch>
            <a:fillRect/>
          </a:stretch>
        </p:blipFill>
        <p:spPr bwMode="auto">
          <a:xfrm>
            <a:off x="1512168" y="4581368"/>
            <a:ext cx="2411760" cy="2160000"/>
          </a:xfrm>
          <a:prstGeom prst="rect">
            <a:avLst/>
          </a:prstGeom>
          <a:noFill/>
          <a:ln w="9525">
            <a:noFill/>
            <a:miter lim="800000"/>
            <a:headEnd/>
            <a:tailEnd/>
          </a:ln>
        </p:spPr>
      </p:pic>
      <p:graphicFrame>
        <p:nvGraphicFramePr>
          <p:cNvPr id="12" name="表格 11"/>
          <p:cNvGraphicFramePr>
            <a:graphicFrameLocks noGrp="1"/>
          </p:cNvGraphicFramePr>
          <p:nvPr/>
        </p:nvGraphicFramePr>
        <p:xfrm>
          <a:off x="5753352" y="1371600"/>
          <a:ext cx="3211136" cy="5486400"/>
        </p:xfrm>
        <a:graphic>
          <a:graphicData uri="http://schemas.openxmlformats.org/drawingml/2006/table">
            <a:tbl>
              <a:tblPr>
                <a:tableStyleId>{46F890A9-2807-4EBB-B81D-B2AA78EC7F39}</a:tableStyleId>
              </a:tblPr>
              <a:tblGrid>
                <a:gridCol w="3211136"/>
              </a:tblGrid>
              <a:tr h="4064000">
                <a:tc>
                  <a:txBody>
                    <a:bodyPr/>
                    <a:lstStyle/>
                    <a:p>
                      <a:pPr>
                        <a:spcAft>
                          <a:spcPts val="0"/>
                        </a:spcAft>
                      </a:pPr>
                      <a:r>
                        <a:rPr lang="zh-TW" sz="750" kern="100" dirty="0">
                          <a:latin typeface="標楷體" pitchFamily="65" charset="-120"/>
                          <a:ea typeface="標楷體" pitchFamily="65" charset="-120"/>
                        </a:rPr>
                        <a:t> </a:t>
                      </a:r>
                      <a:r>
                        <a:rPr lang="en-US" sz="750" kern="100" dirty="0">
                          <a:latin typeface="標楷體" pitchFamily="65" charset="-120"/>
                          <a:ea typeface="標楷體" pitchFamily="65" charset="-120"/>
                        </a:rPr>
                        <a:t>157 169 171 170 181 180 181 181 179 181 181 181 181 180 179 150</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168 179 179 180 180 181 181 181 181 181 181 182 182 180 181 142</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171 180 180 180 180 181 182 182 181 181 181 181 181 182 181 145</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175 179 178 163 163 178 181 163 162 180 179 145 153 182 183 130</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178 180 180  </a:t>
                      </a:r>
                      <a:r>
                        <a:rPr lang="en-US" sz="750" kern="100" dirty="0">
                          <a:highlight>
                            <a:srgbClr val="FF0000"/>
                          </a:highlight>
                          <a:latin typeface="標楷體" pitchFamily="65" charset="-120"/>
                          <a:ea typeface="標楷體" pitchFamily="65" charset="-120"/>
                        </a:rPr>
                        <a:t>49  24</a:t>
                      </a:r>
                      <a:r>
                        <a:rPr lang="en-US" sz="750" kern="100" dirty="0">
                          <a:latin typeface="標楷體" pitchFamily="65" charset="-120"/>
                          <a:ea typeface="標楷體" pitchFamily="65" charset="-120"/>
                        </a:rPr>
                        <a:t> 149 178  </a:t>
                      </a:r>
                      <a:r>
                        <a:rPr lang="en-US" sz="750" kern="100" dirty="0">
                          <a:highlight>
                            <a:srgbClr val="FF0000"/>
                          </a:highlight>
                          <a:latin typeface="標楷體" pitchFamily="65" charset="-120"/>
                          <a:ea typeface="標楷體" pitchFamily="65" charset="-120"/>
                        </a:rPr>
                        <a:t>38  24</a:t>
                      </a:r>
                      <a:r>
                        <a:rPr lang="en-US" sz="750" kern="100" dirty="0">
                          <a:latin typeface="標楷體" pitchFamily="65" charset="-120"/>
                          <a:ea typeface="標楷體" pitchFamily="65" charset="-120"/>
                        </a:rPr>
                        <a:t> 169 164  </a:t>
                      </a:r>
                      <a:r>
                        <a:rPr lang="en-US" sz="750" kern="100" dirty="0">
                          <a:highlight>
                            <a:srgbClr val="FF0000"/>
                          </a:highlight>
                          <a:latin typeface="標楷體" pitchFamily="65" charset="-120"/>
                          <a:ea typeface="標楷體" pitchFamily="65" charset="-120"/>
                        </a:rPr>
                        <a:t>24  98</a:t>
                      </a:r>
                      <a:r>
                        <a:rPr lang="en-US" sz="750" kern="100" dirty="0">
                          <a:latin typeface="標楷體" pitchFamily="65" charset="-120"/>
                          <a:ea typeface="標楷體" pitchFamily="65" charset="-120"/>
                        </a:rPr>
                        <a:t> 183 183 133</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180 181 182  </a:t>
                      </a:r>
                      <a:r>
                        <a:rPr lang="en-US" sz="750" kern="100" dirty="0">
                          <a:highlight>
                            <a:srgbClr val="FF0000"/>
                          </a:highlight>
                          <a:latin typeface="標楷體" pitchFamily="65" charset="-120"/>
                          <a:ea typeface="標楷體" pitchFamily="65" charset="-120"/>
                        </a:rPr>
                        <a:t>89  25</a:t>
                      </a:r>
                      <a:r>
                        <a:rPr lang="en-US" sz="750" kern="100" dirty="0">
                          <a:latin typeface="標楷體" pitchFamily="65" charset="-120"/>
                          <a:ea typeface="標楷體" pitchFamily="65" charset="-120"/>
                        </a:rPr>
                        <a:t> 113 144  </a:t>
                      </a:r>
                      <a:r>
                        <a:rPr lang="en-US" sz="750" kern="100" dirty="0">
                          <a:highlight>
                            <a:srgbClr val="FF0000"/>
                          </a:highlight>
                          <a:latin typeface="標楷體" pitchFamily="65" charset="-120"/>
                          <a:ea typeface="標楷體" pitchFamily="65" charset="-120"/>
                        </a:rPr>
                        <a:t>25  27</a:t>
                      </a:r>
                      <a:r>
                        <a:rPr lang="en-US" sz="750" kern="100" dirty="0">
                          <a:latin typeface="標楷體" pitchFamily="65" charset="-120"/>
                          <a:ea typeface="標楷體" pitchFamily="65" charset="-120"/>
                        </a:rPr>
                        <a:t> 131 122  </a:t>
                      </a:r>
                      <a:r>
                        <a:rPr lang="en-US" sz="750" kern="100" dirty="0">
                          <a:highlight>
                            <a:srgbClr val="FF0000"/>
                          </a:highlight>
                          <a:latin typeface="標楷體" pitchFamily="65" charset="-120"/>
                          <a:ea typeface="標楷體" pitchFamily="65" charset="-120"/>
                        </a:rPr>
                        <a:t>26</a:t>
                      </a:r>
                      <a:r>
                        <a:rPr lang="en-US" sz="750" kern="100" dirty="0">
                          <a:latin typeface="標楷體" pitchFamily="65" charset="-120"/>
                          <a:ea typeface="標楷體" pitchFamily="65" charset="-120"/>
                        </a:rPr>
                        <a:t> 144 184 184 132</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182 181 182 130  </a:t>
                      </a:r>
                      <a:r>
                        <a:rPr lang="en-US" sz="750" kern="100" dirty="0">
                          <a:highlight>
                            <a:srgbClr val="FF0000"/>
                          </a:highlight>
                          <a:latin typeface="標楷體" pitchFamily="65" charset="-120"/>
                          <a:ea typeface="標楷體" pitchFamily="65" charset="-120"/>
                        </a:rPr>
                        <a:t>25  76</a:t>
                      </a:r>
                      <a:r>
                        <a:rPr lang="en-US" sz="750" kern="100" dirty="0">
                          <a:latin typeface="標楷體" pitchFamily="65" charset="-120"/>
                          <a:ea typeface="標楷體" pitchFamily="65" charset="-120"/>
                        </a:rPr>
                        <a:t> 101  </a:t>
                      </a:r>
                      <a:r>
                        <a:rPr lang="en-US" sz="750" kern="100" dirty="0">
                          <a:highlight>
                            <a:srgbClr val="FF0000"/>
                          </a:highlight>
                          <a:latin typeface="標楷體" pitchFamily="65" charset="-120"/>
                          <a:ea typeface="標楷體" pitchFamily="65" charset="-120"/>
                        </a:rPr>
                        <a:t>28  31  95  77  36</a:t>
                      </a:r>
                      <a:r>
                        <a:rPr lang="en-US" sz="750" kern="100" dirty="0">
                          <a:latin typeface="標楷體" pitchFamily="65" charset="-120"/>
                          <a:ea typeface="標楷體" pitchFamily="65" charset="-120"/>
                        </a:rPr>
                        <a:t> 181 185 185 123</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183 182 182 173  </a:t>
                      </a:r>
                      <a:r>
                        <a:rPr lang="en-US" sz="750" kern="100" dirty="0">
                          <a:highlight>
                            <a:srgbClr val="FF0000"/>
                          </a:highlight>
                          <a:latin typeface="標楷體" pitchFamily="65" charset="-120"/>
                          <a:ea typeface="標楷體" pitchFamily="65" charset="-120"/>
                        </a:rPr>
                        <a:t>24  47  69  63  29  62  52  68</a:t>
                      </a:r>
                      <a:r>
                        <a:rPr lang="en-US" sz="750" kern="100" dirty="0">
                          <a:latin typeface="標楷體" pitchFamily="65" charset="-120"/>
                          <a:ea typeface="標楷體" pitchFamily="65" charset="-120"/>
                        </a:rPr>
                        <a:t> 186 186 186 134</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184 183 184 183  </a:t>
                      </a:r>
                      <a:r>
                        <a:rPr lang="en-US" sz="750" kern="100" dirty="0">
                          <a:highlight>
                            <a:srgbClr val="FF0000"/>
                          </a:highlight>
                          <a:latin typeface="標楷體" pitchFamily="65" charset="-120"/>
                          <a:ea typeface="標楷體" pitchFamily="65" charset="-120"/>
                        </a:rPr>
                        <a:t>55  29  33</a:t>
                      </a:r>
                      <a:r>
                        <a:rPr lang="en-US" sz="750" kern="100" dirty="0">
                          <a:latin typeface="標楷體" pitchFamily="65" charset="-120"/>
                          <a:ea typeface="標楷體" pitchFamily="65" charset="-120"/>
                        </a:rPr>
                        <a:t> 112  </a:t>
                      </a:r>
                      <a:r>
                        <a:rPr lang="en-US" sz="750" kern="100" dirty="0">
                          <a:highlight>
                            <a:srgbClr val="FF0000"/>
                          </a:highlight>
                          <a:latin typeface="標楷體" pitchFamily="65" charset="-120"/>
                          <a:ea typeface="標楷體" pitchFamily="65" charset="-120"/>
                        </a:rPr>
                        <a:t>63  32  31</a:t>
                      </a:r>
                      <a:r>
                        <a:rPr lang="en-US" sz="750" kern="100" dirty="0">
                          <a:latin typeface="標楷體" pitchFamily="65" charset="-120"/>
                          <a:ea typeface="標楷體" pitchFamily="65" charset="-120"/>
                        </a:rPr>
                        <a:t> 116 187 188 188 129</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184 184 184 184  </a:t>
                      </a:r>
                      <a:r>
                        <a:rPr lang="en-US" sz="750" kern="100" dirty="0">
                          <a:highlight>
                            <a:srgbClr val="FF0000"/>
                          </a:highlight>
                          <a:latin typeface="標楷體" pitchFamily="65" charset="-120"/>
                          <a:ea typeface="標楷體" pitchFamily="65" charset="-120"/>
                        </a:rPr>
                        <a:t>96  28  28</a:t>
                      </a:r>
                      <a:r>
                        <a:rPr lang="en-US" sz="750" kern="100" dirty="0">
                          <a:latin typeface="標楷體" pitchFamily="65" charset="-120"/>
                          <a:ea typeface="標楷體" pitchFamily="65" charset="-120"/>
                        </a:rPr>
                        <a:t> 147 101  </a:t>
                      </a:r>
                      <a:r>
                        <a:rPr lang="en-US" sz="750" kern="100" dirty="0">
                          <a:highlight>
                            <a:srgbClr val="FF0000"/>
                          </a:highlight>
                          <a:latin typeface="標楷體" pitchFamily="65" charset="-120"/>
                          <a:ea typeface="標楷體" pitchFamily="65" charset="-120"/>
                        </a:rPr>
                        <a:t>32  26</a:t>
                      </a:r>
                      <a:r>
                        <a:rPr lang="en-US" sz="750" kern="100" dirty="0">
                          <a:latin typeface="標楷體" pitchFamily="65" charset="-120"/>
                          <a:ea typeface="標楷體" pitchFamily="65" charset="-120"/>
                        </a:rPr>
                        <a:t> 161 187 189 188 124</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183 184 185 184 139  </a:t>
                      </a:r>
                      <a:r>
                        <a:rPr lang="en-US" sz="750" kern="100" dirty="0">
                          <a:highlight>
                            <a:srgbClr val="FF0000"/>
                          </a:highlight>
                          <a:latin typeface="標楷體" pitchFamily="65" charset="-120"/>
                          <a:ea typeface="標楷體" pitchFamily="65" charset="-120"/>
                        </a:rPr>
                        <a:t>27  31</a:t>
                      </a:r>
                      <a:r>
                        <a:rPr lang="en-US" sz="750" kern="100" dirty="0">
                          <a:latin typeface="標楷體" pitchFamily="65" charset="-120"/>
                          <a:ea typeface="標楷體" pitchFamily="65" charset="-120"/>
                        </a:rPr>
                        <a:t> 181 144  </a:t>
                      </a:r>
                      <a:r>
                        <a:rPr lang="en-US" sz="750" kern="100" dirty="0">
                          <a:highlight>
                            <a:srgbClr val="FF0000"/>
                          </a:highlight>
                          <a:latin typeface="標楷體" pitchFamily="65" charset="-120"/>
                          <a:ea typeface="標楷體" pitchFamily="65" charset="-120"/>
                        </a:rPr>
                        <a:t>28  42</a:t>
                      </a:r>
                      <a:r>
                        <a:rPr lang="en-US" sz="750" kern="100" dirty="0">
                          <a:latin typeface="標楷體" pitchFamily="65" charset="-120"/>
                          <a:ea typeface="標楷體" pitchFamily="65" charset="-120"/>
                        </a:rPr>
                        <a:t> 186 189 190 189 138</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184 185 186 186 181 148 169 187 185 170 175 189 190 191 191 136</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186 185 187 187 186 188 189 188 188 189 189 190 191 191 192 132</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187 187 188 189 187 188 190 190 190 189 190 191 191 192 192 149</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189 187 188 189 188 188 190 190 190 191 190 192 192 192 191 150</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181 178 178 177 177 176 175 175 174 175 173 174 175 175 174 135</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160 172 174 173 183 184 184 184 182 184 184 184 185 184 182 153</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171 182 182 183 183 184 184 185 184 184 184 185 185 184 184 144</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174 183 183 183 183 184 185 185 184 185 184 185 185 185 185 148</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178 182 182 166 166 182 185 167 165 183 183 149 156 186 186 133</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180 183 184  </a:t>
                      </a:r>
                      <a:r>
                        <a:rPr lang="en-US" sz="750" kern="100" dirty="0">
                          <a:highlight>
                            <a:srgbClr val="FF0000"/>
                          </a:highlight>
                          <a:latin typeface="標楷體" pitchFamily="65" charset="-120"/>
                          <a:ea typeface="標楷體" pitchFamily="65" charset="-120"/>
                        </a:rPr>
                        <a:t>52  26</a:t>
                      </a:r>
                      <a:r>
                        <a:rPr lang="en-US" sz="750" kern="100" dirty="0">
                          <a:latin typeface="標楷體" pitchFamily="65" charset="-120"/>
                          <a:ea typeface="標楷體" pitchFamily="65" charset="-120"/>
                        </a:rPr>
                        <a:t> 152 181  </a:t>
                      </a:r>
                      <a:r>
                        <a:rPr lang="en-US" sz="750" kern="100" dirty="0">
                          <a:highlight>
                            <a:srgbClr val="FF0000"/>
                          </a:highlight>
                          <a:latin typeface="標楷體" pitchFamily="65" charset="-120"/>
                          <a:ea typeface="標楷體" pitchFamily="65" charset="-120"/>
                        </a:rPr>
                        <a:t>41  26</a:t>
                      </a:r>
                      <a:r>
                        <a:rPr lang="en-US" sz="750" kern="100" dirty="0">
                          <a:latin typeface="標楷體" pitchFamily="65" charset="-120"/>
                          <a:ea typeface="標楷體" pitchFamily="65" charset="-120"/>
                        </a:rPr>
                        <a:t> 172 167  </a:t>
                      </a:r>
                      <a:r>
                        <a:rPr lang="en-US" sz="750" kern="100" dirty="0">
                          <a:highlight>
                            <a:srgbClr val="FF0000"/>
                          </a:highlight>
                          <a:latin typeface="標楷體" pitchFamily="65" charset="-120"/>
                          <a:ea typeface="標楷體" pitchFamily="65" charset="-120"/>
                        </a:rPr>
                        <a:t>25</a:t>
                      </a:r>
                      <a:r>
                        <a:rPr lang="en-US" sz="750" kern="100" dirty="0">
                          <a:latin typeface="標楷體" pitchFamily="65" charset="-120"/>
                          <a:ea typeface="標楷體" pitchFamily="65" charset="-120"/>
                        </a:rPr>
                        <a:t> 101 186 186 136</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183 185 186  </a:t>
                      </a:r>
                      <a:r>
                        <a:rPr lang="en-US" sz="750" kern="100" dirty="0">
                          <a:highlight>
                            <a:srgbClr val="FF0000"/>
                          </a:highlight>
                          <a:latin typeface="標楷體" pitchFamily="65" charset="-120"/>
                          <a:ea typeface="標楷體" pitchFamily="65" charset="-120"/>
                        </a:rPr>
                        <a:t>91  29</a:t>
                      </a:r>
                      <a:r>
                        <a:rPr lang="en-US" sz="750" kern="100" dirty="0">
                          <a:latin typeface="標楷體" pitchFamily="65" charset="-120"/>
                          <a:ea typeface="標楷體" pitchFamily="65" charset="-120"/>
                        </a:rPr>
                        <a:t> 115 147  </a:t>
                      </a:r>
                      <a:r>
                        <a:rPr lang="en-US" sz="750" kern="100" dirty="0">
                          <a:highlight>
                            <a:srgbClr val="FF0000"/>
                          </a:highlight>
                          <a:latin typeface="標楷體" pitchFamily="65" charset="-120"/>
                          <a:ea typeface="標楷體" pitchFamily="65" charset="-120"/>
                        </a:rPr>
                        <a:t>28  29</a:t>
                      </a:r>
                      <a:r>
                        <a:rPr lang="en-US" sz="750" kern="100" dirty="0">
                          <a:latin typeface="標楷體" pitchFamily="65" charset="-120"/>
                          <a:ea typeface="標楷體" pitchFamily="65" charset="-120"/>
                        </a:rPr>
                        <a:t> 133 125  </a:t>
                      </a:r>
                      <a:r>
                        <a:rPr lang="en-US" sz="750" kern="100" dirty="0">
                          <a:highlight>
                            <a:srgbClr val="FF0000"/>
                          </a:highlight>
                          <a:latin typeface="標楷體" pitchFamily="65" charset="-120"/>
                          <a:ea typeface="標楷體" pitchFamily="65" charset="-120"/>
                        </a:rPr>
                        <a:t>29</a:t>
                      </a:r>
                      <a:r>
                        <a:rPr lang="en-US" sz="750" kern="100" dirty="0">
                          <a:latin typeface="標楷體" pitchFamily="65" charset="-120"/>
                          <a:ea typeface="標楷體" pitchFamily="65" charset="-120"/>
                        </a:rPr>
                        <a:t> 147 187 187 135</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185 185 186 132  </a:t>
                      </a:r>
                      <a:r>
                        <a:rPr lang="en-US" sz="750" kern="100" dirty="0">
                          <a:highlight>
                            <a:srgbClr val="FF0000"/>
                          </a:highlight>
                          <a:latin typeface="標楷體" pitchFamily="65" charset="-120"/>
                          <a:ea typeface="標楷體" pitchFamily="65" charset="-120"/>
                        </a:rPr>
                        <a:t>26  79</a:t>
                      </a:r>
                      <a:r>
                        <a:rPr lang="en-US" sz="750" kern="100" dirty="0">
                          <a:latin typeface="標楷體" pitchFamily="65" charset="-120"/>
                          <a:ea typeface="標楷體" pitchFamily="65" charset="-120"/>
                        </a:rPr>
                        <a:t> 104  </a:t>
                      </a:r>
                      <a:r>
                        <a:rPr lang="en-US" sz="750" kern="100" dirty="0">
                          <a:highlight>
                            <a:srgbClr val="FF0000"/>
                          </a:highlight>
                          <a:latin typeface="標楷體" pitchFamily="65" charset="-120"/>
                          <a:ea typeface="標楷體" pitchFamily="65" charset="-120"/>
                        </a:rPr>
                        <a:t>30  32  97  80  38</a:t>
                      </a:r>
                      <a:r>
                        <a:rPr lang="en-US" sz="750" kern="100" dirty="0">
                          <a:latin typeface="標楷體" pitchFamily="65" charset="-120"/>
                          <a:ea typeface="標楷體" pitchFamily="65" charset="-120"/>
                        </a:rPr>
                        <a:t> 184 188 188 126</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186 186 185 176  </a:t>
                      </a:r>
                      <a:r>
                        <a:rPr lang="en-US" sz="750" kern="100" dirty="0">
                          <a:highlight>
                            <a:srgbClr val="FF0000"/>
                          </a:highlight>
                          <a:latin typeface="標楷體" pitchFamily="65" charset="-120"/>
                          <a:ea typeface="標楷體" pitchFamily="65" charset="-120"/>
                        </a:rPr>
                        <a:t>26  49  71  65  30  64  55  70</a:t>
                      </a:r>
                      <a:r>
                        <a:rPr lang="en-US" sz="750" kern="100" dirty="0">
                          <a:latin typeface="標楷體" pitchFamily="65" charset="-120"/>
                          <a:ea typeface="標楷體" pitchFamily="65" charset="-120"/>
                        </a:rPr>
                        <a:t> 189 190 189 137</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187 186 187 186  </a:t>
                      </a:r>
                      <a:r>
                        <a:rPr lang="en-US" sz="750" kern="100" dirty="0">
                          <a:highlight>
                            <a:srgbClr val="FF0000"/>
                          </a:highlight>
                          <a:latin typeface="標楷體" pitchFamily="65" charset="-120"/>
                          <a:ea typeface="標楷體" pitchFamily="65" charset="-120"/>
                        </a:rPr>
                        <a:t>58  32  35</a:t>
                      </a:r>
                      <a:r>
                        <a:rPr lang="en-US" sz="750" kern="100" dirty="0">
                          <a:latin typeface="標楷體" pitchFamily="65" charset="-120"/>
                          <a:ea typeface="標楷體" pitchFamily="65" charset="-120"/>
                        </a:rPr>
                        <a:t> 114  </a:t>
                      </a:r>
                      <a:r>
                        <a:rPr lang="en-US" sz="750" kern="100" dirty="0">
                          <a:highlight>
                            <a:srgbClr val="FF0000"/>
                          </a:highlight>
                          <a:latin typeface="標楷體" pitchFamily="65" charset="-120"/>
                          <a:ea typeface="標楷體" pitchFamily="65" charset="-120"/>
                        </a:rPr>
                        <a:t>65  36  34</a:t>
                      </a:r>
                      <a:r>
                        <a:rPr lang="en-US" sz="750" kern="100" dirty="0">
                          <a:latin typeface="標楷體" pitchFamily="65" charset="-120"/>
                          <a:ea typeface="標楷體" pitchFamily="65" charset="-120"/>
                        </a:rPr>
                        <a:t> 118 190 192 192 133</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187 187 187 187  </a:t>
                      </a:r>
                      <a:r>
                        <a:rPr lang="en-US" sz="750" kern="100" dirty="0">
                          <a:highlight>
                            <a:srgbClr val="FF0000"/>
                          </a:highlight>
                          <a:latin typeface="標楷體" pitchFamily="65" charset="-120"/>
                          <a:ea typeface="標楷體" pitchFamily="65" charset="-120"/>
                        </a:rPr>
                        <a:t>98  32  29</a:t>
                      </a:r>
                      <a:r>
                        <a:rPr lang="en-US" sz="750" kern="100" dirty="0">
                          <a:latin typeface="標楷體" pitchFamily="65" charset="-120"/>
                          <a:ea typeface="標楷體" pitchFamily="65" charset="-120"/>
                        </a:rPr>
                        <a:t> 149 104  </a:t>
                      </a:r>
                      <a:r>
                        <a:rPr lang="en-US" sz="750" kern="100" dirty="0">
                          <a:highlight>
                            <a:srgbClr val="FF0000"/>
                          </a:highlight>
                          <a:latin typeface="標楷體" pitchFamily="65" charset="-120"/>
                          <a:ea typeface="標楷體" pitchFamily="65" charset="-120"/>
                        </a:rPr>
                        <a:t>34  28</a:t>
                      </a:r>
                      <a:r>
                        <a:rPr lang="en-US" sz="750" kern="100" dirty="0">
                          <a:latin typeface="標楷體" pitchFamily="65" charset="-120"/>
                          <a:ea typeface="標楷體" pitchFamily="65" charset="-120"/>
                        </a:rPr>
                        <a:t> 164 191 193 192 127</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186 187 188 187 142  </a:t>
                      </a:r>
                      <a:r>
                        <a:rPr lang="en-US" sz="750" kern="100" dirty="0">
                          <a:highlight>
                            <a:srgbClr val="FF0000"/>
                          </a:highlight>
                          <a:latin typeface="標楷體" pitchFamily="65" charset="-120"/>
                          <a:ea typeface="標楷體" pitchFamily="65" charset="-120"/>
                        </a:rPr>
                        <a:t>28  32</a:t>
                      </a:r>
                      <a:r>
                        <a:rPr lang="en-US" sz="750" kern="100" dirty="0">
                          <a:latin typeface="標楷體" pitchFamily="65" charset="-120"/>
                          <a:ea typeface="標楷體" pitchFamily="65" charset="-120"/>
                        </a:rPr>
                        <a:t> 183 147  </a:t>
                      </a:r>
                      <a:r>
                        <a:rPr lang="en-US" sz="750" kern="100" dirty="0">
                          <a:highlight>
                            <a:srgbClr val="FF0000"/>
                          </a:highlight>
                          <a:latin typeface="標楷體" pitchFamily="65" charset="-120"/>
                          <a:ea typeface="標楷體" pitchFamily="65" charset="-120"/>
                        </a:rPr>
                        <a:t>29  43</a:t>
                      </a:r>
                      <a:r>
                        <a:rPr lang="en-US" sz="750" kern="100" dirty="0">
                          <a:latin typeface="標楷體" pitchFamily="65" charset="-120"/>
                          <a:ea typeface="標楷體" pitchFamily="65" charset="-120"/>
                        </a:rPr>
                        <a:t> 189 193 193 193 141</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187 188 189 189 184 151 173 191 189 173 178 193 194 194 194 139</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190 188 191 190 190 191 192 192 192 193 193 193 194 194 195 135</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191 191 192 193 191 192 194 193 193 193 193 194 194 195 195 152</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192 191 192 193 192 192 193 194 193 194 193 194 195 195 194 153</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184 181 181 181 180 179 179 178 177 178 177 177 178 178 178 138</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159 170 171 171 181 181 181 182 180 182 181 181 182 181 180 151</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169 179 181 181 181 181 181 182 181 181 182 182 182 181 182 142</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172 180 181 181 181 182 182 182 182 182 181 182 182 182 182 145</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176 180 179 164 163 179 182 164 163 180 180 146 154 183 183 130</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179 181 181  </a:t>
                      </a:r>
                      <a:r>
                        <a:rPr lang="en-US" sz="750" kern="100" dirty="0">
                          <a:highlight>
                            <a:srgbClr val="FF0000"/>
                          </a:highlight>
                          <a:latin typeface="標楷體" pitchFamily="65" charset="-120"/>
                          <a:ea typeface="標楷體" pitchFamily="65" charset="-120"/>
                        </a:rPr>
                        <a:t>56  32</a:t>
                      </a:r>
                      <a:r>
                        <a:rPr lang="en-US" sz="750" kern="100" dirty="0">
                          <a:latin typeface="標楷體" pitchFamily="65" charset="-120"/>
                          <a:ea typeface="標楷體" pitchFamily="65" charset="-120"/>
                        </a:rPr>
                        <a:t> 150 178  </a:t>
                      </a:r>
                      <a:r>
                        <a:rPr lang="en-US" sz="750" kern="100" dirty="0">
                          <a:highlight>
                            <a:srgbClr val="FF0000"/>
                          </a:highlight>
                          <a:latin typeface="標楷體" pitchFamily="65" charset="-120"/>
                          <a:ea typeface="標楷體" pitchFamily="65" charset="-120"/>
                        </a:rPr>
                        <a:t>44  30</a:t>
                      </a:r>
                      <a:r>
                        <a:rPr lang="en-US" sz="750" kern="100" dirty="0">
                          <a:latin typeface="標楷體" pitchFamily="65" charset="-120"/>
                          <a:ea typeface="標楷體" pitchFamily="65" charset="-120"/>
                        </a:rPr>
                        <a:t> 170 164  </a:t>
                      </a:r>
                      <a:r>
                        <a:rPr lang="en-US" sz="750" kern="100" dirty="0">
                          <a:highlight>
                            <a:srgbClr val="FF0000"/>
                          </a:highlight>
                          <a:latin typeface="標楷體" pitchFamily="65" charset="-120"/>
                          <a:ea typeface="標楷體" pitchFamily="65" charset="-120"/>
                        </a:rPr>
                        <a:t>28</a:t>
                      </a:r>
                      <a:r>
                        <a:rPr lang="en-US" sz="750" kern="100" dirty="0">
                          <a:latin typeface="標楷體" pitchFamily="65" charset="-120"/>
                          <a:ea typeface="標楷體" pitchFamily="65" charset="-120"/>
                        </a:rPr>
                        <a:t> 102 183 183 133</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182 182 183  </a:t>
                      </a:r>
                      <a:r>
                        <a:rPr lang="en-US" sz="750" kern="100" dirty="0">
                          <a:highlight>
                            <a:srgbClr val="FF0000"/>
                          </a:highlight>
                          <a:latin typeface="標楷體" pitchFamily="65" charset="-120"/>
                          <a:ea typeface="標楷體" pitchFamily="65" charset="-120"/>
                        </a:rPr>
                        <a:t>91  33</a:t>
                      </a:r>
                      <a:r>
                        <a:rPr lang="en-US" sz="750" kern="100" dirty="0">
                          <a:latin typeface="標楷體" pitchFamily="65" charset="-120"/>
                          <a:ea typeface="標楷體" pitchFamily="65" charset="-120"/>
                        </a:rPr>
                        <a:t> 116 144  </a:t>
                      </a:r>
                      <a:r>
                        <a:rPr lang="en-US" sz="750" kern="100" dirty="0">
                          <a:highlight>
                            <a:srgbClr val="FF0000"/>
                          </a:highlight>
                          <a:latin typeface="標楷體" pitchFamily="65" charset="-120"/>
                          <a:ea typeface="標楷體" pitchFamily="65" charset="-120"/>
                        </a:rPr>
                        <a:t>30  33</a:t>
                      </a:r>
                      <a:r>
                        <a:rPr lang="en-US" sz="750" kern="100" dirty="0">
                          <a:latin typeface="標楷體" pitchFamily="65" charset="-120"/>
                          <a:ea typeface="標楷體" pitchFamily="65" charset="-120"/>
                        </a:rPr>
                        <a:t> 133 123  </a:t>
                      </a:r>
                      <a:r>
                        <a:rPr lang="en-US" sz="750" kern="100" dirty="0">
                          <a:highlight>
                            <a:srgbClr val="FF0000"/>
                          </a:highlight>
                          <a:latin typeface="標楷體" pitchFamily="65" charset="-120"/>
                          <a:ea typeface="標楷體" pitchFamily="65" charset="-120"/>
                        </a:rPr>
                        <a:t>32</a:t>
                      </a:r>
                      <a:r>
                        <a:rPr lang="en-US" sz="750" kern="100" dirty="0">
                          <a:latin typeface="標楷體" pitchFamily="65" charset="-120"/>
                          <a:ea typeface="標楷體" pitchFamily="65" charset="-120"/>
                        </a:rPr>
                        <a:t> 146 184 184 133</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182 182 183 130  </a:t>
                      </a:r>
                      <a:r>
                        <a:rPr lang="en-US" sz="750" kern="100" dirty="0">
                          <a:highlight>
                            <a:srgbClr val="FF0000"/>
                          </a:highlight>
                          <a:latin typeface="標楷體" pitchFamily="65" charset="-120"/>
                          <a:ea typeface="標楷體" pitchFamily="65" charset="-120"/>
                        </a:rPr>
                        <a:t>27  81</a:t>
                      </a:r>
                      <a:r>
                        <a:rPr lang="en-US" sz="750" kern="100" dirty="0">
                          <a:latin typeface="標楷體" pitchFamily="65" charset="-120"/>
                          <a:ea typeface="標楷體" pitchFamily="65" charset="-120"/>
                        </a:rPr>
                        <a:t> 102  </a:t>
                      </a:r>
                      <a:r>
                        <a:rPr lang="en-US" sz="750" kern="100" dirty="0">
                          <a:highlight>
                            <a:srgbClr val="FF0000"/>
                          </a:highlight>
                          <a:latin typeface="標楷體" pitchFamily="65" charset="-120"/>
                          <a:ea typeface="標楷體" pitchFamily="65" charset="-120"/>
                        </a:rPr>
                        <a:t>36  37  96  80  40</a:t>
                      </a:r>
                      <a:r>
                        <a:rPr lang="en-US" sz="750" kern="100" dirty="0">
                          <a:latin typeface="標楷體" pitchFamily="65" charset="-120"/>
                          <a:ea typeface="標楷體" pitchFamily="65" charset="-120"/>
                        </a:rPr>
                        <a:t> 181 185 185 124</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183 183 182 173  </a:t>
                      </a:r>
                      <a:r>
                        <a:rPr lang="en-US" sz="750" kern="100" dirty="0">
                          <a:highlight>
                            <a:srgbClr val="FF0000"/>
                          </a:highlight>
                          <a:latin typeface="標楷體" pitchFamily="65" charset="-120"/>
                          <a:ea typeface="標楷體" pitchFamily="65" charset="-120"/>
                        </a:rPr>
                        <a:t>29  51  69  66  32  66  54  71</a:t>
                      </a:r>
                      <a:r>
                        <a:rPr lang="en-US" sz="750" kern="100" dirty="0">
                          <a:latin typeface="標楷體" pitchFamily="65" charset="-120"/>
                          <a:ea typeface="標楷體" pitchFamily="65" charset="-120"/>
                        </a:rPr>
                        <a:t> 186 187 186 135</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184 183 184 183  </a:t>
                      </a:r>
                      <a:r>
                        <a:rPr lang="en-US" sz="750" kern="100" dirty="0">
                          <a:highlight>
                            <a:srgbClr val="FF0000"/>
                          </a:highlight>
                          <a:latin typeface="標楷體" pitchFamily="65" charset="-120"/>
                          <a:ea typeface="標楷體" pitchFamily="65" charset="-120"/>
                        </a:rPr>
                        <a:t>58  37  35</a:t>
                      </a:r>
                      <a:r>
                        <a:rPr lang="en-US" sz="750" kern="100" dirty="0">
                          <a:latin typeface="標楷體" pitchFamily="65" charset="-120"/>
                          <a:ea typeface="標楷體" pitchFamily="65" charset="-120"/>
                        </a:rPr>
                        <a:t> 113  </a:t>
                      </a:r>
                      <a:r>
                        <a:rPr lang="en-US" sz="750" kern="100" dirty="0">
                          <a:highlight>
                            <a:srgbClr val="FF0000"/>
                          </a:highlight>
                          <a:latin typeface="標楷體" pitchFamily="65" charset="-120"/>
                          <a:ea typeface="標楷體" pitchFamily="65" charset="-120"/>
                        </a:rPr>
                        <a:t>65  37  36</a:t>
                      </a:r>
                      <a:r>
                        <a:rPr lang="en-US" sz="750" kern="100" dirty="0">
                          <a:latin typeface="標楷體" pitchFamily="65" charset="-120"/>
                          <a:ea typeface="標楷體" pitchFamily="65" charset="-120"/>
                        </a:rPr>
                        <a:t> 118 188 189 189 130</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184 184 184 184  </a:t>
                      </a:r>
                      <a:r>
                        <a:rPr lang="en-US" sz="750" kern="100" dirty="0">
                          <a:highlight>
                            <a:srgbClr val="FF0000"/>
                          </a:highlight>
                          <a:latin typeface="標楷體" pitchFamily="65" charset="-120"/>
                          <a:ea typeface="標楷體" pitchFamily="65" charset="-120"/>
                        </a:rPr>
                        <a:t>97  35  30</a:t>
                      </a:r>
                      <a:r>
                        <a:rPr lang="en-US" sz="750" kern="100" dirty="0">
                          <a:latin typeface="標楷體" pitchFamily="65" charset="-120"/>
                          <a:ea typeface="標楷體" pitchFamily="65" charset="-120"/>
                        </a:rPr>
                        <a:t> 147 103  </a:t>
                      </a:r>
                      <a:r>
                        <a:rPr lang="en-US" sz="750" kern="100" dirty="0">
                          <a:highlight>
                            <a:srgbClr val="FF0000"/>
                          </a:highlight>
                          <a:latin typeface="標楷體" pitchFamily="65" charset="-120"/>
                          <a:ea typeface="標楷體" pitchFamily="65" charset="-120"/>
                        </a:rPr>
                        <a:t>35  30</a:t>
                      </a:r>
                      <a:r>
                        <a:rPr lang="en-US" sz="750" kern="100" dirty="0">
                          <a:latin typeface="標楷體" pitchFamily="65" charset="-120"/>
                          <a:ea typeface="標楷體" pitchFamily="65" charset="-120"/>
                        </a:rPr>
                        <a:t> 163 189 190 189 125</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183 184 186 184 139  </a:t>
                      </a:r>
                      <a:r>
                        <a:rPr lang="en-US" sz="750" kern="100" dirty="0">
                          <a:highlight>
                            <a:srgbClr val="FF0000"/>
                          </a:highlight>
                          <a:latin typeface="標楷體" pitchFamily="65" charset="-120"/>
                          <a:ea typeface="標楷體" pitchFamily="65" charset="-120"/>
                        </a:rPr>
                        <a:t>32  36</a:t>
                      </a:r>
                      <a:r>
                        <a:rPr lang="en-US" sz="750" kern="100" dirty="0">
                          <a:latin typeface="標楷體" pitchFamily="65" charset="-120"/>
                          <a:ea typeface="標楷體" pitchFamily="65" charset="-120"/>
                        </a:rPr>
                        <a:t> 181 145  </a:t>
                      </a:r>
                      <a:r>
                        <a:rPr lang="en-US" sz="750" kern="100" dirty="0">
                          <a:highlight>
                            <a:srgbClr val="FF0000"/>
                          </a:highlight>
                          <a:latin typeface="標楷體" pitchFamily="65" charset="-120"/>
                          <a:ea typeface="標楷體" pitchFamily="65" charset="-120"/>
                        </a:rPr>
                        <a:t>30  46</a:t>
                      </a:r>
                      <a:r>
                        <a:rPr lang="en-US" sz="750" kern="100" dirty="0">
                          <a:latin typeface="標楷體" pitchFamily="65" charset="-120"/>
                          <a:ea typeface="標楷體" pitchFamily="65" charset="-120"/>
                        </a:rPr>
                        <a:t> 186 190 190 190 138</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184 185 186 187 181 151 170 188 186 171 175 190 191 191 191 136</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187 185 188 188 187 189 190 189 189 190 190 190 191 191 192 132</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188 188 189 190 188 189 191 190 190 190 190 191 191 192 192 149</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189 188 189 190 189 189 190 191 190 191 190 191 191 192 191 150</a:t>
                      </a:r>
                      <a:endParaRPr lang="zh-TW" sz="750" kern="100" dirty="0">
                        <a:latin typeface="標楷體" pitchFamily="65" charset="-120"/>
                        <a:ea typeface="標楷體" pitchFamily="65" charset="-120"/>
                      </a:endParaRPr>
                    </a:p>
                    <a:p>
                      <a:pPr>
                        <a:spcAft>
                          <a:spcPts val="0"/>
                        </a:spcAft>
                      </a:pPr>
                      <a:r>
                        <a:rPr lang="en-US" sz="750" kern="100" dirty="0">
                          <a:latin typeface="標楷體" pitchFamily="65" charset="-120"/>
                          <a:ea typeface="標楷體" pitchFamily="65" charset="-120"/>
                        </a:rPr>
                        <a:t> 181 178 179 178 177 177 176 175 174 175 174 174 175 176 175 135</a:t>
                      </a:r>
                      <a:endParaRPr lang="zh-TW" sz="750" kern="100" dirty="0">
                        <a:latin typeface="標楷體" pitchFamily="65" charset="-120"/>
                        <a:ea typeface="標楷體" pitchFamily="65" charset="-120"/>
                        <a:cs typeface="Times New Roman"/>
                      </a:endParaRPr>
                    </a:p>
                  </a:txBody>
                  <a:tcPr marL="54429" marR="54429" marT="0" marB="0"/>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以記事本觀看</a:t>
            </a:r>
            <a:r>
              <a:rPr lang="zh-TW" altLang="zh-TW" dirty="0" smtClean="0"/>
              <a:t>圖卡</a:t>
            </a:r>
            <a:r>
              <a:rPr lang="zh-TW" altLang="en-US" dirty="0" smtClean="0"/>
              <a:t>特徵檔的內容（</a:t>
            </a:r>
            <a:r>
              <a:rPr lang="en-US" altLang="zh-TW" dirty="0" smtClean="0"/>
              <a:t>7</a:t>
            </a:r>
            <a:r>
              <a:rPr lang="zh-TW" altLang="en-US" dirty="0" smtClean="0"/>
              <a:t>）</a:t>
            </a:r>
            <a:endParaRPr lang="zh-TW" altLang="en-US" dirty="0"/>
          </a:p>
        </p:txBody>
      </p:sp>
      <p:sp>
        <p:nvSpPr>
          <p:cNvPr id="8" name="投影片編號版面配置區 7"/>
          <p:cNvSpPr>
            <a:spLocks noGrp="1"/>
          </p:cNvSpPr>
          <p:nvPr>
            <p:ph type="sldNum" sz="quarter" idx="12"/>
          </p:nvPr>
        </p:nvSpPr>
        <p:spPr/>
        <p:txBody>
          <a:bodyPr/>
          <a:lstStyle/>
          <a:p>
            <a:fld id="{73DA0BB7-265A-403C-9275-D587AB510EDC}" type="slidenum">
              <a:rPr lang="zh-TW" altLang="en-US" smtClean="0"/>
              <a:pPr/>
              <a:t>26</a:t>
            </a:fld>
            <a:endParaRPr lang="zh-TW" altLang="en-US"/>
          </a:p>
        </p:txBody>
      </p:sp>
      <p:graphicFrame>
        <p:nvGraphicFramePr>
          <p:cNvPr id="10" name="內容版面配置區 9"/>
          <p:cNvGraphicFramePr>
            <a:graphicFrameLocks noGrp="1"/>
          </p:cNvGraphicFramePr>
          <p:nvPr>
            <p:ph sz="quarter" idx="1"/>
          </p:nvPr>
        </p:nvGraphicFramePr>
        <p:xfrm>
          <a:off x="35496" y="1548720"/>
          <a:ext cx="2955660" cy="5120640"/>
        </p:xfrm>
        <a:graphic>
          <a:graphicData uri="http://schemas.openxmlformats.org/drawingml/2006/table">
            <a:tbl>
              <a:tblPr>
                <a:tableStyleId>{46F890A9-2807-4EBB-B81D-B2AA78EC7F39}</a:tableStyleId>
              </a:tblPr>
              <a:tblGrid>
                <a:gridCol w="2955660"/>
              </a:tblGrid>
              <a:tr h="1155700">
                <a:tc>
                  <a:txBody>
                    <a:bodyPr/>
                    <a:lstStyle/>
                    <a:p>
                      <a:pPr>
                        <a:spcAft>
                          <a:spcPts val="0"/>
                        </a:spcAft>
                      </a:pPr>
                      <a:r>
                        <a:rPr lang="en-US" sz="700" kern="100" dirty="0">
                          <a:latin typeface="標楷體" pitchFamily="65" charset="-120"/>
                          <a:ea typeface="標楷體" pitchFamily="65" charset="-120"/>
                        </a:rPr>
                        <a:t> 150 142 145 130 133 132 123 134 129 124 138 136 132 149 150 135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179 181 181 183 183 184 185 186 188 188 189 191 192 192 191 174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180 180 182 182 183 184 185 186 188 189 190 191 191 192 192 175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181 182 181 153  98 144 181 186 187 187 189 190 191 191 192 175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181 182 181 145  </a:t>
                      </a:r>
                      <a:r>
                        <a:rPr lang="en-US" sz="700" kern="100" dirty="0">
                          <a:highlight>
                            <a:srgbClr val="FF0000"/>
                          </a:highlight>
                          <a:latin typeface="標楷體" pitchFamily="65" charset="-120"/>
                          <a:ea typeface="標楷體" pitchFamily="65" charset="-120"/>
                        </a:rPr>
                        <a:t>24  26  36  68</a:t>
                      </a:r>
                      <a:r>
                        <a:rPr lang="en-US" sz="700" kern="100" dirty="0">
                          <a:latin typeface="標楷體" pitchFamily="65" charset="-120"/>
                          <a:ea typeface="標楷體" pitchFamily="65" charset="-120"/>
                        </a:rPr>
                        <a:t> 116 161 186 189 190 191 192 174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181 181 181 179 164 122  </a:t>
                      </a:r>
                      <a:r>
                        <a:rPr lang="en-US" sz="700" kern="100" dirty="0">
                          <a:highlight>
                            <a:srgbClr val="FF0000"/>
                          </a:highlight>
                          <a:latin typeface="標楷體" pitchFamily="65" charset="-120"/>
                          <a:ea typeface="標楷體" pitchFamily="65" charset="-120"/>
                        </a:rPr>
                        <a:t>77  52  31  26  42</a:t>
                      </a:r>
                      <a:r>
                        <a:rPr lang="en-US" sz="700" kern="100" dirty="0">
                          <a:latin typeface="標楷體" pitchFamily="65" charset="-120"/>
                          <a:ea typeface="標楷體" pitchFamily="65" charset="-120"/>
                        </a:rPr>
                        <a:t> 175 189 190 190 173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181 181 181 180 169 131  </a:t>
                      </a:r>
                      <a:r>
                        <a:rPr lang="en-US" sz="700" kern="100" dirty="0">
                          <a:highlight>
                            <a:srgbClr val="FF0000"/>
                          </a:highlight>
                          <a:latin typeface="標楷體" pitchFamily="65" charset="-120"/>
                          <a:ea typeface="標楷體" pitchFamily="65" charset="-120"/>
                        </a:rPr>
                        <a:t>95  62  32  32  28</a:t>
                      </a:r>
                      <a:r>
                        <a:rPr lang="en-US" sz="700" kern="100" dirty="0">
                          <a:latin typeface="標楷體" pitchFamily="65" charset="-120"/>
                          <a:ea typeface="標楷體" pitchFamily="65" charset="-120"/>
                        </a:rPr>
                        <a:t> 170 189 189 191 175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179 181 181 162  </a:t>
                      </a:r>
                      <a:r>
                        <a:rPr lang="en-US" sz="700" kern="100" dirty="0">
                          <a:highlight>
                            <a:srgbClr val="FF0000"/>
                          </a:highlight>
                          <a:latin typeface="標楷體" pitchFamily="65" charset="-120"/>
                          <a:ea typeface="標楷體" pitchFamily="65" charset="-120"/>
                        </a:rPr>
                        <a:t>24  27  31  29  63</a:t>
                      </a:r>
                      <a:r>
                        <a:rPr lang="en-US" sz="700" kern="100" dirty="0">
                          <a:latin typeface="標楷體" pitchFamily="65" charset="-120"/>
                          <a:ea typeface="標楷體" pitchFamily="65" charset="-120"/>
                        </a:rPr>
                        <a:t> 101 144 185 188 190 190 174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181 181 182 163  </a:t>
                      </a:r>
                      <a:r>
                        <a:rPr lang="en-US" sz="700" kern="100" dirty="0">
                          <a:highlight>
                            <a:srgbClr val="FF0000"/>
                          </a:highlight>
                          <a:latin typeface="標楷體" pitchFamily="65" charset="-120"/>
                          <a:ea typeface="標楷體" pitchFamily="65" charset="-120"/>
                        </a:rPr>
                        <a:t>38  25  28  63</a:t>
                      </a:r>
                      <a:r>
                        <a:rPr lang="en-US" sz="700" kern="100" dirty="0">
                          <a:latin typeface="標楷體" pitchFamily="65" charset="-120"/>
                          <a:ea typeface="標楷體" pitchFamily="65" charset="-120"/>
                        </a:rPr>
                        <a:t> 112 147 181 187 188 190 190 175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181 181 182 181 178 144 101  </a:t>
                      </a:r>
                      <a:r>
                        <a:rPr lang="en-US" sz="700" kern="100" dirty="0">
                          <a:highlight>
                            <a:srgbClr val="FF0000"/>
                          </a:highlight>
                          <a:latin typeface="標楷體" pitchFamily="65" charset="-120"/>
                          <a:ea typeface="標楷體" pitchFamily="65" charset="-120"/>
                        </a:rPr>
                        <a:t>69  33  28  31</a:t>
                      </a:r>
                      <a:r>
                        <a:rPr lang="en-US" sz="700" kern="100" dirty="0">
                          <a:latin typeface="標楷體" pitchFamily="65" charset="-120"/>
                          <a:ea typeface="標楷體" pitchFamily="65" charset="-120"/>
                        </a:rPr>
                        <a:t> 169 189 190 190 175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180 181 181 178 149 113  </a:t>
                      </a:r>
                      <a:r>
                        <a:rPr lang="en-US" sz="700" kern="100" dirty="0">
                          <a:highlight>
                            <a:srgbClr val="FF0000"/>
                          </a:highlight>
                          <a:latin typeface="標楷體" pitchFamily="65" charset="-120"/>
                          <a:ea typeface="標楷體" pitchFamily="65" charset="-120"/>
                        </a:rPr>
                        <a:t>76  47  29  28  27</a:t>
                      </a:r>
                      <a:r>
                        <a:rPr lang="en-US" sz="700" kern="100" dirty="0">
                          <a:latin typeface="標楷體" pitchFamily="65" charset="-120"/>
                          <a:ea typeface="標楷體" pitchFamily="65" charset="-120"/>
                        </a:rPr>
                        <a:t> 148 188 188 188 176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181 180 180 163  </a:t>
                      </a:r>
                      <a:r>
                        <a:rPr lang="en-US" sz="700" kern="100" dirty="0">
                          <a:highlight>
                            <a:srgbClr val="FF0000"/>
                          </a:highlight>
                          <a:latin typeface="標楷體" pitchFamily="65" charset="-120"/>
                          <a:ea typeface="標楷體" pitchFamily="65" charset="-120"/>
                        </a:rPr>
                        <a:t>24  25  25  24  55  96</a:t>
                      </a:r>
                      <a:r>
                        <a:rPr lang="en-US" sz="700" kern="100" dirty="0">
                          <a:latin typeface="標楷體" pitchFamily="65" charset="-120"/>
                          <a:ea typeface="標楷體" pitchFamily="65" charset="-120"/>
                        </a:rPr>
                        <a:t> 139 181 186 187 188 177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170 180 180 163  </a:t>
                      </a:r>
                      <a:r>
                        <a:rPr lang="en-US" sz="700" kern="100" dirty="0">
                          <a:highlight>
                            <a:srgbClr val="FF0000"/>
                          </a:highlight>
                          <a:latin typeface="標楷體" pitchFamily="65" charset="-120"/>
                          <a:ea typeface="標楷體" pitchFamily="65" charset="-120"/>
                        </a:rPr>
                        <a:t>49  89</a:t>
                      </a:r>
                      <a:r>
                        <a:rPr lang="en-US" sz="700" kern="100" dirty="0">
                          <a:latin typeface="標楷體" pitchFamily="65" charset="-120"/>
                          <a:ea typeface="標楷體" pitchFamily="65" charset="-120"/>
                        </a:rPr>
                        <a:t> 130 173 183 184 184 186 187 189 189 177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171 179 180 178 180 182 182 182 184 184 185 186 187 188 188 178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169 179 180 179 180 181 181 182 183 184 184 185 185 187 187 178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157 168 171 175 178 180 182 183 184 184 183 184 186 187 189 181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153 144 148 133 136 135 126 137 133 127 141 139 135 152 153 138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182 184 185 186 186 187 188 189 192 192 193 194 195 195 194 178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184 184 185 186 186 187 188 190 192 193 193 194 194 195 195 178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185 185 185 156 101 147 184 189 190 191 193 194 194 194 195 178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184 185 185 149  </a:t>
                      </a:r>
                      <a:r>
                        <a:rPr lang="en-US" sz="700" kern="100" dirty="0">
                          <a:highlight>
                            <a:srgbClr val="FF0000"/>
                          </a:highlight>
                          <a:latin typeface="標楷體" pitchFamily="65" charset="-120"/>
                          <a:ea typeface="標楷體" pitchFamily="65" charset="-120"/>
                        </a:rPr>
                        <a:t>25  29  38  70</a:t>
                      </a:r>
                      <a:r>
                        <a:rPr lang="en-US" sz="700" kern="100" dirty="0">
                          <a:latin typeface="標楷體" pitchFamily="65" charset="-120"/>
                          <a:ea typeface="標楷體" pitchFamily="65" charset="-120"/>
                        </a:rPr>
                        <a:t> 118 164 189 193 193 194 194 177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184 184 184 183 167 125  </a:t>
                      </a:r>
                      <a:r>
                        <a:rPr lang="en-US" sz="700" kern="100" dirty="0">
                          <a:highlight>
                            <a:srgbClr val="FF0000"/>
                          </a:highlight>
                          <a:latin typeface="標楷體" pitchFamily="65" charset="-120"/>
                          <a:ea typeface="標楷體" pitchFamily="65" charset="-120"/>
                        </a:rPr>
                        <a:t>80  55  34  28  43</a:t>
                      </a:r>
                      <a:r>
                        <a:rPr lang="en-US" sz="700" kern="100" dirty="0">
                          <a:latin typeface="標楷體" pitchFamily="65" charset="-120"/>
                          <a:ea typeface="標楷體" pitchFamily="65" charset="-120"/>
                        </a:rPr>
                        <a:t> 178 193 193 193 177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184 184 185 183 172 133  </a:t>
                      </a:r>
                      <a:r>
                        <a:rPr lang="en-US" sz="700" kern="100" dirty="0">
                          <a:highlight>
                            <a:srgbClr val="FF0000"/>
                          </a:highlight>
                          <a:latin typeface="標楷體" pitchFamily="65" charset="-120"/>
                          <a:ea typeface="標楷體" pitchFamily="65" charset="-120"/>
                        </a:rPr>
                        <a:t>97  64  36  34  29</a:t>
                      </a:r>
                      <a:r>
                        <a:rPr lang="en-US" sz="700" kern="100" dirty="0">
                          <a:latin typeface="標楷體" pitchFamily="65" charset="-120"/>
                          <a:ea typeface="標楷體" pitchFamily="65" charset="-120"/>
                        </a:rPr>
                        <a:t> 173 193 193 194 178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182 184 184 165  </a:t>
                      </a:r>
                      <a:r>
                        <a:rPr lang="en-US" sz="700" kern="100" dirty="0">
                          <a:highlight>
                            <a:srgbClr val="FF0000"/>
                          </a:highlight>
                          <a:latin typeface="標楷體" pitchFamily="65" charset="-120"/>
                          <a:ea typeface="標楷體" pitchFamily="65" charset="-120"/>
                        </a:rPr>
                        <a:t>26  29  32  30  65</a:t>
                      </a:r>
                      <a:r>
                        <a:rPr lang="en-US" sz="700" kern="100" dirty="0">
                          <a:latin typeface="標楷體" pitchFamily="65" charset="-120"/>
                          <a:ea typeface="標楷體" pitchFamily="65" charset="-120"/>
                        </a:rPr>
                        <a:t> 104 147 189 192 193 193 177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184 185 185 167  </a:t>
                      </a:r>
                      <a:r>
                        <a:rPr lang="en-US" sz="700" kern="100" dirty="0">
                          <a:highlight>
                            <a:srgbClr val="FF0000"/>
                          </a:highlight>
                          <a:latin typeface="標楷體" pitchFamily="65" charset="-120"/>
                          <a:ea typeface="標楷體" pitchFamily="65" charset="-120"/>
                        </a:rPr>
                        <a:t>41  28  30  65</a:t>
                      </a:r>
                      <a:r>
                        <a:rPr lang="en-US" sz="700" kern="100" dirty="0">
                          <a:latin typeface="標楷體" pitchFamily="65" charset="-120"/>
                          <a:ea typeface="標楷體" pitchFamily="65" charset="-120"/>
                        </a:rPr>
                        <a:t> 114 149 183 191 192 193 194 178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184 184 185 185 181 147 104  </a:t>
                      </a:r>
                      <a:r>
                        <a:rPr lang="en-US" sz="700" kern="100" dirty="0">
                          <a:highlight>
                            <a:srgbClr val="FF0000"/>
                          </a:highlight>
                          <a:latin typeface="標楷體" pitchFamily="65" charset="-120"/>
                          <a:ea typeface="標楷體" pitchFamily="65" charset="-120"/>
                        </a:rPr>
                        <a:t>71  35  29  32</a:t>
                      </a:r>
                      <a:r>
                        <a:rPr lang="en-US" sz="700" kern="100" dirty="0">
                          <a:latin typeface="標楷體" pitchFamily="65" charset="-120"/>
                          <a:ea typeface="標楷體" pitchFamily="65" charset="-120"/>
                        </a:rPr>
                        <a:t> 173 192 194 193 179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184 184 184 182 152 115  </a:t>
                      </a:r>
                      <a:r>
                        <a:rPr lang="en-US" sz="700" kern="100" dirty="0">
                          <a:highlight>
                            <a:srgbClr val="FF0000"/>
                          </a:highlight>
                          <a:latin typeface="標楷體" pitchFamily="65" charset="-120"/>
                          <a:ea typeface="標楷體" pitchFamily="65" charset="-120"/>
                        </a:rPr>
                        <a:t>79  49  32  32  28</a:t>
                      </a:r>
                      <a:r>
                        <a:rPr lang="en-US" sz="700" kern="100" dirty="0">
                          <a:latin typeface="標楷體" pitchFamily="65" charset="-120"/>
                          <a:ea typeface="標楷體" pitchFamily="65" charset="-120"/>
                        </a:rPr>
                        <a:t> 151 191 192 192 179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183 183 183 166  </a:t>
                      </a:r>
                      <a:r>
                        <a:rPr lang="en-US" sz="700" kern="100" dirty="0">
                          <a:highlight>
                            <a:srgbClr val="FF0000"/>
                          </a:highlight>
                          <a:latin typeface="標楷體" pitchFamily="65" charset="-120"/>
                          <a:ea typeface="標楷體" pitchFamily="65" charset="-120"/>
                        </a:rPr>
                        <a:t>26  29  26  26  58  98</a:t>
                      </a:r>
                      <a:r>
                        <a:rPr lang="en-US" sz="700" kern="100" dirty="0">
                          <a:latin typeface="標楷體" pitchFamily="65" charset="-120"/>
                          <a:ea typeface="標楷體" pitchFamily="65" charset="-120"/>
                        </a:rPr>
                        <a:t> 142 184 190 191 192 180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173 183 183 166  </a:t>
                      </a:r>
                      <a:r>
                        <a:rPr lang="en-US" sz="700" kern="100" dirty="0">
                          <a:highlight>
                            <a:srgbClr val="FF0000"/>
                          </a:highlight>
                          <a:latin typeface="標楷體" pitchFamily="65" charset="-120"/>
                          <a:ea typeface="標楷體" pitchFamily="65" charset="-120"/>
                        </a:rPr>
                        <a:t>52  91</a:t>
                      </a:r>
                      <a:r>
                        <a:rPr lang="en-US" sz="700" kern="100" dirty="0">
                          <a:latin typeface="標楷體" pitchFamily="65" charset="-120"/>
                          <a:ea typeface="標楷體" pitchFamily="65" charset="-120"/>
                        </a:rPr>
                        <a:t> 132 176 186 187 187 189 190 193 193 181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174 182 183 182 184 186 186 185 187 187 188 189 191 192 192 181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172 182 183 182 183 185 185 186 186 187 187 188 188 191 191 181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160 171 174 178 180 183 185 186 187 187 186 187 190 191 192 184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151 142 145 130 133 133 124 135 130 125 138 136 132 149 150 135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180 182 182 183 183 184 185 186 189 189 190 191 192 192 191 175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181 181 182 183 183 184 185 187 189 190 190 191 191 192 192 176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182 182 182 154 102 146 181 186 188 189 190 191 191 191 191 175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181 182 182 146  </a:t>
                      </a:r>
                      <a:r>
                        <a:rPr lang="en-US" sz="700" kern="100" dirty="0">
                          <a:highlight>
                            <a:srgbClr val="FF0000"/>
                          </a:highlight>
                          <a:latin typeface="標楷體" pitchFamily="65" charset="-120"/>
                          <a:ea typeface="標楷體" pitchFamily="65" charset="-120"/>
                        </a:rPr>
                        <a:t>28  32  40  71</a:t>
                      </a:r>
                      <a:r>
                        <a:rPr lang="en-US" sz="700" kern="100" dirty="0">
                          <a:latin typeface="標楷體" pitchFamily="65" charset="-120"/>
                          <a:ea typeface="標楷體" pitchFamily="65" charset="-120"/>
                        </a:rPr>
                        <a:t> 118 163 186 190 190 191 191 174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181 182 181 180 164 123  </a:t>
                      </a:r>
                      <a:r>
                        <a:rPr lang="en-US" sz="700" kern="100" dirty="0">
                          <a:highlight>
                            <a:srgbClr val="FF0000"/>
                          </a:highlight>
                          <a:latin typeface="標楷體" pitchFamily="65" charset="-120"/>
                          <a:ea typeface="標楷體" pitchFamily="65" charset="-120"/>
                        </a:rPr>
                        <a:t>80  54  36  30  46</a:t>
                      </a:r>
                      <a:r>
                        <a:rPr lang="en-US" sz="700" kern="100" dirty="0">
                          <a:latin typeface="標楷體" pitchFamily="65" charset="-120"/>
                          <a:ea typeface="標楷體" pitchFamily="65" charset="-120"/>
                        </a:rPr>
                        <a:t> 175 190 190 190 174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182 181 182 180 170 133  </a:t>
                      </a:r>
                      <a:r>
                        <a:rPr lang="en-US" sz="700" kern="100" dirty="0">
                          <a:highlight>
                            <a:srgbClr val="FF0000"/>
                          </a:highlight>
                          <a:latin typeface="標楷體" pitchFamily="65" charset="-120"/>
                          <a:ea typeface="標楷體" pitchFamily="65" charset="-120"/>
                        </a:rPr>
                        <a:t>96  66  37  35  30</a:t>
                      </a:r>
                      <a:r>
                        <a:rPr lang="en-US" sz="700" kern="100" dirty="0">
                          <a:latin typeface="標楷體" pitchFamily="65" charset="-120"/>
                          <a:ea typeface="標楷體" pitchFamily="65" charset="-120"/>
                        </a:rPr>
                        <a:t> 171 190 190 191 175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180 181 182 163  </a:t>
                      </a:r>
                      <a:r>
                        <a:rPr lang="en-US" sz="700" kern="100" dirty="0">
                          <a:highlight>
                            <a:srgbClr val="FF0000"/>
                          </a:highlight>
                          <a:latin typeface="標楷體" pitchFamily="65" charset="-120"/>
                          <a:ea typeface="標楷體" pitchFamily="65" charset="-120"/>
                        </a:rPr>
                        <a:t>30  33  37  32  65</a:t>
                      </a:r>
                      <a:r>
                        <a:rPr lang="en-US" sz="700" kern="100" dirty="0">
                          <a:latin typeface="標楷體" pitchFamily="65" charset="-120"/>
                          <a:ea typeface="標楷體" pitchFamily="65" charset="-120"/>
                        </a:rPr>
                        <a:t> 103 145 186 189 190 190 174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182 182 182 164  </a:t>
                      </a:r>
                      <a:r>
                        <a:rPr lang="en-US" sz="700" kern="100" dirty="0">
                          <a:highlight>
                            <a:srgbClr val="FF0000"/>
                          </a:highlight>
                          <a:latin typeface="標楷體" pitchFamily="65" charset="-120"/>
                          <a:ea typeface="標楷體" pitchFamily="65" charset="-120"/>
                        </a:rPr>
                        <a:t>44  30  36  66</a:t>
                      </a:r>
                      <a:r>
                        <a:rPr lang="en-US" sz="700" kern="100" dirty="0">
                          <a:latin typeface="標楷體" pitchFamily="65" charset="-120"/>
                          <a:ea typeface="標楷體" pitchFamily="65" charset="-120"/>
                        </a:rPr>
                        <a:t> 113 147 181 188 189 190 191 175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181 181 182 182 178 144 102  </a:t>
                      </a:r>
                      <a:r>
                        <a:rPr lang="en-US" sz="700" kern="100" dirty="0">
                          <a:highlight>
                            <a:srgbClr val="FF0000"/>
                          </a:highlight>
                          <a:latin typeface="標楷體" pitchFamily="65" charset="-120"/>
                          <a:ea typeface="標楷體" pitchFamily="65" charset="-120"/>
                        </a:rPr>
                        <a:t>69  35  30  36</a:t>
                      </a:r>
                      <a:r>
                        <a:rPr lang="en-US" sz="700" kern="100" dirty="0">
                          <a:latin typeface="標楷體" pitchFamily="65" charset="-120"/>
                          <a:ea typeface="標楷體" pitchFamily="65" charset="-120"/>
                        </a:rPr>
                        <a:t> 170 190 191 190 176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181 181 182 179 150 116  </a:t>
                      </a:r>
                      <a:r>
                        <a:rPr lang="en-US" sz="700" kern="100" dirty="0">
                          <a:highlight>
                            <a:srgbClr val="FF0000"/>
                          </a:highlight>
                          <a:latin typeface="標楷體" pitchFamily="65" charset="-120"/>
                          <a:ea typeface="標楷體" pitchFamily="65" charset="-120"/>
                        </a:rPr>
                        <a:t>81  51  37  35  32</a:t>
                      </a:r>
                      <a:r>
                        <a:rPr lang="en-US" sz="700" kern="100" dirty="0">
                          <a:latin typeface="標楷體" pitchFamily="65" charset="-120"/>
                          <a:ea typeface="標楷體" pitchFamily="65" charset="-120"/>
                        </a:rPr>
                        <a:t> 151 189 189 189 177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181 181 181 163  </a:t>
                      </a:r>
                      <a:r>
                        <a:rPr lang="en-US" sz="700" kern="100" dirty="0">
                          <a:highlight>
                            <a:srgbClr val="FF0000"/>
                          </a:highlight>
                          <a:latin typeface="標楷體" pitchFamily="65" charset="-120"/>
                          <a:ea typeface="標楷體" pitchFamily="65" charset="-120"/>
                        </a:rPr>
                        <a:t>32  33  27  29  58  97</a:t>
                      </a:r>
                      <a:r>
                        <a:rPr lang="en-US" sz="700" kern="100" dirty="0">
                          <a:latin typeface="標楷體" pitchFamily="65" charset="-120"/>
                          <a:ea typeface="標楷體" pitchFamily="65" charset="-120"/>
                        </a:rPr>
                        <a:t> 139 181 187 188 189 177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171 181 181 164  </a:t>
                      </a:r>
                      <a:r>
                        <a:rPr lang="en-US" sz="700" kern="100" dirty="0">
                          <a:highlight>
                            <a:srgbClr val="FF0000"/>
                          </a:highlight>
                          <a:latin typeface="標楷體" pitchFamily="65" charset="-120"/>
                          <a:ea typeface="標楷體" pitchFamily="65" charset="-120"/>
                        </a:rPr>
                        <a:t>56  91</a:t>
                      </a:r>
                      <a:r>
                        <a:rPr lang="en-US" sz="700" kern="100" dirty="0">
                          <a:latin typeface="標楷體" pitchFamily="65" charset="-120"/>
                          <a:ea typeface="標楷體" pitchFamily="65" charset="-120"/>
                        </a:rPr>
                        <a:t> 130 173 183 184 184 187 188 190 190 178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171 181 181 179 181 183 183 182 184 184 186 186 188 189 189 179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170 179 180 180 181 182 182 183 183 184 184 185 185 188 188 178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159 169 172 176 179 182 182 183 184 184 183 184 187 188 189 181</a:t>
                      </a:r>
                      <a:endParaRPr lang="zh-TW" sz="700" kern="100" dirty="0">
                        <a:latin typeface="標楷體" pitchFamily="65" charset="-120"/>
                        <a:ea typeface="標楷體" pitchFamily="65" charset="-120"/>
                        <a:cs typeface="Times New Roman"/>
                      </a:endParaRPr>
                    </a:p>
                  </a:txBody>
                  <a:tcPr marL="15478" marR="15478" marT="0" marB="0"/>
                </a:tc>
              </a:tr>
            </a:tbl>
          </a:graphicData>
        </a:graphic>
      </p:graphicFrame>
      <p:graphicFrame>
        <p:nvGraphicFramePr>
          <p:cNvPr id="13" name="表格 12"/>
          <p:cNvGraphicFramePr>
            <a:graphicFrameLocks noGrp="1"/>
          </p:cNvGraphicFramePr>
          <p:nvPr/>
        </p:nvGraphicFramePr>
        <p:xfrm>
          <a:off x="3059832" y="1548720"/>
          <a:ext cx="2995111" cy="5120640"/>
        </p:xfrm>
        <a:graphic>
          <a:graphicData uri="http://schemas.openxmlformats.org/drawingml/2006/table">
            <a:tbl>
              <a:tblPr>
                <a:tableStyleId>{46F890A9-2807-4EBB-B81D-B2AA78EC7F39}</a:tableStyleId>
              </a:tblPr>
              <a:tblGrid>
                <a:gridCol w="2995111"/>
              </a:tblGrid>
              <a:tr h="4064000">
                <a:tc>
                  <a:txBody>
                    <a:bodyPr/>
                    <a:lstStyle/>
                    <a:p>
                      <a:pPr>
                        <a:spcAft>
                          <a:spcPts val="0"/>
                        </a:spcAft>
                      </a:pPr>
                      <a:r>
                        <a:rPr lang="en-US" sz="700" kern="100" dirty="0">
                          <a:latin typeface="標楷體" pitchFamily="65" charset="-120"/>
                          <a:ea typeface="標楷體" pitchFamily="65" charset="-120"/>
                        </a:rPr>
                        <a:t> 135 174 175 175 174 173 175 174 175 175 176 177 177 178 178 181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150 191 192 192 192 190 191 190 190 190 188 188 189 188 187 189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149 192 192 191 191 190 189 190 190 190 188 187 189 188 187 187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132 192 191 191 190 189 189 188 188 189 188 186 187 187 185 186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136 191 191 190 189 175 170 185 187 169 148 181 186 186 185 184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138 189 190 189 186  </a:t>
                      </a:r>
                      <a:r>
                        <a:rPr lang="en-US" sz="700" kern="100" dirty="0">
                          <a:highlight>
                            <a:srgbClr val="FF0000"/>
                          </a:highlight>
                          <a:latin typeface="標楷體" pitchFamily="65" charset="-120"/>
                          <a:ea typeface="標楷體" pitchFamily="65" charset="-120"/>
                        </a:rPr>
                        <a:t>42  28</a:t>
                      </a:r>
                      <a:r>
                        <a:rPr lang="en-US" sz="700" kern="100" dirty="0">
                          <a:latin typeface="標楷體" pitchFamily="65" charset="-120"/>
                          <a:ea typeface="標楷體" pitchFamily="65" charset="-120"/>
                        </a:rPr>
                        <a:t> 144 181  </a:t>
                      </a:r>
                      <a:r>
                        <a:rPr lang="en-US" sz="700" kern="100" dirty="0">
                          <a:highlight>
                            <a:srgbClr val="FF0000"/>
                          </a:highlight>
                          <a:latin typeface="標楷體" pitchFamily="65" charset="-120"/>
                          <a:ea typeface="標楷體" pitchFamily="65" charset="-120"/>
                        </a:rPr>
                        <a:t>31  27</a:t>
                      </a:r>
                      <a:r>
                        <a:rPr lang="en-US" sz="700" kern="100" dirty="0">
                          <a:latin typeface="標楷體" pitchFamily="65" charset="-120"/>
                          <a:ea typeface="標楷體" pitchFamily="65" charset="-120"/>
                        </a:rPr>
                        <a:t> 139 184 185 184 183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124 188 189 187 161  </a:t>
                      </a:r>
                      <a:r>
                        <a:rPr lang="en-US" sz="700" kern="100" dirty="0">
                          <a:highlight>
                            <a:srgbClr val="FF0000"/>
                          </a:highlight>
                          <a:latin typeface="標楷體" pitchFamily="65" charset="-120"/>
                          <a:ea typeface="標楷體" pitchFamily="65" charset="-120"/>
                        </a:rPr>
                        <a:t>26  32</a:t>
                      </a:r>
                      <a:r>
                        <a:rPr lang="en-US" sz="700" kern="100" dirty="0">
                          <a:latin typeface="標楷體" pitchFamily="65" charset="-120"/>
                          <a:ea typeface="標楷體" pitchFamily="65" charset="-120"/>
                        </a:rPr>
                        <a:t> 101 147  </a:t>
                      </a:r>
                      <a:r>
                        <a:rPr lang="en-US" sz="700" kern="100" dirty="0">
                          <a:highlight>
                            <a:srgbClr val="FF0000"/>
                          </a:highlight>
                          <a:latin typeface="標楷體" pitchFamily="65" charset="-120"/>
                          <a:ea typeface="標楷體" pitchFamily="65" charset="-120"/>
                        </a:rPr>
                        <a:t>28  28  96</a:t>
                      </a:r>
                      <a:r>
                        <a:rPr lang="en-US" sz="700" kern="100" dirty="0">
                          <a:latin typeface="標楷體" pitchFamily="65" charset="-120"/>
                          <a:ea typeface="標楷體" pitchFamily="65" charset="-120"/>
                        </a:rPr>
                        <a:t> 184 184 184 184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129 188 188 187 116  </a:t>
                      </a:r>
                      <a:r>
                        <a:rPr lang="en-US" sz="700" kern="100" dirty="0">
                          <a:highlight>
                            <a:srgbClr val="FF0000"/>
                          </a:highlight>
                          <a:latin typeface="標楷體" pitchFamily="65" charset="-120"/>
                          <a:ea typeface="標楷體" pitchFamily="65" charset="-120"/>
                        </a:rPr>
                        <a:t>31  32  63</a:t>
                      </a:r>
                      <a:r>
                        <a:rPr lang="en-US" sz="700" kern="100" dirty="0">
                          <a:latin typeface="標楷體" pitchFamily="65" charset="-120"/>
                          <a:ea typeface="標楷體" pitchFamily="65" charset="-120"/>
                        </a:rPr>
                        <a:t> 112  </a:t>
                      </a:r>
                      <a:r>
                        <a:rPr lang="en-US" sz="700" kern="100" dirty="0">
                          <a:highlight>
                            <a:srgbClr val="FF0000"/>
                          </a:highlight>
                          <a:latin typeface="標楷體" pitchFamily="65" charset="-120"/>
                          <a:ea typeface="標楷體" pitchFamily="65" charset="-120"/>
                        </a:rPr>
                        <a:t>33  29  55</a:t>
                      </a:r>
                      <a:r>
                        <a:rPr lang="en-US" sz="700" kern="100" dirty="0">
                          <a:latin typeface="標楷體" pitchFamily="65" charset="-120"/>
                          <a:ea typeface="標楷體" pitchFamily="65" charset="-120"/>
                        </a:rPr>
                        <a:t> 183 184 183 184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134 186 186 186  </a:t>
                      </a:r>
                      <a:r>
                        <a:rPr lang="en-US" sz="700" kern="100" dirty="0">
                          <a:highlight>
                            <a:srgbClr val="FF0000"/>
                          </a:highlight>
                          <a:latin typeface="標楷體" pitchFamily="65" charset="-120"/>
                          <a:ea typeface="標楷體" pitchFamily="65" charset="-120"/>
                        </a:rPr>
                        <a:t>68  52  62  29  63  69  47  24</a:t>
                      </a:r>
                      <a:r>
                        <a:rPr lang="en-US" sz="700" kern="100" dirty="0">
                          <a:latin typeface="標楷體" pitchFamily="65" charset="-120"/>
                          <a:ea typeface="標楷體" pitchFamily="65" charset="-120"/>
                        </a:rPr>
                        <a:t> 173 182 182 183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123 185 185 181  </a:t>
                      </a:r>
                      <a:r>
                        <a:rPr lang="en-US" sz="700" kern="100" dirty="0">
                          <a:highlight>
                            <a:srgbClr val="FF0000"/>
                          </a:highlight>
                          <a:latin typeface="標楷體" pitchFamily="65" charset="-120"/>
                          <a:ea typeface="標楷體" pitchFamily="65" charset="-120"/>
                        </a:rPr>
                        <a:t>36  77  95  31  28</a:t>
                      </a:r>
                      <a:r>
                        <a:rPr lang="en-US" sz="700" kern="100" dirty="0">
                          <a:latin typeface="標楷體" pitchFamily="65" charset="-120"/>
                          <a:ea typeface="標楷體" pitchFamily="65" charset="-120"/>
                        </a:rPr>
                        <a:t> 101  </a:t>
                      </a:r>
                      <a:r>
                        <a:rPr lang="en-US" sz="700" kern="100" dirty="0">
                          <a:highlight>
                            <a:srgbClr val="FF0000"/>
                          </a:highlight>
                          <a:latin typeface="標楷體" pitchFamily="65" charset="-120"/>
                          <a:ea typeface="標楷體" pitchFamily="65" charset="-120"/>
                        </a:rPr>
                        <a:t>76  25</a:t>
                      </a:r>
                      <a:r>
                        <a:rPr lang="en-US" sz="700" kern="100" dirty="0">
                          <a:latin typeface="標楷體" pitchFamily="65" charset="-120"/>
                          <a:ea typeface="標楷體" pitchFamily="65" charset="-120"/>
                        </a:rPr>
                        <a:t> 130 182 181 182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132 184 184 144  </a:t>
                      </a:r>
                      <a:r>
                        <a:rPr lang="en-US" sz="700" kern="100" dirty="0">
                          <a:highlight>
                            <a:srgbClr val="FF0000"/>
                          </a:highlight>
                          <a:latin typeface="標楷體" pitchFamily="65" charset="-120"/>
                          <a:ea typeface="標楷體" pitchFamily="65" charset="-120"/>
                        </a:rPr>
                        <a:t>26 122</a:t>
                      </a:r>
                      <a:r>
                        <a:rPr lang="en-US" sz="700" kern="100" dirty="0">
                          <a:latin typeface="標楷體" pitchFamily="65" charset="-120"/>
                          <a:ea typeface="標楷體" pitchFamily="65" charset="-120"/>
                        </a:rPr>
                        <a:t> 131  </a:t>
                      </a:r>
                      <a:r>
                        <a:rPr lang="en-US" sz="700" kern="100" dirty="0">
                          <a:highlight>
                            <a:srgbClr val="FF0000"/>
                          </a:highlight>
                          <a:latin typeface="標楷體" pitchFamily="65" charset="-120"/>
                          <a:ea typeface="標楷體" pitchFamily="65" charset="-120"/>
                        </a:rPr>
                        <a:t>27  25</a:t>
                      </a:r>
                      <a:r>
                        <a:rPr lang="en-US" sz="700" kern="100" dirty="0">
                          <a:latin typeface="標楷體" pitchFamily="65" charset="-120"/>
                          <a:ea typeface="標楷體" pitchFamily="65" charset="-120"/>
                        </a:rPr>
                        <a:t> 144 113  </a:t>
                      </a:r>
                      <a:r>
                        <a:rPr lang="en-US" sz="700" kern="100" dirty="0">
                          <a:highlight>
                            <a:srgbClr val="FF0000"/>
                          </a:highlight>
                          <a:latin typeface="標楷體" pitchFamily="65" charset="-120"/>
                          <a:ea typeface="標楷體" pitchFamily="65" charset="-120"/>
                        </a:rPr>
                        <a:t>25  89</a:t>
                      </a:r>
                      <a:r>
                        <a:rPr lang="en-US" sz="700" kern="100" dirty="0">
                          <a:latin typeface="標楷體" pitchFamily="65" charset="-120"/>
                          <a:ea typeface="標楷體" pitchFamily="65" charset="-120"/>
                        </a:rPr>
                        <a:t> 182 181 180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133 183 183  </a:t>
                      </a:r>
                      <a:r>
                        <a:rPr lang="en-US" sz="700" kern="100" dirty="0">
                          <a:highlight>
                            <a:srgbClr val="FF0000"/>
                          </a:highlight>
                          <a:latin typeface="標楷體" pitchFamily="65" charset="-120"/>
                          <a:ea typeface="標楷體" pitchFamily="65" charset="-120"/>
                        </a:rPr>
                        <a:t>98  24</a:t>
                      </a:r>
                      <a:r>
                        <a:rPr lang="en-US" sz="700" kern="100" dirty="0">
                          <a:latin typeface="標楷體" pitchFamily="65" charset="-120"/>
                          <a:ea typeface="標楷體" pitchFamily="65" charset="-120"/>
                        </a:rPr>
                        <a:t> 164 169  </a:t>
                      </a:r>
                      <a:r>
                        <a:rPr lang="en-US" sz="700" kern="100" dirty="0">
                          <a:highlight>
                            <a:srgbClr val="FF0000"/>
                          </a:highlight>
                          <a:latin typeface="標楷體" pitchFamily="65" charset="-120"/>
                          <a:ea typeface="標楷體" pitchFamily="65" charset="-120"/>
                        </a:rPr>
                        <a:t>24  38</a:t>
                      </a:r>
                      <a:r>
                        <a:rPr lang="en-US" sz="700" kern="100" dirty="0">
                          <a:latin typeface="標楷體" pitchFamily="65" charset="-120"/>
                          <a:ea typeface="標楷體" pitchFamily="65" charset="-120"/>
                        </a:rPr>
                        <a:t> 178 149  </a:t>
                      </a:r>
                      <a:r>
                        <a:rPr lang="en-US" sz="700" kern="100" dirty="0">
                          <a:highlight>
                            <a:srgbClr val="FF0000"/>
                          </a:highlight>
                          <a:latin typeface="標楷體" pitchFamily="65" charset="-120"/>
                          <a:ea typeface="標楷體" pitchFamily="65" charset="-120"/>
                        </a:rPr>
                        <a:t>24  49</a:t>
                      </a:r>
                      <a:r>
                        <a:rPr lang="en-US" sz="700" kern="100" dirty="0">
                          <a:latin typeface="標楷體" pitchFamily="65" charset="-120"/>
                          <a:ea typeface="標楷體" pitchFamily="65" charset="-120"/>
                        </a:rPr>
                        <a:t> 180 180 178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130 183 182 153 145 179 180 162 163 181 178 163 163 178 179 175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145 181 182 181 181 181 181 181 182 182 181 180 180 180 180 171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142 181 180 182 182 181 181 181 181 181 181 180 180 179 179 168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150 179 180 181 181 181 181 179 181 181 180 181 170 171 169 157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138 178 178 178 177 177 178 177 178 179 179 180 181 181 181 184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153 194 195 195 194 193 194 193 194 193 192 192 193 192 191 192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152 195 195 194 194 193 193 193 193 194 192 191 193 192 191 191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135 195 194 194 193 193 193 192 192 192 191 190 190 191 188 190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139 194 194 194 193 178 173 189 191 173 151 184 189 189 188 187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141 193 193 193 189  </a:t>
                      </a:r>
                      <a:r>
                        <a:rPr lang="en-US" sz="700" kern="100" dirty="0">
                          <a:highlight>
                            <a:srgbClr val="FF0000"/>
                          </a:highlight>
                          <a:latin typeface="標楷體" pitchFamily="65" charset="-120"/>
                          <a:ea typeface="標楷體" pitchFamily="65" charset="-120"/>
                        </a:rPr>
                        <a:t>43  29</a:t>
                      </a:r>
                      <a:r>
                        <a:rPr lang="en-US" sz="700" kern="100" dirty="0">
                          <a:latin typeface="標楷體" pitchFamily="65" charset="-120"/>
                          <a:ea typeface="標楷體" pitchFamily="65" charset="-120"/>
                        </a:rPr>
                        <a:t> 147 183  </a:t>
                      </a:r>
                      <a:r>
                        <a:rPr lang="en-US" sz="700" kern="100" dirty="0">
                          <a:highlight>
                            <a:srgbClr val="FF0000"/>
                          </a:highlight>
                          <a:latin typeface="標楷體" pitchFamily="65" charset="-120"/>
                          <a:ea typeface="標楷體" pitchFamily="65" charset="-120"/>
                        </a:rPr>
                        <a:t>32  28</a:t>
                      </a:r>
                      <a:r>
                        <a:rPr lang="en-US" sz="700" kern="100" dirty="0">
                          <a:latin typeface="標楷體" pitchFamily="65" charset="-120"/>
                          <a:ea typeface="標楷體" pitchFamily="65" charset="-120"/>
                        </a:rPr>
                        <a:t> 142 187 188 187 186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127 192 193 191 164  </a:t>
                      </a:r>
                      <a:r>
                        <a:rPr lang="en-US" sz="700" kern="100" dirty="0">
                          <a:highlight>
                            <a:srgbClr val="FF0000"/>
                          </a:highlight>
                          <a:latin typeface="標楷體" pitchFamily="65" charset="-120"/>
                          <a:ea typeface="標楷體" pitchFamily="65" charset="-120"/>
                        </a:rPr>
                        <a:t>28  34</a:t>
                      </a:r>
                      <a:r>
                        <a:rPr lang="en-US" sz="700" kern="100" dirty="0">
                          <a:latin typeface="標楷體" pitchFamily="65" charset="-120"/>
                          <a:ea typeface="標楷體" pitchFamily="65" charset="-120"/>
                        </a:rPr>
                        <a:t> 104 149  </a:t>
                      </a:r>
                      <a:r>
                        <a:rPr lang="en-US" sz="700" kern="100" dirty="0">
                          <a:highlight>
                            <a:srgbClr val="FF0000"/>
                          </a:highlight>
                          <a:latin typeface="標楷體" pitchFamily="65" charset="-120"/>
                          <a:ea typeface="標楷體" pitchFamily="65" charset="-120"/>
                        </a:rPr>
                        <a:t>29  32  98</a:t>
                      </a:r>
                      <a:r>
                        <a:rPr lang="en-US" sz="700" kern="100" dirty="0">
                          <a:latin typeface="標楷體" pitchFamily="65" charset="-120"/>
                          <a:ea typeface="標楷體" pitchFamily="65" charset="-120"/>
                        </a:rPr>
                        <a:t> 187 187 187 187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133 192 192 190 118  </a:t>
                      </a:r>
                      <a:r>
                        <a:rPr lang="en-US" sz="700" kern="100" dirty="0">
                          <a:highlight>
                            <a:srgbClr val="FF0000"/>
                          </a:highlight>
                          <a:latin typeface="標楷體" pitchFamily="65" charset="-120"/>
                          <a:ea typeface="標楷體" pitchFamily="65" charset="-120"/>
                        </a:rPr>
                        <a:t>34  36  65</a:t>
                      </a:r>
                      <a:r>
                        <a:rPr lang="en-US" sz="700" kern="100" dirty="0">
                          <a:latin typeface="標楷體" pitchFamily="65" charset="-120"/>
                          <a:ea typeface="標楷體" pitchFamily="65" charset="-120"/>
                        </a:rPr>
                        <a:t> 114  </a:t>
                      </a:r>
                      <a:r>
                        <a:rPr lang="en-US" sz="700" kern="100" dirty="0">
                          <a:highlight>
                            <a:srgbClr val="FF0000"/>
                          </a:highlight>
                          <a:latin typeface="標楷體" pitchFamily="65" charset="-120"/>
                          <a:ea typeface="標楷體" pitchFamily="65" charset="-120"/>
                        </a:rPr>
                        <a:t>35  32  58</a:t>
                      </a:r>
                      <a:r>
                        <a:rPr lang="en-US" sz="700" kern="100" dirty="0">
                          <a:latin typeface="標楷體" pitchFamily="65" charset="-120"/>
                          <a:ea typeface="標楷體" pitchFamily="65" charset="-120"/>
                        </a:rPr>
                        <a:t> 186 187 186 187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137 189 190 189  </a:t>
                      </a:r>
                      <a:r>
                        <a:rPr lang="en-US" sz="700" kern="100" dirty="0">
                          <a:highlight>
                            <a:srgbClr val="FF0000"/>
                          </a:highlight>
                          <a:latin typeface="標楷體" pitchFamily="65" charset="-120"/>
                          <a:ea typeface="標楷體" pitchFamily="65" charset="-120"/>
                        </a:rPr>
                        <a:t>70  55  64  30  65</a:t>
                      </a:r>
                      <a:r>
                        <a:rPr lang="en-US" sz="700" kern="100" dirty="0">
                          <a:latin typeface="標楷體" pitchFamily="65" charset="-120"/>
                          <a:ea typeface="標楷體" pitchFamily="65" charset="-120"/>
                        </a:rPr>
                        <a:t>  </a:t>
                      </a:r>
                      <a:r>
                        <a:rPr lang="en-US" sz="700" kern="100" dirty="0">
                          <a:highlight>
                            <a:srgbClr val="FF0000"/>
                          </a:highlight>
                          <a:latin typeface="標楷體" pitchFamily="65" charset="-120"/>
                          <a:ea typeface="標楷體" pitchFamily="65" charset="-120"/>
                        </a:rPr>
                        <a:t>71  49  26</a:t>
                      </a:r>
                      <a:r>
                        <a:rPr lang="en-US" sz="700" kern="100" dirty="0">
                          <a:latin typeface="標楷體" pitchFamily="65" charset="-120"/>
                          <a:ea typeface="標楷體" pitchFamily="65" charset="-120"/>
                        </a:rPr>
                        <a:t> 176 185 186 186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126 188 188 184  </a:t>
                      </a:r>
                      <a:r>
                        <a:rPr lang="en-US" sz="700" kern="100" dirty="0">
                          <a:highlight>
                            <a:srgbClr val="FF0000"/>
                          </a:highlight>
                          <a:latin typeface="標楷體" pitchFamily="65" charset="-120"/>
                          <a:ea typeface="標楷體" pitchFamily="65" charset="-120"/>
                        </a:rPr>
                        <a:t>38  80  97  32  30</a:t>
                      </a:r>
                      <a:r>
                        <a:rPr lang="en-US" sz="700" kern="100" dirty="0">
                          <a:latin typeface="標楷體" pitchFamily="65" charset="-120"/>
                          <a:ea typeface="標楷體" pitchFamily="65" charset="-120"/>
                        </a:rPr>
                        <a:t> 104  </a:t>
                      </a:r>
                      <a:r>
                        <a:rPr lang="en-US" sz="700" kern="100" dirty="0">
                          <a:highlight>
                            <a:srgbClr val="FF0000"/>
                          </a:highlight>
                          <a:latin typeface="標楷體" pitchFamily="65" charset="-120"/>
                          <a:ea typeface="標楷體" pitchFamily="65" charset="-120"/>
                        </a:rPr>
                        <a:t>79  26</a:t>
                      </a:r>
                      <a:r>
                        <a:rPr lang="en-US" sz="700" kern="100" dirty="0">
                          <a:latin typeface="標楷體" pitchFamily="65" charset="-120"/>
                          <a:ea typeface="標楷體" pitchFamily="65" charset="-120"/>
                        </a:rPr>
                        <a:t> 132 186 185 185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135 187 187 147  </a:t>
                      </a:r>
                      <a:r>
                        <a:rPr lang="en-US" sz="700" kern="100" dirty="0">
                          <a:highlight>
                            <a:srgbClr val="FF0000"/>
                          </a:highlight>
                          <a:latin typeface="標楷體" pitchFamily="65" charset="-120"/>
                          <a:ea typeface="標楷體" pitchFamily="65" charset="-120"/>
                        </a:rPr>
                        <a:t>29</a:t>
                      </a:r>
                      <a:r>
                        <a:rPr lang="en-US" sz="700" kern="100" dirty="0">
                          <a:latin typeface="標楷體" pitchFamily="65" charset="-120"/>
                          <a:ea typeface="標楷體" pitchFamily="65" charset="-120"/>
                        </a:rPr>
                        <a:t> 125 133  </a:t>
                      </a:r>
                      <a:r>
                        <a:rPr lang="en-US" sz="700" kern="100" dirty="0">
                          <a:highlight>
                            <a:srgbClr val="FF0000"/>
                          </a:highlight>
                          <a:latin typeface="標楷體" pitchFamily="65" charset="-120"/>
                          <a:ea typeface="標楷體" pitchFamily="65" charset="-120"/>
                        </a:rPr>
                        <a:t>29  28</a:t>
                      </a:r>
                      <a:r>
                        <a:rPr lang="en-US" sz="700" kern="100" dirty="0">
                          <a:latin typeface="標楷體" pitchFamily="65" charset="-120"/>
                          <a:ea typeface="標楷體" pitchFamily="65" charset="-120"/>
                        </a:rPr>
                        <a:t> 147 115  </a:t>
                      </a:r>
                      <a:r>
                        <a:rPr lang="en-US" sz="700" kern="100" dirty="0">
                          <a:highlight>
                            <a:srgbClr val="FF0000"/>
                          </a:highlight>
                          <a:latin typeface="標楷體" pitchFamily="65" charset="-120"/>
                          <a:ea typeface="標楷體" pitchFamily="65" charset="-120"/>
                        </a:rPr>
                        <a:t>29  91</a:t>
                      </a:r>
                      <a:r>
                        <a:rPr lang="en-US" sz="700" kern="100" dirty="0">
                          <a:latin typeface="標楷體" pitchFamily="65" charset="-120"/>
                          <a:ea typeface="標楷體" pitchFamily="65" charset="-120"/>
                        </a:rPr>
                        <a:t> 186 185 183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136 186 186 101  </a:t>
                      </a:r>
                      <a:r>
                        <a:rPr lang="en-US" sz="700" kern="100" dirty="0">
                          <a:highlight>
                            <a:srgbClr val="FF0000"/>
                          </a:highlight>
                          <a:latin typeface="標楷體" pitchFamily="65" charset="-120"/>
                          <a:ea typeface="標楷體" pitchFamily="65" charset="-120"/>
                        </a:rPr>
                        <a:t>25</a:t>
                      </a:r>
                      <a:r>
                        <a:rPr lang="en-US" sz="700" kern="100" dirty="0">
                          <a:latin typeface="標楷體" pitchFamily="65" charset="-120"/>
                          <a:ea typeface="標楷體" pitchFamily="65" charset="-120"/>
                        </a:rPr>
                        <a:t> 167 172  </a:t>
                      </a:r>
                      <a:r>
                        <a:rPr lang="en-US" sz="700" kern="100" dirty="0">
                          <a:highlight>
                            <a:srgbClr val="FF0000"/>
                          </a:highlight>
                          <a:latin typeface="標楷體" pitchFamily="65" charset="-120"/>
                          <a:ea typeface="標楷體" pitchFamily="65" charset="-120"/>
                        </a:rPr>
                        <a:t>26  41</a:t>
                      </a:r>
                      <a:r>
                        <a:rPr lang="en-US" sz="700" kern="100" dirty="0">
                          <a:latin typeface="標楷體" pitchFamily="65" charset="-120"/>
                          <a:ea typeface="標楷體" pitchFamily="65" charset="-120"/>
                        </a:rPr>
                        <a:t> 181 152  </a:t>
                      </a:r>
                      <a:r>
                        <a:rPr lang="en-US" sz="700" kern="100" dirty="0">
                          <a:highlight>
                            <a:srgbClr val="FF0000"/>
                          </a:highlight>
                          <a:latin typeface="標楷體" pitchFamily="65" charset="-120"/>
                          <a:ea typeface="標楷體" pitchFamily="65" charset="-120"/>
                        </a:rPr>
                        <a:t>26  52</a:t>
                      </a:r>
                      <a:r>
                        <a:rPr lang="en-US" sz="700" kern="100" dirty="0">
                          <a:latin typeface="標楷體" pitchFamily="65" charset="-120"/>
                          <a:ea typeface="標楷體" pitchFamily="65" charset="-120"/>
                        </a:rPr>
                        <a:t> 184 183 180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133 186 186 156 149 183 183 165 167 185 182 166 166 182 182 178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148 185 185 185 185 184 185 184 185 185 184 183 183 183 183 174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144 184 184 185 185 184 184 184 185 184 184 183 183 182 182 171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153 182 184 185 184 184 184 182 184 184 184 183 173 174 172 160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135 175 176 175 174 174 175 174 175 176 177 177 178 179 178 181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150 191 192 191 191 190 191 190 191 190 189 189 190 189 188 189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149 192 192 191 191 190 190 190 190 191 189 188 190 189 188 188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132 192 191 191 190 190 190 189 189 190 189 187 188 188 185 187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136 191 191 191 190 175 171 186 188 170 151 181 187 186 185 184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138 190 190 190 186  </a:t>
                      </a:r>
                      <a:r>
                        <a:rPr lang="en-US" sz="700" kern="100" dirty="0">
                          <a:highlight>
                            <a:srgbClr val="FF0000"/>
                          </a:highlight>
                          <a:latin typeface="標楷體" pitchFamily="65" charset="-120"/>
                          <a:ea typeface="標楷體" pitchFamily="65" charset="-120"/>
                        </a:rPr>
                        <a:t>46  30</a:t>
                      </a:r>
                      <a:r>
                        <a:rPr lang="en-US" sz="700" kern="100" dirty="0">
                          <a:latin typeface="標楷體" pitchFamily="65" charset="-120"/>
                          <a:ea typeface="標楷體" pitchFamily="65" charset="-120"/>
                        </a:rPr>
                        <a:t> 145 181  </a:t>
                      </a:r>
                      <a:r>
                        <a:rPr lang="en-US" sz="700" kern="100" dirty="0">
                          <a:highlight>
                            <a:srgbClr val="FF0000"/>
                          </a:highlight>
                          <a:latin typeface="標楷體" pitchFamily="65" charset="-120"/>
                          <a:ea typeface="標楷體" pitchFamily="65" charset="-120"/>
                        </a:rPr>
                        <a:t>36  32</a:t>
                      </a:r>
                      <a:r>
                        <a:rPr lang="en-US" sz="700" kern="100" dirty="0">
                          <a:latin typeface="標楷體" pitchFamily="65" charset="-120"/>
                          <a:ea typeface="標楷體" pitchFamily="65" charset="-120"/>
                        </a:rPr>
                        <a:t> 139 184 186 184 183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125 189 190 189 163  </a:t>
                      </a:r>
                      <a:r>
                        <a:rPr lang="en-US" sz="700" kern="100" dirty="0">
                          <a:highlight>
                            <a:srgbClr val="FF0000"/>
                          </a:highlight>
                          <a:latin typeface="標楷體" pitchFamily="65" charset="-120"/>
                          <a:ea typeface="標楷體" pitchFamily="65" charset="-120"/>
                        </a:rPr>
                        <a:t>30  35</a:t>
                      </a:r>
                      <a:r>
                        <a:rPr lang="en-US" sz="700" kern="100" dirty="0">
                          <a:latin typeface="標楷體" pitchFamily="65" charset="-120"/>
                          <a:ea typeface="標楷體" pitchFamily="65" charset="-120"/>
                        </a:rPr>
                        <a:t> 103 147  </a:t>
                      </a:r>
                      <a:r>
                        <a:rPr lang="en-US" sz="700" kern="100" dirty="0">
                          <a:highlight>
                            <a:srgbClr val="FF0000"/>
                          </a:highlight>
                          <a:latin typeface="標楷體" pitchFamily="65" charset="-120"/>
                          <a:ea typeface="標楷體" pitchFamily="65" charset="-120"/>
                        </a:rPr>
                        <a:t>30  35  97</a:t>
                      </a:r>
                      <a:r>
                        <a:rPr lang="en-US" sz="700" kern="100" dirty="0">
                          <a:latin typeface="標楷體" pitchFamily="65" charset="-120"/>
                          <a:ea typeface="標楷體" pitchFamily="65" charset="-120"/>
                        </a:rPr>
                        <a:t> 184 184 184 184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130 189 189 188 118  </a:t>
                      </a:r>
                      <a:r>
                        <a:rPr lang="en-US" sz="700" kern="100" dirty="0">
                          <a:highlight>
                            <a:srgbClr val="FF0000"/>
                          </a:highlight>
                          <a:latin typeface="標楷體" pitchFamily="65" charset="-120"/>
                          <a:ea typeface="標楷體" pitchFamily="65" charset="-120"/>
                        </a:rPr>
                        <a:t>36  37  65</a:t>
                      </a:r>
                      <a:r>
                        <a:rPr lang="en-US" sz="700" kern="100" dirty="0">
                          <a:latin typeface="標楷體" pitchFamily="65" charset="-120"/>
                          <a:ea typeface="標楷體" pitchFamily="65" charset="-120"/>
                        </a:rPr>
                        <a:t> 113  </a:t>
                      </a:r>
                      <a:r>
                        <a:rPr lang="en-US" sz="700" kern="100" dirty="0">
                          <a:highlight>
                            <a:srgbClr val="FF0000"/>
                          </a:highlight>
                          <a:latin typeface="標楷體" pitchFamily="65" charset="-120"/>
                          <a:ea typeface="標楷體" pitchFamily="65" charset="-120"/>
                        </a:rPr>
                        <a:t>35  37  58</a:t>
                      </a:r>
                      <a:r>
                        <a:rPr lang="en-US" sz="700" kern="100" dirty="0">
                          <a:latin typeface="標楷體" pitchFamily="65" charset="-120"/>
                          <a:ea typeface="標楷體" pitchFamily="65" charset="-120"/>
                        </a:rPr>
                        <a:t> 183 184 183 184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135 186 187 186  71  </a:t>
                      </a:r>
                      <a:r>
                        <a:rPr lang="en-US" sz="700" kern="100" dirty="0">
                          <a:highlight>
                            <a:srgbClr val="FF0000"/>
                          </a:highlight>
                          <a:latin typeface="標楷體" pitchFamily="65" charset="-120"/>
                          <a:ea typeface="標楷體" pitchFamily="65" charset="-120"/>
                        </a:rPr>
                        <a:t>54  66  32  66</a:t>
                      </a:r>
                      <a:r>
                        <a:rPr lang="en-US" sz="700" kern="100" dirty="0">
                          <a:latin typeface="標楷體" pitchFamily="65" charset="-120"/>
                          <a:ea typeface="標楷體" pitchFamily="65" charset="-120"/>
                        </a:rPr>
                        <a:t>  </a:t>
                      </a:r>
                      <a:r>
                        <a:rPr lang="en-US" sz="700" kern="100" dirty="0">
                          <a:highlight>
                            <a:srgbClr val="FF0000"/>
                          </a:highlight>
                          <a:latin typeface="標楷體" pitchFamily="65" charset="-120"/>
                          <a:ea typeface="標楷體" pitchFamily="65" charset="-120"/>
                        </a:rPr>
                        <a:t>69  51  29</a:t>
                      </a:r>
                      <a:r>
                        <a:rPr lang="en-US" sz="700" kern="100" dirty="0">
                          <a:latin typeface="標楷體" pitchFamily="65" charset="-120"/>
                          <a:ea typeface="標楷體" pitchFamily="65" charset="-120"/>
                        </a:rPr>
                        <a:t> 173 182 183 183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124 185 185 181  </a:t>
                      </a:r>
                      <a:r>
                        <a:rPr lang="en-US" sz="700" kern="100" dirty="0">
                          <a:highlight>
                            <a:srgbClr val="FF0000"/>
                          </a:highlight>
                          <a:latin typeface="標楷體" pitchFamily="65" charset="-120"/>
                          <a:ea typeface="標楷體" pitchFamily="65" charset="-120"/>
                        </a:rPr>
                        <a:t>40  80  96  37  36</a:t>
                      </a:r>
                      <a:r>
                        <a:rPr lang="en-US" sz="700" kern="100" dirty="0">
                          <a:latin typeface="標楷體" pitchFamily="65" charset="-120"/>
                          <a:ea typeface="標楷體" pitchFamily="65" charset="-120"/>
                        </a:rPr>
                        <a:t> 102  </a:t>
                      </a:r>
                      <a:r>
                        <a:rPr lang="en-US" sz="700" kern="100" dirty="0">
                          <a:highlight>
                            <a:srgbClr val="FF0000"/>
                          </a:highlight>
                          <a:latin typeface="標楷體" pitchFamily="65" charset="-120"/>
                          <a:ea typeface="標楷體" pitchFamily="65" charset="-120"/>
                        </a:rPr>
                        <a:t>81  27</a:t>
                      </a:r>
                      <a:r>
                        <a:rPr lang="en-US" sz="700" kern="100" dirty="0">
                          <a:latin typeface="標楷體" pitchFamily="65" charset="-120"/>
                          <a:ea typeface="標楷體" pitchFamily="65" charset="-120"/>
                        </a:rPr>
                        <a:t> 130 183 182 182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133 184 184 146  </a:t>
                      </a:r>
                      <a:r>
                        <a:rPr lang="en-US" sz="700" kern="100" dirty="0">
                          <a:highlight>
                            <a:srgbClr val="FF0000"/>
                          </a:highlight>
                          <a:latin typeface="標楷體" pitchFamily="65" charset="-120"/>
                          <a:ea typeface="標楷體" pitchFamily="65" charset="-120"/>
                        </a:rPr>
                        <a:t>32</a:t>
                      </a:r>
                      <a:r>
                        <a:rPr lang="en-US" sz="700" kern="100" dirty="0">
                          <a:latin typeface="標楷體" pitchFamily="65" charset="-120"/>
                          <a:ea typeface="標楷體" pitchFamily="65" charset="-120"/>
                        </a:rPr>
                        <a:t> 123 133  </a:t>
                      </a:r>
                      <a:r>
                        <a:rPr lang="en-US" sz="700" kern="100" dirty="0">
                          <a:highlight>
                            <a:srgbClr val="FF0000"/>
                          </a:highlight>
                          <a:latin typeface="標楷體" pitchFamily="65" charset="-120"/>
                          <a:ea typeface="標楷體" pitchFamily="65" charset="-120"/>
                        </a:rPr>
                        <a:t>33  30</a:t>
                      </a:r>
                      <a:r>
                        <a:rPr lang="en-US" sz="700" kern="100" dirty="0">
                          <a:latin typeface="標楷體" pitchFamily="65" charset="-120"/>
                          <a:ea typeface="標楷體" pitchFamily="65" charset="-120"/>
                        </a:rPr>
                        <a:t> 144 116  </a:t>
                      </a:r>
                      <a:r>
                        <a:rPr lang="en-US" sz="700" kern="100" dirty="0">
                          <a:highlight>
                            <a:srgbClr val="FF0000"/>
                          </a:highlight>
                          <a:latin typeface="標楷體" pitchFamily="65" charset="-120"/>
                          <a:ea typeface="標楷體" pitchFamily="65" charset="-120"/>
                        </a:rPr>
                        <a:t>33  91</a:t>
                      </a:r>
                      <a:r>
                        <a:rPr lang="en-US" sz="700" kern="100" dirty="0">
                          <a:latin typeface="標楷體" pitchFamily="65" charset="-120"/>
                          <a:ea typeface="標楷體" pitchFamily="65" charset="-120"/>
                        </a:rPr>
                        <a:t> 183 182 182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133 183 183 102  </a:t>
                      </a:r>
                      <a:r>
                        <a:rPr lang="en-US" sz="700" kern="100" dirty="0">
                          <a:highlight>
                            <a:srgbClr val="FF0000"/>
                          </a:highlight>
                          <a:latin typeface="標楷體" pitchFamily="65" charset="-120"/>
                          <a:ea typeface="標楷體" pitchFamily="65" charset="-120"/>
                        </a:rPr>
                        <a:t>28</a:t>
                      </a:r>
                      <a:r>
                        <a:rPr lang="en-US" sz="700" kern="100" dirty="0">
                          <a:latin typeface="標楷體" pitchFamily="65" charset="-120"/>
                          <a:ea typeface="標楷體" pitchFamily="65" charset="-120"/>
                        </a:rPr>
                        <a:t> 164 170  </a:t>
                      </a:r>
                      <a:r>
                        <a:rPr lang="en-US" sz="700" kern="100" dirty="0">
                          <a:highlight>
                            <a:srgbClr val="FF0000"/>
                          </a:highlight>
                          <a:latin typeface="標楷體" pitchFamily="65" charset="-120"/>
                          <a:ea typeface="標楷體" pitchFamily="65" charset="-120"/>
                        </a:rPr>
                        <a:t>30  44</a:t>
                      </a:r>
                      <a:r>
                        <a:rPr lang="en-US" sz="700" kern="100" dirty="0">
                          <a:latin typeface="標楷體" pitchFamily="65" charset="-120"/>
                          <a:ea typeface="標楷體" pitchFamily="65" charset="-120"/>
                        </a:rPr>
                        <a:t> 178 150  </a:t>
                      </a:r>
                      <a:r>
                        <a:rPr lang="en-US" sz="700" kern="100" dirty="0">
                          <a:highlight>
                            <a:srgbClr val="FF0000"/>
                          </a:highlight>
                          <a:latin typeface="標楷體" pitchFamily="65" charset="-120"/>
                          <a:ea typeface="標楷體" pitchFamily="65" charset="-120"/>
                        </a:rPr>
                        <a:t>32  56</a:t>
                      </a:r>
                      <a:r>
                        <a:rPr lang="en-US" sz="700" kern="100" dirty="0">
                          <a:latin typeface="標楷體" pitchFamily="65" charset="-120"/>
                          <a:ea typeface="標楷體" pitchFamily="65" charset="-120"/>
                        </a:rPr>
                        <a:t> 181 181 179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130 183 183 154 146 180 180 163 164 182 179 163 164 179 180 176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145 182 182 182 182 181 182 182 182 182 182 181 181 181 180 172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142 182 181 182 182 182 181 181 182 181 181 181 181 181 179 169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151 180 181 182 181 181 182 180 182 181 181 181 171 171 170 159</a:t>
                      </a:r>
                      <a:endParaRPr lang="zh-TW" sz="700" kern="100" dirty="0">
                        <a:latin typeface="標楷體" pitchFamily="65" charset="-120"/>
                        <a:ea typeface="標楷體" pitchFamily="65" charset="-120"/>
                        <a:cs typeface="Times New Roman"/>
                      </a:endParaRPr>
                    </a:p>
                  </a:txBody>
                  <a:tcPr marL="54429" marR="54429" marT="0" marB="0"/>
                </a:tc>
              </a:tr>
            </a:tbl>
          </a:graphicData>
        </a:graphic>
      </p:graphicFrame>
      <p:graphicFrame>
        <p:nvGraphicFramePr>
          <p:cNvPr id="14" name="表格 13"/>
          <p:cNvGraphicFramePr>
            <a:graphicFrameLocks noGrp="1"/>
          </p:cNvGraphicFramePr>
          <p:nvPr/>
        </p:nvGraphicFramePr>
        <p:xfrm>
          <a:off x="6106105" y="1548720"/>
          <a:ext cx="3002399" cy="5120640"/>
        </p:xfrm>
        <a:graphic>
          <a:graphicData uri="http://schemas.openxmlformats.org/drawingml/2006/table">
            <a:tbl>
              <a:tblPr>
                <a:tableStyleId>{46F890A9-2807-4EBB-B81D-B2AA78EC7F39}</a:tableStyleId>
              </a:tblPr>
              <a:tblGrid>
                <a:gridCol w="3002399"/>
              </a:tblGrid>
              <a:tr h="4064000">
                <a:tc>
                  <a:txBody>
                    <a:bodyPr/>
                    <a:lstStyle/>
                    <a:p>
                      <a:pPr>
                        <a:spcAft>
                          <a:spcPts val="0"/>
                        </a:spcAft>
                      </a:pPr>
                      <a:r>
                        <a:rPr lang="en-US" sz="700" kern="100" dirty="0">
                          <a:latin typeface="標楷體" pitchFamily="65" charset="-120"/>
                          <a:ea typeface="標楷體" pitchFamily="65" charset="-120"/>
                        </a:rPr>
                        <a:t> 181 189 187 186 184 183 184 184 183 182 180 178 175 171 168 157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178 187 187 185 185 184 184 183 182 181 181 180 179 180 179 169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178 188 188 187 186 185 184 184 182 182 182 180 178 180 179 171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177 189 189 187 186 184 184 183 173 130  89  49 163 180 180 170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177 188 187 186 181 139  </a:t>
                      </a:r>
                      <a:r>
                        <a:rPr lang="en-US" sz="700" kern="100" dirty="0">
                          <a:highlight>
                            <a:srgbClr val="FF0000"/>
                          </a:highlight>
                          <a:latin typeface="標楷體" pitchFamily="65" charset="-120"/>
                          <a:ea typeface="標楷體" pitchFamily="65" charset="-120"/>
                        </a:rPr>
                        <a:t>96  55  24  25  25  24</a:t>
                      </a:r>
                      <a:r>
                        <a:rPr lang="en-US" sz="700" kern="100" dirty="0">
                          <a:latin typeface="標楷體" pitchFamily="65" charset="-120"/>
                          <a:ea typeface="標楷體" pitchFamily="65" charset="-120"/>
                        </a:rPr>
                        <a:t> 163 180 180 181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176 188 188 188 148  </a:t>
                      </a:r>
                      <a:r>
                        <a:rPr lang="en-US" sz="700" kern="100" dirty="0">
                          <a:highlight>
                            <a:srgbClr val="FF0000"/>
                          </a:highlight>
                          <a:latin typeface="標楷體" pitchFamily="65" charset="-120"/>
                          <a:ea typeface="標楷體" pitchFamily="65" charset="-120"/>
                        </a:rPr>
                        <a:t>27  28  29  47  76</a:t>
                      </a:r>
                      <a:r>
                        <a:rPr lang="en-US" sz="700" kern="100" dirty="0">
                          <a:latin typeface="標楷體" pitchFamily="65" charset="-120"/>
                          <a:ea typeface="標楷體" pitchFamily="65" charset="-120"/>
                        </a:rPr>
                        <a:t> 113 149 178 181 181 180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175 190 190 189 169  </a:t>
                      </a:r>
                      <a:r>
                        <a:rPr lang="en-US" sz="700" kern="100" dirty="0">
                          <a:highlight>
                            <a:srgbClr val="FF0000"/>
                          </a:highlight>
                          <a:latin typeface="標楷體" pitchFamily="65" charset="-120"/>
                          <a:ea typeface="標楷體" pitchFamily="65" charset="-120"/>
                        </a:rPr>
                        <a:t>31  28  33  69</a:t>
                      </a:r>
                      <a:r>
                        <a:rPr lang="en-US" sz="700" kern="100" dirty="0">
                          <a:latin typeface="標楷體" pitchFamily="65" charset="-120"/>
                          <a:ea typeface="標楷體" pitchFamily="65" charset="-120"/>
                        </a:rPr>
                        <a:t> 101 144 178 181 182 181 181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175 190 190 188 187 181 147 112  </a:t>
                      </a:r>
                      <a:r>
                        <a:rPr lang="en-US" sz="700" kern="100" dirty="0">
                          <a:highlight>
                            <a:srgbClr val="FF0000"/>
                          </a:highlight>
                          <a:latin typeface="標楷體" pitchFamily="65" charset="-120"/>
                          <a:ea typeface="標楷體" pitchFamily="65" charset="-120"/>
                        </a:rPr>
                        <a:t>63  28  25  38</a:t>
                      </a:r>
                      <a:r>
                        <a:rPr lang="en-US" sz="700" kern="100" dirty="0">
                          <a:latin typeface="標楷體" pitchFamily="65" charset="-120"/>
                          <a:ea typeface="標楷體" pitchFamily="65" charset="-120"/>
                        </a:rPr>
                        <a:t> 163 182 181 181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174 190 190 188 185 144 101  </a:t>
                      </a:r>
                      <a:r>
                        <a:rPr lang="en-US" sz="700" kern="100" dirty="0">
                          <a:highlight>
                            <a:srgbClr val="FF0000"/>
                          </a:highlight>
                          <a:latin typeface="標楷體" pitchFamily="65" charset="-120"/>
                          <a:ea typeface="標楷體" pitchFamily="65" charset="-120"/>
                        </a:rPr>
                        <a:t>63  29  31  27  24</a:t>
                      </a:r>
                      <a:r>
                        <a:rPr lang="en-US" sz="700" kern="100" dirty="0">
                          <a:latin typeface="標楷體" pitchFamily="65" charset="-120"/>
                          <a:ea typeface="標楷體" pitchFamily="65" charset="-120"/>
                        </a:rPr>
                        <a:t> 162 181 181 179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175 191 189 189 170  </a:t>
                      </a:r>
                      <a:r>
                        <a:rPr lang="en-US" sz="700" kern="100" dirty="0">
                          <a:highlight>
                            <a:srgbClr val="FF0000"/>
                          </a:highlight>
                          <a:latin typeface="標楷體" pitchFamily="65" charset="-120"/>
                          <a:ea typeface="標楷體" pitchFamily="65" charset="-120"/>
                        </a:rPr>
                        <a:t>28  32  32  62  95</a:t>
                      </a:r>
                      <a:r>
                        <a:rPr lang="en-US" sz="700" kern="100" dirty="0">
                          <a:latin typeface="標楷體" pitchFamily="65" charset="-120"/>
                          <a:ea typeface="標楷體" pitchFamily="65" charset="-120"/>
                        </a:rPr>
                        <a:t> 131 169 180 181 181 181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173 190 190 189 175  </a:t>
                      </a:r>
                      <a:r>
                        <a:rPr lang="en-US" sz="700" kern="100" dirty="0">
                          <a:highlight>
                            <a:srgbClr val="FF0000"/>
                          </a:highlight>
                          <a:latin typeface="標楷體" pitchFamily="65" charset="-120"/>
                          <a:ea typeface="標楷體" pitchFamily="65" charset="-120"/>
                        </a:rPr>
                        <a:t>42  26  31  52  77</a:t>
                      </a:r>
                      <a:r>
                        <a:rPr lang="en-US" sz="700" kern="100" dirty="0">
                          <a:latin typeface="標楷體" pitchFamily="65" charset="-120"/>
                          <a:ea typeface="標楷體" pitchFamily="65" charset="-120"/>
                        </a:rPr>
                        <a:t> 122 164 179 181 181 181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174 192 191 190 189 186 161 116  </a:t>
                      </a:r>
                      <a:r>
                        <a:rPr lang="en-US" sz="700" kern="100" dirty="0">
                          <a:highlight>
                            <a:srgbClr val="FF0000"/>
                          </a:highlight>
                          <a:latin typeface="標楷體" pitchFamily="65" charset="-120"/>
                          <a:ea typeface="標楷體" pitchFamily="65" charset="-120"/>
                        </a:rPr>
                        <a:t>68  36  26  24</a:t>
                      </a:r>
                      <a:r>
                        <a:rPr lang="en-US" sz="700" kern="100" dirty="0">
                          <a:latin typeface="標楷體" pitchFamily="65" charset="-120"/>
                          <a:ea typeface="標楷體" pitchFamily="65" charset="-120"/>
                        </a:rPr>
                        <a:t> 145 181 182 181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175 192 191 191 190 189 187 187 186 181 144  </a:t>
                      </a:r>
                      <a:r>
                        <a:rPr lang="en-US" sz="700" kern="100" dirty="0">
                          <a:highlight>
                            <a:srgbClr val="FF0000"/>
                          </a:highlight>
                          <a:latin typeface="標楷體" pitchFamily="65" charset="-120"/>
                          <a:ea typeface="標楷體" pitchFamily="65" charset="-120"/>
                        </a:rPr>
                        <a:t>98</a:t>
                      </a:r>
                      <a:r>
                        <a:rPr lang="en-US" sz="700" kern="100" dirty="0">
                          <a:latin typeface="標楷體" pitchFamily="65" charset="-120"/>
                          <a:ea typeface="標楷體" pitchFamily="65" charset="-120"/>
                        </a:rPr>
                        <a:t> 153 181 182 181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175 192 192 191 191 190 189 188 186 185 184 183 182 182 180 180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174 191 192 192 191 189 188 188 186 185 184 183 183 181 181 179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135 150 149 132 136 138 124 129 134 123 132 133 130 145 142 150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184 192 191 190 187 186 187 187 186 185 183 180 178 174 171 160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181 191 191 188 188 187 187 186 186 185 185 183 182 183 182 172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181 192 192 191 189 188 187 187 185 186 186 184 182 183 182 174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181 193 193 190 189 187 187 186 176 132  </a:t>
                      </a:r>
                      <a:r>
                        <a:rPr lang="en-US" sz="700" kern="100" dirty="0">
                          <a:highlight>
                            <a:srgbClr val="FF0000"/>
                          </a:highlight>
                          <a:latin typeface="標楷體" pitchFamily="65" charset="-120"/>
                          <a:ea typeface="標楷體" pitchFamily="65" charset="-120"/>
                        </a:rPr>
                        <a:t>91  52</a:t>
                      </a:r>
                      <a:r>
                        <a:rPr lang="en-US" sz="700" kern="100" dirty="0">
                          <a:latin typeface="標楷體" pitchFamily="65" charset="-120"/>
                          <a:ea typeface="標楷體" pitchFamily="65" charset="-120"/>
                        </a:rPr>
                        <a:t> 166 183 183 173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180 192 191 190 184 142  </a:t>
                      </a:r>
                      <a:r>
                        <a:rPr lang="en-US" sz="700" kern="100" dirty="0">
                          <a:highlight>
                            <a:srgbClr val="FF0000"/>
                          </a:highlight>
                          <a:latin typeface="標楷體" pitchFamily="65" charset="-120"/>
                          <a:ea typeface="標楷體" pitchFamily="65" charset="-120"/>
                        </a:rPr>
                        <a:t>98  58  26  26  29  26</a:t>
                      </a:r>
                      <a:r>
                        <a:rPr lang="en-US" sz="700" kern="100" dirty="0">
                          <a:latin typeface="標楷體" pitchFamily="65" charset="-120"/>
                          <a:ea typeface="標楷體" pitchFamily="65" charset="-120"/>
                        </a:rPr>
                        <a:t> 166 183 183 183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179 192 192 191 151  </a:t>
                      </a:r>
                      <a:r>
                        <a:rPr lang="en-US" sz="700" kern="100" dirty="0">
                          <a:highlight>
                            <a:srgbClr val="FF0000"/>
                          </a:highlight>
                          <a:latin typeface="標楷體" pitchFamily="65" charset="-120"/>
                          <a:ea typeface="標楷體" pitchFamily="65" charset="-120"/>
                        </a:rPr>
                        <a:t>28  32  32  49  79</a:t>
                      </a:r>
                      <a:r>
                        <a:rPr lang="en-US" sz="700" kern="100" dirty="0">
                          <a:latin typeface="標楷體" pitchFamily="65" charset="-120"/>
                          <a:ea typeface="標楷體" pitchFamily="65" charset="-120"/>
                        </a:rPr>
                        <a:t> 115 152 182 184 184 184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179 193 194 192 173  </a:t>
                      </a:r>
                      <a:r>
                        <a:rPr lang="en-US" sz="700" kern="100" dirty="0">
                          <a:highlight>
                            <a:srgbClr val="FF0000"/>
                          </a:highlight>
                          <a:latin typeface="標楷體" pitchFamily="65" charset="-120"/>
                          <a:ea typeface="標楷體" pitchFamily="65" charset="-120"/>
                        </a:rPr>
                        <a:t>32  29  35  71</a:t>
                      </a:r>
                      <a:r>
                        <a:rPr lang="en-US" sz="700" kern="100" dirty="0">
                          <a:latin typeface="標楷體" pitchFamily="65" charset="-120"/>
                          <a:ea typeface="標楷體" pitchFamily="65" charset="-120"/>
                        </a:rPr>
                        <a:t> 104 147 181 185 185 184 184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178 194 193 192 191 183 149 114  </a:t>
                      </a:r>
                      <a:r>
                        <a:rPr lang="en-US" sz="700" kern="100" dirty="0">
                          <a:highlight>
                            <a:srgbClr val="FF0000"/>
                          </a:highlight>
                          <a:latin typeface="標楷體" pitchFamily="65" charset="-120"/>
                          <a:ea typeface="標楷體" pitchFamily="65" charset="-120"/>
                        </a:rPr>
                        <a:t>65  30  28  41</a:t>
                      </a:r>
                      <a:r>
                        <a:rPr lang="en-US" sz="700" kern="100" dirty="0">
                          <a:latin typeface="標楷體" pitchFamily="65" charset="-120"/>
                          <a:ea typeface="標楷體" pitchFamily="65" charset="-120"/>
                        </a:rPr>
                        <a:t> 167 185 185 184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177 193 193 192 189 147 104  </a:t>
                      </a:r>
                      <a:r>
                        <a:rPr lang="en-US" sz="700" kern="100" dirty="0">
                          <a:highlight>
                            <a:srgbClr val="FF0000"/>
                          </a:highlight>
                          <a:latin typeface="標楷體" pitchFamily="65" charset="-120"/>
                          <a:ea typeface="標楷體" pitchFamily="65" charset="-120"/>
                        </a:rPr>
                        <a:t>65  30  32  29  26</a:t>
                      </a:r>
                      <a:r>
                        <a:rPr lang="en-US" sz="700" kern="100" dirty="0">
                          <a:latin typeface="標楷體" pitchFamily="65" charset="-120"/>
                          <a:ea typeface="標楷體" pitchFamily="65" charset="-120"/>
                        </a:rPr>
                        <a:t> 165 184 184 182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178 194 193 193 173  </a:t>
                      </a:r>
                      <a:r>
                        <a:rPr lang="en-US" sz="700" kern="100" dirty="0">
                          <a:highlight>
                            <a:srgbClr val="FF0000"/>
                          </a:highlight>
                          <a:latin typeface="標楷體" pitchFamily="65" charset="-120"/>
                          <a:ea typeface="標楷體" pitchFamily="65" charset="-120"/>
                        </a:rPr>
                        <a:t>29  34  36  64  97</a:t>
                      </a:r>
                      <a:r>
                        <a:rPr lang="en-US" sz="700" kern="100" dirty="0">
                          <a:latin typeface="標楷體" pitchFamily="65" charset="-120"/>
                          <a:ea typeface="標楷體" pitchFamily="65" charset="-120"/>
                        </a:rPr>
                        <a:t> 133 172 183 185 184 184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177 193 193 193 178  </a:t>
                      </a:r>
                      <a:r>
                        <a:rPr lang="en-US" sz="700" kern="100" dirty="0">
                          <a:highlight>
                            <a:srgbClr val="FF0000"/>
                          </a:highlight>
                          <a:latin typeface="標楷體" pitchFamily="65" charset="-120"/>
                          <a:ea typeface="標楷體" pitchFamily="65" charset="-120"/>
                        </a:rPr>
                        <a:t>43  28  34  55  80</a:t>
                      </a:r>
                      <a:r>
                        <a:rPr lang="en-US" sz="700" kern="100" dirty="0">
                          <a:latin typeface="標楷體" pitchFamily="65" charset="-120"/>
                          <a:ea typeface="標楷體" pitchFamily="65" charset="-120"/>
                        </a:rPr>
                        <a:t> 125 167 183 184 184 184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177 194 194 193 193 189 164 118  </a:t>
                      </a:r>
                      <a:r>
                        <a:rPr lang="en-US" sz="700" kern="100" dirty="0">
                          <a:highlight>
                            <a:srgbClr val="FF0000"/>
                          </a:highlight>
                          <a:latin typeface="標楷體" pitchFamily="65" charset="-120"/>
                          <a:ea typeface="標楷體" pitchFamily="65" charset="-120"/>
                        </a:rPr>
                        <a:t>70  38  29  25</a:t>
                      </a:r>
                      <a:r>
                        <a:rPr lang="en-US" sz="700" kern="100" dirty="0">
                          <a:latin typeface="標楷體" pitchFamily="65" charset="-120"/>
                          <a:ea typeface="標楷體" pitchFamily="65" charset="-120"/>
                        </a:rPr>
                        <a:t> 149 185 185 184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178 195 194 194 194 193 191 190 189 184 147 101 156 185 185 185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178 195 195 194 194 193 193 192 190 188 187 186 186 185 184 184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178 194 195 195 194 193 192 192 189 188 187 186 186 185 184 182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138 153 152 135 139 141 127 133 137 126 135 136 133 148 144 153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181 189 188 187 184 183 184 184 183 182 182 179 176 172 169 159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178 188 188 185 185 184 184 183 183 182 182 181 180 180 179 170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179 189 189 188 186 186 184 184 182 183 183 181 179 181 181 171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178 190 190 188 187 184 184 183 173 130  </a:t>
                      </a:r>
                      <a:r>
                        <a:rPr lang="en-US" sz="700" kern="100" dirty="0">
                          <a:highlight>
                            <a:srgbClr val="FF0000"/>
                          </a:highlight>
                          <a:latin typeface="標楷體" pitchFamily="65" charset="-120"/>
                          <a:ea typeface="標楷體" pitchFamily="65" charset="-120"/>
                        </a:rPr>
                        <a:t>91  56</a:t>
                      </a:r>
                      <a:r>
                        <a:rPr lang="en-US" sz="700" kern="100" dirty="0">
                          <a:latin typeface="標楷體" pitchFamily="65" charset="-120"/>
                          <a:ea typeface="標楷體" pitchFamily="65" charset="-120"/>
                        </a:rPr>
                        <a:t> 164 181 181 171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177 189 188 187 181 139  </a:t>
                      </a:r>
                      <a:r>
                        <a:rPr lang="en-US" sz="700" kern="100" dirty="0">
                          <a:highlight>
                            <a:srgbClr val="FF0000"/>
                          </a:highlight>
                          <a:latin typeface="標楷體" pitchFamily="65" charset="-120"/>
                          <a:ea typeface="標楷體" pitchFamily="65" charset="-120"/>
                        </a:rPr>
                        <a:t>97  58  29  27  33  32</a:t>
                      </a:r>
                      <a:r>
                        <a:rPr lang="en-US" sz="700" kern="100" dirty="0">
                          <a:latin typeface="標楷體" pitchFamily="65" charset="-120"/>
                          <a:ea typeface="標楷體" pitchFamily="65" charset="-120"/>
                        </a:rPr>
                        <a:t> 163 181 181 181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177 189 189 189 151  </a:t>
                      </a:r>
                      <a:r>
                        <a:rPr lang="en-US" sz="700" kern="100" dirty="0">
                          <a:highlight>
                            <a:srgbClr val="FF0000"/>
                          </a:highlight>
                          <a:latin typeface="標楷體" pitchFamily="65" charset="-120"/>
                          <a:ea typeface="標楷體" pitchFamily="65" charset="-120"/>
                        </a:rPr>
                        <a:t>32  35  37  51  81</a:t>
                      </a:r>
                      <a:r>
                        <a:rPr lang="en-US" sz="700" kern="100" dirty="0">
                          <a:latin typeface="標楷體" pitchFamily="65" charset="-120"/>
                          <a:ea typeface="標楷體" pitchFamily="65" charset="-120"/>
                        </a:rPr>
                        <a:t> 116 150 179 182 181 181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176 190 191 190 170  </a:t>
                      </a:r>
                      <a:r>
                        <a:rPr lang="en-US" sz="700" kern="100" dirty="0">
                          <a:highlight>
                            <a:srgbClr val="FF0000"/>
                          </a:highlight>
                          <a:latin typeface="標楷體" pitchFamily="65" charset="-120"/>
                          <a:ea typeface="標楷體" pitchFamily="65" charset="-120"/>
                        </a:rPr>
                        <a:t>36  30  35  69</a:t>
                      </a:r>
                      <a:r>
                        <a:rPr lang="en-US" sz="700" kern="100" dirty="0">
                          <a:latin typeface="標楷體" pitchFamily="65" charset="-120"/>
                          <a:ea typeface="標楷體" pitchFamily="65" charset="-120"/>
                        </a:rPr>
                        <a:t> 102 144 178 182 182 181 181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175 191 190 189 188 181 147 113  </a:t>
                      </a:r>
                      <a:r>
                        <a:rPr lang="en-US" sz="700" kern="100" dirty="0">
                          <a:highlight>
                            <a:srgbClr val="FF0000"/>
                          </a:highlight>
                          <a:latin typeface="標楷體" pitchFamily="65" charset="-120"/>
                          <a:ea typeface="標楷體" pitchFamily="65" charset="-120"/>
                        </a:rPr>
                        <a:t>66  36  30  44</a:t>
                      </a:r>
                      <a:r>
                        <a:rPr lang="en-US" sz="700" kern="100" dirty="0">
                          <a:latin typeface="標楷體" pitchFamily="65" charset="-120"/>
                          <a:ea typeface="標楷體" pitchFamily="65" charset="-120"/>
                        </a:rPr>
                        <a:t> 164 182 182 182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174 190 190 189 186 145 103  </a:t>
                      </a:r>
                      <a:r>
                        <a:rPr lang="en-US" sz="700" kern="100" dirty="0">
                          <a:highlight>
                            <a:srgbClr val="FF0000"/>
                          </a:highlight>
                          <a:latin typeface="標楷體" pitchFamily="65" charset="-120"/>
                          <a:ea typeface="標楷體" pitchFamily="65" charset="-120"/>
                        </a:rPr>
                        <a:t>65  32  37  33  30</a:t>
                      </a:r>
                      <a:r>
                        <a:rPr lang="en-US" sz="700" kern="100" dirty="0">
                          <a:latin typeface="標楷體" pitchFamily="65" charset="-120"/>
                          <a:ea typeface="標楷體" pitchFamily="65" charset="-120"/>
                        </a:rPr>
                        <a:t> 163 182 181 180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175 191 190 190 171  </a:t>
                      </a:r>
                      <a:r>
                        <a:rPr lang="en-US" sz="700" kern="100" dirty="0">
                          <a:highlight>
                            <a:srgbClr val="FF0000"/>
                          </a:highlight>
                          <a:latin typeface="標楷體" pitchFamily="65" charset="-120"/>
                          <a:ea typeface="標楷體" pitchFamily="65" charset="-120"/>
                        </a:rPr>
                        <a:t>30  35  37  66  96</a:t>
                      </a:r>
                      <a:r>
                        <a:rPr lang="en-US" sz="700" kern="100" dirty="0">
                          <a:latin typeface="標楷體" pitchFamily="65" charset="-120"/>
                          <a:ea typeface="標楷體" pitchFamily="65" charset="-120"/>
                        </a:rPr>
                        <a:t> 133 170 180 182 181 182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174 190 190 190 175  </a:t>
                      </a:r>
                      <a:r>
                        <a:rPr lang="en-US" sz="700" kern="100" dirty="0">
                          <a:highlight>
                            <a:srgbClr val="FF0000"/>
                          </a:highlight>
                          <a:latin typeface="標楷體" pitchFamily="65" charset="-120"/>
                          <a:ea typeface="標楷體" pitchFamily="65" charset="-120"/>
                        </a:rPr>
                        <a:t>46  30  36  54  80</a:t>
                      </a:r>
                      <a:r>
                        <a:rPr lang="en-US" sz="700" kern="100" dirty="0">
                          <a:latin typeface="標楷體" pitchFamily="65" charset="-120"/>
                          <a:ea typeface="標楷體" pitchFamily="65" charset="-120"/>
                        </a:rPr>
                        <a:t> 123 164 180 181 182 181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174 191 191 190 190 186 163 118  </a:t>
                      </a:r>
                      <a:r>
                        <a:rPr lang="en-US" sz="700" kern="100" dirty="0">
                          <a:highlight>
                            <a:srgbClr val="FF0000"/>
                          </a:highlight>
                          <a:latin typeface="標楷體" pitchFamily="65" charset="-120"/>
                          <a:ea typeface="標楷體" pitchFamily="65" charset="-120"/>
                        </a:rPr>
                        <a:t>71  40  32  28</a:t>
                      </a:r>
                      <a:r>
                        <a:rPr lang="en-US" sz="700" kern="100" dirty="0">
                          <a:latin typeface="標楷體" pitchFamily="65" charset="-120"/>
                          <a:ea typeface="標楷體" pitchFamily="65" charset="-120"/>
                        </a:rPr>
                        <a:t> 146 182 182 181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175 191 191 191 191 190 189 188 186 181 146 102 154 182 182 182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176 192 192 191 191 190 190 189 187 185 184 183 183 182 181 181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175 191 192 192 191 190 189 189 186 185 184 183 183 182 182 180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135 150 149 132 136 138 125 130 135 124 133 133 130 145 142 151</a:t>
                      </a:r>
                      <a:endParaRPr lang="zh-TW" sz="700" kern="100" dirty="0">
                        <a:latin typeface="標楷體" pitchFamily="65" charset="-120"/>
                        <a:ea typeface="標楷體" pitchFamily="65" charset="-120"/>
                        <a:cs typeface="Times New Roman"/>
                      </a:endParaRPr>
                    </a:p>
                  </a:txBody>
                  <a:tcPr marL="54429" marR="54429" marT="0" marB="0"/>
                </a:tc>
              </a:tr>
            </a:tbl>
          </a:graphicData>
        </a:graphic>
      </p:graphicFrame>
    </p:spTree>
    <p:extLst>
      <p:ext uri="{BB962C8B-B14F-4D97-AF65-F5344CB8AC3E}">
        <p14:creationId xmlns:p14="http://schemas.microsoft.com/office/powerpoint/2010/main" xmlns="" val="3157242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以記事本觀看</a:t>
            </a:r>
            <a:r>
              <a:rPr lang="zh-TW" altLang="zh-TW" dirty="0" smtClean="0"/>
              <a:t>圖卡</a:t>
            </a:r>
            <a:r>
              <a:rPr lang="zh-TW" altLang="en-US" dirty="0" smtClean="0"/>
              <a:t>特徵檔的內容（８）</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27</a:t>
            </a:fld>
            <a:endParaRPr lang="zh-TW" altLang="en-US"/>
          </a:p>
        </p:txBody>
      </p:sp>
      <p:sp>
        <p:nvSpPr>
          <p:cNvPr id="4" name="內容版面配置區 3"/>
          <p:cNvSpPr>
            <a:spLocks noGrp="1"/>
          </p:cNvSpPr>
          <p:nvPr>
            <p:ph sz="quarter" idx="1"/>
          </p:nvPr>
        </p:nvSpPr>
        <p:spPr>
          <a:xfrm>
            <a:off x="301752" y="1527048"/>
            <a:ext cx="5494384" cy="3270104"/>
          </a:xfrm>
        </p:spPr>
        <p:txBody>
          <a:bodyPr>
            <a:normAutofit fontScale="85000" lnSpcReduction="20000"/>
          </a:bodyPr>
          <a:lstStyle/>
          <a:p>
            <a:r>
              <a:rPr lang="zh-TW" altLang="en-US" dirty="0" smtClean="0"/>
              <a:t>下面圖片為當時所拍攝的圖卡。其產生的圖卡特徵檔</a:t>
            </a:r>
            <a:r>
              <a:rPr lang="en-US" altLang="zh-TW" dirty="0" smtClean="0"/>
              <a:t> </a:t>
            </a:r>
            <a:r>
              <a:rPr lang="en-US" altLang="zh-TW" dirty="0" err="1" smtClean="0"/>
              <a:t>patt.mark</a:t>
            </a:r>
            <a:r>
              <a:rPr lang="zh-TW" altLang="en-US" dirty="0" smtClean="0"/>
              <a:t>使用記事本開啟後的部份內容。</a:t>
            </a:r>
            <a:endParaRPr lang="en-US" altLang="zh-TW" dirty="0" smtClean="0"/>
          </a:p>
          <a:p>
            <a:r>
              <a:rPr lang="zh-TW" altLang="en-US" dirty="0" smtClean="0"/>
              <a:t>如右方所示為０度的特徵檔內容。</a:t>
            </a:r>
            <a:endParaRPr lang="en-US" altLang="zh-TW" dirty="0" smtClean="0"/>
          </a:p>
          <a:p>
            <a:r>
              <a:rPr lang="zh-TW" altLang="en-US" dirty="0" smtClean="0"/>
              <a:t>每一個角度的圖卡都製作成三份類似的特徵。每份大小皆為１６</a:t>
            </a:r>
            <a:r>
              <a:rPr lang="en-US" altLang="zh-TW" dirty="0" smtClean="0"/>
              <a:t>X</a:t>
            </a:r>
            <a:r>
              <a:rPr lang="zh-TW" altLang="en-US" dirty="0" smtClean="0"/>
              <a:t>１６。</a:t>
            </a:r>
            <a:endParaRPr lang="en-US" altLang="zh-TW" dirty="0" smtClean="0"/>
          </a:p>
          <a:p>
            <a:r>
              <a:rPr lang="zh-TW" altLang="en-US" dirty="0" smtClean="0"/>
              <a:t>因中間自定的圖定較複雜，單以１６</a:t>
            </a:r>
            <a:r>
              <a:rPr lang="en-US" altLang="zh-TW" dirty="0" smtClean="0"/>
              <a:t>X</a:t>
            </a:r>
            <a:r>
              <a:rPr lang="zh-TW" altLang="en-US" dirty="0" smtClean="0"/>
              <a:t>１６的特徵檔內容，較難看出有完整的輪廓。</a:t>
            </a:r>
            <a:endParaRPr lang="en-US" altLang="zh-TW" dirty="0" smtClean="0"/>
          </a:p>
          <a:p>
            <a:r>
              <a:rPr lang="zh-TW" altLang="en-US" dirty="0" smtClean="0"/>
              <a:t>其他角度的內容，如下一頁所示。</a:t>
            </a:r>
          </a:p>
          <a:p>
            <a:endParaRPr lang="zh-TW" altLang="en-US" dirty="0"/>
          </a:p>
        </p:txBody>
      </p:sp>
      <p:pic>
        <p:nvPicPr>
          <p:cNvPr id="5" name="Picture 1"/>
          <p:cNvPicPr>
            <a:picLocks noChangeAspect="1" noChangeArrowheads="1"/>
          </p:cNvPicPr>
          <p:nvPr/>
        </p:nvPicPr>
        <p:blipFill>
          <a:blip r:embed="rId2" cstate="print"/>
          <a:srcRect/>
          <a:stretch>
            <a:fillRect/>
          </a:stretch>
        </p:blipFill>
        <p:spPr bwMode="auto">
          <a:xfrm>
            <a:off x="611560" y="4698000"/>
            <a:ext cx="3082378" cy="2160000"/>
          </a:xfrm>
          <a:prstGeom prst="rect">
            <a:avLst/>
          </a:prstGeom>
          <a:noFill/>
          <a:ln w="9525">
            <a:noFill/>
            <a:miter lim="800000"/>
            <a:headEnd/>
            <a:tailEnd/>
          </a:ln>
        </p:spPr>
      </p:pic>
      <p:graphicFrame>
        <p:nvGraphicFramePr>
          <p:cNvPr id="6" name="表格 5"/>
          <p:cNvGraphicFramePr>
            <a:graphicFrameLocks noGrp="1"/>
          </p:cNvGraphicFramePr>
          <p:nvPr/>
        </p:nvGraphicFramePr>
        <p:xfrm>
          <a:off x="5897368" y="1484784"/>
          <a:ext cx="2995112" cy="5120640"/>
        </p:xfrm>
        <a:graphic>
          <a:graphicData uri="http://schemas.openxmlformats.org/drawingml/2006/table">
            <a:tbl>
              <a:tblPr>
                <a:tableStyleId>{46F890A9-2807-4EBB-B81D-B2AA78EC7F39}</a:tableStyleId>
              </a:tblPr>
              <a:tblGrid>
                <a:gridCol w="2995112"/>
              </a:tblGrid>
              <a:tr h="4064000">
                <a:tc>
                  <a:txBody>
                    <a:bodyPr/>
                    <a:lstStyle/>
                    <a:p>
                      <a:pPr>
                        <a:spcAft>
                          <a:spcPts val="0"/>
                        </a:spcAft>
                      </a:pPr>
                      <a:r>
                        <a:rPr lang="zh-TW" sz="700" kern="100" dirty="0">
                          <a:latin typeface="標楷體" pitchFamily="65" charset="-120"/>
                          <a:ea typeface="標楷體" pitchFamily="65" charset="-120"/>
                        </a:rPr>
                        <a:t> </a:t>
                      </a:r>
                      <a:r>
                        <a:rPr lang="en-US" sz="700" kern="100" dirty="0">
                          <a:latin typeface="標楷體" pitchFamily="65" charset="-120"/>
                          <a:ea typeface="標楷體" pitchFamily="65" charset="-120"/>
                        </a:rPr>
                        <a:t>162 176 176 176 176 175 175 178 181 179 178 175 173 172 170 175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169 186 186 188 187 188 188 187 187 186 186 184 184 183 182 181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169 184 185 187 187 186 186 187 187 186 185 184 183 182 181 181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170 184 185 185 185 185 185 185 185 184 184 183 183 181 180 181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170 184 184 184 185 184 184 184 184 184 183 181 181 181 181 182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170 178 178 183 180 177 183 184 183 183 183 181 156 172 180 179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169 104 100 181 116  </a:t>
                      </a:r>
                      <a:r>
                        <a:rPr lang="en-US" sz="700" kern="100" dirty="0">
                          <a:highlight>
                            <a:srgbClr val="FF0000"/>
                          </a:highlight>
                          <a:latin typeface="標楷體" pitchFamily="65" charset="-120"/>
                          <a:ea typeface="標楷體" pitchFamily="65" charset="-120"/>
                        </a:rPr>
                        <a:t>86</a:t>
                      </a:r>
                      <a:r>
                        <a:rPr lang="en-US" sz="700" kern="100" dirty="0">
                          <a:latin typeface="標楷體" pitchFamily="65" charset="-120"/>
                          <a:ea typeface="標楷體" pitchFamily="65" charset="-120"/>
                        </a:rPr>
                        <a:t> 181 182 181 181 182 181 102 162 179 179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168  </a:t>
                      </a:r>
                      <a:r>
                        <a:rPr lang="en-US" sz="700" kern="100" dirty="0">
                          <a:highlight>
                            <a:srgbClr val="FF0000"/>
                          </a:highlight>
                          <a:latin typeface="標楷體" pitchFamily="65" charset="-120"/>
                          <a:ea typeface="標楷體" pitchFamily="65" charset="-120"/>
                        </a:rPr>
                        <a:t>99  89</a:t>
                      </a:r>
                      <a:r>
                        <a:rPr lang="en-US" sz="700" kern="100" dirty="0">
                          <a:latin typeface="標楷體" pitchFamily="65" charset="-120"/>
                          <a:ea typeface="標楷體" pitchFamily="65" charset="-120"/>
                        </a:rPr>
                        <a:t> 178  </a:t>
                      </a:r>
                      <a:r>
                        <a:rPr lang="en-US" sz="700" kern="100" dirty="0">
                          <a:highlight>
                            <a:srgbClr val="FF0000"/>
                          </a:highlight>
                          <a:latin typeface="標楷體" pitchFamily="65" charset="-120"/>
                          <a:ea typeface="標楷體" pitchFamily="65" charset="-120"/>
                        </a:rPr>
                        <a:t>99  91</a:t>
                      </a:r>
                      <a:r>
                        <a:rPr lang="en-US" sz="700" kern="100" dirty="0">
                          <a:latin typeface="標楷體" pitchFamily="65" charset="-120"/>
                          <a:ea typeface="標楷體" pitchFamily="65" charset="-120"/>
                        </a:rPr>
                        <a:t> 170 118 </a:t>
                      </a:r>
                      <a:r>
                        <a:rPr lang="en-US" sz="700" kern="100" dirty="0">
                          <a:highlight>
                            <a:srgbClr val="FF0000"/>
                          </a:highlight>
                          <a:latin typeface="標楷體" pitchFamily="65" charset="-120"/>
                          <a:ea typeface="標楷體" pitchFamily="65" charset="-120"/>
                        </a:rPr>
                        <a:t>100</a:t>
                      </a:r>
                      <a:r>
                        <a:rPr lang="en-US" sz="700" kern="100" dirty="0">
                          <a:latin typeface="標楷體" pitchFamily="65" charset="-120"/>
                          <a:ea typeface="標楷體" pitchFamily="65" charset="-120"/>
                        </a:rPr>
                        <a:t> 175 109 105  </a:t>
                      </a:r>
                      <a:r>
                        <a:rPr lang="en-US" sz="700" kern="100" dirty="0">
                          <a:highlight>
                            <a:srgbClr val="FF0000"/>
                          </a:highlight>
                          <a:latin typeface="標楷體" pitchFamily="65" charset="-120"/>
                          <a:ea typeface="標楷體" pitchFamily="65" charset="-120"/>
                        </a:rPr>
                        <a:t>97</a:t>
                      </a:r>
                      <a:r>
                        <a:rPr lang="en-US" sz="700" kern="100" dirty="0">
                          <a:latin typeface="標楷體" pitchFamily="65" charset="-120"/>
                          <a:ea typeface="標楷體" pitchFamily="65" charset="-120"/>
                        </a:rPr>
                        <a:t> 162  </a:t>
                      </a:r>
                      <a:r>
                        <a:rPr lang="en-US" sz="700" kern="100" dirty="0">
                          <a:highlight>
                            <a:srgbClr val="FF0000"/>
                          </a:highlight>
                          <a:latin typeface="標楷體" pitchFamily="65" charset="-120"/>
                          <a:ea typeface="標楷體" pitchFamily="65" charset="-120"/>
                        </a:rPr>
                        <a:t>99</a:t>
                      </a:r>
                      <a:r>
                        <a:rPr lang="en-US" sz="700" kern="100" dirty="0">
                          <a:latin typeface="標楷體" pitchFamily="65" charset="-120"/>
                          <a:ea typeface="標楷體" pitchFamily="65" charset="-120"/>
                        </a:rPr>
                        <a:t>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168  </a:t>
                      </a:r>
                      <a:r>
                        <a:rPr lang="en-US" sz="700" kern="100" dirty="0">
                          <a:highlight>
                            <a:srgbClr val="FF0000"/>
                          </a:highlight>
                          <a:latin typeface="標楷體" pitchFamily="65" charset="-120"/>
                          <a:ea typeface="標楷體" pitchFamily="65" charset="-120"/>
                        </a:rPr>
                        <a:t>95</a:t>
                      </a:r>
                      <a:r>
                        <a:rPr lang="en-US" sz="700" kern="100" dirty="0">
                          <a:latin typeface="標楷體" pitchFamily="65" charset="-120"/>
                          <a:ea typeface="標楷體" pitchFamily="65" charset="-120"/>
                        </a:rPr>
                        <a:t> 102 147 103  </a:t>
                      </a:r>
                      <a:r>
                        <a:rPr lang="en-US" sz="700" kern="100" dirty="0">
                          <a:highlight>
                            <a:srgbClr val="FF0000"/>
                          </a:highlight>
                          <a:latin typeface="標楷體" pitchFamily="65" charset="-120"/>
                          <a:ea typeface="標楷體" pitchFamily="65" charset="-120"/>
                        </a:rPr>
                        <a:t>74</a:t>
                      </a:r>
                      <a:r>
                        <a:rPr lang="en-US" sz="700" kern="100" dirty="0">
                          <a:latin typeface="標楷體" pitchFamily="65" charset="-120"/>
                          <a:ea typeface="標楷體" pitchFamily="65" charset="-120"/>
                        </a:rPr>
                        <a:t> 178 141 </a:t>
                      </a:r>
                      <a:r>
                        <a:rPr lang="en-US" sz="700" kern="100" dirty="0">
                          <a:highlight>
                            <a:srgbClr val="FF0000"/>
                          </a:highlight>
                          <a:latin typeface="標楷體" pitchFamily="65" charset="-120"/>
                          <a:ea typeface="標楷體" pitchFamily="65" charset="-120"/>
                        </a:rPr>
                        <a:t> 70</a:t>
                      </a:r>
                      <a:r>
                        <a:rPr lang="en-US" sz="700" kern="100" dirty="0">
                          <a:latin typeface="標楷體" pitchFamily="65" charset="-120"/>
                          <a:ea typeface="標楷體" pitchFamily="65" charset="-120"/>
                        </a:rPr>
                        <a:t> 153  </a:t>
                      </a:r>
                      <a:r>
                        <a:rPr lang="en-US" sz="700" kern="100" dirty="0">
                          <a:highlight>
                            <a:srgbClr val="FF0000"/>
                          </a:highlight>
                          <a:latin typeface="標楷體" pitchFamily="65" charset="-120"/>
                          <a:ea typeface="標楷體" pitchFamily="65" charset="-120"/>
                        </a:rPr>
                        <a:t>64</a:t>
                      </a:r>
                      <a:r>
                        <a:rPr lang="en-US" sz="700" kern="100" dirty="0">
                          <a:latin typeface="標楷體" pitchFamily="65" charset="-120"/>
                          <a:ea typeface="標楷體" pitchFamily="65" charset="-120"/>
                        </a:rPr>
                        <a:t> 173 105  </a:t>
                      </a:r>
                      <a:r>
                        <a:rPr lang="en-US" sz="700" kern="100" dirty="0">
                          <a:highlight>
                            <a:srgbClr val="FF0000"/>
                          </a:highlight>
                          <a:latin typeface="標楷體" pitchFamily="65" charset="-120"/>
                          <a:ea typeface="標楷體" pitchFamily="65" charset="-120"/>
                        </a:rPr>
                        <a:t>75</a:t>
                      </a:r>
                      <a:r>
                        <a:rPr lang="en-US" sz="700" kern="100" dirty="0">
                          <a:latin typeface="標楷體" pitchFamily="65" charset="-120"/>
                          <a:ea typeface="標楷體" pitchFamily="65" charset="-120"/>
                        </a:rPr>
                        <a:t> 142 180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168  </a:t>
                      </a:r>
                      <a:r>
                        <a:rPr lang="en-US" sz="700" kern="100" dirty="0">
                          <a:highlight>
                            <a:srgbClr val="FF0000"/>
                          </a:highlight>
                          <a:latin typeface="標楷體" pitchFamily="65" charset="-120"/>
                          <a:ea typeface="標楷體" pitchFamily="65" charset="-120"/>
                        </a:rPr>
                        <a:t>86</a:t>
                      </a:r>
                      <a:r>
                        <a:rPr lang="en-US" sz="700" kern="100" dirty="0">
                          <a:latin typeface="標楷體" pitchFamily="65" charset="-120"/>
                          <a:ea typeface="標楷體" pitchFamily="65" charset="-120"/>
                        </a:rPr>
                        <a:t> 157  </a:t>
                      </a:r>
                      <a:r>
                        <a:rPr lang="en-US" sz="700" kern="100" dirty="0">
                          <a:highlight>
                            <a:srgbClr val="FF0000"/>
                          </a:highlight>
                          <a:latin typeface="標楷體" pitchFamily="65" charset="-120"/>
                          <a:ea typeface="標楷體" pitchFamily="65" charset="-120"/>
                        </a:rPr>
                        <a:t>56</a:t>
                      </a:r>
                      <a:r>
                        <a:rPr lang="en-US" sz="700" kern="100" dirty="0">
                          <a:latin typeface="標楷體" pitchFamily="65" charset="-120"/>
                          <a:ea typeface="標楷體" pitchFamily="65" charset="-120"/>
                        </a:rPr>
                        <a:t> 157  </a:t>
                      </a:r>
                      <a:r>
                        <a:rPr lang="en-US" sz="700" kern="100" dirty="0">
                          <a:highlight>
                            <a:srgbClr val="FF0000"/>
                          </a:highlight>
                          <a:latin typeface="標楷體" pitchFamily="65" charset="-120"/>
                          <a:ea typeface="標楷體" pitchFamily="65" charset="-120"/>
                        </a:rPr>
                        <a:t>72</a:t>
                      </a:r>
                      <a:r>
                        <a:rPr lang="en-US" sz="700" kern="100" dirty="0">
                          <a:latin typeface="標楷體" pitchFamily="65" charset="-120"/>
                          <a:ea typeface="標楷體" pitchFamily="65" charset="-120"/>
                        </a:rPr>
                        <a:t> 129 112 </a:t>
                      </a:r>
                      <a:r>
                        <a:rPr lang="en-US" sz="700" kern="100" dirty="0">
                          <a:highlight>
                            <a:srgbClr val="FF0000"/>
                          </a:highlight>
                          <a:latin typeface="標楷體" pitchFamily="65" charset="-120"/>
                          <a:ea typeface="標楷體" pitchFamily="65" charset="-120"/>
                        </a:rPr>
                        <a:t>100</a:t>
                      </a:r>
                      <a:r>
                        <a:rPr lang="en-US" sz="700" kern="100" dirty="0">
                          <a:latin typeface="標楷體" pitchFamily="65" charset="-120"/>
                          <a:ea typeface="標楷體" pitchFamily="65" charset="-120"/>
                        </a:rPr>
                        <a:t> 154  </a:t>
                      </a:r>
                      <a:r>
                        <a:rPr lang="en-US" sz="700" kern="100" dirty="0">
                          <a:highlight>
                            <a:srgbClr val="FF0000"/>
                          </a:highlight>
                          <a:latin typeface="標楷體" pitchFamily="65" charset="-120"/>
                          <a:ea typeface="標楷體" pitchFamily="65" charset="-120"/>
                        </a:rPr>
                        <a:t>68</a:t>
                      </a:r>
                      <a:r>
                        <a:rPr lang="en-US" sz="700" kern="100" dirty="0">
                          <a:latin typeface="標楷體" pitchFamily="65" charset="-120"/>
                          <a:ea typeface="標楷體" pitchFamily="65" charset="-120"/>
                        </a:rPr>
                        <a:t> 179 101 102  </a:t>
                      </a:r>
                      <a:r>
                        <a:rPr lang="en-US" sz="700" kern="100" dirty="0">
                          <a:highlight>
                            <a:srgbClr val="FF0000"/>
                          </a:highlight>
                          <a:latin typeface="標楷體" pitchFamily="65" charset="-120"/>
                          <a:ea typeface="標楷體" pitchFamily="65" charset="-120"/>
                        </a:rPr>
                        <a:t>99</a:t>
                      </a:r>
                      <a:r>
                        <a:rPr lang="en-US" sz="700" kern="100" dirty="0">
                          <a:latin typeface="標楷體" pitchFamily="65" charset="-120"/>
                          <a:ea typeface="標楷體" pitchFamily="65" charset="-120"/>
                        </a:rPr>
                        <a:t>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167  </a:t>
                      </a:r>
                      <a:r>
                        <a:rPr lang="en-US" sz="700" kern="100" dirty="0">
                          <a:highlight>
                            <a:srgbClr val="FF0000"/>
                          </a:highlight>
                          <a:latin typeface="標楷體" pitchFamily="65" charset="-120"/>
                          <a:ea typeface="標楷體" pitchFamily="65" charset="-120"/>
                        </a:rPr>
                        <a:t>97</a:t>
                      </a:r>
                      <a:r>
                        <a:rPr lang="en-US" sz="700" kern="100" dirty="0">
                          <a:latin typeface="標楷體" pitchFamily="65" charset="-120"/>
                          <a:ea typeface="標楷體" pitchFamily="65" charset="-120"/>
                        </a:rPr>
                        <a:t> 178  </a:t>
                      </a:r>
                      <a:r>
                        <a:rPr lang="en-US" sz="700" kern="100" dirty="0">
                          <a:highlight>
                            <a:srgbClr val="FF0000"/>
                          </a:highlight>
                          <a:latin typeface="標楷體" pitchFamily="65" charset="-120"/>
                          <a:ea typeface="標楷體" pitchFamily="65" charset="-120"/>
                        </a:rPr>
                        <a:t>87</a:t>
                      </a:r>
                      <a:r>
                        <a:rPr lang="en-US" sz="700" kern="100" dirty="0">
                          <a:latin typeface="標楷體" pitchFamily="65" charset="-120"/>
                          <a:ea typeface="標楷體" pitchFamily="65" charset="-120"/>
                        </a:rPr>
                        <a:t> 178  </a:t>
                      </a:r>
                      <a:r>
                        <a:rPr lang="en-US" sz="700" kern="100" dirty="0">
                          <a:highlight>
                            <a:srgbClr val="FF0000"/>
                          </a:highlight>
                          <a:latin typeface="標楷體" pitchFamily="65" charset="-120"/>
                          <a:ea typeface="標楷體" pitchFamily="65" charset="-120"/>
                        </a:rPr>
                        <a:t>97</a:t>
                      </a:r>
                      <a:r>
                        <a:rPr lang="en-US" sz="700" kern="100" dirty="0">
                          <a:latin typeface="標楷體" pitchFamily="65" charset="-120"/>
                          <a:ea typeface="標楷體" pitchFamily="65" charset="-120"/>
                        </a:rPr>
                        <a:t> 150  </a:t>
                      </a:r>
                      <a:r>
                        <a:rPr lang="en-US" sz="700" kern="100" dirty="0">
                          <a:highlight>
                            <a:srgbClr val="FF0000"/>
                          </a:highlight>
                          <a:latin typeface="標楷體" pitchFamily="65" charset="-120"/>
                          <a:ea typeface="標楷體" pitchFamily="65" charset="-120"/>
                        </a:rPr>
                        <a:t>95  97</a:t>
                      </a:r>
                      <a:r>
                        <a:rPr lang="en-US" sz="700" kern="100" dirty="0">
                          <a:latin typeface="標楷體" pitchFamily="65" charset="-120"/>
                          <a:ea typeface="標楷體" pitchFamily="65" charset="-120"/>
                        </a:rPr>
                        <a:t> 155  </a:t>
                      </a:r>
                      <a:r>
                        <a:rPr lang="en-US" sz="700" kern="100" dirty="0">
                          <a:highlight>
                            <a:srgbClr val="FF0000"/>
                          </a:highlight>
                          <a:latin typeface="標楷體" pitchFamily="65" charset="-120"/>
                          <a:ea typeface="標楷體" pitchFamily="65" charset="-120"/>
                        </a:rPr>
                        <a:t>93</a:t>
                      </a:r>
                      <a:r>
                        <a:rPr lang="en-US" sz="700" kern="100" dirty="0">
                          <a:latin typeface="標楷體" pitchFamily="65" charset="-120"/>
                          <a:ea typeface="標楷體" pitchFamily="65" charset="-120"/>
                        </a:rPr>
                        <a:t> 178 119 163 101 162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167 178 178 178 178 178 178 178 180 180 180 179 179 180 179 181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166 176 176 176 177 176 177 178 178 180 180 180 179 179 179 180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165 175 176 175 175 175 176 176 177 178 179 178 178 178 177 178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165 174 174 174 174 175 174 175 176 177 178 177 176 176 176 176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163 173 173 173 173 173 172 172 174 175 176 176 175 175 176 178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164 179 179 180 180 178 179 182 185 182 181 178 176 175 173 178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172 189 189 192 191 192 192 191 191 189 189 187 187 186 185 185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172 187 188 190 190 189 189 190 190 189 188 187 186 185 184 184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173 187 188 188 188 188 188 188 188 187 187 186 186 184 183 185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173 187 187 187 188 187 187 187 187 187 186 185 184 184 184 185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172 181 181 186 183 180 186 187 186 186 186 185 159 176 184 183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172 107 102 185 119  </a:t>
                      </a:r>
                      <a:r>
                        <a:rPr lang="en-US" sz="700" kern="100" dirty="0">
                          <a:highlight>
                            <a:srgbClr val="FF0000"/>
                          </a:highlight>
                          <a:latin typeface="標楷體" pitchFamily="65" charset="-120"/>
                          <a:ea typeface="標楷體" pitchFamily="65" charset="-120"/>
                        </a:rPr>
                        <a:t>88</a:t>
                      </a:r>
                      <a:r>
                        <a:rPr lang="en-US" sz="700" kern="100" dirty="0">
                          <a:latin typeface="標楷體" pitchFamily="65" charset="-120"/>
                          <a:ea typeface="標楷體" pitchFamily="65" charset="-120"/>
                        </a:rPr>
                        <a:t> 185 185 185 185 185 184 105 164 183 182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171 102  </a:t>
                      </a:r>
                      <a:r>
                        <a:rPr lang="en-US" sz="700" kern="100" dirty="0">
                          <a:highlight>
                            <a:srgbClr val="FF0000"/>
                          </a:highlight>
                          <a:latin typeface="標楷體" pitchFamily="65" charset="-120"/>
                          <a:ea typeface="標楷體" pitchFamily="65" charset="-120"/>
                        </a:rPr>
                        <a:t>92</a:t>
                      </a:r>
                      <a:r>
                        <a:rPr lang="en-US" sz="700" kern="100" dirty="0">
                          <a:latin typeface="標楷體" pitchFamily="65" charset="-120"/>
                          <a:ea typeface="標楷體" pitchFamily="65" charset="-120"/>
                        </a:rPr>
                        <a:t> 181 101  </a:t>
                      </a:r>
                      <a:r>
                        <a:rPr lang="en-US" sz="700" kern="100" dirty="0">
                          <a:highlight>
                            <a:srgbClr val="FF0000"/>
                          </a:highlight>
                          <a:latin typeface="標楷體" pitchFamily="65" charset="-120"/>
                          <a:ea typeface="標楷體" pitchFamily="65" charset="-120"/>
                        </a:rPr>
                        <a:t>92</a:t>
                      </a:r>
                      <a:r>
                        <a:rPr lang="en-US" sz="700" kern="100" dirty="0">
                          <a:latin typeface="標楷體" pitchFamily="65" charset="-120"/>
                          <a:ea typeface="標楷體" pitchFamily="65" charset="-120"/>
                        </a:rPr>
                        <a:t> 173 121 104 179 112 108 </a:t>
                      </a:r>
                      <a:r>
                        <a:rPr lang="en-US" sz="700" kern="100" dirty="0">
                          <a:highlight>
                            <a:srgbClr val="FF0000"/>
                          </a:highlight>
                          <a:latin typeface="標楷體" pitchFamily="65" charset="-120"/>
                          <a:ea typeface="標楷體" pitchFamily="65" charset="-120"/>
                        </a:rPr>
                        <a:t>100</a:t>
                      </a:r>
                      <a:r>
                        <a:rPr lang="en-US" sz="700" kern="100" dirty="0">
                          <a:latin typeface="標楷體" pitchFamily="65" charset="-120"/>
                          <a:ea typeface="標楷體" pitchFamily="65" charset="-120"/>
                        </a:rPr>
                        <a:t> 165 101 181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171  </a:t>
                      </a:r>
                      <a:r>
                        <a:rPr lang="en-US" sz="700" kern="100" dirty="0">
                          <a:highlight>
                            <a:srgbClr val="FF0000"/>
                          </a:highlight>
                          <a:latin typeface="標楷體" pitchFamily="65" charset="-120"/>
                          <a:ea typeface="標楷體" pitchFamily="65" charset="-120"/>
                        </a:rPr>
                        <a:t>97</a:t>
                      </a:r>
                      <a:r>
                        <a:rPr lang="en-US" sz="700" kern="100" dirty="0">
                          <a:latin typeface="標楷體" pitchFamily="65" charset="-120"/>
                          <a:ea typeface="標楷體" pitchFamily="65" charset="-120"/>
                        </a:rPr>
                        <a:t> 105 150 106  </a:t>
                      </a:r>
                      <a:r>
                        <a:rPr lang="en-US" sz="700" kern="100" dirty="0">
                          <a:highlight>
                            <a:srgbClr val="FF0000"/>
                          </a:highlight>
                          <a:latin typeface="標楷體" pitchFamily="65" charset="-120"/>
                          <a:ea typeface="標楷體" pitchFamily="65" charset="-120"/>
                        </a:rPr>
                        <a:t>77</a:t>
                      </a:r>
                      <a:r>
                        <a:rPr lang="en-US" sz="700" kern="100" dirty="0">
                          <a:latin typeface="標楷體" pitchFamily="65" charset="-120"/>
                          <a:ea typeface="標楷體" pitchFamily="65" charset="-120"/>
                        </a:rPr>
                        <a:t> 181 143  </a:t>
                      </a:r>
                      <a:r>
                        <a:rPr lang="en-US" sz="700" kern="100" dirty="0">
                          <a:highlight>
                            <a:srgbClr val="FF0000"/>
                          </a:highlight>
                          <a:latin typeface="標楷體" pitchFamily="65" charset="-120"/>
                          <a:ea typeface="標楷體" pitchFamily="65" charset="-120"/>
                        </a:rPr>
                        <a:t>72</a:t>
                      </a:r>
                      <a:r>
                        <a:rPr lang="en-US" sz="700" kern="100" dirty="0">
                          <a:latin typeface="標楷體" pitchFamily="65" charset="-120"/>
                          <a:ea typeface="標楷體" pitchFamily="65" charset="-120"/>
                        </a:rPr>
                        <a:t> 155  </a:t>
                      </a:r>
                      <a:r>
                        <a:rPr lang="en-US" sz="700" kern="100" dirty="0">
                          <a:highlight>
                            <a:srgbClr val="FF0000"/>
                          </a:highlight>
                          <a:latin typeface="標楷體" pitchFamily="65" charset="-120"/>
                          <a:ea typeface="標楷體" pitchFamily="65" charset="-120"/>
                        </a:rPr>
                        <a:t>66</a:t>
                      </a:r>
                      <a:r>
                        <a:rPr lang="en-US" sz="700" kern="100" dirty="0">
                          <a:latin typeface="標楷體" pitchFamily="65" charset="-120"/>
                          <a:ea typeface="標楷體" pitchFamily="65" charset="-120"/>
                        </a:rPr>
                        <a:t> 176 109  </a:t>
                      </a:r>
                      <a:r>
                        <a:rPr lang="en-US" sz="700" kern="100" dirty="0">
                          <a:highlight>
                            <a:srgbClr val="FF0000"/>
                          </a:highlight>
                          <a:latin typeface="標楷體" pitchFamily="65" charset="-120"/>
                          <a:ea typeface="標楷體" pitchFamily="65" charset="-120"/>
                        </a:rPr>
                        <a:t>78</a:t>
                      </a:r>
                      <a:r>
                        <a:rPr lang="en-US" sz="700" kern="100" dirty="0">
                          <a:latin typeface="標楷體" pitchFamily="65" charset="-120"/>
                          <a:ea typeface="標楷體" pitchFamily="65" charset="-120"/>
                        </a:rPr>
                        <a:t> 144 183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171  </a:t>
                      </a:r>
                      <a:r>
                        <a:rPr lang="en-US" sz="700" kern="100" dirty="0">
                          <a:highlight>
                            <a:srgbClr val="FF0000"/>
                          </a:highlight>
                          <a:latin typeface="標楷體" pitchFamily="65" charset="-120"/>
                          <a:ea typeface="標楷體" pitchFamily="65" charset="-120"/>
                        </a:rPr>
                        <a:t>88</a:t>
                      </a:r>
                      <a:r>
                        <a:rPr lang="en-US" sz="700" kern="100" dirty="0">
                          <a:latin typeface="標楷體" pitchFamily="65" charset="-120"/>
                          <a:ea typeface="標楷體" pitchFamily="65" charset="-120"/>
                        </a:rPr>
                        <a:t> 160  </a:t>
                      </a:r>
                      <a:r>
                        <a:rPr lang="en-US" sz="700" kern="100" dirty="0">
                          <a:highlight>
                            <a:srgbClr val="FF0000"/>
                          </a:highlight>
                          <a:latin typeface="標楷體" pitchFamily="65" charset="-120"/>
                          <a:ea typeface="標楷體" pitchFamily="65" charset="-120"/>
                        </a:rPr>
                        <a:t>59</a:t>
                      </a:r>
                      <a:r>
                        <a:rPr lang="en-US" sz="700" kern="100" dirty="0">
                          <a:latin typeface="標楷體" pitchFamily="65" charset="-120"/>
                          <a:ea typeface="標楷體" pitchFamily="65" charset="-120"/>
                        </a:rPr>
                        <a:t> 160  </a:t>
                      </a:r>
                      <a:r>
                        <a:rPr lang="en-US" sz="700" kern="100" dirty="0">
                          <a:highlight>
                            <a:srgbClr val="FF0000"/>
                          </a:highlight>
                          <a:latin typeface="標楷體" pitchFamily="65" charset="-120"/>
                          <a:ea typeface="標楷體" pitchFamily="65" charset="-120"/>
                        </a:rPr>
                        <a:t>74</a:t>
                      </a:r>
                      <a:r>
                        <a:rPr lang="en-US" sz="700" kern="100" dirty="0">
                          <a:latin typeface="標楷體" pitchFamily="65" charset="-120"/>
                          <a:ea typeface="標楷體" pitchFamily="65" charset="-120"/>
                        </a:rPr>
                        <a:t> 132 114 103 156  </a:t>
                      </a:r>
                      <a:r>
                        <a:rPr lang="en-US" sz="700" kern="100" dirty="0">
                          <a:highlight>
                            <a:srgbClr val="FF0000"/>
                          </a:highlight>
                          <a:latin typeface="標楷體" pitchFamily="65" charset="-120"/>
                          <a:ea typeface="標楷體" pitchFamily="65" charset="-120"/>
                        </a:rPr>
                        <a:t>70</a:t>
                      </a:r>
                      <a:r>
                        <a:rPr lang="en-US" sz="700" kern="100" dirty="0">
                          <a:latin typeface="標楷體" pitchFamily="65" charset="-120"/>
                          <a:ea typeface="標楷體" pitchFamily="65" charset="-120"/>
                        </a:rPr>
                        <a:t> 182 103 104 101 181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170 </a:t>
                      </a:r>
                      <a:r>
                        <a:rPr lang="en-US" sz="700" kern="100" dirty="0">
                          <a:highlight>
                            <a:srgbClr val="FF0000"/>
                          </a:highlight>
                          <a:latin typeface="標楷體" pitchFamily="65" charset="-120"/>
                          <a:ea typeface="標楷體" pitchFamily="65" charset="-120"/>
                        </a:rPr>
                        <a:t>100</a:t>
                      </a:r>
                      <a:r>
                        <a:rPr lang="en-US" sz="700" kern="100" dirty="0">
                          <a:latin typeface="標楷體" pitchFamily="65" charset="-120"/>
                          <a:ea typeface="標楷體" pitchFamily="65" charset="-120"/>
                        </a:rPr>
                        <a:t> 181  </a:t>
                      </a:r>
                      <a:r>
                        <a:rPr lang="en-US" sz="700" kern="100" dirty="0">
                          <a:highlight>
                            <a:srgbClr val="FF0000"/>
                          </a:highlight>
                          <a:latin typeface="標楷體" pitchFamily="65" charset="-120"/>
                          <a:ea typeface="標楷體" pitchFamily="65" charset="-120"/>
                        </a:rPr>
                        <a:t>89</a:t>
                      </a:r>
                      <a:r>
                        <a:rPr lang="en-US" sz="700" kern="100" dirty="0">
                          <a:latin typeface="標楷體" pitchFamily="65" charset="-120"/>
                          <a:ea typeface="標楷體" pitchFamily="65" charset="-120"/>
                        </a:rPr>
                        <a:t> 181  </a:t>
                      </a:r>
                      <a:r>
                        <a:rPr lang="en-US" sz="700" kern="100" dirty="0">
                          <a:highlight>
                            <a:srgbClr val="FF0000"/>
                          </a:highlight>
                          <a:latin typeface="標楷體" pitchFamily="65" charset="-120"/>
                          <a:ea typeface="標楷體" pitchFamily="65" charset="-120"/>
                        </a:rPr>
                        <a:t>99</a:t>
                      </a:r>
                      <a:r>
                        <a:rPr lang="en-US" sz="700" kern="100" dirty="0">
                          <a:latin typeface="標楷體" pitchFamily="65" charset="-120"/>
                          <a:ea typeface="標楷體" pitchFamily="65" charset="-120"/>
                        </a:rPr>
                        <a:t> 153  </a:t>
                      </a:r>
                      <a:r>
                        <a:rPr lang="en-US" sz="700" kern="100" dirty="0">
                          <a:highlight>
                            <a:srgbClr val="FF0000"/>
                          </a:highlight>
                          <a:latin typeface="標楷體" pitchFamily="65" charset="-120"/>
                          <a:ea typeface="標楷體" pitchFamily="65" charset="-120"/>
                        </a:rPr>
                        <a:t>97 100</a:t>
                      </a:r>
                      <a:r>
                        <a:rPr lang="en-US" sz="700" kern="100" dirty="0">
                          <a:latin typeface="標楷體" pitchFamily="65" charset="-120"/>
                          <a:ea typeface="標楷體" pitchFamily="65" charset="-120"/>
                        </a:rPr>
                        <a:t> 158  </a:t>
                      </a:r>
                      <a:r>
                        <a:rPr lang="en-US" sz="700" kern="100" dirty="0">
                          <a:highlight>
                            <a:srgbClr val="FF0000"/>
                          </a:highlight>
                          <a:latin typeface="標楷體" pitchFamily="65" charset="-120"/>
                          <a:ea typeface="標楷體" pitchFamily="65" charset="-120"/>
                        </a:rPr>
                        <a:t>95</a:t>
                      </a:r>
                      <a:r>
                        <a:rPr lang="en-US" sz="700" kern="100" dirty="0">
                          <a:latin typeface="標楷體" pitchFamily="65" charset="-120"/>
                          <a:ea typeface="標楷體" pitchFamily="65" charset="-120"/>
                        </a:rPr>
                        <a:t> 181 121 165 103 165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169 181 181 180 181 181 181 181 183 184 183 182 182 183 182 184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169 179 179 179 180 179 180 181 181 183 183 183 182 183 182 183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168 178 179 178 178 178 179 179 180 181 182 181 181 181 180 181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167 177 177 177 177 177 177 178 179 180 181 180 179 179 179 180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166 176 176 175 176 176 175 176 177 178 179 179 178 178 179 181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162 176 176 177 177 176 176 179 182 180 178 175 174 173 171 176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169 186 186 189 188 189 189 188 188 187 186 184 184 183 182 182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169 184 186 187 187 187 187 188 187 186 185 183 183 182 181 182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171 184 185 185 185 185 185 186 185 184 184 183 183 182 181 182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170 183 184 184 185 184 184 184 184 183 183 182 182 182 182 182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170 178 178 183 180 177 183 184 183 183 183 182 156 173 181 180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170 104 101 182 117  </a:t>
                      </a:r>
                      <a:r>
                        <a:rPr lang="en-US" sz="700" kern="100" dirty="0">
                          <a:highlight>
                            <a:srgbClr val="FF0000"/>
                          </a:highlight>
                          <a:latin typeface="標楷體" pitchFamily="65" charset="-120"/>
                          <a:ea typeface="標楷體" pitchFamily="65" charset="-120"/>
                        </a:rPr>
                        <a:t>88</a:t>
                      </a:r>
                      <a:r>
                        <a:rPr lang="en-US" sz="700" kern="100" dirty="0">
                          <a:latin typeface="標楷體" pitchFamily="65" charset="-120"/>
                          <a:ea typeface="標楷體" pitchFamily="65" charset="-120"/>
                        </a:rPr>
                        <a:t> 182 183 182 182 182 181 103 163 180 179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169 100  </a:t>
                      </a:r>
                      <a:r>
                        <a:rPr lang="en-US" sz="700" kern="100" dirty="0">
                          <a:highlight>
                            <a:srgbClr val="FF0000"/>
                          </a:highlight>
                          <a:latin typeface="標楷體" pitchFamily="65" charset="-120"/>
                          <a:ea typeface="標楷體" pitchFamily="65" charset="-120"/>
                        </a:rPr>
                        <a:t>90</a:t>
                      </a:r>
                      <a:r>
                        <a:rPr lang="en-US" sz="700" kern="100" dirty="0">
                          <a:latin typeface="標楷體" pitchFamily="65" charset="-120"/>
                          <a:ea typeface="標楷體" pitchFamily="65" charset="-120"/>
                        </a:rPr>
                        <a:t> 179 100  </a:t>
                      </a:r>
                      <a:r>
                        <a:rPr lang="en-US" sz="700" kern="100" dirty="0">
                          <a:highlight>
                            <a:srgbClr val="FF0000"/>
                          </a:highlight>
                          <a:latin typeface="標楷體" pitchFamily="65" charset="-120"/>
                          <a:ea typeface="標楷體" pitchFamily="65" charset="-120"/>
                        </a:rPr>
                        <a:t>92</a:t>
                      </a:r>
                      <a:r>
                        <a:rPr lang="en-US" sz="700" kern="100" dirty="0">
                          <a:latin typeface="標楷體" pitchFamily="65" charset="-120"/>
                          <a:ea typeface="標楷體" pitchFamily="65" charset="-120"/>
                        </a:rPr>
                        <a:t> 171 121 106 177 110 107  </a:t>
                      </a:r>
                      <a:r>
                        <a:rPr lang="en-US" sz="700" kern="100" dirty="0">
                          <a:highlight>
                            <a:srgbClr val="FF0000"/>
                          </a:highlight>
                          <a:latin typeface="標楷體" pitchFamily="65" charset="-120"/>
                          <a:ea typeface="標楷體" pitchFamily="65" charset="-120"/>
                        </a:rPr>
                        <a:t>97</a:t>
                      </a:r>
                      <a:r>
                        <a:rPr lang="en-US" sz="700" kern="100" dirty="0">
                          <a:latin typeface="標楷體" pitchFamily="65" charset="-120"/>
                          <a:ea typeface="標楷體" pitchFamily="65" charset="-120"/>
                        </a:rPr>
                        <a:t> 162  </a:t>
                      </a:r>
                      <a:r>
                        <a:rPr lang="en-US" sz="700" kern="100" dirty="0">
                          <a:highlight>
                            <a:srgbClr val="FF0000"/>
                          </a:highlight>
                          <a:latin typeface="標楷體" pitchFamily="65" charset="-120"/>
                          <a:ea typeface="標楷體" pitchFamily="65" charset="-120"/>
                        </a:rPr>
                        <a:t>99</a:t>
                      </a:r>
                      <a:r>
                        <a:rPr lang="en-US" sz="700" kern="100" dirty="0">
                          <a:latin typeface="標楷體" pitchFamily="65" charset="-120"/>
                          <a:ea typeface="標楷體" pitchFamily="65" charset="-120"/>
                        </a:rPr>
                        <a:t>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169  </a:t>
                      </a:r>
                      <a:r>
                        <a:rPr lang="en-US" sz="700" kern="100" dirty="0">
                          <a:highlight>
                            <a:srgbClr val="FF0000"/>
                          </a:highlight>
                          <a:latin typeface="標楷體" pitchFamily="65" charset="-120"/>
                          <a:ea typeface="標楷體" pitchFamily="65" charset="-120"/>
                        </a:rPr>
                        <a:t>95</a:t>
                      </a:r>
                      <a:r>
                        <a:rPr lang="en-US" sz="700" kern="100" dirty="0">
                          <a:latin typeface="標楷體" pitchFamily="65" charset="-120"/>
                          <a:ea typeface="標楷體" pitchFamily="65" charset="-120"/>
                        </a:rPr>
                        <a:t> 103 148 105  </a:t>
                      </a:r>
                      <a:r>
                        <a:rPr lang="en-US" sz="700" kern="100" dirty="0">
                          <a:highlight>
                            <a:srgbClr val="FF0000"/>
                          </a:highlight>
                          <a:latin typeface="標楷體" pitchFamily="65" charset="-120"/>
                          <a:ea typeface="標楷體" pitchFamily="65" charset="-120"/>
                        </a:rPr>
                        <a:t>75</a:t>
                      </a:r>
                      <a:r>
                        <a:rPr lang="en-US" sz="700" kern="100" dirty="0">
                          <a:latin typeface="標楷體" pitchFamily="65" charset="-120"/>
                          <a:ea typeface="標楷體" pitchFamily="65" charset="-120"/>
                        </a:rPr>
                        <a:t> 178 141  </a:t>
                      </a:r>
                      <a:r>
                        <a:rPr lang="en-US" sz="700" kern="100" dirty="0">
                          <a:highlight>
                            <a:srgbClr val="FF0000"/>
                          </a:highlight>
                          <a:latin typeface="標楷體" pitchFamily="65" charset="-120"/>
                          <a:ea typeface="標楷體" pitchFamily="65" charset="-120"/>
                        </a:rPr>
                        <a:t>72</a:t>
                      </a:r>
                      <a:r>
                        <a:rPr lang="en-US" sz="700" kern="100" dirty="0">
                          <a:latin typeface="標楷體" pitchFamily="65" charset="-120"/>
                          <a:ea typeface="標楷體" pitchFamily="65" charset="-120"/>
                        </a:rPr>
                        <a:t> 153  </a:t>
                      </a:r>
                      <a:r>
                        <a:rPr lang="en-US" sz="700" kern="100" dirty="0">
                          <a:highlight>
                            <a:srgbClr val="FF0000"/>
                          </a:highlight>
                          <a:latin typeface="標楷體" pitchFamily="65" charset="-120"/>
                          <a:ea typeface="標楷體" pitchFamily="65" charset="-120"/>
                        </a:rPr>
                        <a:t>65</a:t>
                      </a:r>
                      <a:r>
                        <a:rPr lang="en-US" sz="700" kern="100" dirty="0">
                          <a:latin typeface="標楷體" pitchFamily="65" charset="-120"/>
                          <a:ea typeface="標楷體" pitchFamily="65" charset="-120"/>
                        </a:rPr>
                        <a:t> 174 106  </a:t>
                      </a:r>
                      <a:r>
                        <a:rPr lang="en-US" sz="700" kern="100" dirty="0">
                          <a:highlight>
                            <a:srgbClr val="FF0000"/>
                          </a:highlight>
                          <a:latin typeface="標楷體" pitchFamily="65" charset="-120"/>
                          <a:ea typeface="標楷體" pitchFamily="65" charset="-120"/>
                        </a:rPr>
                        <a:t>77</a:t>
                      </a:r>
                      <a:r>
                        <a:rPr lang="en-US" sz="700" kern="100" dirty="0">
                          <a:latin typeface="標楷體" pitchFamily="65" charset="-120"/>
                          <a:ea typeface="標楷體" pitchFamily="65" charset="-120"/>
                        </a:rPr>
                        <a:t> 143 180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169  </a:t>
                      </a:r>
                      <a:r>
                        <a:rPr lang="en-US" sz="700" kern="100" dirty="0">
                          <a:highlight>
                            <a:srgbClr val="FF0000"/>
                          </a:highlight>
                          <a:latin typeface="標楷體" pitchFamily="65" charset="-120"/>
                          <a:ea typeface="標楷體" pitchFamily="65" charset="-120"/>
                        </a:rPr>
                        <a:t>86</a:t>
                      </a:r>
                      <a:r>
                        <a:rPr lang="en-US" sz="700" kern="100" dirty="0">
                          <a:latin typeface="標楷體" pitchFamily="65" charset="-120"/>
                          <a:ea typeface="標楷體" pitchFamily="65" charset="-120"/>
                        </a:rPr>
                        <a:t> 157  </a:t>
                      </a:r>
                      <a:r>
                        <a:rPr lang="en-US" sz="700" kern="100" dirty="0">
                          <a:highlight>
                            <a:srgbClr val="FF0000"/>
                          </a:highlight>
                          <a:latin typeface="標楷體" pitchFamily="65" charset="-120"/>
                          <a:ea typeface="標楷體" pitchFamily="65" charset="-120"/>
                        </a:rPr>
                        <a:t>57</a:t>
                      </a:r>
                      <a:r>
                        <a:rPr lang="en-US" sz="700" kern="100" dirty="0">
                          <a:latin typeface="標楷體" pitchFamily="65" charset="-120"/>
                          <a:ea typeface="標楷體" pitchFamily="65" charset="-120"/>
                        </a:rPr>
                        <a:t> 158  </a:t>
                      </a:r>
                      <a:r>
                        <a:rPr lang="en-US" sz="700" kern="100" dirty="0">
                          <a:highlight>
                            <a:srgbClr val="FF0000"/>
                          </a:highlight>
                          <a:latin typeface="標楷體" pitchFamily="65" charset="-120"/>
                          <a:ea typeface="標楷體" pitchFamily="65" charset="-120"/>
                        </a:rPr>
                        <a:t>73</a:t>
                      </a:r>
                      <a:r>
                        <a:rPr lang="en-US" sz="700" kern="100" dirty="0">
                          <a:latin typeface="標楷體" pitchFamily="65" charset="-120"/>
                          <a:ea typeface="標楷體" pitchFamily="65" charset="-120"/>
                        </a:rPr>
                        <a:t> 129 116 100 154  </a:t>
                      </a:r>
                      <a:r>
                        <a:rPr lang="en-US" sz="700" kern="100" dirty="0">
                          <a:highlight>
                            <a:srgbClr val="FF0000"/>
                          </a:highlight>
                          <a:latin typeface="標楷體" pitchFamily="65" charset="-120"/>
                          <a:ea typeface="標楷體" pitchFamily="65" charset="-120"/>
                        </a:rPr>
                        <a:t>68</a:t>
                      </a:r>
                      <a:r>
                        <a:rPr lang="en-US" sz="700" kern="100" dirty="0">
                          <a:latin typeface="標楷體" pitchFamily="65" charset="-120"/>
                          <a:ea typeface="標楷體" pitchFamily="65" charset="-120"/>
                        </a:rPr>
                        <a:t> 179 101 102 100 178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168  </a:t>
                      </a:r>
                      <a:r>
                        <a:rPr lang="en-US" sz="700" kern="100" dirty="0">
                          <a:highlight>
                            <a:srgbClr val="FF0000"/>
                          </a:highlight>
                          <a:latin typeface="標楷體" pitchFamily="65" charset="-120"/>
                          <a:ea typeface="標楷體" pitchFamily="65" charset="-120"/>
                        </a:rPr>
                        <a:t>99</a:t>
                      </a:r>
                      <a:r>
                        <a:rPr lang="en-US" sz="700" kern="100" dirty="0">
                          <a:latin typeface="標楷體" pitchFamily="65" charset="-120"/>
                          <a:ea typeface="標楷體" pitchFamily="65" charset="-120"/>
                        </a:rPr>
                        <a:t> 178  </a:t>
                      </a:r>
                      <a:r>
                        <a:rPr lang="en-US" sz="700" kern="100" dirty="0">
                          <a:highlight>
                            <a:srgbClr val="FF0000"/>
                          </a:highlight>
                          <a:latin typeface="標楷體" pitchFamily="65" charset="-120"/>
                          <a:ea typeface="標楷體" pitchFamily="65" charset="-120"/>
                        </a:rPr>
                        <a:t>90</a:t>
                      </a:r>
                      <a:r>
                        <a:rPr lang="en-US" sz="700" kern="100" dirty="0">
                          <a:latin typeface="標楷體" pitchFamily="65" charset="-120"/>
                          <a:ea typeface="標楷體" pitchFamily="65" charset="-120"/>
                        </a:rPr>
                        <a:t> 178  </a:t>
                      </a:r>
                      <a:r>
                        <a:rPr lang="en-US" sz="700" kern="100" dirty="0">
                          <a:highlight>
                            <a:srgbClr val="FF0000"/>
                          </a:highlight>
                          <a:latin typeface="標楷體" pitchFamily="65" charset="-120"/>
                          <a:ea typeface="標楷體" pitchFamily="65" charset="-120"/>
                        </a:rPr>
                        <a:t>98</a:t>
                      </a:r>
                      <a:r>
                        <a:rPr lang="en-US" sz="700" kern="100" dirty="0">
                          <a:latin typeface="標楷體" pitchFamily="65" charset="-120"/>
                          <a:ea typeface="標楷體" pitchFamily="65" charset="-120"/>
                        </a:rPr>
                        <a:t> 150 100  </a:t>
                      </a:r>
                      <a:r>
                        <a:rPr lang="en-US" sz="700" kern="100" dirty="0">
                          <a:highlight>
                            <a:srgbClr val="FF0000"/>
                          </a:highlight>
                          <a:latin typeface="標楷體" pitchFamily="65" charset="-120"/>
                          <a:ea typeface="標楷體" pitchFamily="65" charset="-120"/>
                        </a:rPr>
                        <a:t>98</a:t>
                      </a:r>
                      <a:r>
                        <a:rPr lang="en-US" sz="700" kern="100" dirty="0">
                          <a:latin typeface="標楷體" pitchFamily="65" charset="-120"/>
                          <a:ea typeface="標楷體" pitchFamily="65" charset="-120"/>
                        </a:rPr>
                        <a:t> 155  </a:t>
                      </a:r>
                      <a:r>
                        <a:rPr lang="en-US" sz="700" kern="100" dirty="0">
                          <a:highlight>
                            <a:srgbClr val="FF0000"/>
                          </a:highlight>
                          <a:latin typeface="標楷體" pitchFamily="65" charset="-120"/>
                          <a:ea typeface="標楷體" pitchFamily="65" charset="-120"/>
                        </a:rPr>
                        <a:t>94</a:t>
                      </a:r>
                      <a:r>
                        <a:rPr lang="en-US" sz="700" kern="100" dirty="0">
                          <a:latin typeface="標楷體" pitchFamily="65" charset="-120"/>
                          <a:ea typeface="標楷體" pitchFamily="65" charset="-120"/>
                        </a:rPr>
                        <a:t> 178 120 163 104 163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167 178 178 177 178 178 178 179 181 181 181 180 180 181 179 181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167 176 176 176 176 176 177 177 178 180 181 180 180 180 179 180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166 175 176 175 175 175 176 176 177 178 179 177 178 178 177 178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166 174 174 174 175 174 174 175 176 177 178 177 176 176 176 176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164 173 173 173 173 174 172 173 175 175 176 176 175 175 176 178</a:t>
                      </a:r>
                      <a:endParaRPr lang="zh-TW" sz="700" kern="100" dirty="0">
                        <a:latin typeface="標楷體" pitchFamily="65" charset="-120"/>
                        <a:ea typeface="標楷體" pitchFamily="65" charset="-120"/>
                        <a:cs typeface="Times New Roman"/>
                      </a:endParaRPr>
                    </a:p>
                  </a:txBody>
                  <a:tcPr marL="54429" marR="54429" marT="0" marB="0"/>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以記事本觀看</a:t>
            </a:r>
            <a:r>
              <a:rPr lang="zh-TW" altLang="zh-TW" dirty="0" smtClean="0"/>
              <a:t>圖卡</a:t>
            </a:r>
            <a:r>
              <a:rPr lang="zh-TW" altLang="en-US" dirty="0" smtClean="0"/>
              <a:t>特徵檔的內容（９）</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28</a:t>
            </a:fld>
            <a:endParaRPr lang="zh-TW" altLang="en-US"/>
          </a:p>
        </p:txBody>
      </p:sp>
      <p:graphicFrame>
        <p:nvGraphicFramePr>
          <p:cNvPr id="5" name="內容版面配置區 4"/>
          <p:cNvGraphicFramePr>
            <a:graphicFrameLocks noGrp="1"/>
          </p:cNvGraphicFramePr>
          <p:nvPr>
            <p:ph sz="quarter" idx="1"/>
          </p:nvPr>
        </p:nvGraphicFramePr>
        <p:xfrm>
          <a:off x="-36512" y="1548720"/>
          <a:ext cx="3024336" cy="5120640"/>
        </p:xfrm>
        <a:graphic>
          <a:graphicData uri="http://schemas.openxmlformats.org/drawingml/2006/table">
            <a:tbl>
              <a:tblPr>
                <a:tableStyleId>{46F890A9-2807-4EBB-B81D-B2AA78EC7F39}</a:tableStyleId>
              </a:tblPr>
              <a:tblGrid>
                <a:gridCol w="3024336"/>
              </a:tblGrid>
              <a:tr h="4572000">
                <a:tc>
                  <a:txBody>
                    <a:bodyPr/>
                    <a:lstStyle/>
                    <a:p>
                      <a:pPr>
                        <a:spcAft>
                          <a:spcPts val="0"/>
                        </a:spcAft>
                      </a:pPr>
                      <a:r>
                        <a:rPr lang="zh-TW" sz="700" kern="100" dirty="0">
                          <a:latin typeface="標楷體" pitchFamily="65" charset="-120"/>
                          <a:ea typeface="標楷體" pitchFamily="65" charset="-120"/>
                        </a:rPr>
                        <a:t> </a:t>
                      </a:r>
                      <a:r>
                        <a:rPr lang="en-US" sz="700" kern="100" dirty="0">
                          <a:latin typeface="標楷體" pitchFamily="65" charset="-120"/>
                          <a:ea typeface="標楷體" pitchFamily="65" charset="-120"/>
                        </a:rPr>
                        <a:t>175 181 181 181 182 179 179 178 180 178 162 181 180 178 176 178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170 182 181 180 181 180 179  </a:t>
                      </a:r>
                      <a:r>
                        <a:rPr lang="en-US" sz="700" kern="100" dirty="0">
                          <a:highlight>
                            <a:srgbClr val="FF0000"/>
                          </a:highlight>
                          <a:latin typeface="標楷體" pitchFamily="65" charset="-120"/>
                          <a:ea typeface="標楷體" pitchFamily="65" charset="-120"/>
                        </a:rPr>
                        <a:t>99</a:t>
                      </a:r>
                      <a:r>
                        <a:rPr lang="en-US" sz="700" kern="100" dirty="0">
                          <a:latin typeface="標楷體" pitchFamily="65" charset="-120"/>
                          <a:ea typeface="標楷體" pitchFamily="65" charset="-120"/>
                        </a:rPr>
                        <a:t> 142  </a:t>
                      </a:r>
                      <a:r>
                        <a:rPr lang="en-US" sz="700" kern="100" dirty="0">
                          <a:highlight>
                            <a:srgbClr val="FF0000"/>
                          </a:highlight>
                          <a:latin typeface="標楷體" pitchFamily="65" charset="-120"/>
                          <a:ea typeface="標楷體" pitchFamily="65" charset="-120"/>
                        </a:rPr>
                        <a:t>99</a:t>
                      </a:r>
                      <a:r>
                        <a:rPr lang="en-US" sz="700" kern="100" dirty="0">
                          <a:latin typeface="標楷體" pitchFamily="65" charset="-120"/>
                          <a:ea typeface="標楷體" pitchFamily="65" charset="-120"/>
                        </a:rPr>
                        <a:t> 101 179 179 177 176 176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172 183 182 181 181 172 162 162  </a:t>
                      </a:r>
                      <a:r>
                        <a:rPr lang="en-US" sz="700" kern="100" dirty="0">
                          <a:highlight>
                            <a:srgbClr val="FF0000"/>
                          </a:highlight>
                          <a:latin typeface="標楷體" pitchFamily="65" charset="-120"/>
                          <a:ea typeface="標楷體" pitchFamily="65" charset="-120"/>
                        </a:rPr>
                        <a:t>75</a:t>
                      </a:r>
                      <a:r>
                        <a:rPr lang="en-US" sz="700" kern="100" dirty="0">
                          <a:latin typeface="標楷體" pitchFamily="65" charset="-120"/>
                          <a:ea typeface="標楷體" pitchFamily="65" charset="-120"/>
                        </a:rPr>
                        <a:t> 102 163 180 179 178 176 175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173 184 183 183 181 156 102  </a:t>
                      </a:r>
                      <a:r>
                        <a:rPr lang="en-US" sz="700" kern="100" dirty="0">
                          <a:highlight>
                            <a:srgbClr val="FF0000"/>
                          </a:highlight>
                          <a:latin typeface="標楷體" pitchFamily="65" charset="-120"/>
                          <a:ea typeface="標楷體" pitchFamily="65" charset="-120"/>
                        </a:rPr>
                        <a:t>97</a:t>
                      </a:r>
                      <a:r>
                        <a:rPr lang="en-US" sz="700" kern="100" dirty="0">
                          <a:latin typeface="標楷體" pitchFamily="65" charset="-120"/>
                          <a:ea typeface="標楷體" pitchFamily="65" charset="-120"/>
                        </a:rPr>
                        <a:t> 105 101 119 179 179 178 176 175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175 184 184 183 181 181 181 105 173 179 178 179 180 178 177 176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178 186 185 184 183 183 182 109  </a:t>
                      </a:r>
                      <a:r>
                        <a:rPr lang="en-US" sz="700" kern="100" dirty="0">
                          <a:highlight>
                            <a:srgbClr val="FF0000"/>
                          </a:highlight>
                          <a:latin typeface="標楷體" pitchFamily="65" charset="-120"/>
                          <a:ea typeface="標楷體" pitchFamily="65" charset="-120"/>
                        </a:rPr>
                        <a:t>64  68  93</a:t>
                      </a:r>
                      <a:r>
                        <a:rPr lang="en-US" sz="700" kern="100" dirty="0">
                          <a:latin typeface="標楷體" pitchFamily="65" charset="-120"/>
                          <a:ea typeface="標楷體" pitchFamily="65" charset="-120"/>
                        </a:rPr>
                        <a:t> 180 180 179 178 176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179 186 186 184 184 183 181 175 153 154 155 180 180 178 177 175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181 187 187 185 184 183 181 </a:t>
                      </a:r>
                      <a:r>
                        <a:rPr lang="en-US" sz="700" kern="100" dirty="0">
                          <a:highlight>
                            <a:srgbClr val="FF0000"/>
                          </a:highlight>
                          <a:latin typeface="標楷體" pitchFamily="65" charset="-120"/>
                          <a:ea typeface="標楷體" pitchFamily="65" charset="-120"/>
                        </a:rPr>
                        <a:t>100  70 100  97</a:t>
                      </a:r>
                      <a:r>
                        <a:rPr lang="en-US" sz="700" kern="100" dirty="0">
                          <a:latin typeface="標楷體" pitchFamily="65" charset="-120"/>
                          <a:ea typeface="標楷體" pitchFamily="65" charset="-120"/>
                        </a:rPr>
                        <a:t> 180 178 177 176 174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178 187 187 185 184 184 182 118 141 112  </a:t>
                      </a:r>
                      <a:r>
                        <a:rPr lang="en-US" sz="700" kern="100" dirty="0">
                          <a:highlight>
                            <a:srgbClr val="FF0000"/>
                          </a:highlight>
                          <a:latin typeface="標楷體" pitchFamily="65" charset="-120"/>
                          <a:ea typeface="標楷體" pitchFamily="65" charset="-120"/>
                        </a:rPr>
                        <a:t>95</a:t>
                      </a:r>
                      <a:r>
                        <a:rPr lang="en-US" sz="700" kern="100" dirty="0">
                          <a:latin typeface="標楷體" pitchFamily="65" charset="-120"/>
                          <a:ea typeface="標楷體" pitchFamily="65" charset="-120"/>
                        </a:rPr>
                        <a:t> 178 178 176 175 172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175 188 186 185 184 183 181 170 178 129 150 178 177 176 174 172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175 188 186 185 184 177  </a:t>
                      </a:r>
                      <a:r>
                        <a:rPr lang="en-US" sz="700" kern="100" dirty="0">
                          <a:highlight>
                            <a:srgbClr val="FF0000"/>
                          </a:highlight>
                          <a:latin typeface="標楷體" pitchFamily="65" charset="-120"/>
                          <a:ea typeface="標楷體" pitchFamily="65" charset="-120"/>
                        </a:rPr>
                        <a:t>86  91  74  72  97</a:t>
                      </a:r>
                      <a:r>
                        <a:rPr lang="en-US" sz="700" kern="100" dirty="0">
                          <a:latin typeface="標楷體" pitchFamily="65" charset="-120"/>
                          <a:ea typeface="標楷體" pitchFamily="65" charset="-120"/>
                        </a:rPr>
                        <a:t> 178 176 175 175 173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176 187 187 185 185 180 116  </a:t>
                      </a:r>
                      <a:r>
                        <a:rPr lang="en-US" sz="700" kern="100" dirty="0">
                          <a:highlight>
                            <a:srgbClr val="FF0000"/>
                          </a:highlight>
                          <a:latin typeface="標楷體" pitchFamily="65" charset="-120"/>
                          <a:ea typeface="標楷體" pitchFamily="65" charset="-120"/>
                        </a:rPr>
                        <a:t>99</a:t>
                      </a:r>
                      <a:r>
                        <a:rPr lang="en-US" sz="700" kern="100" dirty="0">
                          <a:latin typeface="標楷體" pitchFamily="65" charset="-120"/>
                          <a:ea typeface="標楷體" pitchFamily="65" charset="-120"/>
                        </a:rPr>
                        <a:t> 103 157 178 178 177 175 174 173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176 188 187 185 184 183 181 178 147  </a:t>
                      </a:r>
                      <a:r>
                        <a:rPr lang="en-US" sz="700" kern="100" dirty="0">
                          <a:highlight>
                            <a:srgbClr val="FF0000"/>
                          </a:highlight>
                          <a:latin typeface="標楷體" pitchFamily="65" charset="-120"/>
                          <a:ea typeface="標楷體" pitchFamily="65" charset="-120"/>
                        </a:rPr>
                        <a:t>56  87</a:t>
                      </a:r>
                      <a:r>
                        <a:rPr lang="en-US" sz="700" kern="100" dirty="0">
                          <a:latin typeface="標楷體" pitchFamily="65" charset="-120"/>
                          <a:ea typeface="標楷體" pitchFamily="65" charset="-120"/>
                        </a:rPr>
                        <a:t> 178 176 175 174 173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176 186 185 185 184 178 </a:t>
                      </a:r>
                      <a:r>
                        <a:rPr lang="en-US" sz="700" kern="100" dirty="0">
                          <a:highlight>
                            <a:srgbClr val="FF0000"/>
                          </a:highlight>
                          <a:latin typeface="標楷體" pitchFamily="65" charset="-120"/>
                          <a:ea typeface="標楷體" pitchFamily="65" charset="-120"/>
                        </a:rPr>
                        <a:t>100  89</a:t>
                      </a:r>
                      <a:r>
                        <a:rPr lang="en-US" sz="700" kern="100" dirty="0">
                          <a:latin typeface="標楷體" pitchFamily="65" charset="-120"/>
                          <a:ea typeface="標楷體" pitchFamily="65" charset="-120"/>
                        </a:rPr>
                        <a:t> 102 157 178 178 176 176 174 173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176 186 184 184 184 178 104  </a:t>
                      </a:r>
                      <a:r>
                        <a:rPr lang="en-US" sz="700" kern="100" dirty="0">
                          <a:highlight>
                            <a:srgbClr val="FF0000"/>
                          </a:highlight>
                          <a:latin typeface="標楷體" pitchFamily="65" charset="-120"/>
                          <a:ea typeface="標楷體" pitchFamily="65" charset="-120"/>
                        </a:rPr>
                        <a:t>99  95  86  97</a:t>
                      </a:r>
                      <a:r>
                        <a:rPr lang="en-US" sz="700" kern="100" dirty="0">
                          <a:latin typeface="標楷體" pitchFamily="65" charset="-120"/>
                          <a:ea typeface="標楷體" pitchFamily="65" charset="-120"/>
                        </a:rPr>
                        <a:t> 178 176 175 174 173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162 169 169 170 170 170 169 168 168 168 167 167 166 165 165 163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178 185 184 185 185 183 182 181 183 181 165 184 183 181 180 181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173 185 184 183 184 184 183 101 144 101 103 182 182 180 179 179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175 186 185 184 184 176 164 165  </a:t>
                      </a:r>
                      <a:r>
                        <a:rPr lang="en-US" sz="700" kern="100" dirty="0">
                          <a:highlight>
                            <a:srgbClr val="FF0000"/>
                          </a:highlight>
                          <a:latin typeface="標楷體" pitchFamily="65" charset="-120"/>
                          <a:ea typeface="標楷體" pitchFamily="65" charset="-120"/>
                        </a:rPr>
                        <a:t>78</a:t>
                      </a:r>
                      <a:r>
                        <a:rPr lang="en-US" sz="700" kern="100" dirty="0">
                          <a:latin typeface="標楷體" pitchFamily="65" charset="-120"/>
                          <a:ea typeface="標楷體" pitchFamily="65" charset="-120"/>
                        </a:rPr>
                        <a:t> 104 165 183 183 181 179 178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176 187 186 186 184 159 105 </a:t>
                      </a:r>
                      <a:r>
                        <a:rPr lang="en-US" sz="700" kern="100" dirty="0">
                          <a:highlight>
                            <a:srgbClr val="FF0000"/>
                          </a:highlight>
                          <a:latin typeface="標楷體" pitchFamily="65" charset="-120"/>
                          <a:ea typeface="標楷體" pitchFamily="65" charset="-120"/>
                        </a:rPr>
                        <a:t>100</a:t>
                      </a:r>
                      <a:r>
                        <a:rPr lang="en-US" sz="700" kern="100" dirty="0">
                          <a:latin typeface="標楷體" pitchFamily="65" charset="-120"/>
                          <a:ea typeface="標楷體" pitchFamily="65" charset="-120"/>
                        </a:rPr>
                        <a:t> 109 103 121 182 182 181 179 178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178 187 187 186 185 185 184 108 176 182 181 182 183 181 180 179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181 189 188 187 186 186 185 112  </a:t>
                      </a:r>
                      <a:r>
                        <a:rPr lang="en-US" sz="700" kern="100" dirty="0">
                          <a:highlight>
                            <a:srgbClr val="FF0000"/>
                          </a:highlight>
                          <a:latin typeface="標楷體" pitchFamily="65" charset="-120"/>
                          <a:ea typeface="標楷體" pitchFamily="65" charset="-120"/>
                        </a:rPr>
                        <a:t>66  70  95</a:t>
                      </a:r>
                      <a:r>
                        <a:rPr lang="en-US" sz="700" kern="100" dirty="0">
                          <a:latin typeface="標楷體" pitchFamily="65" charset="-120"/>
                          <a:ea typeface="標楷體" pitchFamily="65" charset="-120"/>
                        </a:rPr>
                        <a:t> 183 183 182 181 179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182 189 189 187 187 186 185 179 155 156 158 184 183 181 180 178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185 191 190 188 187 186 185 104  </a:t>
                      </a:r>
                      <a:r>
                        <a:rPr lang="en-US" sz="700" kern="100" dirty="0">
                          <a:highlight>
                            <a:srgbClr val="FF0000"/>
                          </a:highlight>
                          <a:latin typeface="標楷體" pitchFamily="65" charset="-120"/>
                          <a:ea typeface="標楷體" pitchFamily="65" charset="-120"/>
                        </a:rPr>
                        <a:t>72</a:t>
                      </a:r>
                      <a:r>
                        <a:rPr lang="en-US" sz="700" kern="100" dirty="0">
                          <a:latin typeface="標楷體" pitchFamily="65" charset="-120"/>
                          <a:ea typeface="標楷體" pitchFamily="65" charset="-120"/>
                        </a:rPr>
                        <a:t> 103 100 183 181 180 179 177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182 191 190 188 187 187 185 121 143 114  </a:t>
                      </a:r>
                      <a:r>
                        <a:rPr lang="en-US" sz="700" kern="100" dirty="0">
                          <a:highlight>
                            <a:srgbClr val="FF0000"/>
                          </a:highlight>
                          <a:latin typeface="標楷體" pitchFamily="65" charset="-120"/>
                          <a:ea typeface="標楷體" pitchFamily="65" charset="-120"/>
                        </a:rPr>
                        <a:t>97</a:t>
                      </a:r>
                      <a:r>
                        <a:rPr lang="en-US" sz="700" kern="100" dirty="0">
                          <a:latin typeface="標楷體" pitchFamily="65" charset="-120"/>
                          <a:ea typeface="標楷體" pitchFamily="65" charset="-120"/>
                        </a:rPr>
                        <a:t> 181 181 179 178 176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179 192 189 188 187 186 185 173 181 132 153 181 180 179 177 175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178 192 189 188 187 180  </a:t>
                      </a:r>
                      <a:r>
                        <a:rPr lang="en-US" sz="700" kern="100" dirty="0">
                          <a:highlight>
                            <a:srgbClr val="FF0000"/>
                          </a:highlight>
                          <a:latin typeface="標楷體" pitchFamily="65" charset="-120"/>
                          <a:ea typeface="標楷體" pitchFamily="65" charset="-120"/>
                        </a:rPr>
                        <a:t>88  92  77  74  99</a:t>
                      </a:r>
                      <a:r>
                        <a:rPr lang="en-US" sz="700" kern="100" dirty="0">
                          <a:latin typeface="標楷體" pitchFamily="65" charset="-120"/>
                          <a:ea typeface="標楷體" pitchFamily="65" charset="-120"/>
                        </a:rPr>
                        <a:t> 181 179 178 177 176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180 191 190 188 188 183 119 101 106 160 181 181 180 178 177 176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180 192 190 188 187 186 185 181 150  </a:t>
                      </a:r>
                      <a:r>
                        <a:rPr lang="en-US" sz="700" kern="100" dirty="0">
                          <a:highlight>
                            <a:srgbClr val="FF0000"/>
                          </a:highlight>
                          <a:latin typeface="標楷體" pitchFamily="65" charset="-120"/>
                          <a:ea typeface="標楷體" pitchFamily="65" charset="-120"/>
                        </a:rPr>
                        <a:t>59  89</a:t>
                      </a:r>
                      <a:r>
                        <a:rPr lang="en-US" sz="700" kern="100" dirty="0">
                          <a:latin typeface="標楷體" pitchFamily="65" charset="-120"/>
                          <a:ea typeface="標楷體" pitchFamily="65" charset="-120"/>
                        </a:rPr>
                        <a:t> 180 179 178 177 175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179 189 188 188 187 181 102  </a:t>
                      </a:r>
                      <a:r>
                        <a:rPr lang="en-US" sz="700" kern="100" dirty="0">
                          <a:highlight>
                            <a:srgbClr val="FF0000"/>
                          </a:highlight>
                          <a:latin typeface="標楷體" pitchFamily="65" charset="-120"/>
                          <a:ea typeface="標楷體" pitchFamily="65" charset="-120"/>
                        </a:rPr>
                        <a:t>92</a:t>
                      </a:r>
                      <a:r>
                        <a:rPr lang="en-US" sz="700" kern="100" dirty="0">
                          <a:latin typeface="標楷體" pitchFamily="65" charset="-120"/>
                          <a:ea typeface="標楷體" pitchFamily="65" charset="-120"/>
                        </a:rPr>
                        <a:t> 105 160 181 181 179 179 177 176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179 189 187 187 187 181 107 102  </a:t>
                      </a:r>
                      <a:r>
                        <a:rPr lang="en-US" sz="700" kern="100" dirty="0">
                          <a:highlight>
                            <a:srgbClr val="FF0000"/>
                          </a:highlight>
                          <a:latin typeface="標楷體" pitchFamily="65" charset="-120"/>
                          <a:ea typeface="標楷體" pitchFamily="65" charset="-120"/>
                        </a:rPr>
                        <a:t>97  88 100</a:t>
                      </a:r>
                      <a:r>
                        <a:rPr lang="en-US" sz="700" kern="100" dirty="0">
                          <a:latin typeface="標楷體" pitchFamily="65" charset="-120"/>
                          <a:ea typeface="標楷體" pitchFamily="65" charset="-120"/>
                        </a:rPr>
                        <a:t> 181 179 178 177 176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164 172 172 173 173 172 172 171 171 171 170 169 169 168 167 166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176 182 182 182 182 180 179 178 180 178 163 181 180 178 176 178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171 182 181 181 182 181 180  </a:t>
                      </a:r>
                      <a:r>
                        <a:rPr lang="en-US" sz="700" kern="100" dirty="0">
                          <a:highlight>
                            <a:srgbClr val="FF0000"/>
                          </a:highlight>
                          <a:latin typeface="標楷體" pitchFamily="65" charset="-120"/>
                          <a:ea typeface="標楷體" pitchFamily="65" charset="-120"/>
                        </a:rPr>
                        <a:t>99</a:t>
                      </a:r>
                      <a:r>
                        <a:rPr lang="en-US" sz="700" kern="100" dirty="0">
                          <a:latin typeface="標楷體" pitchFamily="65" charset="-120"/>
                          <a:ea typeface="標楷體" pitchFamily="65" charset="-120"/>
                        </a:rPr>
                        <a:t> 143 </a:t>
                      </a:r>
                      <a:r>
                        <a:rPr lang="en-US" sz="700" kern="100" dirty="0">
                          <a:highlight>
                            <a:srgbClr val="FF0000"/>
                          </a:highlight>
                          <a:latin typeface="標楷體" pitchFamily="65" charset="-120"/>
                          <a:ea typeface="標楷體" pitchFamily="65" charset="-120"/>
                        </a:rPr>
                        <a:t>100</a:t>
                      </a:r>
                      <a:r>
                        <a:rPr lang="en-US" sz="700" kern="100" dirty="0">
                          <a:latin typeface="標楷體" pitchFamily="65" charset="-120"/>
                          <a:ea typeface="標楷體" pitchFamily="65" charset="-120"/>
                        </a:rPr>
                        <a:t> 104 179 179 177 176 176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173 183 182 182 182 173 163 162  </a:t>
                      </a:r>
                      <a:r>
                        <a:rPr lang="en-US" sz="700" kern="100" dirty="0">
                          <a:highlight>
                            <a:srgbClr val="FF0000"/>
                          </a:highlight>
                          <a:latin typeface="標楷體" pitchFamily="65" charset="-120"/>
                          <a:ea typeface="標楷體" pitchFamily="65" charset="-120"/>
                        </a:rPr>
                        <a:t>77</a:t>
                      </a:r>
                      <a:r>
                        <a:rPr lang="en-US" sz="700" kern="100" dirty="0">
                          <a:latin typeface="標楷體" pitchFamily="65" charset="-120"/>
                          <a:ea typeface="標楷體" pitchFamily="65" charset="-120"/>
                        </a:rPr>
                        <a:t> 102 163 181 180 178 176 175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174 184 183 183 182 156 103  </a:t>
                      </a:r>
                      <a:r>
                        <a:rPr lang="en-US" sz="700" kern="100" dirty="0">
                          <a:highlight>
                            <a:srgbClr val="FF0000"/>
                          </a:highlight>
                          <a:latin typeface="標楷體" pitchFamily="65" charset="-120"/>
                          <a:ea typeface="標楷體" pitchFamily="65" charset="-120"/>
                        </a:rPr>
                        <a:t>97</a:t>
                      </a:r>
                      <a:r>
                        <a:rPr lang="en-US" sz="700" kern="100" dirty="0">
                          <a:latin typeface="標楷體" pitchFamily="65" charset="-120"/>
                          <a:ea typeface="標楷體" pitchFamily="65" charset="-120"/>
                        </a:rPr>
                        <a:t> 106 101 120 180 180 178 176 175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175 184 183 183 182 182 181 107 174 179 178 180 180 177 177 176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178 186 185 184 183 183 182 110  </a:t>
                      </a:r>
                      <a:r>
                        <a:rPr lang="en-US" sz="700" kern="100" dirty="0">
                          <a:highlight>
                            <a:srgbClr val="FF0000"/>
                          </a:highlight>
                          <a:latin typeface="標楷體" pitchFamily="65" charset="-120"/>
                          <a:ea typeface="標楷體" pitchFamily="65" charset="-120"/>
                        </a:rPr>
                        <a:t>65  68  94</a:t>
                      </a:r>
                      <a:r>
                        <a:rPr lang="en-US" sz="700" kern="100" dirty="0">
                          <a:latin typeface="標楷體" pitchFamily="65" charset="-120"/>
                          <a:ea typeface="標楷體" pitchFamily="65" charset="-120"/>
                        </a:rPr>
                        <a:t> 181 181 179 178 176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180 187 186 184 183 183 182 177 153 154 155 181 180 178 177 175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182 188 187 185 184 183 182 106  </a:t>
                      </a:r>
                      <a:r>
                        <a:rPr lang="en-US" sz="700" kern="100" dirty="0">
                          <a:highlight>
                            <a:srgbClr val="FF0000"/>
                          </a:highlight>
                          <a:latin typeface="標楷體" pitchFamily="65" charset="-120"/>
                          <a:ea typeface="標楷體" pitchFamily="65" charset="-120"/>
                        </a:rPr>
                        <a:t>72 100  98</a:t>
                      </a:r>
                      <a:r>
                        <a:rPr lang="en-US" sz="700" kern="100" dirty="0">
                          <a:latin typeface="標楷體" pitchFamily="65" charset="-120"/>
                          <a:ea typeface="標楷體" pitchFamily="65" charset="-120"/>
                        </a:rPr>
                        <a:t> 181 178 177 176 175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179 188 188 186 184 184 183 121 141 116 </a:t>
                      </a:r>
                      <a:r>
                        <a:rPr lang="en-US" sz="700" kern="100" dirty="0">
                          <a:highlight>
                            <a:srgbClr val="FF0000"/>
                          </a:highlight>
                          <a:latin typeface="標楷體" pitchFamily="65" charset="-120"/>
                          <a:ea typeface="標楷體" pitchFamily="65" charset="-120"/>
                        </a:rPr>
                        <a:t>100</a:t>
                      </a:r>
                      <a:r>
                        <a:rPr lang="en-US" sz="700" kern="100" dirty="0">
                          <a:latin typeface="標楷體" pitchFamily="65" charset="-120"/>
                          <a:ea typeface="標楷體" pitchFamily="65" charset="-120"/>
                        </a:rPr>
                        <a:t> 179 177 176 175 173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176 189 187 185 184 183 182 171 178 129 150 178 177 176 174 172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176 189 187 185 184 177  </a:t>
                      </a:r>
                      <a:r>
                        <a:rPr lang="en-US" sz="700" kern="100" dirty="0">
                          <a:highlight>
                            <a:srgbClr val="FF0000"/>
                          </a:highlight>
                          <a:latin typeface="標楷體" pitchFamily="65" charset="-120"/>
                          <a:ea typeface="標楷體" pitchFamily="65" charset="-120"/>
                        </a:rPr>
                        <a:t>88  92  75  73  98</a:t>
                      </a:r>
                      <a:r>
                        <a:rPr lang="en-US" sz="700" kern="100" dirty="0">
                          <a:latin typeface="標楷體" pitchFamily="65" charset="-120"/>
                          <a:ea typeface="標楷體" pitchFamily="65" charset="-120"/>
                        </a:rPr>
                        <a:t> 178 176 175 174 174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177 188 187 185 185 180 117 </a:t>
                      </a:r>
                      <a:r>
                        <a:rPr lang="en-US" sz="700" kern="100" dirty="0">
                          <a:highlight>
                            <a:srgbClr val="FF0000"/>
                          </a:highlight>
                          <a:latin typeface="標楷體" pitchFamily="65" charset="-120"/>
                          <a:ea typeface="標楷體" pitchFamily="65" charset="-120"/>
                        </a:rPr>
                        <a:t>100</a:t>
                      </a:r>
                      <a:r>
                        <a:rPr lang="en-US" sz="700" kern="100" dirty="0">
                          <a:latin typeface="標楷體" pitchFamily="65" charset="-120"/>
                          <a:ea typeface="標楷體" pitchFamily="65" charset="-120"/>
                        </a:rPr>
                        <a:t> 105 158 178 178 176 175 175 173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177 189 187 185 184 183 182 179 148  </a:t>
                      </a:r>
                      <a:r>
                        <a:rPr lang="en-US" sz="700" kern="100" dirty="0">
                          <a:highlight>
                            <a:srgbClr val="FF0000"/>
                          </a:highlight>
                          <a:latin typeface="標楷體" pitchFamily="65" charset="-120"/>
                          <a:ea typeface="標楷體" pitchFamily="65" charset="-120"/>
                        </a:rPr>
                        <a:t>57  90</a:t>
                      </a:r>
                      <a:r>
                        <a:rPr lang="en-US" sz="700" kern="100" dirty="0">
                          <a:latin typeface="標楷體" pitchFamily="65" charset="-120"/>
                          <a:ea typeface="標楷體" pitchFamily="65" charset="-120"/>
                        </a:rPr>
                        <a:t> 177 176 175 174 173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176 186 186 185 184 178 101  </a:t>
                      </a:r>
                      <a:r>
                        <a:rPr lang="en-US" sz="700" kern="100" dirty="0">
                          <a:highlight>
                            <a:srgbClr val="FF0000"/>
                          </a:highlight>
                          <a:latin typeface="標楷體" pitchFamily="65" charset="-120"/>
                          <a:ea typeface="標楷體" pitchFamily="65" charset="-120"/>
                        </a:rPr>
                        <a:t>90</a:t>
                      </a:r>
                      <a:r>
                        <a:rPr lang="en-US" sz="700" kern="100" dirty="0">
                          <a:latin typeface="標楷體" pitchFamily="65" charset="-120"/>
                          <a:ea typeface="標楷體" pitchFamily="65" charset="-120"/>
                        </a:rPr>
                        <a:t> 103 157 178 178 176 176 174 173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176 186 184 184 183 178 104 </a:t>
                      </a:r>
                      <a:r>
                        <a:rPr lang="en-US" sz="700" kern="100" dirty="0">
                          <a:highlight>
                            <a:srgbClr val="FF0000"/>
                          </a:highlight>
                          <a:latin typeface="標楷體" pitchFamily="65" charset="-120"/>
                          <a:ea typeface="標楷體" pitchFamily="65" charset="-120"/>
                        </a:rPr>
                        <a:t>100  95  86  99</a:t>
                      </a:r>
                      <a:r>
                        <a:rPr lang="en-US" sz="700" kern="100" dirty="0">
                          <a:latin typeface="標楷體" pitchFamily="65" charset="-120"/>
                          <a:ea typeface="標楷體" pitchFamily="65" charset="-120"/>
                        </a:rPr>
                        <a:t> 178 176 175 174 173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162 169 169 171 170 170 170 169 169 169 168 167 167 166 166 164</a:t>
                      </a:r>
                      <a:endParaRPr lang="zh-TW" sz="700" kern="100" dirty="0">
                        <a:latin typeface="標楷體" pitchFamily="65" charset="-120"/>
                        <a:ea typeface="標楷體" pitchFamily="65" charset="-120"/>
                        <a:cs typeface="Times New Roman"/>
                      </a:endParaRPr>
                    </a:p>
                  </a:txBody>
                  <a:tcPr marL="61232" marR="61232" marT="0" marB="0"/>
                </a:tc>
              </a:tr>
            </a:tbl>
          </a:graphicData>
        </a:graphic>
      </p:graphicFrame>
      <p:graphicFrame>
        <p:nvGraphicFramePr>
          <p:cNvPr id="6" name="表格 5"/>
          <p:cNvGraphicFramePr>
            <a:graphicFrameLocks noGrp="1"/>
          </p:cNvGraphicFramePr>
          <p:nvPr/>
        </p:nvGraphicFramePr>
        <p:xfrm>
          <a:off x="3059832" y="1556792"/>
          <a:ext cx="3024336" cy="5120640"/>
        </p:xfrm>
        <a:graphic>
          <a:graphicData uri="http://schemas.openxmlformats.org/drawingml/2006/table">
            <a:tbl>
              <a:tblPr>
                <a:tableStyleId>{46F890A9-2807-4EBB-B81D-B2AA78EC7F39}</a:tableStyleId>
              </a:tblPr>
              <a:tblGrid>
                <a:gridCol w="3024336"/>
              </a:tblGrid>
              <a:tr h="4064000">
                <a:tc>
                  <a:txBody>
                    <a:bodyPr/>
                    <a:lstStyle/>
                    <a:p>
                      <a:pPr>
                        <a:spcAft>
                          <a:spcPts val="0"/>
                        </a:spcAft>
                      </a:pPr>
                      <a:r>
                        <a:rPr lang="zh-TW" sz="700" kern="100" dirty="0">
                          <a:latin typeface="標楷體" pitchFamily="65" charset="-120"/>
                          <a:ea typeface="標楷體" pitchFamily="65" charset="-120"/>
                        </a:rPr>
                        <a:t> </a:t>
                      </a:r>
                      <a:r>
                        <a:rPr lang="en-US" sz="700" kern="100" dirty="0">
                          <a:latin typeface="標楷體" pitchFamily="65" charset="-120"/>
                          <a:ea typeface="標楷體" pitchFamily="65" charset="-120"/>
                        </a:rPr>
                        <a:t>178 176 175 175 176 176 175 174 172 172 173 173 173 173 173 163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176 176 176 176 177 178 177 176 175 174 175 174 174 174 174 165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178 177 178 178 178 179 178 177 176 176 175 175 175 176 175 165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180 179 179 179 180 180 180 178 178 177 176 177 176 176 176 166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181 179 180 179 179 180 180 180 178 178 178 178 178 178 178 167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162 101 163 119 178  </a:t>
                      </a:r>
                      <a:r>
                        <a:rPr lang="en-US" sz="700" kern="100" dirty="0">
                          <a:highlight>
                            <a:srgbClr val="FF0000"/>
                          </a:highlight>
                          <a:latin typeface="標楷體" pitchFamily="65" charset="-120"/>
                          <a:ea typeface="標楷體" pitchFamily="65" charset="-120"/>
                        </a:rPr>
                        <a:t>93</a:t>
                      </a:r>
                      <a:r>
                        <a:rPr lang="en-US" sz="700" kern="100" dirty="0">
                          <a:latin typeface="標楷體" pitchFamily="65" charset="-120"/>
                          <a:ea typeface="標楷體" pitchFamily="65" charset="-120"/>
                        </a:rPr>
                        <a:t> 155  </a:t>
                      </a:r>
                      <a:r>
                        <a:rPr lang="en-US" sz="700" kern="100" dirty="0">
                          <a:highlight>
                            <a:srgbClr val="FF0000"/>
                          </a:highlight>
                          <a:latin typeface="標楷體" pitchFamily="65" charset="-120"/>
                          <a:ea typeface="標楷體" pitchFamily="65" charset="-120"/>
                        </a:rPr>
                        <a:t>97  95</a:t>
                      </a:r>
                      <a:r>
                        <a:rPr lang="en-US" sz="700" kern="100" dirty="0">
                          <a:latin typeface="標楷體" pitchFamily="65" charset="-120"/>
                          <a:ea typeface="標楷體" pitchFamily="65" charset="-120"/>
                        </a:rPr>
                        <a:t> 150  </a:t>
                      </a:r>
                      <a:r>
                        <a:rPr lang="en-US" sz="700" kern="100" dirty="0">
                          <a:highlight>
                            <a:srgbClr val="FF0000"/>
                          </a:highlight>
                          <a:latin typeface="標楷體" pitchFamily="65" charset="-120"/>
                          <a:ea typeface="標楷體" pitchFamily="65" charset="-120"/>
                        </a:rPr>
                        <a:t>97</a:t>
                      </a:r>
                      <a:r>
                        <a:rPr lang="en-US" sz="700" kern="100" dirty="0">
                          <a:latin typeface="標楷體" pitchFamily="65" charset="-120"/>
                          <a:ea typeface="標楷體" pitchFamily="65" charset="-120"/>
                        </a:rPr>
                        <a:t> 178  </a:t>
                      </a:r>
                      <a:r>
                        <a:rPr lang="en-US" sz="700" kern="100" dirty="0">
                          <a:highlight>
                            <a:srgbClr val="FF0000"/>
                          </a:highlight>
                          <a:latin typeface="標楷體" pitchFamily="65" charset="-120"/>
                          <a:ea typeface="標楷體" pitchFamily="65" charset="-120"/>
                        </a:rPr>
                        <a:t>87</a:t>
                      </a:r>
                      <a:r>
                        <a:rPr lang="en-US" sz="700" kern="100" dirty="0">
                          <a:latin typeface="標楷體" pitchFamily="65" charset="-120"/>
                          <a:ea typeface="標楷體" pitchFamily="65" charset="-120"/>
                        </a:rPr>
                        <a:t> 178  </a:t>
                      </a:r>
                      <a:r>
                        <a:rPr lang="en-US" sz="700" kern="100" dirty="0">
                          <a:highlight>
                            <a:srgbClr val="FF0000"/>
                          </a:highlight>
                          <a:latin typeface="標楷體" pitchFamily="65" charset="-120"/>
                          <a:ea typeface="標楷體" pitchFamily="65" charset="-120"/>
                        </a:rPr>
                        <a:t>97</a:t>
                      </a:r>
                      <a:r>
                        <a:rPr lang="en-US" sz="700" kern="100" dirty="0">
                          <a:latin typeface="標楷體" pitchFamily="65" charset="-120"/>
                          <a:ea typeface="標楷體" pitchFamily="65" charset="-120"/>
                        </a:rPr>
                        <a:t> 167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a:t>
                      </a:r>
                      <a:r>
                        <a:rPr lang="en-US" sz="700" kern="100" dirty="0">
                          <a:highlight>
                            <a:srgbClr val="FF0000"/>
                          </a:highlight>
                          <a:latin typeface="標楷體" pitchFamily="65" charset="-120"/>
                          <a:ea typeface="標楷體" pitchFamily="65" charset="-120"/>
                        </a:rPr>
                        <a:t>99</a:t>
                      </a:r>
                      <a:r>
                        <a:rPr lang="en-US" sz="700" kern="100" dirty="0">
                          <a:latin typeface="標楷體" pitchFamily="65" charset="-120"/>
                          <a:ea typeface="標楷體" pitchFamily="65" charset="-120"/>
                        </a:rPr>
                        <a:t> 102 101 179  </a:t>
                      </a:r>
                      <a:r>
                        <a:rPr lang="en-US" sz="700" kern="100" dirty="0">
                          <a:highlight>
                            <a:srgbClr val="FF0000"/>
                          </a:highlight>
                          <a:latin typeface="標楷體" pitchFamily="65" charset="-120"/>
                          <a:ea typeface="標楷體" pitchFamily="65" charset="-120"/>
                        </a:rPr>
                        <a:t>68</a:t>
                      </a:r>
                      <a:r>
                        <a:rPr lang="en-US" sz="700" kern="100" dirty="0">
                          <a:latin typeface="標楷體" pitchFamily="65" charset="-120"/>
                          <a:ea typeface="標楷體" pitchFamily="65" charset="-120"/>
                        </a:rPr>
                        <a:t> 154 </a:t>
                      </a:r>
                      <a:r>
                        <a:rPr lang="en-US" sz="700" kern="100" dirty="0">
                          <a:highlight>
                            <a:srgbClr val="FF0000"/>
                          </a:highlight>
                          <a:latin typeface="標楷體" pitchFamily="65" charset="-120"/>
                          <a:ea typeface="標楷體" pitchFamily="65" charset="-120"/>
                        </a:rPr>
                        <a:t>100</a:t>
                      </a:r>
                      <a:r>
                        <a:rPr lang="en-US" sz="700" kern="100" dirty="0">
                          <a:latin typeface="標楷體" pitchFamily="65" charset="-120"/>
                          <a:ea typeface="標楷體" pitchFamily="65" charset="-120"/>
                        </a:rPr>
                        <a:t> 112 129  </a:t>
                      </a:r>
                      <a:r>
                        <a:rPr lang="en-US" sz="700" kern="100" dirty="0">
                          <a:highlight>
                            <a:srgbClr val="FF0000"/>
                          </a:highlight>
                          <a:latin typeface="標楷體" pitchFamily="65" charset="-120"/>
                          <a:ea typeface="標楷體" pitchFamily="65" charset="-120"/>
                        </a:rPr>
                        <a:t>72</a:t>
                      </a:r>
                      <a:r>
                        <a:rPr lang="en-US" sz="700" kern="100" dirty="0">
                          <a:latin typeface="標楷體" pitchFamily="65" charset="-120"/>
                          <a:ea typeface="標楷體" pitchFamily="65" charset="-120"/>
                        </a:rPr>
                        <a:t> 157  </a:t>
                      </a:r>
                      <a:r>
                        <a:rPr lang="en-US" sz="700" kern="100" dirty="0">
                          <a:highlight>
                            <a:srgbClr val="FF0000"/>
                          </a:highlight>
                          <a:latin typeface="標楷體" pitchFamily="65" charset="-120"/>
                          <a:ea typeface="標楷體" pitchFamily="65" charset="-120"/>
                        </a:rPr>
                        <a:t>56</a:t>
                      </a:r>
                      <a:r>
                        <a:rPr lang="en-US" sz="700" kern="100" dirty="0">
                          <a:latin typeface="標楷體" pitchFamily="65" charset="-120"/>
                          <a:ea typeface="標楷體" pitchFamily="65" charset="-120"/>
                        </a:rPr>
                        <a:t> 157  </a:t>
                      </a:r>
                      <a:r>
                        <a:rPr lang="en-US" sz="700" kern="100" dirty="0">
                          <a:highlight>
                            <a:srgbClr val="FF0000"/>
                          </a:highlight>
                          <a:latin typeface="標楷體" pitchFamily="65" charset="-120"/>
                          <a:ea typeface="標楷體" pitchFamily="65" charset="-120"/>
                        </a:rPr>
                        <a:t>86</a:t>
                      </a:r>
                      <a:r>
                        <a:rPr lang="en-US" sz="700" kern="100" dirty="0">
                          <a:latin typeface="標楷體" pitchFamily="65" charset="-120"/>
                          <a:ea typeface="標楷體" pitchFamily="65" charset="-120"/>
                        </a:rPr>
                        <a:t> 168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180 142  </a:t>
                      </a:r>
                      <a:r>
                        <a:rPr lang="en-US" sz="700" kern="100" dirty="0">
                          <a:highlight>
                            <a:srgbClr val="FF0000"/>
                          </a:highlight>
                          <a:latin typeface="標楷體" pitchFamily="65" charset="-120"/>
                          <a:ea typeface="標楷體" pitchFamily="65" charset="-120"/>
                        </a:rPr>
                        <a:t>75</a:t>
                      </a:r>
                      <a:r>
                        <a:rPr lang="en-US" sz="700" kern="100" dirty="0">
                          <a:latin typeface="標楷體" pitchFamily="65" charset="-120"/>
                          <a:ea typeface="標楷體" pitchFamily="65" charset="-120"/>
                        </a:rPr>
                        <a:t> 105 173  </a:t>
                      </a:r>
                      <a:r>
                        <a:rPr lang="en-US" sz="700" kern="100" dirty="0">
                          <a:highlight>
                            <a:srgbClr val="FF0000"/>
                          </a:highlight>
                          <a:latin typeface="標楷體" pitchFamily="65" charset="-120"/>
                          <a:ea typeface="標楷體" pitchFamily="65" charset="-120"/>
                        </a:rPr>
                        <a:t>64</a:t>
                      </a:r>
                      <a:r>
                        <a:rPr lang="en-US" sz="700" kern="100" dirty="0">
                          <a:latin typeface="標楷體" pitchFamily="65" charset="-120"/>
                          <a:ea typeface="標楷體" pitchFamily="65" charset="-120"/>
                        </a:rPr>
                        <a:t> 153  </a:t>
                      </a:r>
                      <a:r>
                        <a:rPr lang="en-US" sz="700" kern="100" dirty="0">
                          <a:highlight>
                            <a:srgbClr val="FF0000"/>
                          </a:highlight>
                          <a:latin typeface="標楷體" pitchFamily="65" charset="-120"/>
                          <a:ea typeface="標楷體" pitchFamily="65" charset="-120"/>
                        </a:rPr>
                        <a:t>70</a:t>
                      </a:r>
                      <a:r>
                        <a:rPr lang="en-US" sz="700" kern="100" dirty="0">
                          <a:latin typeface="標楷體" pitchFamily="65" charset="-120"/>
                          <a:ea typeface="標楷體" pitchFamily="65" charset="-120"/>
                        </a:rPr>
                        <a:t> 141 178  </a:t>
                      </a:r>
                      <a:r>
                        <a:rPr lang="en-US" sz="700" kern="100" dirty="0">
                          <a:highlight>
                            <a:srgbClr val="FF0000"/>
                          </a:highlight>
                          <a:latin typeface="標楷體" pitchFamily="65" charset="-120"/>
                          <a:ea typeface="標楷體" pitchFamily="65" charset="-120"/>
                        </a:rPr>
                        <a:t>74</a:t>
                      </a:r>
                      <a:r>
                        <a:rPr lang="en-US" sz="700" kern="100" dirty="0">
                          <a:latin typeface="標楷體" pitchFamily="65" charset="-120"/>
                          <a:ea typeface="標楷體" pitchFamily="65" charset="-120"/>
                        </a:rPr>
                        <a:t> 103 147 102  </a:t>
                      </a:r>
                      <a:r>
                        <a:rPr lang="en-US" sz="700" kern="100" dirty="0">
                          <a:highlight>
                            <a:srgbClr val="FF0000"/>
                          </a:highlight>
                          <a:latin typeface="標楷體" pitchFamily="65" charset="-120"/>
                          <a:ea typeface="標楷體" pitchFamily="65" charset="-120"/>
                        </a:rPr>
                        <a:t>95</a:t>
                      </a:r>
                      <a:r>
                        <a:rPr lang="en-US" sz="700" kern="100" dirty="0">
                          <a:latin typeface="標楷體" pitchFamily="65" charset="-120"/>
                          <a:ea typeface="標楷體" pitchFamily="65" charset="-120"/>
                        </a:rPr>
                        <a:t> 168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a:t>
                      </a:r>
                      <a:r>
                        <a:rPr lang="en-US" sz="700" kern="100" dirty="0">
                          <a:highlight>
                            <a:srgbClr val="FF0000"/>
                          </a:highlight>
                          <a:latin typeface="標楷體" pitchFamily="65" charset="-120"/>
                          <a:ea typeface="標楷體" pitchFamily="65" charset="-120"/>
                        </a:rPr>
                        <a:t>99</a:t>
                      </a:r>
                      <a:r>
                        <a:rPr lang="en-US" sz="700" kern="100" dirty="0">
                          <a:latin typeface="標楷體" pitchFamily="65" charset="-120"/>
                          <a:ea typeface="標楷體" pitchFamily="65" charset="-120"/>
                        </a:rPr>
                        <a:t> 162  </a:t>
                      </a:r>
                      <a:r>
                        <a:rPr lang="en-US" sz="700" kern="100" dirty="0">
                          <a:highlight>
                            <a:srgbClr val="FF0000"/>
                          </a:highlight>
                          <a:latin typeface="標楷體" pitchFamily="65" charset="-120"/>
                          <a:ea typeface="標楷體" pitchFamily="65" charset="-120"/>
                        </a:rPr>
                        <a:t>97</a:t>
                      </a:r>
                      <a:r>
                        <a:rPr lang="en-US" sz="700" kern="100" dirty="0">
                          <a:latin typeface="標楷體" pitchFamily="65" charset="-120"/>
                          <a:ea typeface="標楷體" pitchFamily="65" charset="-120"/>
                        </a:rPr>
                        <a:t> 105 109 175 100 118 170  </a:t>
                      </a:r>
                      <a:r>
                        <a:rPr lang="en-US" sz="700" kern="100" dirty="0">
                          <a:highlight>
                            <a:srgbClr val="FF0000"/>
                          </a:highlight>
                          <a:latin typeface="標楷體" pitchFamily="65" charset="-120"/>
                          <a:ea typeface="標楷體" pitchFamily="65" charset="-120"/>
                        </a:rPr>
                        <a:t>91  99</a:t>
                      </a:r>
                      <a:r>
                        <a:rPr lang="en-US" sz="700" kern="100" dirty="0">
                          <a:latin typeface="標楷體" pitchFamily="65" charset="-120"/>
                          <a:ea typeface="標楷體" pitchFamily="65" charset="-120"/>
                        </a:rPr>
                        <a:t> 178  </a:t>
                      </a:r>
                      <a:r>
                        <a:rPr lang="en-US" sz="700" kern="100" dirty="0">
                          <a:highlight>
                            <a:srgbClr val="FF0000"/>
                          </a:highlight>
                          <a:latin typeface="標楷體" pitchFamily="65" charset="-120"/>
                          <a:ea typeface="標楷體" pitchFamily="65" charset="-120"/>
                        </a:rPr>
                        <a:t>89  99</a:t>
                      </a:r>
                      <a:r>
                        <a:rPr lang="en-US" sz="700" kern="100" dirty="0">
                          <a:latin typeface="標楷體" pitchFamily="65" charset="-120"/>
                          <a:ea typeface="標楷體" pitchFamily="65" charset="-120"/>
                        </a:rPr>
                        <a:t> 168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179 179 162 102 181 182 181 181 182 181  </a:t>
                      </a:r>
                      <a:r>
                        <a:rPr lang="en-US" sz="700" kern="100" dirty="0">
                          <a:highlight>
                            <a:srgbClr val="FF0000"/>
                          </a:highlight>
                          <a:latin typeface="標楷體" pitchFamily="65" charset="-120"/>
                          <a:ea typeface="標楷體" pitchFamily="65" charset="-120"/>
                        </a:rPr>
                        <a:t>86</a:t>
                      </a:r>
                      <a:r>
                        <a:rPr lang="en-US" sz="700" kern="100" dirty="0">
                          <a:latin typeface="標楷體" pitchFamily="65" charset="-120"/>
                          <a:ea typeface="標楷體" pitchFamily="65" charset="-120"/>
                        </a:rPr>
                        <a:t> 116 181 100 104 169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179 180 172 156 181 183 183 183 184 183 177 180 183 178 178 170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182 181 181 181 181 183 184 184 184 184 184 185 184 184 184 170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181 180 181 183 183 184 184 185 185 185 185 185 185 185 184 170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181 181 182 183 184 185 186 187 187 186 186 187 187 185 184 169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181 182 183 184 184 186 186 187 187 188 188 187 188 186 186 169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175 170 172 173 175 178 179 181 178 175 175 176 176 176 176 162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181 179 178 178 179 179 178 177 176 175 176 176 175 176 176 166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180 179 179 179 180 181 180 179 178 177 177 177 177 177 177 167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181 180 181 181 181 182 181 180 179 179 178 178 178 179 178 168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183 182 183 182 183 183 183 181 181 180 179 180 179 179 179 169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184 182 183 182 182 183 184 183 181 181 181 181 180 181 181 169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165 103 165 121 181  </a:t>
                      </a:r>
                      <a:r>
                        <a:rPr lang="en-US" sz="700" kern="100" dirty="0">
                          <a:highlight>
                            <a:srgbClr val="FF0000"/>
                          </a:highlight>
                          <a:latin typeface="標楷體" pitchFamily="65" charset="-120"/>
                          <a:ea typeface="標楷體" pitchFamily="65" charset="-120"/>
                        </a:rPr>
                        <a:t>95</a:t>
                      </a:r>
                      <a:r>
                        <a:rPr lang="en-US" sz="700" kern="100" dirty="0">
                          <a:latin typeface="標楷體" pitchFamily="65" charset="-120"/>
                          <a:ea typeface="標楷體" pitchFamily="65" charset="-120"/>
                        </a:rPr>
                        <a:t> 158 </a:t>
                      </a:r>
                      <a:r>
                        <a:rPr lang="en-US" sz="700" kern="100" dirty="0">
                          <a:highlight>
                            <a:srgbClr val="FF0000"/>
                          </a:highlight>
                          <a:latin typeface="標楷體" pitchFamily="65" charset="-120"/>
                          <a:ea typeface="標楷體" pitchFamily="65" charset="-120"/>
                        </a:rPr>
                        <a:t>100  97</a:t>
                      </a:r>
                      <a:r>
                        <a:rPr lang="en-US" sz="700" kern="100" dirty="0">
                          <a:latin typeface="標楷體" pitchFamily="65" charset="-120"/>
                          <a:ea typeface="標楷體" pitchFamily="65" charset="-120"/>
                        </a:rPr>
                        <a:t> 153  </a:t>
                      </a:r>
                      <a:r>
                        <a:rPr lang="en-US" sz="700" kern="100" dirty="0">
                          <a:highlight>
                            <a:srgbClr val="FF0000"/>
                          </a:highlight>
                          <a:latin typeface="標楷體" pitchFamily="65" charset="-120"/>
                          <a:ea typeface="標楷體" pitchFamily="65" charset="-120"/>
                        </a:rPr>
                        <a:t>99</a:t>
                      </a:r>
                      <a:r>
                        <a:rPr lang="en-US" sz="700" kern="100" dirty="0">
                          <a:latin typeface="標楷體" pitchFamily="65" charset="-120"/>
                          <a:ea typeface="標楷體" pitchFamily="65" charset="-120"/>
                        </a:rPr>
                        <a:t> 181  </a:t>
                      </a:r>
                      <a:r>
                        <a:rPr lang="en-US" sz="700" kern="100" dirty="0">
                          <a:highlight>
                            <a:srgbClr val="FF0000"/>
                          </a:highlight>
                          <a:latin typeface="標楷體" pitchFamily="65" charset="-120"/>
                          <a:ea typeface="標楷體" pitchFamily="65" charset="-120"/>
                        </a:rPr>
                        <a:t>89</a:t>
                      </a:r>
                      <a:r>
                        <a:rPr lang="en-US" sz="700" kern="100" dirty="0">
                          <a:latin typeface="標楷體" pitchFamily="65" charset="-120"/>
                          <a:ea typeface="標楷體" pitchFamily="65" charset="-120"/>
                        </a:rPr>
                        <a:t> 181 </a:t>
                      </a:r>
                      <a:r>
                        <a:rPr lang="en-US" sz="700" kern="100" dirty="0">
                          <a:highlight>
                            <a:srgbClr val="FF0000"/>
                          </a:highlight>
                          <a:latin typeface="標楷體" pitchFamily="65" charset="-120"/>
                          <a:ea typeface="標楷體" pitchFamily="65" charset="-120"/>
                        </a:rPr>
                        <a:t>100</a:t>
                      </a:r>
                      <a:r>
                        <a:rPr lang="en-US" sz="700" kern="100" dirty="0">
                          <a:latin typeface="標楷體" pitchFamily="65" charset="-120"/>
                          <a:ea typeface="標楷體" pitchFamily="65" charset="-120"/>
                        </a:rPr>
                        <a:t> 170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181 101 104 103 182  </a:t>
                      </a:r>
                      <a:r>
                        <a:rPr lang="en-US" sz="700" kern="100" dirty="0">
                          <a:highlight>
                            <a:srgbClr val="FF0000"/>
                          </a:highlight>
                          <a:latin typeface="標楷體" pitchFamily="65" charset="-120"/>
                          <a:ea typeface="標楷體" pitchFamily="65" charset="-120"/>
                        </a:rPr>
                        <a:t>70</a:t>
                      </a:r>
                      <a:r>
                        <a:rPr lang="en-US" sz="700" kern="100" dirty="0">
                          <a:latin typeface="標楷體" pitchFamily="65" charset="-120"/>
                          <a:ea typeface="標楷體" pitchFamily="65" charset="-120"/>
                        </a:rPr>
                        <a:t> 156 103 114 132  </a:t>
                      </a:r>
                      <a:r>
                        <a:rPr lang="en-US" sz="700" kern="100" dirty="0">
                          <a:highlight>
                            <a:srgbClr val="FF0000"/>
                          </a:highlight>
                          <a:latin typeface="標楷體" pitchFamily="65" charset="-120"/>
                          <a:ea typeface="標楷體" pitchFamily="65" charset="-120"/>
                        </a:rPr>
                        <a:t>74</a:t>
                      </a:r>
                      <a:r>
                        <a:rPr lang="en-US" sz="700" kern="100" dirty="0">
                          <a:latin typeface="標楷體" pitchFamily="65" charset="-120"/>
                          <a:ea typeface="標楷體" pitchFamily="65" charset="-120"/>
                        </a:rPr>
                        <a:t> 160  </a:t>
                      </a:r>
                      <a:r>
                        <a:rPr lang="en-US" sz="700" kern="100" dirty="0">
                          <a:highlight>
                            <a:srgbClr val="FF0000"/>
                          </a:highlight>
                          <a:latin typeface="標楷體" pitchFamily="65" charset="-120"/>
                          <a:ea typeface="標楷體" pitchFamily="65" charset="-120"/>
                        </a:rPr>
                        <a:t>59</a:t>
                      </a:r>
                      <a:r>
                        <a:rPr lang="en-US" sz="700" kern="100" dirty="0">
                          <a:latin typeface="標楷體" pitchFamily="65" charset="-120"/>
                          <a:ea typeface="標楷體" pitchFamily="65" charset="-120"/>
                        </a:rPr>
                        <a:t> 160  </a:t>
                      </a:r>
                      <a:r>
                        <a:rPr lang="en-US" sz="700" kern="100" dirty="0">
                          <a:highlight>
                            <a:srgbClr val="FF0000"/>
                          </a:highlight>
                          <a:latin typeface="標楷體" pitchFamily="65" charset="-120"/>
                          <a:ea typeface="標楷體" pitchFamily="65" charset="-120"/>
                        </a:rPr>
                        <a:t>88</a:t>
                      </a:r>
                      <a:r>
                        <a:rPr lang="en-US" sz="700" kern="100" dirty="0">
                          <a:latin typeface="標楷體" pitchFamily="65" charset="-120"/>
                          <a:ea typeface="標楷體" pitchFamily="65" charset="-120"/>
                        </a:rPr>
                        <a:t> 171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183 144  </a:t>
                      </a:r>
                      <a:r>
                        <a:rPr lang="en-US" sz="700" kern="100" dirty="0">
                          <a:highlight>
                            <a:srgbClr val="FF0000"/>
                          </a:highlight>
                          <a:latin typeface="標楷體" pitchFamily="65" charset="-120"/>
                          <a:ea typeface="標楷體" pitchFamily="65" charset="-120"/>
                        </a:rPr>
                        <a:t>78</a:t>
                      </a:r>
                      <a:r>
                        <a:rPr lang="en-US" sz="700" kern="100" dirty="0">
                          <a:latin typeface="標楷體" pitchFamily="65" charset="-120"/>
                          <a:ea typeface="標楷體" pitchFamily="65" charset="-120"/>
                        </a:rPr>
                        <a:t> 109 176  </a:t>
                      </a:r>
                      <a:r>
                        <a:rPr lang="en-US" sz="700" kern="100" dirty="0">
                          <a:highlight>
                            <a:srgbClr val="FF0000"/>
                          </a:highlight>
                          <a:latin typeface="標楷體" pitchFamily="65" charset="-120"/>
                          <a:ea typeface="標楷體" pitchFamily="65" charset="-120"/>
                        </a:rPr>
                        <a:t>66</a:t>
                      </a:r>
                      <a:r>
                        <a:rPr lang="en-US" sz="700" kern="100" dirty="0">
                          <a:latin typeface="標楷體" pitchFamily="65" charset="-120"/>
                          <a:ea typeface="標楷體" pitchFamily="65" charset="-120"/>
                        </a:rPr>
                        <a:t> 155  </a:t>
                      </a:r>
                      <a:r>
                        <a:rPr lang="en-US" sz="700" kern="100" dirty="0">
                          <a:highlight>
                            <a:srgbClr val="FF0000"/>
                          </a:highlight>
                          <a:latin typeface="標楷體" pitchFamily="65" charset="-120"/>
                          <a:ea typeface="標楷體" pitchFamily="65" charset="-120"/>
                        </a:rPr>
                        <a:t>72</a:t>
                      </a:r>
                      <a:r>
                        <a:rPr lang="en-US" sz="700" kern="100" dirty="0">
                          <a:latin typeface="標楷體" pitchFamily="65" charset="-120"/>
                          <a:ea typeface="標楷體" pitchFamily="65" charset="-120"/>
                        </a:rPr>
                        <a:t> 143 181  </a:t>
                      </a:r>
                      <a:r>
                        <a:rPr lang="en-US" sz="700" kern="100" dirty="0">
                          <a:highlight>
                            <a:srgbClr val="FF0000"/>
                          </a:highlight>
                          <a:latin typeface="標楷體" pitchFamily="65" charset="-120"/>
                          <a:ea typeface="標楷體" pitchFamily="65" charset="-120"/>
                        </a:rPr>
                        <a:t>77</a:t>
                      </a:r>
                      <a:r>
                        <a:rPr lang="en-US" sz="700" kern="100" dirty="0">
                          <a:latin typeface="標楷體" pitchFamily="65" charset="-120"/>
                          <a:ea typeface="標楷體" pitchFamily="65" charset="-120"/>
                        </a:rPr>
                        <a:t> 106 150 105  </a:t>
                      </a:r>
                      <a:r>
                        <a:rPr lang="en-US" sz="700" kern="100" dirty="0">
                          <a:highlight>
                            <a:srgbClr val="FF0000"/>
                          </a:highlight>
                          <a:latin typeface="標楷體" pitchFamily="65" charset="-120"/>
                          <a:ea typeface="標楷體" pitchFamily="65" charset="-120"/>
                        </a:rPr>
                        <a:t>97</a:t>
                      </a:r>
                      <a:r>
                        <a:rPr lang="en-US" sz="700" kern="100" dirty="0">
                          <a:latin typeface="標楷體" pitchFamily="65" charset="-120"/>
                          <a:ea typeface="標楷體" pitchFamily="65" charset="-120"/>
                        </a:rPr>
                        <a:t> 171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181 101 165 </a:t>
                      </a:r>
                      <a:r>
                        <a:rPr lang="en-US" sz="700" kern="100" dirty="0">
                          <a:highlight>
                            <a:srgbClr val="FF0000"/>
                          </a:highlight>
                          <a:latin typeface="標楷體" pitchFamily="65" charset="-120"/>
                          <a:ea typeface="標楷體" pitchFamily="65" charset="-120"/>
                        </a:rPr>
                        <a:t>100</a:t>
                      </a:r>
                      <a:r>
                        <a:rPr lang="en-US" sz="700" kern="100" dirty="0">
                          <a:latin typeface="標楷體" pitchFamily="65" charset="-120"/>
                          <a:ea typeface="標楷體" pitchFamily="65" charset="-120"/>
                        </a:rPr>
                        <a:t> 108 112 179 104 121 173  </a:t>
                      </a:r>
                      <a:r>
                        <a:rPr lang="en-US" sz="700" kern="100" dirty="0">
                          <a:highlight>
                            <a:srgbClr val="FF0000"/>
                          </a:highlight>
                          <a:latin typeface="標楷體" pitchFamily="65" charset="-120"/>
                          <a:ea typeface="標楷體" pitchFamily="65" charset="-120"/>
                        </a:rPr>
                        <a:t>92</a:t>
                      </a:r>
                      <a:r>
                        <a:rPr lang="en-US" sz="700" kern="100" dirty="0">
                          <a:latin typeface="標楷體" pitchFamily="65" charset="-120"/>
                          <a:ea typeface="標楷體" pitchFamily="65" charset="-120"/>
                        </a:rPr>
                        <a:t> 101 181  </a:t>
                      </a:r>
                      <a:r>
                        <a:rPr lang="en-US" sz="700" kern="100" dirty="0">
                          <a:highlight>
                            <a:srgbClr val="FF0000"/>
                          </a:highlight>
                          <a:latin typeface="標楷體" pitchFamily="65" charset="-120"/>
                          <a:ea typeface="標楷體" pitchFamily="65" charset="-120"/>
                        </a:rPr>
                        <a:t>92</a:t>
                      </a:r>
                      <a:r>
                        <a:rPr lang="en-US" sz="700" kern="100" dirty="0">
                          <a:latin typeface="標楷體" pitchFamily="65" charset="-120"/>
                          <a:ea typeface="標楷體" pitchFamily="65" charset="-120"/>
                        </a:rPr>
                        <a:t> 102 171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182 183 164 105 184 185 185 185 185 185  </a:t>
                      </a:r>
                      <a:r>
                        <a:rPr lang="en-US" sz="700" kern="100" dirty="0">
                          <a:highlight>
                            <a:srgbClr val="FF0000"/>
                          </a:highlight>
                          <a:latin typeface="標楷體" pitchFamily="65" charset="-120"/>
                          <a:ea typeface="標楷體" pitchFamily="65" charset="-120"/>
                        </a:rPr>
                        <a:t>88</a:t>
                      </a:r>
                      <a:r>
                        <a:rPr lang="en-US" sz="700" kern="100" dirty="0">
                          <a:latin typeface="標楷體" pitchFamily="65" charset="-120"/>
                          <a:ea typeface="標楷體" pitchFamily="65" charset="-120"/>
                        </a:rPr>
                        <a:t> 119 185 102 107 172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183 184 176 159 185 186 186 186 187 186 180 183 186 181 181 172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185 184 184 184 185 186 187 187 187 187 187 188 187 187 187 173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185 183 184 186 186 187 187 188 188 188 188 188 188 188 187 173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184 184 185 186 187 188 189 190 190 189 189 190 190 188 187 172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185 185 186 187 187 189 189 191 191 192 192 191 192 189 189 172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178 173 175 176 178 181 182 185 182 179 178 180 180 179 179 164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178 176 175 175 176 176 175 175 173 172 174 173 173 173 173 164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176 176 176 176 177 178 177 176 175 174 174 175 174 174 174 166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178 177 178 178 177 179 178 177 176 176 175 175 175 176 175 166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180 179 180 180 180 181 180 178 177 177 176 176 176 176 176 167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181 179 181 180 180 181 181 181 179 178 178 178 177 178 178 167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163 104 163 120 178  </a:t>
                      </a:r>
                      <a:r>
                        <a:rPr lang="en-US" sz="700" kern="100" dirty="0">
                          <a:highlight>
                            <a:srgbClr val="FF0000"/>
                          </a:highlight>
                          <a:latin typeface="標楷體" pitchFamily="65" charset="-120"/>
                          <a:ea typeface="標楷體" pitchFamily="65" charset="-120"/>
                        </a:rPr>
                        <a:t>94</a:t>
                      </a:r>
                      <a:r>
                        <a:rPr lang="en-US" sz="700" kern="100" dirty="0">
                          <a:latin typeface="標楷體" pitchFamily="65" charset="-120"/>
                          <a:ea typeface="標楷體" pitchFamily="65" charset="-120"/>
                        </a:rPr>
                        <a:t> 155  </a:t>
                      </a:r>
                      <a:r>
                        <a:rPr lang="en-US" sz="700" kern="100" dirty="0">
                          <a:highlight>
                            <a:srgbClr val="FF0000"/>
                          </a:highlight>
                          <a:latin typeface="標楷體" pitchFamily="65" charset="-120"/>
                          <a:ea typeface="標楷體" pitchFamily="65" charset="-120"/>
                        </a:rPr>
                        <a:t>98</a:t>
                      </a:r>
                      <a:r>
                        <a:rPr lang="en-US" sz="700" kern="100" dirty="0">
                          <a:latin typeface="標楷體" pitchFamily="65" charset="-120"/>
                          <a:ea typeface="標楷體" pitchFamily="65" charset="-120"/>
                        </a:rPr>
                        <a:t> 100 150  </a:t>
                      </a:r>
                      <a:r>
                        <a:rPr lang="en-US" sz="700" kern="100" dirty="0">
                          <a:highlight>
                            <a:srgbClr val="FF0000"/>
                          </a:highlight>
                          <a:latin typeface="標楷體" pitchFamily="65" charset="-120"/>
                          <a:ea typeface="標楷體" pitchFamily="65" charset="-120"/>
                        </a:rPr>
                        <a:t>98</a:t>
                      </a:r>
                      <a:r>
                        <a:rPr lang="en-US" sz="700" kern="100" dirty="0">
                          <a:latin typeface="標楷體" pitchFamily="65" charset="-120"/>
                          <a:ea typeface="標楷體" pitchFamily="65" charset="-120"/>
                        </a:rPr>
                        <a:t> 178  </a:t>
                      </a:r>
                      <a:r>
                        <a:rPr lang="en-US" sz="700" kern="100" dirty="0">
                          <a:highlight>
                            <a:srgbClr val="FF0000"/>
                          </a:highlight>
                          <a:latin typeface="標楷體" pitchFamily="65" charset="-120"/>
                          <a:ea typeface="標楷體" pitchFamily="65" charset="-120"/>
                        </a:rPr>
                        <a:t>90</a:t>
                      </a:r>
                      <a:r>
                        <a:rPr lang="en-US" sz="700" kern="100" dirty="0">
                          <a:latin typeface="標楷體" pitchFamily="65" charset="-120"/>
                          <a:ea typeface="標楷體" pitchFamily="65" charset="-120"/>
                        </a:rPr>
                        <a:t> 178  </a:t>
                      </a:r>
                      <a:r>
                        <a:rPr lang="en-US" sz="700" kern="100" dirty="0">
                          <a:highlight>
                            <a:srgbClr val="FF0000"/>
                          </a:highlight>
                          <a:latin typeface="標楷體" pitchFamily="65" charset="-120"/>
                          <a:ea typeface="標楷體" pitchFamily="65" charset="-120"/>
                        </a:rPr>
                        <a:t>99</a:t>
                      </a:r>
                      <a:r>
                        <a:rPr lang="en-US" sz="700" kern="100" dirty="0">
                          <a:latin typeface="標楷體" pitchFamily="65" charset="-120"/>
                          <a:ea typeface="標楷體" pitchFamily="65" charset="-120"/>
                        </a:rPr>
                        <a:t> 168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a:t>
                      </a:r>
                      <a:r>
                        <a:rPr lang="en-US" sz="700" kern="100" dirty="0">
                          <a:highlight>
                            <a:srgbClr val="FF0000"/>
                          </a:highlight>
                          <a:latin typeface="標楷體" pitchFamily="65" charset="-120"/>
                          <a:ea typeface="標楷體" pitchFamily="65" charset="-120"/>
                        </a:rPr>
                        <a:t>100</a:t>
                      </a:r>
                      <a:r>
                        <a:rPr lang="en-US" sz="700" kern="100" dirty="0">
                          <a:latin typeface="標楷體" pitchFamily="65" charset="-120"/>
                          <a:ea typeface="標楷體" pitchFamily="65" charset="-120"/>
                        </a:rPr>
                        <a:t> 102 101 179  </a:t>
                      </a:r>
                      <a:r>
                        <a:rPr lang="en-US" sz="700" kern="100" dirty="0">
                          <a:highlight>
                            <a:srgbClr val="FF0000"/>
                          </a:highlight>
                          <a:latin typeface="標楷體" pitchFamily="65" charset="-120"/>
                          <a:ea typeface="標楷體" pitchFamily="65" charset="-120"/>
                        </a:rPr>
                        <a:t>68</a:t>
                      </a:r>
                      <a:r>
                        <a:rPr lang="en-US" sz="700" kern="100" dirty="0">
                          <a:latin typeface="標楷體" pitchFamily="65" charset="-120"/>
                          <a:ea typeface="標楷體" pitchFamily="65" charset="-120"/>
                        </a:rPr>
                        <a:t> 154 </a:t>
                      </a:r>
                      <a:r>
                        <a:rPr lang="en-US" sz="700" kern="100" dirty="0">
                          <a:highlight>
                            <a:srgbClr val="FF0000"/>
                          </a:highlight>
                          <a:latin typeface="標楷體" pitchFamily="65" charset="-120"/>
                          <a:ea typeface="標楷體" pitchFamily="65" charset="-120"/>
                        </a:rPr>
                        <a:t>100</a:t>
                      </a:r>
                      <a:r>
                        <a:rPr lang="en-US" sz="700" kern="100" dirty="0">
                          <a:latin typeface="標楷體" pitchFamily="65" charset="-120"/>
                          <a:ea typeface="標楷體" pitchFamily="65" charset="-120"/>
                        </a:rPr>
                        <a:t> 116 129  </a:t>
                      </a:r>
                      <a:r>
                        <a:rPr lang="en-US" sz="700" kern="100" dirty="0">
                          <a:highlight>
                            <a:srgbClr val="FF0000"/>
                          </a:highlight>
                          <a:latin typeface="標楷體" pitchFamily="65" charset="-120"/>
                          <a:ea typeface="標楷體" pitchFamily="65" charset="-120"/>
                        </a:rPr>
                        <a:t>73</a:t>
                      </a:r>
                      <a:r>
                        <a:rPr lang="en-US" sz="700" kern="100" dirty="0">
                          <a:latin typeface="標楷體" pitchFamily="65" charset="-120"/>
                          <a:ea typeface="標楷體" pitchFamily="65" charset="-120"/>
                        </a:rPr>
                        <a:t> 158  </a:t>
                      </a:r>
                      <a:r>
                        <a:rPr lang="en-US" sz="700" kern="100" dirty="0">
                          <a:highlight>
                            <a:srgbClr val="FF0000"/>
                          </a:highlight>
                          <a:latin typeface="標楷體" pitchFamily="65" charset="-120"/>
                          <a:ea typeface="標楷體" pitchFamily="65" charset="-120"/>
                        </a:rPr>
                        <a:t>57</a:t>
                      </a:r>
                      <a:r>
                        <a:rPr lang="en-US" sz="700" kern="100" dirty="0">
                          <a:latin typeface="標楷體" pitchFamily="65" charset="-120"/>
                          <a:ea typeface="標楷體" pitchFamily="65" charset="-120"/>
                        </a:rPr>
                        <a:t> 157  </a:t>
                      </a:r>
                      <a:r>
                        <a:rPr lang="en-US" sz="700" kern="100" dirty="0">
                          <a:highlight>
                            <a:srgbClr val="FF0000"/>
                          </a:highlight>
                          <a:latin typeface="標楷體" pitchFamily="65" charset="-120"/>
                          <a:ea typeface="標楷體" pitchFamily="65" charset="-120"/>
                        </a:rPr>
                        <a:t>86</a:t>
                      </a:r>
                      <a:r>
                        <a:rPr lang="en-US" sz="700" kern="100" dirty="0">
                          <a:latin typeface="標楷體" pitchFamily="65" charset="-120"/>
                          <a:ea typeface="標楷體" pitchFamily="65" charset="-120"/>
                        </a:rPr>
                        <a:t> 169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180 143  </a:t>
                      </a:r>
                      <a:r>
                        <a:rPr lang="en-US" sz="700" kern="100" dirty="0">
                          <a:highlight>
                            <a:srgbClr val="FF0000"/>
                          </a:highlight>
                          <a:latin typeface="標楷體" pitchFamily="65" charset="-120"/>
                          <a:ea typeface="標楷體" pitchFamily="65" charset="-120"/>
                        </a:rPr>
                        <a:t>77</a:t>
                      </a:r>
                      <a:r>
                        <a:rPr lang="en-US" sz="700" kern="100" dirty="0">
                          <a:latin typeface="標楷體" pitchFamily="65" charset="-120"/>
                          <a:ea typeface="標楷體" pitchFamily="65" charset="-120"/>
                        </a:rPr>
                        <a:t> 106 174  </a:t>
                      </a:r>
                      <a:r>
                        <a:rPr lang="en-US" sz="700" kern="100" dirty="0">
                          <a:highlight>
                            <a:srgbClr val="FF0000"/>
                          </a:highlight>
                          <a:latin typeface="標楷體" pitchFamily="65" charset="-120"/>
                          <a:ea typeface="標楷體" pitchFamily="65" charset="-120"/>
                        </a:rPr>
                        <a:t>65</a:t>
                      </a:r>
                      <a:r>
                        <a:rPr lang="en-US" sz="700" kern="100" dirty="0">
                          <a:latin typeface="標楷體" pitchFamily="65" charset="-120"/>
                          <a:ea typeface="標楷體" pitchFamily="65" charset="-120"/>
                        </a:rPr>
                        <a:t> 153  </a:t>
                      </a:r>
                      <a:r>
                        <a:rPr lang="en-US" sz="700" kern="100" dirty="0">
                          <a:highlight>
                            <a:srgbClr val="FF0000"/>
                          </a:highlight>
                          <a:latin typeface="標楷體" pitchFamily="65" charset="-120"/>
                          <a:ea typeface="標楷體" pitchFamily="65" charset="-120"/>
                        </a:rPr>
                        <a:t>72</a:t>
                      </a:r>
                      <a:r>
                        <a:rPr lang="en-US" sz="700" kern="100" dirty="0">
                          <a:latin typeface="標楷體" pitchFamily="65" charset="-120"/>
                          <a:ea typeface="標楷體" pitchFamily="65" charset="-120"/>
                        </a:rPr>
                        <a:t> 141 178  </a:t>
                      </a:r>
                      <a:r>
                        <a:rPr lang="en-US" sz="700" kern="100" dirty="0">
                          <a:highlight>
                            <a:srgbClr val="FF0000"/>
                          </a:highlight>
                          <a:latin typeface="標楷體" pitchFamily="65" charset="-120"/>
                          <a:ea typeface="標楷體" pitchFamily="65" charset="-120"/>
                        </a:rPr>
                        <a:t>75</a:t>
                      </a:r>
                      <a:r>
                        <a:rPr lang="en-US" sz="700" kern="100" dirty="0">
                          <a:latin typeface="標楷體" pitchFamily="65" charset="-120"/>
                          <a:ea typeface="標楷體" pitchFamily="65" charset="-120"/>
                        </a:rPr>
                        <a:t> 105 148 103  </a:t>
                      </a:r>
                      <a:r>
                        <a:rPr lang="en-US" sz="700" kern="100" dirty="0">
                          <a:highlight>
                            <a:srgbClr val="FF0000"/>
                          </a:highlight>
                          <a:latin typeface="標楷體" pitchFamily="65" charset="-120"/>
                          <a:ea typeface="標楷體" pitchFamily="65" charset="-120"/>
                        </a:rPr>
                        <a:t>95</a:t>
                      </a:r>
                      <a:r>
                        <a:rPr lang="en-US" sz="700" kern="100" dirty="0">
                          <a:latin typeface="標楷體" pitchFamily="65" charset="-120"/>
                          <a:ea typeface="標楷體" pitchFamily="65" charset="-120"/>
                        </a:rPr>
                        <a:t> 169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a:t>
                      </a:r>
                      <a:r>
                        <a:rPr lang="en-US" sz="700" kern="100" dirty="0">
                          <a:highlight>
                            <a:srgbClr val="FF0000"/>
                          </a:highlight>
                          <a:latin typeface="標楷體" pitchFamily="65" charset="-120"/>
                          <a:ea typeface="標楷體" pitchFamily="65" charset="-120"/>
                        </a:rPr>
                        <a:t>99</a:t>
                      </a:r>
                      <a:r>
                        <a:rPr lang="en-US" sz="700" kern="100" dirty="0">
                          <a:latin typeface="標楷體" pitchFamily="65" charset="-120"/>
                          <a:ea typeface="標楷體" pitchFamily="65" charset="-120"/>
                        </a:rPr>
                        <a:t> 162  </a:t>
                      </a:r>
                      <a:r>
                        <a:rPr lang="en-US" sz="700" kern="100" dirty="0">
                          <a:highlight>
                            <a:srgbClr val="FF0000"/>
                          </a:highlight>
                          <a:latin typeface="標楷體" pitchFamily="65" charset="-120"/>
                          <a:ea typeface="標楷體" pitchFamily="65" charset="-120"/>
                        </a:rPr>
                        <a:t>97</a:t>
                      </a:r>
                      <a:r>
                        <a:rPr lang="en-US" sz="700" kern="100" dirty="0">
                          <a:latin typeface="標楷體" pitchFamily="65" charset="-120"/>
                          <a:ea typeface="標楷體" pitchFamily="65" charset="-120"/>
                        </a:rPr>
                        <a:t> 107 110 177 106 121 171  </a:t>
                      </a:r>
                      <a:r>
                        <a:rPr lang="en-US" sz="700" kern="100" dirty="0">
                          <a:highlight>
                            <a:srgbClr val="FF0000"/>
                          </a:highlight>
                          <a:latin typeface="標楷體" pitchFamily="65" charset="-120"/>
                          <a:ea typeface="標楷體" pitchFamily="65" charset="-120"/>
                        </a:rPr>
                        <a:t>92 100</a:t>
                      </a:r>
                      <a:r>
                        <a:rPr lang="en-US" sz="700" kern="100" dirty="0">
                          <a:latin typeface="標楷體" pitchFamily="65" charset="-120"/>
                          <a:ea typeface="標楷體" pitchFamily="65" charset="-120"/>
                        </a:rPr>
                        <a:t> 179  </a:t>
                      </a:r>
                      <a:r>
                        <a:rPr lang="en-US" sz="700" kern="100" dirty="0">
                          <a:highlight>
                            <a:srgbClr val="FF0000"/>
                          </a:highlight>
                          <a:latin typeface="標楷體" pitchFamily="65" charset="-120"/>
                          <a:ea typeface="標楷體" pitchFamily="65" charset="-120"/>
                        </a:rPr>
                        <a:t>90 100</a:t>
                      </a:r>
                      <a:r>
                        <a:rPr lang="en-US" sz="700" kern="100" dirty="0">
                          <a:latin typeface="標楷體" pitchFamily="65" charset="-120"/>
                          <a:ea typeface="標楷體" pitchFamily="65" charset="-120"/>
                        </a:rPr>
                        <a:t> 169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179 180 163 103 181 182 182 182 183 182  </a:t>
                      </a:r>
                      <a:r>
                        <a:rPr lang="en-US" sz="700" kern="100" dirty="0">
                          <a:highlight>
                            <a:srgbClr val="FF0000"/>
                          </a:highlight>
                          <a:latin typeface="標楷體" pitchFamily="65" charset="-120"/>
                          <a:ea typeface="標楷體" pitchFamily="65" charset="-120"/>
                        </a:rPr>
                        <a:t>88</a:t>
                      </a:r>
                      <a:r>
                        <a:rPr lang="en-US" sz="700" kern="100" dirty="0">
                          <a:latin typeface="標楷體" pitchFamily="65" charset="-120"/>
                          <a:ea typeface="標楷體" pitchFamily="65" charset="-120"/>
                        </a:rPr>
                        <a:t> 117 182 101 104 170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180 181 173 156 182 183 183 183 184 183 177 180 183 178 178 170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182 182 182 182 182 183 183 184 184 184 184 185 184 184 183 170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182 181 182 183 183 184 184 185 186 185 185 185 185 185 184 171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182 181 182 183 183 185 186 187 188 187 187 187 187 186 184 169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182 182 183 184 184 186 187 188 188 189 189 188 189 186 186 169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176 171 173 174 175 178 180 182 179 176 176 177 177 176 176 162</a:t>
                      </a:r>
                      <a:endParaRPr lang="zh-TW" sz="700" kern="100" dirty="0">
                        <a:latin typeface="標楷體" pitchFamily="65" charset="-120"/>
                        <a:ea typeface="標楷體" pitchFamily="65" charset="-120"/>
                        <a:cs typeface="Times New Roman"/>
                      </a:endParaRPr>
                    </a:p>
                  </a:txBody>
                  <a:tcPr marL="54429" marR="54429" marT="0" marB="0"/>
                </a:tc>
              </a:tr>
            </a:tbl>
          </a:graphicData>
        </a:graphic>
      </p:graphicFrame>
      <p:graphicFrame>
        <p:nvGraphicFramePr>
          <p:cNvPr id="7" name="表格 6"/>
          <p:cNvGraphicFramePr>
            <a:graphicFrameLocks noGrp="1"/>
          </p:cNvGraphicFramePr>
          <p:nvPr/>
        </p:nvGraphicFramePr>
        <p:xfrm>
          <a:off x="6157193" y="1548720"/>
          <a:ext cx="3023319" cy="5120640"/>
        </p:xfrm>
        <a:graphic>
          <a:graphicData uri="http://schemas.openxmlformats.org/drawingml/2006/table">
            <a:tbl>
              <a:tblPr>
                <a:tableStyleId>{46F890A9-2807-4EBB-B81D-B2AA78EC7F39}</a:tableStyleId>
              </a:tblPr>
              <a:tblGrid>
                <a:gridCol w="3023319"/>
              </a:tblGrid>
              <a:tr h="4064000">
                <a:tc>
                  <a:txBody>
                    <a:bodyPr/>
                    <a:lstStyle/>
                    <a:p>
                      <a:pPr>
                        <a:spcAft>
                          <a:spcPts val="0"/>
                        </a:spcAft>
                      </a:pPr>
                      <a:r>
                        <a:rPr lang="zh-TW" sz="700" kern="100" dirty="0">
                          <a:latin typeface="標楷體" pitchFamily="65" charset="-120"/>
                          <a:ea typeface="標楷體" pitchFamily="65" charset="-120"/>
                        </a:rPr>
                        <a:t> </a:t>
                      </a:r>
                      <a:r>
                        <a:rPr lang="en-US" sz="700" kern="100" dirty="0">
                          <a:latin typeface="標楷體" pitchFamily="65" charset="-120"/>
                          <a:ea typeface="標楷體" pitchFamily="65" charset="-120"/>
                        </a:rPr>
                        <a:t>163 165 165 166 167 167 168 168 168 169 170 170 170 169 169 162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173 174 175 176 178  </a:t>
                      </a:r>
                      <a:r>
                        <a:rPr lang="en-US" sz="700" kern="100" dirty="0">
                          <a:highlight>
                            <a:srgbClr val="FF0000"/>
                          </a:highlight>
                          <a:latin typeface="標楷體" pitchFamily="65" charset="-120"/>
                          <a:ea typeface="標楷體" pitchFamily="65" charset="-120"/>
                        </a:rPr>
                        <a:t>97  86  95  99</a:t>
                      </a:r>
                      <a:r>
                        <a:rPr lang="en-US" sz="700" kern="100" dirty="0">
                          <a:latin typeface="標楷體" pitchFamily="65" charset="-120"/>
                          <a:ea typeface="標楷體" pitchFamily="65" charset="-120"/>
                        </a:rPr>
                        <a:t> 104 178 184 184 184 186 176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173 174 176 176 178 178 157 102  </a:t>
                      </a:r>
                      <a:r>
                        <a:rPr lang="en-US" sz="700" kern="100" dirty="0">
                          <a:highlight>
                            <a:srgbClr val="FF0000"/>
                          </a:highlight>
                          <a:latin typeface="標楷體" pitchFamily="65" charset="-120"/>
                          <a:ea typeface="標楷體" pitchFamily="65" charset="-120"/>
                        </a:rPr>
                        <a:t>89 100</a:t>
                      </a:r>
                      <a:r>
                        <a:rPr lang="en-US" sz="700" kern="100" dirty="0">
                          <a:latin typeface="標楷體" pitchFamily="65" charset="-120"/>
                          <a:ea typeface="標楷體" pitchFamily="65" charset="-120"/>
                        </a:rPr>
                        <a:t> 178 184 185 185 186 176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173 174 175 176 178  </a:t>
                      </a:r>
                      <a:r>
                        <a:rPr lang="en-US" sz="700" kern="100" dirty="0">
                          <a:highlight>
                            <a:srgbClr val="FF0000"/>
                          </a:highlight>
                          <a:latin typeface="標楷體" pitchFamily="65" charset="-120"/>
                          <a:ea typeface="標楷體" pitchFamily="65" charset="-120"/>
                        </a:rPr>
                        <a:t>87  56</a:t>
                      </a:r>
                      <a:r>
                        <a:rPr lang="en-US" sz="700" kern="100" dirty="0">
                          <a:latin typeface="標楷體" pitchFamily="65" charset="-120"/>
                          <a:ea typeface="標楷體" pitchFamily="65" charset="-120"/>
                        </a:rPr>
                        <a:t> 147 178 181 183 184 185 187 188 176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173 174 175 177 178 178 157 103  </a:t>
                      </a:r>
                      <a:r>
                        <a:rPr lang="en-US" sz="700" kern="100" dirty="0">
                          <a:highlight>
                            <a:srgbClr val="FF0000"/>
                          </a:highlight>
                          <a:latin typeface="標楷體" pitchFamily="65" charset="-120"/>
                          <a:ea typeface="標楷體" pitchFamily="65" charset="-120"/>
                        </a:rPr>
                        <a:t>99</a:t>
                      </a:r>
                      <a:r>
                        <a:rPr lang="en-US" sz="700" kern="100" dirty="0">
                          <a:latin typeface="標楷體" pitchFamily="65" charset="-120"/>
                          <a:ea typeface="標楷體" pitchFamily="65" charset="-120"/>
                        </a:rPr>
                        <a:t> 116 180 185 185 187 187 176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173 175 175 176 178  </a:t>
                      </a:r>
                      <a:r>
                        <a:rPr lang="en-US" sz="700" kern="100" dirty="0">
                          <a:highlight>
                            <a:srgbClr val="FF0000"/>
                          </a:highlight>
                          <a:latin typeface="標楷體" pitchFamily="65" charset="-120"/>
                          <a:ea typeface="標楷體" pitchFamily="65" charset="-120"/>
                        </a:rPr>
                        <a:t>97  72  74  91  86</a:t>
                      </a:r>
                      <a:r>
                        <a:rPr lang="en-US" sz="700" kern="100" dirty="0">
                          <a:latin typeface="標楷體" pitchFamily="65" charset="-120"/>
                          <a:ea typeface="標楷體" pitchFamily="65" charset="-120"/>
                        </a:rPr>
                        <a:t> 177 184 185 186 188 175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172 174 176 177 178 150 129 178 170 181 183 184 185 186 188 175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172 175 176 178 178  </a:t>
                      </a:r>
                      <a:r>
                        <a:rPr lang="en-US" sz="700" kern="100" dirty="0">
                          <a:highlight>
                            <a:srgbClr val="FF0000"/>
                          </a:highlight>
                          <a:latin typeface="標楷體" pitchFamily="65" charset="-120"/>
                          <a:ea typeface="標楷體" pitchFamily="65" charset="-120"/>
                        </a:rPr>
                        <a:t>95</a:t>
                      </a:r>
                      <a:r>
                        <a:rPr lang="en-US" sz="700" kern="100" dirty="0">
                          <a:latin typeface="標楷體" pitchFamily="65" charset="-120"/>
                          <a:ea typeface="標楷體" pitchFamily="65" charset="-120"/>
                        </a:rPr>
                        <a:t> 112 141 118 182 184 184 185 187 187 178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174 176 177 178 180  </a:t>
                      </a:r>
                      <a:r>
                        <a:rPr lang="en-US" sz="700" kern="100" dirty="0">
                          <a:highlight>
                            <a:srgbClr val="FF0000"/>
                          </a:highlight>
                          <a:latin typeface="標楷體" pitchFamily="65" charset="-120"/>
                          <a:ea typeface="標楷體" pitchFamily="65" charset="-120"/>
                        </a:rPr>
                        <a:t>97 100  70 100</a:t>
                      </a:r>
                      <a:r>
                        <a:rPr lang="en-US" sz="700" kern="100" dirty="0">
                          <a:latin typeface="標楷體" pitchFamily="65" charset="-120"/>
                          <a:ea typeface="標楷體" pitchFamily="65" charset="-120"/>
                        </a:rPr>
                        <a:t> 181 183 184 185 187 187 181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175 177 178 180 180 155 154 153 175 181 183 184 184 186 186 179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176 178 179 180 180  </a:t>
                      </a:r>
                      <a:r>
                        <a:rPr lang="en-US" sz="700" kern="100" dirty="0">
                          <a:highlight>
                            <a:srgbClr val="FF0000"/>
                          </a:highlight>
                          <a:latin typeface="標楷體" pitchFamily="65" charset="-120"/>
                          <a:ea typeface="標楷體" pitchFamily="65" charset="-120"/>
                        </a:rPr>
                        <a:t>93  68  64</a:t>
                      </a:r>
                      <a:r>
                        <a:rPr lang="en-US" sz="700" kern="100" dirty="0">
                          <a:latin typeface="標楷體" pitchFamily="65" charset="-120"/>
                          <a:ea typeface="標楷體" pitchFamily="65" charset="-120"/>
                        </a:rPr>
                        <a:t> 109 182 183 183 184 185 186 178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176 177 178 180 179 178 179 173 105 181 181 181 183 184 184 175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175 176 178 179 179 119 101 105  </a:t>
                      </a:r>
                      <a:r>
                        <a:rPr lang="en-US" sz="700" kern="100" dirty="0">
                          <a:highlight>
                            <a:srgbClr val="FF0000"/>
                          </a:highlight>
                          <a:latin typeface="標楷體" pitchFamily="65" charset="-120"/>
                          <a:ea typeface="標楷體" pitchFamily="65" charset="-120"/>
                        </a:rPr>
                        <a:t>97</a:t>
                      </a:r>
                      <a:r>
                        <a:rPr lang="en-US" sz="700" kern="100" dirty="0">
                          <a:latin typeface="標楷體" pitchFamily="65" charset="-120"/>
                          <a:ea typeface="標楷體" pitchFamily="65" charset="-120"/>
                        </a:rPr>
                        <a:t> 102 156 181 183 183 184 173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175 176 178 179 180 163 102  </a:t>
                      </a:r>
                      <a:r>
                        <a:rPr lang="en-US" sz="700" kern="100" dirty="0">
                          <a:highlight>
                            <a:srgbClr val="FF0000"/>
                          </a:highlight>
                          <a:latin typeface="標楷體" pitchFamily="65" charset="-120"/>
                          <a:ea typeface="標楷體" pitchFamily="65" charset="-120"/>
                        </a:rPr>
                        <a:t>75</a:t>
                      </a:r>
                      <a:r>
                        <a:rPr lang="en-US" sz="700" kern="100" dirty="0">
                          <a:latin typeface="標楷體" pitchFamily="65" charset="-120"/>
                          <a:ea typeface="標楷體" pitchFamily="65" charset="-120"/>
                        </a:rPr>
                        <a:t> 162 162 172 181 181 182 183 172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176 176 177 179 179 101  </a:t>
                      </a:r>
                      <a:r>
                        <a:rPr lang="en-US" sz="700" kern="100" dirty="0">
                          <a:highlight>
                            <a:srgbClr val="FF0000"/>
                          </a:highlight>
                          <a:latin typeface="標楷體" pitchFamily="65" charset="-120"/>
                          <a:ea typeface="標楷體" pitchFamily="65" charset="-120"/>
                        </a:rPr>
                        <a:t>99</a:t>
                      </a:r>
                      <a:r>
                        <a:rPr lang="en-US" sz="700" kern="100" dirty="0">
                          <a:latin typeface="標楷體" pitchFamily="65" charset="-120"/>
                          <a:ea typeface="標楷體" pitchFamily="65" charset="-120"/>
                        </a:rPr>
                        <a:t> 142  </a:t>
                      </a:r>
                      <a:r>
                        <a:rPr lang="en-US" sz="700" kern="100" dirty="0">
                          <a:highlight>
                            <a:srgbClr val="FF0000"/>
                          </a:highlight>
                          <a:latin typeface="標楷體" pitchFamily="65" charset="-120"/>
                          <a:ea typeface="標楷體" pitchFamily="65" charset="-120"/>
                        </a:rPr>
                        <a:t>99</a:t>
                      </a:r>
                      <a:r>
                        <a:rPr lang="en-US" sz="700" kern="100" dirty="0">
                          <a:latin typeface="標楷體" pitchFamily="65" charset="-120"/>
                          <a:ea typeface="標楷體" pitchFamily="65" charset="-120"/>
                        </a:rPr>
                        <a:t> 179 180 181 180 181 182 170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178 176 178 180 181 162 178 180 178 179 179 182 181 181 181 175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166 167 168 169 169 170 171 171 171 172 172 173 173 172 172 164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176 177 178 179 181 </a:t>
                      </a:r>
                      <a:r>
                        <a:rPr lang="en-US" sz="700" kern="100" dirty="0">
                          <a:highlight>
                            <a:srgbClr val="FF0000"/>
                          </a:highlight>
                          <a:latin typeface="標楷體" pitchFamily="65" charset="-120"/>
                          <a:ea typeface="標楷體" pitchFamily="65" charset="-120"/>
                        </a:rPr>
                        <a:t>100  88  97</a:t>
                      </a:r>
                      <a:r>
                        <a:rPr lang="en-US" sz="700" kern="100" dirty="0">
                          <a:latin typeface="標楷體" pitchFamily="65" charset="-120"/>
                          <a:ea typeface="標楷體" pitchFamily="65" charset="-120"/>
                        </a:rPr>
                        <a:t> 102 107 181 187 187 187 189 179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176 177 179 179 181 181 160 105  </a:t>
                      </a:r>
                      <a:r>
                        <a:rPr lang="en-US" sz="700" kern="100" dirty="0">
                          <a:highlight>
                            <a:srgbClr val="FF0000"/>
                          </a:highlight>
                          <a:latin typeface="標楷體" pitchFamily="65" charset="-120"/>
                          <a:ea typeface="標楷體" pitchFamily="65" charset="-120"/>
                        </a:rPr>
                        <a:t>92</a:t>
                      </a:r>
                      <a:r>
                        <a:rPr lang="en-US" sz="700" kern="100" dirty="0">
                          <a:latin typeface="標楷體" pitchFamily="65" charset="-120"/>
                          <a:ea typeface="標楷體" pitchFamily="65" charset="-120"/>
                        </a:rPr>
                        <a:t> 102 181 187 188 188 189 179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175 177 178 179 180  </a:t>
                      </a:r>
                      <a:r>
                        <a:rPr lang="en-US" sz="700" kern="100" dirty="0">
                          <a:highlight>
                            <a:srgbClr val="FF0000"/>
                          </a:highlight>
                          <a:latin typeface="標楷體" pitchFamily="65" charset="-120"/>
                          <a:ea typeface="標楷體" pitchFamily="65" charset="-120"/>
                        </a:rPr>
                        <a:t>89  59</a:t>
                      </a:r>
                      <a:r>
                        <a:rPr lang="en-US" sz="700" kern="100" dirty="0">
                          <a:latin typeface="標楷體" pitchFamily="65" charset="-120"/>
                          <a:ea typeface="標楷體" pitchFamily="65" charset="-120"/>
                        </a:rPr>
                        <a:t> 150 181 185 186 187 188 190 192 180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176 177 178 180 181 181 160 106 101 119 183 188 188 190 191 180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176 177 178 179 181  </a:t>
                      </a:r>
                      <a:r>
                        <a:rPr lang="en-US" sz="700" kern="100" dirty="0">
                          <a:highlight>
                            <a:srgbClr val="FF0000"/>
                          </a:highlight>
                          <a:latin typeface="標楷體" pitchFamily="65" charset="-120"/>
                          <a:ea typeface="標楷體" pitchFamily="65" charset="-120"/>
                        </a:rPr>
                        <a:t>99  74  77  92  88</a:t>
                      </a:r>
                      <a:r>
                        <a:rPr lang="en-US" sz="700" kern="100" dirty="0">
                          <a:latin typeface="標楷體" pitchFamily="65" charset="-120"/>
                          <a:ea typeface="標楷體" pitchFamily="65" charset="-120"/>
                        </a:rPr>
                        <a:t> 180 187 188 189 192 178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175 177 179 180 181 153 132 181 173 185 186 187 188 189 192 179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176 178 179 181 181  </a:t>
                      </a:r>
                      <a:r>
                        <a:rPr lang="en-US" sz="700" kern="100" dirty="0">
                          <a:highlight>
                            <a:srgbClr val="FF0000"/>
                          </a:highlight>
                          <a:latin typeface="標楷體" pitchFamily="65" charset="-120"/>
                          <a:ea typeface="標楷體" pitchFamily="65" charset="-120"/>
                        </a:rPr>
                        <a:t>97</a:t>
                      </a:r>
                      <a:r>
                        <a:rPr lang="en-US" sz="700" kern="100" dirty="0">
                          <a:latin typeface="標楷體" pitchFamily="65" charset="-120"/>
                          <a:ea typeface="標楷體" pitchFamily="65" charset="-120"/>
                        </a:rPr>
                        <a:t> 114 143 121 185 187 187 188 190 191 182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177 179 180 181 183 </a:t>
                      </a:r>
                      <a:r>
                        <a:rPr lang="en-US" sz="700" kern="100" dirty="0">
                          <a:highlight>
                            <a:srgbClr val="FF0000"/>
                          </a:highlight>
                          <a:latin typeface="標楷體" pitchFamily="65" charset="-120"/>
                          <a:ea typeface="標楷體" pitchFamily="65" charset="-120"/>
                        </a:rPr>
                        <a:t>100</a:t>
                      </a:r>
                      <a:r>
                        <a:rPr lang="en-US" sz="700" kern="100" dirty="0">
                          <a:latin typeface="標楷體" pitchFamily="65" charset="-120"/>
                          <a:ea typeface="標楷體" pitchFamily="65" charset="-120"/>
                        </a:rPr>
                        <a:t> 103  </a:t>
                      </a:r>
                      <a:r>
                        <a:rPr lang="en-US" sz="700" kern="100" dirty="0">
                          <a:highlight>
                            <a:srgbClr val="FF0000"/>
                          </a:highlight>
                          <a:latin typeface="標楷體" pitchFamily="65" charset="-120"/>
                          <a:ea typeface="標楷體" pitchFamily="65" charset="-120"/>
                        </a:rPr>
                        <a:t>72</a:t>
                      </a:r>
                      <a:r>
                        <a:rPr lang="en-US" sz="700" kern="100" dirty="0">
                          <a:latin typeface="標楷體" pitchFamily="65" charset="-120"/>
                          <a:ea typeface="標楷體" pitchFamily="65" charset="-120"/>
                        </a:rPr>
                        <a:t> 104 185 186 187 188 190 191 185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178 180 181 183 184 158 156 155 179 185 186 187 187 189 189 182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179 181 182 183 183  </a:t>
                      </a:r>
                      <a:r>
                        <a:rPr lang="en-US" sz="700" kern="100" dirty="0">
                          <a:highlight>
                            <a:srgbClr val="FF0000"/>
                          </a:highlight>
                          <a:latin typeface="標楷體" pitchFamily="65" charset="-120"/>
                          <a:ea typeface="標楷體" pitchFamily="65" charset="-120"/>
                        </a:rPr>
                        <a:t>95  70  66</a:t>
                      </a:r>
                      <a:r>
                        <a:rPr lang="en-US" sz="700" kern="100" dirty="0">
                          <a:latin typeface="標楷體" pitchFamily="65" charset="-120"/>
                          <a:ea typeface="標楷體" pitchFamily="65" charset="-120"/>
                        </a:rPr>
                        <a:t> 112 185 186 186 187 188 189 181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179 180 181 183 182 181 182 176 108 184 185 185 186 187 187 178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178 179 181 182 182 121 103 109 </a:t>
                      </a:r>
                      <a:r>
                        <a:rPr lang="en-US" sz="700" kern="100" dirty="0">
                          <a:highlight>
                            <a:srgbClr val="FF0000"/>
                          </a:highlight>
                          <a:latin typeface="標楷體" pitchFamily="65" charset="-120"/>
                          <a:ea typeface="標楷體" pitchFamily="65" charset="-120"/>
                        </a:rPr>
                        <a:t>100</a:t>
                      </a:r>
                      <a:r>
                        <a:rPr lang="en-US" sz="700" kern="100" dirty="0">
                          <a:latin typeface="標楷體" pitchFamily="65" charset="-120"/>
                          <a:ea typeface="標楷體" pitchFamily="65" charset="-120"/>
                        </a:rPr>
                        <a:t> 105 159 184 186 186 187 176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178 179 181 183 183 165 104  </a:t>
                      </a:r>
                      <a:r>
                        <a:rPr lang="en-US" sz="700" kern="100" dirty="0">
                          <a:highlight>
                            <a:srgbClr val="FF0000"/>
                          </a:highlight>
                          <a:latin typeface="標楷體" pitchFamily="65" charset="-120"/>
                          <a:ea typeface="標楷體" pitchFamily="65" charset="-120"/>
                        </a:rPr>
                        <a:t>78</a:t>
                      </a:r>
                      <a:r>
                        <a:rPr lang="en-US" sz="700" kern="100" dirty="0">
                          <a:latin typeface="標楷體" pitchFamily="65" charset="-120"/>
                          <a:ea typeface="標楷體" pitchFamily="65" charset="-120"/>
                        </a:rPr>
                        <a:t> 165 164 176 184 184 185 186 175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179 179 180 182 182 103 101 144 101 183 184 184 183 184 185 173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181 180 181 183 184 165 181 183 181 182 183 185 185 184 185 178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164 166 166 167 167 168 169 169 169 170 170 170 171 169 169 162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173 174 175 176 178  </a:t>
                      </a:r>
                      <a:r>
                        <a:rPr lang="en-US" sz="700" kern="100" dirty="0">
                          <a:highlight>
                            <a:srgbClr val="FF0000"/>
                          </a:highlight>
                          <a:latin typeface="標楷體" pitchFamily="65" charset="-120"/>
                          <a:ea typeface="標楷體" pitchFamily="65" charset="-120"/>
                        </a:rPr>
                        <a:t>99  86  95 100</a:t>
                      </a:r>
                      <a:r>
                        <a:rPr lang="en-US" sz="700" kern="100" dirty="0">
                          <a:latin typeface="標楷體" pitchFamily="65" charset="-120"/>
                          <a:ea typeface="標楷體" pitchFamily="65" charset="-120"/>
                        </a:rPr>
                        <a:t> 104 178 183 184 184 186 176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173 174 176 176 178 178 157 103  </a:t>
                      </a:r>
                      <a:r>
                        <a:rPr lang="en-US" sz="700" kern="100" dirty="0">
                          <a:highlight>
                            <a:srgbClr val="FF0000"/>
                          </a:highlight>
                          <a:latin typeface="標楷體" pitchFamily="65" charset="-120"/>
                          <a:ea typeface="標楷體" pitchFamily="65" charset="-120"/>
                        </a:rPr>
                        <a:t>90</a:t>
                      </a:r>
                      <a:r>
                        <a:rPr lang="en-US" sz="700" kern="100" dirty="0">
                          <a:latin typeface="標楷體" pitchFamily="65" charset="-120"/>
                          <a:ea typeface="標楷體" pitchFamily="65" charset="-120"/>
                        </a:rPr>
                        <a:t> 101 178 184 185 186 186 176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173 174 175 176 177  </a:t>
                      </a:r>
                      <a:r>
                        <a:rPr lang="en-US" sz="700" kern="100" dirty="0">
                          <a:highlight>
                            <a:srgbClr val="FF0000"/>
                          </a:highlight>
                          <a:latin typeface="標楷體" pitchFamily="65" charset="-120"/>
                          <a:ea typeface="標楷體" pitchFamily="65" charset="-120"/>
                        </a:rPr>
                        <a:t>90  57</a:t>
                      </a:r>
                      <a:r>
                        <a:rPr lang="en-US" sz="700" kern="100" dirty="0">
                          <a:latin typeface="標楷體" pitchFamily="65" charset="-120"/>
                          <a:ea typeface="標楷體" pitchFamily="65" charset="-120"/>
                        </a:rPr>
                        <a:t> 148 179 182 183 184 185 187 189 177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173 175 175 176 178 178 158 105 </a:t>
                      </a:r>
                      <a:r>
                        <a:rPr lang="en-US" sz="700" kern="100" dirty="0">
                          <a:highlight>
                            <a:srgbClr val="FF0000"/>
                          </a:highlight>
                          <a:latin typeface="標楷體" pitchFamily="65" charset="-120"/>
                          <a:ea typeface="標楷體" pitchFamily="65" charset="-120"/>
                        </a:rPr>
                        <a:t>100</a:t>
                      </a:r>
                      <a:r>
                        <a:rPr lang="en-US" sz="700" kern="100" dirty="0">
                          <a:latin typeface="標楷體" pitchFamily="65" charset="-120"/>
                          <a:ea typeface="標楷體" pitchFamily="65" charset="-120"/>
                        </a:rPr>
                        <a:t> 117 180 185 185 187 188 177</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174 174 175 176 178  </a:t>
                      </a:r>
                      <a:r>
                        <a:rPr lang="en-US" sz="700" kern="100" dirty="0">
                          <a:highlight>
                            <a:srgbClr val="FF0000"/>
                          </a:highlight>
                          <a:latin typeface="標楷體" pitchFamily="65" charset="-120"/>
                          <a:ea typeface="標楷體" pitchFamily="65" charset="-120"/>
                        </a:rPr>
                        <a:t>98  73  75  92  88</a:t>
                      </a:r>
                      <a:r>
                        <a:rPr lang="en-US" sz="700" kern="100" dirty="0">
                          <a:latin typeface="標楷體" pitchFamily="65" charset="-120"/>
                          <a:ea typeface="標楷體" pitchFamily="65" charset="-120"/>
                        </a:rPr>
                        <a:t> 177 184 185 187 189 176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172 174 176 177 178 150 129 178 171 182 183 184 185 187 189 176</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173 175 176 177 179 100 116 141 121 183 184 184 186 188 188 179</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175 176 177 178 181  </a:t>
                      </a:r>
                      <a:r>
                        <a:rPr lang="en-US" sz="700" kern="100" dirty="0">
                          <a:highlight>
                            <a:srgbClr val="FF0000"/>
                          </a:highlight>
                          <a:latin typeface="標楷體" pitchFamily="65" charset="-120"/>
                          <a:ea typeface="標楷體" pitchFamily="65" charset="-120"/>
                        </a:rPr>
                        <a:t>98 100  72</a:t>
                      </a:r>
                      <a:r>
                        <a:rPr lang="en-US" sz="700" kern="100" dirty="0">
                          <a:latin typeface="標楷體" pitchFamily="65" charset="-120"/>
                          <a:ea typeface="標楷體" pitchFamily="65" charset="-120"/>
                        </a:rPr>
                        <a:t> 106 182 183 184 185 187 188 182</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175 177 178 180 181 155 154 153 177 182 183 183 184 186 187 180</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176 178 179 181 181  </a:t>
                      </a:r>
                      <a:r>
                        <a:rPr lang="en-US" sz="700" kern="100" dirty="0">
                          <a:highlight>
                            <a:srgbClr val="FF0000"/>
                          </a:highlight>
                          <a:latin typeface="標楷體" pitchFamily="65" charset="-120"/>
                          <a:ea typeface="標楷體" pitchFamily="65" charset="-120"/>
                        </a:rPr>
                        <a:t>94  68  65</a:t>
                      </a:r>
                      <a:r>
                        <a:rPr lang="en-US" sz="700" kern="100" dirty="0">
                          <a:latin typeface="標楷體" pitchFamily="65" charset="-120"/>
                          <a:ea typeface="標楷體" pitchFamily="65" charset="-120"/>
                        </a:rPr>
                        <a:t> 110 182 183 183 184 185 186 178</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176 177 177 180 180 178 179 174 107 181 182 182 183 183 184 175</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175 176 178 180 180 120 101 106  </a:t>
                      </a:r>
                      <a:r>
                        <a:rPr lang="en-US" sz="700" kern="100" dirty="0">
                          <a:highlight>
                            <a:srgbClr val="FF0000"/>
                          </a:highlight>
                          <a:latin typeface="標楷體" pitchFamily="65" charset="-120"/>
                          <a:ea typeface="標楷體" pitchFamily="65" charset="-120"/>
                        </a:rPr>
                        <a:t>97</a:t>
                      </a:r>
                      <a:r>
                        <a:rPr lang="en-US" sz="700" kern="100" dirty="0">
                          <a:latin typeface="標楷體" pitchFamily="65" charset="-120"/>
                          <a:ea typeface="標楷體" pitchFamily="65" charset="-120"/>
                        </a:rPr>
                        <a:t> 103 156 182 183 183 184 174</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175 176 178 180 181 163 102  </a:t>
                      </a:r>
                      <a:r>
                        <a:rPr lang="en-US" sz="700" kern="100" dirty="0">
                          <a:highlight>
                            <a:srgbClr val="FF0000"/>
                          </a:highlight>
                          <a:latin typeface="標楷體" pitchFamily="65" charset="-120"/>
                          <a:ea typeface="標楷體" pitchFamily="65" charset="-120"/>
                        </a:rPr>
                        <a:t>77</a:t>
                      </a:r>
                      <a:r>
                        <a:rPr lang="en-US" sz="700" kern="100" dirty="0">
                          <a:latin typeface="標楷體" pitchFamily="65" charset="-120"/>
                          <a:ea typeface="標楷體" pitchFamily="65" charset="-120"/>
                        </a:rPr>
                        <a:t> 162 163 173 182 182 182 183 173</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176 176 177 179 179 104 </a:t>
                      </a:r>
                      <a:r>
                        <a:rPr lang="en-US" sz="700" kern="100" dirty="0">
                          <a:highlight>
                            <a:srgbClr val="FF0000"/>
                          </a:highlight>
                          <a:latin typeface="標楷體" pitchFamily="65" charset="-120"/>
                          <a:ea typeface="標楷體" pitchFamily="65" charset="-120"/>
                        </a:rPr>
                        <a:t>100</a:t>
                      </a:r>
                      <a:r>
                        <a:rPr lang="en-US" sz="700" kern="100" dirty="0">
                          <a:latin typeface="標楷體" pitchFamily="65" charset="-120"/>
                          <a:ea typeface="標楷體" pitchFamily="65" charset="-120"/>
                        </a:rPr>
                        <a:t> 143  </a:t>
                      </a:r>
                      <a:r>
                        <a:rPr lang="en-US" sz="700" kern="100" dirty="0">
                          <a:highlight>
                            <a:srgbClr val="FF0000"/>
                          </a:highlight>
                          <a:latin typeface="標楷體" pitchFamily="65" charset="-120"/>
                          <a:ea typeface="標楷體" pitchFamily="65" charset="-120"/>
                        </a:rPr>
                        <a:t>99</a:t>
                      </a:r>
                      <a:r>
                        <a:rPr lang="en-US" sz="700" kern="100" dirty="0">
                          <a:latin typeface="標楷體" pitchFamily="65" charset="-120"/>
                          <a:ea typeface="標楷體" pitchFamily="65" charset="-120"/>
                        </a:rPr>
                        <a:t> 180 181 182 181 181 182 171</a:t>
                      </a:r>
                      <a:endParaRPr lang="zh-TW" sz="700" kern="100" dirty="0">
                        <a:latin typeface="標楷體" pitchFamily="65" charset="-120"/>
                        <a:ea typeface="標楷體" pitchFamily="65" charset="-120"/>
                      </a:endParaRPr>
                    </a:p>
                    <a:p>
                      <a:pPr>
                        <a:spcAft>
                          <a:spcPts val="0"/>
                        </a:spcAft>
                      </a:pPr>
                      <a:r>
                        <a:rPr lang="en-US" sz="700" kern="100" dirty="0">
                          <a:latin typeface="標楷體" pitchFamily="65" charset="-120"/>
                          <a:ea typeface="標楷體" pitchFamily="65" charset="-120"/>
                        </a:rPr>
                        <a:t> 178 176 178 180 181 163 178 180 178 179 180 182 182 182 182 176</a:t>
                      </a:r>
                      <a:endParaRPr lang="zh-TW" sz="700" kern="100" dirty="0">
                        <a:latin typeface="標楷體" pitchFamily="65" charset="-120"/>
                        <a:ea typeface="標楷體" pitchFamily="65" charset="-120"/>
                        <a:cs typeface="Times New Roman"/>
                      </a:endParaRPr>
                    </a:p>
                  </a:txBody>
                  <a:tcPr marL="54429" marR="54429" marT="0" marB="0"/>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３：設定連結成自訂圖</a:t>
            </a:r>
            <a:r>
              <a:rPr lang="zh-TW" altLang="zh-TW" dirty="0" smtClean="0"/>
              <a:t>卡</a:t>
            </a:r>
            <a:r>
              <a:rPr lang="zh-TW" altLang="en-US" dirty="0" smtClean="0"/>
              <a:t>（</a:t>
            </a:r>
            <a:r>
              <a:rPr lang="en-US" altLang="zh-TW" dirty="0" smtClean="0"/>
              <a:t>1</a:t>
            </a:r>
            <a:r>
              <a:rPr lang="zh-TW" altLang="en-US" dirty="0" smtClean="0"/>
              <a:t>）</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29</a:t>
            </a:fld>
            <a:endParaRPr lang="zh-TW" altLang="en-US"/>
          </a:p>
        </p:txBody>
      </p:sp>
      <p:sp>
        <p:nvSpPr>
          <p:cNvPr id="4" name="內容版面配置區 3"/>
          <p:cNvSpPr>
            <a:spLocks noGrp="1"/>
          </p:cNvSpPr>
          <p:nvPr>
            <p:ph sz="quarter" idx="1"/>
          </p:nvPr>
        </p:nvSpPr>
        <p:spPr/>
        <p:txBody>
          <a:bodyPr/>
          <a:lstStyle/>
          <a:p>
            <a:r>
              <a:rPr lang="zh-TW" altLang="en-US" sz="2800" dirty="0" smtClean="0"/>
              <a:t>接著步驟３介紹如何將原來的圖卡換掉，設定並連結成自訂圖</a:t>
            </a:r>
            <a:r>
              <a:rPr lang="zh-TW" altLang="zh-TW" sz="2800" dirty="0" smtClean="0"/>
              <a:t>卡</a:t>
            </a:r>
            <a:r>
              <a:rPr lang="zh-TW" altLang="en-US" sz="2800" dirty="0" smtClean="0"/>
              <a:t>。</a:t>
            </a:r>
            <a:endParaRPr lang="en-US" altLang="zh-TW" sz="2800" dirty="0" smtClean="0"/>
          </a:p>
          <a:p>
            <a:r>
              <a:rPr lang="zh-TW" altLang="en-US" sz="2800" dirty="0" smtClean="0"/>
              <a:t>本步驟</a:t>
            </a:r>
            <a:r>
              <a:rPr lang="zh-TW" altLang="zh-TW" sz="2800" dirty="0" smtClean="0"/>
              <a:t>所使用的範例</a:t>
            </a:r>
            <a:r>
              <a:rPr lang="zh-TW" altLang="en-US" sz="2800" dirty="0" smtClean="0"/>
              <a:t>，使用</a:t>
            </a:r>
            <a:r>
              <a:rPr lang="en-US" altLang="zh-TW" sz="2800" dirty="0" err="1" smtClean="0"/>
              <a:t>NyARToolkit</a:t>
            </a:r>
            <a:r>
              <a:rPr lang="zh-TW" altLang="en-US" sz="2800" dirty="0" smtClean="0"/>
              <a:t>做為其擴增實境開發套件。</a:t>
            </a:r>
            <a:endParaRPr lang="en-US" altLang="zh-TW" sz="2800" dirty="0" smtClean="0"/>
          </a:p>
          <a:p>
            <a:endParaRPr lang="zh-TW" altLang="en-US" dirty="0"/>
          </a:p>
        </p:txBody>
      </p:sp>
      <p:grpSp>
        <p:nvGrpSpPr>
          <p:cNvPr id="5" name="群組 4"/>
          <p:cNvGrpSpPr/>
          <p:nvPr/>
        </p:nvGrpSpPr>
        <p:grpSpPr>
          <a:xfrm>
            <a:off x="921452" y="3717032"/>
            <a:ext cx="7250948" cy="2376264"/>
            <a:chOff x="539552" y="2636912"/>
            <a:chExt cx="7250948" cy="2376264"/>
          </a:xfrm>
        </p:grpSpPr>
        <p:cxnSp>
          <p:nvCxnSpPr>
            <p:cNvPr id="6" name="圖案 5"/>
            <p:cNvCxnSpPr>
              <a:stCxn id="11" idx="3"/>
              <a:endCxn id="12" idx="1"/>
            </p:cNvCxnSpPr>
            <p:nvPr/>
          </p:nvCxnSpPr>
          <p:spPr>
            <a:xfrm flipH="1">
              <a:off x="1569524" y="3068960"/>
              <a:ext cx="6220976" cy="1512168"/>
            </a:xfrm>
            <a:prstGeom prst="bentConnector5">
              <a:avLst>
                <a:gd name="adj1" fmla="val -3675"/>
                <a:gd name="adj2" fmla="val 50000"/>
                <a:gd name="adj3" fmla="val 103675"/>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 name="直線單箭頭接點 6"/>
            <p:cNvCxnSpPr>
              <a:stCxn id="8" idx="3"/>
              <a:endCxn id="9" idx="1"/>
            </p:cNvCxnSpPr>
            <p:nvPr/>
          </p:nvCxnSpPr>
          <p:spPr>
            <a:xfrm>
              <a:off x="2461908" y="3068960"/>
              <a:ext cx="66993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圓角矩形 7"/>
            <p:cNvSpPr/>
            <p:nvPr/>
          </p:nvSpPr>
          <p:spPr>
            <a:xfrm>
              <a:off x="539552" y="2636912"/>
              <a:ext cx="1922356" cy="864096"/>
            </a:xfrm>
            <a:prstGeom prst="roundRect">
              <a:avLst/>
            </a:prstGeom>
            <a:solidFill>
              <a:srgbClr val="D5DFDF"/>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smtClean="0">
                  <a:solidFill>
                    <a:schemeClr val="tx2">
                      <a:lumMod val="60000"/>
                      <a:lumOff val="40000"/>
                    </a:schemeClr>
                  </a:solidFill>
                </a:rPr>
                <a:t>１</a:t>
              </a:r>
              <a:r>
                <a:rPr lang="en-US" altLang="zh-TW" dirty="0" smtClean="0">
                  <a:solidFill>
                    <a:schemeClr val="tx2">
                      <a:lumMod val="60000"/>
                      <a:lumOff val="40000"/>
                    </a:schemeClr>
                  </a:solidFill>
                </a:rPr>
                <a:t>.</a:t>
              </a:r>
              <a:r>
                <a:rPr lang="zh-TW" altLang="en-US" dirty="0" smtClean="0">
                  <a:solidFill>
                    <a:schemeClr val="tx2">
                      <a:lumMod val="60000"/>
                      <a:lumOff val="40000"/>
                    </a:schemeClr>
                  </a:solidFill>
                </a:rPr>
                <a:t>圖卡製作</a:t>
              </a:r>
            </a:p>
          </p:txBody>
        </p:sp>
        <p:sp>
          <p:nvSpPr>
            <p:cNvPr id="9" name="圓角矩形 8"/>
            <p:cNvSpPr/>
            <p:nvPr/>
          </p:nvSpPr>
          <p:spPr>
            <a:xfrm>
              <a:off x="3131840" y="2636912"/>
              <a:ext cx="1922356" cy="864096"/>
            </a:xfrm>
            <a:prstGeom prst="roundRect">
              <a:avLst/>
            </a:prstGeom>
            <a:solidFill>
              <a:srgbClr val="D5DFDF"/>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smtClean="0">
                  <a:solidFill>
                    <a:schemeClr val="tx2">
                      <a:lumMod val="60000"/>
                      <a:lumOff val="40000"/>
                    </a:schemeClr>
                  </a:solidFill>
                </a:rPr>
                <a:t>２</a:t>
              </a:r>
              <a:r>
                <a:rPr lang="en-US" altLang="zh-TW" dirty="0" smtClean="0">
                  <a:solidFill>
                    <a:schemeClr val="tx2">
                      <a:lumMod val="60000"/>
                      <a:lumOff val="40000"/>
                    </a:schemeClr>
                  </a:solidFill>
                </a:rPr>
                <a:t>.</a:t>
              </a:r>
              <a:r>
                <a:rPr lang="zh-TW" altLang="en-US" dirty="0" smtClean="0">
                  <a:solidFill>
                    <a:schemeClr val="tx2">
                      <a:lumMod val="60000"/>
                      <a:lumOff val="40000"/>
                    </a:schemeClr>
                  </a:solidFill>
                </a:rPr>
                <a:t>產生圖卡特徵檔</a:t>
              </a:r>
            </a:p>
          </p:txBody>
        </p:sp>
        <p:cxnSp>
          <p:nvCxnSpPr>
            <p:cNvPr id="10" name="直線單箭頭接點 9"/>
            <p:cNvCxnSpPr>
              <a:stCxn id="9" idx="3"/>
              <a:endCxn id="11" idx="1"/>
            </p:cNvCxnSpPr>
            <p:nvPr/>
          </p:nvCxnSpPr>
          <p:spPr>
            <a:xfrm>
              <a:off x="5054196" y="3068960"/>
              <a:ext cx="81394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圓角矩形 10"/>
            <p:cNvSpPr/>
            <p:nvPr/>
          </p:nvSpPr>
          <p:spPr>
            <a:xfrm>
              <a:off x="5868144" y="2636912"/>
              <a:ext cx="1922356" cy="864096"/>
            </a:xfrm>
            <a:prstGeom prst="roundRect">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smtClean="0">
                  <a:solidFill>
                    <a:schemeClr val="tx1"/>
                  </a:solidFill>
                </a:rPr>
                <a:t>３</a:t>
              </a:r>
              <a:r>
                <a:rPr lang="en-US" altLang="zh-TW" dirty="0" smtClean="0">
                  <a:solidFill>
                    <a:schemeClr val="tx1"/>
                  </a:solidFill>
                </a:rPr>
                <a:t>.</a:t>
              </a:r>
              <a:r>
                <a:rPr lang="zh-TW" altLang="en-US" dirty="0" smtClean="0">
                  <a:solidFill>
                    <a:schemeClr val="tx1"/>
                  </a:solidFill>
                </a:rPr>
                <a:t>設定連結成自訂圖</a:t>
              </a:r>
              <a:r>
                <a:rPr lang="zh-TW" altLang="zh-TW" dirty="0" smtClean="0">
                  <a:solidFill>
                    <a:schemeClr val="tx1"/>
                  </a:solidFill>
                </a:rPr>
                <a:t>卡</a:t>
              </a:r>
              <a:endParaRPr lang="zh-TW" altLang="en-US" dirty="0">
                <a:solidFill>
                  <a:schemeClr val="tx1"/>
                </a:solidFill>
              </a:endParaRPr>
            </a:p>
          </p:txBody>
        </p:sp>
        <p:sp>
          <p:nvSpPr>
            <p:cNvPr id="12" name="圓角矩形 11"/>
            <p:cNvSpPr/>
            <p:nvPr/>
          </p:nvSpPr>
          <p:spPr>
            <a:xfrm>
              <a:off x="1569524" y="4149080"/>
              <a:ext cx="1922356" cy="86409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smtClean="0">
                  <a:solidFill>
                    <a:schemeClr val="tx2">
                      <a:lumMod val="60000"/>
                      <a:lumOff val="40000"/>
                    </a:schemeClr>
                  </a:solidFill>
                </a:rPr>
                <a:t>４</a:t>
              </a:r>
              <a:r>
                <a:rPr lang="en-US" altLang="zh-TW" dirty="0" smtClean="0">
                  <a:solidFill>
                    <a:schemeClr val="tx2">
                      <a:lumMod val="60000"/>
                      <a:lumOff val="40000"/>
                    </a:schemeClr>
                  </a:solidFill>
                </a:rPr>
                <a:t>.</a:t>
              </a:r>
              <a:r>
                <a:rPr lang="zh-TW" altLang="zh-TW" dirty="0" smtClean="0">
                  <a:solidFill>
                    <a:schemeClr val="tx2">
                      <a:lumMod val="60000"/>
                      <a:lumOff val="40000"/>
                    </a:schemeClr>
                  </a:solidFill>
                </a:rPr>
                <a:t>設定連</a:t>
              </a:r>
              <a:r>
                <a:rPr lang="zh-TW" altLang="en-US" dirty="0" smtClean="0">
                  <a:solidFill>
                    <a:schemeClr val="tx2">
                      <a:lumMod val="60000"/>
                      <a:lumOff val="40000"/>
                    </a:schemeClr>
                  </a:solidFill>
                </a:rPr>
                <a:t>結３</a:t>
              </a:r>
              <a:r>
                <a:rPr lang="en-US" altLang="zh-TW" dirty="0" smtClean="0">
                  <a:solidFill>
                    <a:schemeClr val="tx2">
                      <a:lumMod val="60000"/>
                      <a:lumOff val="40000"/>
                    </a:schemeClr>
                  </a:solidFill>
                </a:rPr>
                <a:t>D</a:t>
              </a:r>
              <a:r>
                <a:rPr lang="zh-TW" altLang="zh-TW" dirty="0" smtClean="0">
                  <a:solidFill>
                    <a:schemeClr val="tx2">
                      <a:lumMod val="60000"/>
                      <a:lumOff val="40000"/>
                    </a:schemeClr>
                  </a:solidFill>
                </a:rPr>
                <a:t>模</a:t>
              </a:r>
              <a:r>
                <a:rPr lang="zh-TW" altLang="en-US" dirty="0" smtClean="0">
                  <a:solidFill>
                    <a:schemeClr val="tx2">
                      <a:lumMod val="60000"/>
                      <a:lumOff val="40000"/>
                    </a:schemeClr>
                  </a:solidFill>
                </a:rPr>
                <a:t>組</a:t>
              </a:r>
              <a:endParaRPr lang="zh-TW" altLang="en-US" dirty="0">
                <a:solidFill>
                  <a:schemeClr val="tx2">
                    <a:lumMod val="60000"/>
                    <a:lumOff val="40000"/>
                  </a:schemeClr>
                </a:solidFill>
              </a:endParaRPr>
            </a:p>
          </p:txBody>
        </p:sp>
        <p:cxnSp>
          <p:nvCxnSpPr>
            <p:cNvPr id="13" name="直線單箭頭接點 12"/>
            <p:cNvCxnSpPr>
              <a:stCxn id="12" idx="3"/>
              <a:endCxn id="14" idx="1"/>
            </p:cNvCxnSpPr>
            <p:nvPr/>
          </p:nvCxnSpPr>
          <p:spPr>
            <a:xfrm>
              <a:off x="3491880" y="4581128"/>
              <a:ext cx="102997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圓角矩形 13"/>
            <p:cNvSpPr/>
            <p:nvPr/>
          </p:nvSpPr>
          <p:spPr>
            <a:xfrm>
              <a:off x="4521852" y="4149080"/>
              <a:ext cx="1922356" cy="86409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smtClean="0">
                  <a:solidFill>
                    <a:schemeClr val="tx2">
                      <a:lumMod val="60000"/>
                      <a:lumOff val="40000"/>
                    </a:schemeClr>
                  </a:solidFill>
                </a:rPr>
                <a:t>５</a:t>
              </a:r>
              <a:r>
                <a:rPr lang="en-US" altLang="zh-TW" dirty="0" smtClean="0">
                  <a:solidFill>
                    <a:schemeClr val="tx2">
                      <a:lumMod val="60000"/>
                      <a:lumOff val="40000"/>
                    </a:schemeClr>
                  </a:solidFill>
                </a:rPr>
                <a:t>.</a:t>
              </a:r>
              <a:r>
                <a:rPr lang="zh-TW" altLang="zh-TW" dirty="0" smtClean="0">
                  <a:solidFill>
                    <a:schemeClr val="tx2">
                      <a:lumMod val="60000"/>
                      <a:lumOff val="40000"/>
                    </a:schemeClr>
                  </a:solidFill>
                </a:rPr>
                <a:t>將</a:t>
              </a:r>
              <a:r>
                <a:rPr lang="zh-TW" altLang="en-US" dirty="0" smtClean="0">
                  <a:solidFill>
                    <a:schemeClr val="tx2">
                      <a:lumMod val="60000"/>
                      <a:lumOff val="40000"/>
                    </a:schemeClr>
                  </a:solidFill>
                </a:rPr>
                <a:t>３</a:t>
              </a:r>
              <a:r>
                <a:rPr lang="en-US" altLang="zh-TW" dirty="0" smtClean="0">
                  <a:solidFill>
                    <a:schemeClr val="tx2">
                      <a:lumMod val="60000"/>
                      <a:lumOff val="40000"/>
                    </a:schemeClr>
                  </a:solidFill>
                </a:rPr>
                <a:t>D</a:t>
              </a:r>
              <a:r>
                <a:rPr lang="zh-TW" altLang="zh-TW" dirty="0" smtClean="0">
                  <a:solidFill>
                    <a:schemeClr val="tx2">
                      <a:lumMod val="60000"/>
                      <a:lumOff val="40000"/>
                    </a:schemeClr>
                  </a:solidFill>
                </a:rPr>
                <a:t>模</a:t>
              </a:r>
              <a:r>
                <a:rPr lang="zh-TW" altLang="en-US" dirty="0" smtClean="0">
                  <a:solidFill>
                    <a:schemeClr val="tx2">
                      <a:lumMod val="60000"/>
                      <a:lumOff val="40000"/>
                    </a:schemeClr>
                  </a:solidFill>
                </a:rPr>
                <a:t>組顯示於實境中</a:t>
              </a:r>
              <a:endParaRPr lang="zh-TW" altLang="en-US" dirty="0">
                <a:solidFill>
                  <a:schemeClr val="tx2">
                    <a:lumMod val="60000"/>
                    <a:lumOff val="40000"/>
                  </a:schemeClr>
                </a:solidFil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實驗步驟</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3</a:t>
            </a:fld>
            <a:endParaRPr lang="zh-TW" altLang="en-US"/>
          </a:p>
        </p:txBody>
      </p:sp>
      <p:sp>
        <p:nvSpPr>
          <p:cNvPr id="4" name="內容版面配置區 3"/>
          <p:cNvSpPr>
            <a:spLocks noGrp="1"/>
          </p:cNvSpPr>
          <p:nvPr>
            <p:ph sz="quarter" idx="1"/>
          </p:nvPr>
        </p:nvSpPr>
        <p:spPr>
          <a:xfrm>
            <a:off x="301752" y="1527048"/>
            <a:ext cx="8503920" cy="4782272"/>
          </a:xfrm>
        </p:spPr>
        <p:txBody>
          <a:bodyPr>
            <a:normAutofit fontScale="92500" lnSpcReduction="20000"/>
          </a:bodyPr>
          <a:lstStyle/>
          <a:p>
            <a:r>
              <a:rPr lang="zh-TW" altLang="zh-TW" dirty="0" smtClean="0"/>
              <a:t>步驟</a:t>
            </a:r>
            <a:r>
              <a:rPr lang="zh-TW" altLang="en-US" dirty="0" smtClean="0"/>
              <a:t>１</a:t>
            </a:r>
            <a:r>
              <a:rPr lang="zh-TW" altLang="zh-TW" dirty="0" smtClean="0"/>
              <a:t>：圖卡製作</a:t>
            </a:r>
            <a:endParaRPr lang="en-US" altLang="zh-TW" dirty="0" smtClean="0"/>
          </a:p>
          <a:p>
            <a:pPr lvl="1"/>
            <a:r>
              <a:rPr lang="zh-TW" altLang="zh-TW" dirty="0" smtClean="0"/>
              <a:t>使用者製作相關的圖卡樣式</a:t>
            </a:r>
            <a:r>
              <a:rPr lang="zh-TW" altLang="en-US" dirty="0" smtClean="0"/>
              <a:t>。</a:t>
            </a:r>
            <a:endParaRPr lang="en-US" altLang="zh-TW" dirty="0" smtClean="0"/>
          </a:p>
          <a:p>
            <a:r>
              <a:rPr lang="zh-TW" altLang="zh-TW" dirty="0" smtClean="0"/>
              <a:t>步驟</a:t>
            </a:r>
            <a:r>
              <a:rPr lang="zh-TW" altLang="en-US" dirty="0" smtClean="0"/>
              <a:t>２</a:t>
            </a:r>
            <a:r>
              <a:rPr lang="en-US" altLang="zh-TW" dirty="0" smtClean="0"/>
              <a:t> : </a:t>
            </a:r>
            <a:r>
              <a:rPr lang="zh-TW" altLang="en-US" dirty="0" smtClean="0"/>
              <a:t>產生圖</a:t>
            </a:r>
            <a:r>
              <a:rPr lang="zh-TW" altLang="zh-TW" dirty="0" smtClean="0"/>
              <a:t>卡</a:t>
            </a:r>
            <a:r>
              <a:rPr lang="zh-TW" altLang="en-US" dirty="0" smtClean="0"/>
              <a:t>特徵檔</a:t>
            </a:r>
            <a:endParaRPr lang="en-US" altLang="zh-TW" dirty="0" smtClean="0"/>
          </a:p>
          <a:p>
            <a:pPr lvl="1"/>
            <a:r>
              <a:rPr lang="zh-TW" altLang="zh-TW" dirty="0" smtClean="0"/>
              <a:t>利用視訊境頭或是智慧型行動裝置鏡頭，抓取</a:t>
            </a:r>
            <a:r>
              <a:rPr lang="zh-TW" altLang="en-US" dirty="0" smtClean="0"/>
              <a:t>自製</a:t>
            </a:r>
            <a:r>
              <a:rPr lang="zh-TW" altLang="zh-TW" dirty="0" smtClean="0"/>
              <a:t>圖卡之影像</a:t>
            </a:r>
            <a:r>
              <a:rPr lang="zh-TW" altLang="en-US" dirty="0" smtClean="0"/>
              <a:t>，並利用</a:t>
            </a:r>
            <a:r>
              <a:rPr lang="en-US" altLang="zh-TW" dirty="0" smtClean="0"/>
              <a:t>mk_patt.exe</a:t>
            </a:r>
            <a:r>
              <a:rPr lang="zh-TW" altLang="en-US" dirty="0" smtClean="0"/>
              <a:t>產生圖卡特徵檔。</a:t>
            </a:r>
            <a:endParaRPr lang="zh-TW" altLang="zh-TW" dirty="0" smtClean="0"/>
          </a:p>
          <a:p>
            <a:r>
              <a:rPr lang="zh-TW" altLang="zh-TW" dirty="0" smtClean="0"/>
              <a:t>步驟</a:t>
            </a:r>
            <a:r>
              <a:rPr lang="zh-TW" altLang="en-US" dirty="0" smtClean="0"/>
              <a:t>３</a:t>
            </a:r>
            <a:r>
              <a:rPr lang="en-US" altLang="zh-TW" dirty="0" smtClean="0"/>
              <a:t> : </a:t>
            </a:r>
            <a:r>
              <a:rPr lang="zh-TW" altLang="en-US" dirty="0" smtClean="0"/>
              <a:t>設定連結成自訂圖</a:t>
            </a:r>
            <a:r>
              <a:rPr lang="zh-TW" altLang="zh-TW" dirty="0" smtClean="0"/>
              <a:t>卡</a:t>
            </a:r>
            <a:endParaRPr lang="en-US" altLang="zh-TW" dirty="0" smtClean="0"/>
          </a:p>
          <a:p>
            <a:pPr lvl="1"/>
            <a:r>
              <a:rPr lang="zh-TW" altLang="en-US" dirty="0" smtClean="0"/>
              <a:t>將目前的圖卡特徵檔代換成自製的圖卡特徵檔或新增辨識一個自製的圖卡特徵檔。</a:t>
            </a:r>
            <a:endParaRPr lang="zh-TW" altLang="zh-TW" dirty="0" smtClean="0"/>
          </a:p>
          <a:p>
            <a:r>
              <a:rPr lang="zh-TW" altLang="zh-TW" dirty="0" smtClean="0"/>
              <a:t>步驟</a:t>
            </a:r>
            <a:r>
              <a:rPr lang="zh-TW" altLang="en-US" dirty="0" smtClean="0"/>
              <a:t>４</a:t>
            </a:r>
            <a:r>
              <a:rPr lang="en-US" altLang="zh-TW" dirty="0" smtClean="0"/>
              <a:t> : </a:t>
            </a:r>
            <a:r>
              <a:rPr lang="zh-TW" altLang="zh-TW" dirty="0" smtClean="0"/>
              <a:t>設定連</a:t>
            </a:r>
            <a:r>
              <a:rPr lang="zh-TW" altLang="en-US" dirty="0" smtClean="0"/>
              <a:t>結３</a:t>
            </a:r>
            <a:r>
              <a:rPr lang="en-US" altLang="zh-TW" dirty="0" smtClean="0"/>
              <a:t>D</a:t>
            </a:r>
            <a:r>
              <a:rPr lang="zh-TW" altLang="zh-TW" dirty="0" smtClean="0"/>
              <a:t>模型</a:t>
            </a:r>
            <a:endParaRPr lang="en-US" altLang="zh-TW" dirty="0" smtClean="0"/>
          </a:p>
          <a:p>
            <a:pPr lvl="1"/>
            <a:r>
              <a:rPr lang="zh-TW" altLang="zh-TW" dirty="0" smtClean="0"/>
              <a:t>將圖卡的參數記錄擋進行編號，再</a:t>
            </a:r>
            <a:r>
              <a:rPr lang="zh-TW" altLang="en-US" dirty="0" smtClean="0"/>
              <a:t>將３</a:t>
            </a:r>
            <a:r>
              <a:rPr lang="en-US" altLang="zh-TW" dirty="0" smtClean="0"/>
              <a:t>D</a:t>
            </a:r>
            <a:r>
              <a:rPr lang="zh-TW" altLang="en-US" dirty="0" smtClean="0"/>
              <a:t>模組</a:t>
            </a:r>
            <a:r>
              <a:rPr lang="zh-TW" altLang="zh-TW" dirty="0" smtClean="0"/>
              <a:t>的檔案名稱改成與記錄檔名稱相同即可</a:t>
            </a:r>
            <a:r>
              <a:rPr lang="zh-TW" altLang="en-US" dirty="0" smtClean="0"/>
              <a:t>。</a:t>
            </a:r>
            <a:endParaRPr lang="zh-TW" altLang="zh-TW" dirty="0" smtClean="0"/>
          </a:p>
          <a:p>
            <a:r>
              <a:rPr lang="zh-TW" altLang="zh-TW" dirty="0" smtClean="0"/>
              <a:t>步驟</a:t>
            </a:r>
            <a:r>
              <a:rPr lang="zh-TW" altLang="en-US" dirty="0" smtClean="0"/>
              <a:t>５</a:t>
            </a:r>
            <a:r>
              <a:rPr lang="en-US" altLang="zh-TW" dirty="0" smtClean="0"/>
              <a:t> : </a:t>
            </a:r>
            <a:r>
              <a:rPr lang="zh-TW" altLang="en-US" dirty="0" smtClean="0"/>
              <a:t>將３</a:t>
            </a:r>
            <a:r>
              <a:rPr lang="en-US" altLang="zh-TW" dirty="0" smtClean="0"/>
              <a:t>D</a:t>
            </a:r>
            <a:r>
              <a:rPr lang="zh-TW" altLang="en-US" dirty="0" smtClean="0"/>
              <a:t>模組顯示於實境中</a:t>
            </a:r>
            <a:endParaRPr lang="en-US" altLang="zh-TW" dirty="0" smtClean="0"/>
          </a:p>
          <a:p>
            <a:pPr lvl="1"/>
            <a:r>
              <a:rPr lang="zh-TW" altLang="en-US" dirty="0" smtClean="0"/>
              <a:t>將視訊鏡頭對準圖卡，經辨識後</a:t>
            </a:r>
            <a:r>
              <a:rPr lang="zh-TW" altLang="zh-TW" dirty="0" smtClean="0"/>
              <a:t>讀取</a:t>
            </a:r>
            <a:r>
              <a:rPr lang="zh-TW" altLang="en-US" dirty="0" smtClean="0"/>
              <a:t>３</a:t>
            </a:r>
            <a:r>
              <a:rPr lang="en-US" altLang="zh-TW" dirty="0" smtClean="0"/>
              <a:t>D</a:t>
            </a:r>
            <a:r>
              <a:rPr lang="zh-TW" altLang="zh-TW" dirty="0" smtClean="0"/>
              <a:t>模型</a:t>
            </a:r>
            <a:r>
              <a:rPr lang="en-US" altLang="zh-TW" dirty="0" smtClean="0"/>
              <a:t> </a:t>
            </a:r>
            <a:r>
              <a:rPr lang="zh-TW" altLang="zh-TW" dirty="0" smtClean="0"/>
              <a:t>，並</a:t>
            </a:r>
            <a:r>
              <a:rPr lang="zh-TW" altLang="en-US" dirty="0" smtClean="0"/>
              <a:t>將３</a:t>
            </a:r>
            <a:r>
              <a:rPr lang="en-US" altLang="zh-TW" dirty="0" smtClean="0"/>
              <a:t>D</a:t>
            </a:r>
            <a:r>
              <a:rPr lang="zh-TW" altLang="en-US" dirty="0" smtClean="0"/>
              <a:t>模組</a:t>
            </a:r>
            <a:r>
              <a:rPr lang="zh-TW" altLang="zh-TW" dirty="0" smtClean="0"/>
              <a:t>建置於圖卡之上</a:t>
            </a:r>
            <a:r>
              <a:rPr lang="zh-TW" altLang="en-US" dirty="0" smtClean="0"/>
              <a:t>。</a:t>
            </a:r>
            <a:endParaRPr lang="zh-TW"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３</a:t>
            </a:r>
            <a:r>
              <a:rPr lang="en-US" altLang="zh-TW" dirty="0" smtClean="0"/>
              <a:t> : </a:t>
            </a:r>
            <a:r>
              <a:rPr lang="zh-TW" altLang="en-US" dirty="0" smtClean="0"/>
              <a:t>設定連結成自訂圖</a:t>
            </a:r>
            <a:r>
              <a:rPr lang="zh-TW" altLang="zh-TW" dirty="0" smtClean="0"/>
              <a:t>卡</a:t>
            </a:r>
            <a:r>
              <a:rPr lang="zh-TW" altLang="en-US" dirty="0" smtClean="0"/>
              <a:t>（</a:t>
            </a:r>
            <a:r>
              <a:rPr lang="en-US" altLang="zh-TW" dirty="0" smtClean="0"/>
              <a:t>2</a:t>
            </a:r>
            <a:r>
              <a:rPr lang="zh-TW" altLang="en-US" dirty="0" smtClean="0"/>
              <a:t>）</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30</a:t>
            </a:fld>
            <a:endParaRPr lang="zh-TW" altLang="en-US"/>
          </a:p>
        </p:txBody>
      </p:sp>
      <p:sp>
        <p:nvSpPr>
          <p:cNvPr id="4" name="內容版面配置區 3"/>
          <p:cNvSpPr>
            <a:spLocks noGrp="1"/>
          </p:cNvSpPr>
          <p:nvPr>
            <p:ph sz="quarter" idx="1"/>
          </p:nvPr>
        </p:nvSpPr>
        <p:spPr>
          <a:xfrm>
            <a:off x="301752" y="1527048"/>
            <a:ext cx="8503920" cy="3054080"/>
          </a:xfrm>
        </p:spPr>
        <p:txBody>
          <a:bodyPr>
            <a:normAutofit fontScale="92500"/>
          </a:bodyPr>
          <a:lstStyle/>
          <a:p>
            <a:r>
              <a:rPr lang="zh-TW" altLang="en-US" dirty="0" smtClean="0"/>
              <a:t>步驟３設定連結自訂圖卡的操作又可分為５大部份。</a:t>
            </a:r>
            <a:endParaRPr lang="en-US" altLang="zh-TW" dirty="0" smtClean="0"/>
          </a:p>
          <a:p>
            <a:pPr lvl="1"/>
            <a:r>
              <a:rPr lang="zh-TW" altLang="en-US" dirty="0" smtClean="0"/>
              <a:t>１</a:t>
            </a:r>
            <a:r>
              <a:rPr lang="en-US" altLang="zh-TW" dirty="0" smtClean="0"/>
              <a:t>.</a:t>
            </a:r>
            <a:r>
              <a:rPr lang="zh-TW" altLang="en-US" dirty="0" smtClean="0">
                <a:solidFill>
                  <a:schemeClr val="tx1"/>
                </a:solidFill>
              </a:rPr>
              <a:t>下載</a:t>
            </a:r>
            <a:r>
              <a:rPr lang="zh-TW" altLang="zh-TW" dirty="0" smtClean="0">
                <a:solidFill>
                  <a:schemeClr val="tx1"/>
                </a:solidFill>
              </a:rPr>
              <a:t>バイナリファイル的執行檔，與ソースファイル的專案檔</a:t>
            </a:r>
            <a:r>
              <a:rPr lang="zh-TW" altLang="en-US" dirty="0" smtClean="0">
                <a:solidFill>
                  <a:schemeClr val="tx1"/>
                </a:solidFill>
              </a:rPr>
              <a:t>。</a:t>
            </a:r>
          </a:p>
          <a:p>
            <a:pPr lvl="1"/>
            <a:r>
              <a:rPr lang="zh-TW" altLang="en-US" dirty="0" smtClean="0"/>
              <a:t>２</a:t>
            </a:r>
            <a:r>
              <a:rPr lang="en-US" altLang="zh-TW" dirty="0" smtClean="0"/>
              <a:t>.</a:t>
            </a:r>
            <a:r>
              <a:rPr lang="zh-TW" altLang="en-US" dirty="0" smtClean="0">
                <a:solidFill>
                  <a:schemeClr val="tx1"/>
                </a:solidFill>
              </a:rPr>
              <a:t>修改</a:t>
            </a:r>
            <a:r>
              <a:rPr lang="en-US" altLang="zh-TW" dirty="0" err="1" smtClean="0">
                <a:solidFill>
                  <a:schemeClr val="tx1"/>
                </a:solidFill>
              </a:rPr>
              <a:t>Uma</a:t>
            </a:r>
            <a:r>
              <a:rPr lang="zh-TW" altLang="en-US" dirty="0" smtClean="0">
                <a:solidFill>
                  <a:schemeClr val="tx1"/>
                </a:solidFill>
              </a:rPr>
              <a:t>２</a:t>
            </a:r>
            <a:r>
              <a:rPr lang="en-US" altLang="zh-TW" dirty="0" smtClean="0">
                <a:solidFill>
                  <a:schemeClr val="tx1"/>
                </a:solidFill>
              </a:rPr>
              <a:t>Desktop</a:t>
            </a:r>
            <a:r>
              <a:rPr lang="zh-TW" altLang="zh-TW" dirty="0" smtClean="0">
                <a:solidFill>
                  <a:schemeClr val="tx1"/>
                </a:solidFill>
              </a:rPr>
              <a:t>屬性</a:t>
            </a:r>
            <a:r>
              <a:rPr lang="zh-TW" altLang="en-US" dirty="0" smtClean="0">
                <a:solidFill>
                  <a:schemeClr val="tx1"/>
                </a:solidFill>
              </a:rPr>
              <a:t>並執行專案。</a:t>
            </a:r>
            <a:endParaRPr lang="en-US" altLang="zh-TW" dirty="0" smtClean="0"/>
          </a:p>
          <a:p>
            <a:pPr lvl="1"/>
            <a:r>
              <a:rPr lang="zh-TW" altLang="en-US" dirty="0" smtClean="0"/>
              <a:t>３</a:t>
            </a:r>
            <a:r>
              <a:rPr lang="en-US" altLang="zh-TW" dirty="0" smtClean="0"/>
              <a:t>.</a:t>
            </a:r>
            <a:r>
              <a:rPr lang="zh-TW" altLang="en-US" dirty="0" smtClean="0">
                <a:solidFill>
                  <a:schemeClr val="tx1"/>
                </a:solidFill>
              </a:rPr>
              <a:t>列印原來的</a:t>
            </a:r>
            <a:r>
              <a:rPr lang="en-US" altLang="zh-TW" dirty="0" err="1" smtClean="0">
                <a:solidFill>
                  <a:schemeClr val="tx1"/>
                </a:solidFill>
              </a:rPr>
              <a:t>hiro</a:t>
            </a:r>
            <a:r>
              <a:rPr lang="zh-TW" altLang="zh-TW" dirty="0" smtClean="0">
                <a:solidFill>
                  <a:schemeClr val="tx1"/>
                </a:solidFill>
              </a:rPr>
              <a:t>圖</a:t>
            </a:r>
            <a:r>
              <a:rPr lang="zh-TW" altLang="en-US" dirty="0" smtClean="0">
                <a:solidFill>
                  <a:schemeClr val="tx1"/>
                </a:solidFill>
              </a:rPr>
              <a:t>卡檔並放置在鏡頭前。</a:t>
            </a:r>
          </a:p>
          <a:p>
            <a:pPr lvl="1"/>
            <a:r>
              <a:rPr lang="zh-TW" altLang="en-US" dirty="0" smtClean="0"/>
              <a:t>４</a:t>
            </a:r>
            <a:r>
              <a:rPr lang="en-US" altLang="zh-TW" dirty="0" smtClean="0"/>
              <a:t>.</a:t>
            </a:r>
            <a:r>
              <a:rPr lang="zh-TW" altLang="en-US" dirty="0" smtClean="0">
                <a:solidFill>
                  <a:schemeClr val="tx1"/>
                </a:solidFill>
              </a:rPr>
              <a:t>更換</a:t>
            </a:r>
            <a:r>
              <a:rPr lang="en-US" altLang="zh-TW" dirty="0" err="1" smtClean="0">
                <a:solidFill>
                  <a:schemeClr val="tx1"/>
                </a:solidFill>
              </a:rPr>
              <a:t>patt.hiro</a:t>
            </a:r>
            <a:r>
              <a:rPr lang="zh-TW" altLang="zh-TW" dirty="0" smtClean="0">
                <a:solidFill>
                  <a:schemeClr val="tx1"/>
                </a:solidFill>
              </a:rPr>
              <a:t>檔案為</a:t>
            </a:r>
            <a:r>
              <a:rPr lang="zh-TW" altLang="en-US" dirty="0" smtClean="0">
                <a:solidFill>
                  <a:schemeClr val="tx1"/>
                </a:solidFill>
              </a:rPr>
              <a:t>自訂的</a:t>
            </a:r>
            <a:r>
              <a:rPr lang="zh-TW" altLang="zh-TW" dirty="0" smtClean="0">
                <a:solidFill>
                  <a:schemeClr val="tx1"/>
                </a:solidFill>
              </a:rPr>
              <a:t>圖示檔</a:t>
            </a:r>
            <a:r>
              <a:rPr lang="zh-TW" altLang="en-US" dirty="0" smtClean="0">
                <a:solidFill>
                  <a:schemeClr val="tx1"/>
                </a:solidFill>
              </a:rPr>
              <a:t>。</a:t>
            </a:r>
          </a:p>
          <a:p>
            <a:pPr lvl="1"/>
            <a:r>
              <a:rPr lang="zh-TW" altLang="en-US" dirty="0" smtClean="0"/>
              <a:t>５</a:t>
            </a:r>
            <a:r>
              <a:rPr lang="en-US" altLang="zh-TW" dirty="0" smtClean="0"/>
              <a:t>.</a:t>
            </a:r>
            <a:r>
              <a:rPr lang="zh-TW" altLang="en-US" dirty="0" smtClean="0">
                <a:solidFill>
                  <a:schemeClr val="tx1"/>
                </a:solidFill>
              </a:rPr>
              <a:t>測試其他圖卡。</a:t>
            </a:r>
            <a:endParaRPr lang="en-US" altLang="zh-TW" dirty="0" smtClean="0"/>
          </a:p>
          <a:p>
            <a:r>
              <a:rPr lang="zh-TW" altLang="en-US" dirty="0" smtClean="0"/>
              <a:t>其整體的流程如下所示：</a:t>
            </a:r>
            <a:endParaRPr lang="zh-TW" altLang="en-US" dirty="0"/>
          </a:p>
        </p:txBody>
      </p:sp>
      <p:grpSp>
        <p:nvGrpSpPr>
          <p:cNvPr id="5" name="群組 4"/>
          <p:cNvGrpSpPr/>
          <p:nvPr/>
        </p:nvGrpSpPr>
        <p:grpSpPr>
          <a:xfrm>
            <a:off x="323528" y="4495669"/>
            <a:ext cx="8280920" cy="2389715"/>
            <a:chOff x="395536" y="2907000"/>
            <a:chExt cx="6264696" cy="1511861"/>
          </a:xfrm>
        </p:grpSpPr>
        <p:sp>
          <p:nvSpPr>
            <p:cNvPr id="6" name="矩形 5"/>
            <p:cNvSpPr/>
            <p:nvPr/>
          </p:nvSpPr>
          <p:spPr>
            <a:xfrm>
              <a:off x="395536" y="2907000"/>
              <a:ext cx="1797695" cy="66601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1"/>
                  </a:solidFill>
                </a:rPr>
                <a:t>１</a:t>
              </a:r>
              <a:r>
                <a:rPr lang="en-US" altLang="zh-TW" dirty="0" smtClean="0">
                  <a:solidFill>
                    <a:schemeClr val="tx1"/>
                  </a:solidFill>
                </a:rPr>
                <a:t>.</a:t>
              </a:r>
              <a:r>
                <a:rPr lang="zh-TW" altLang="en-US" dirty="0" smtClean="0">
                  <a:solidFill>
                    <a:schemeClr val="tx1"/>
                  </a:solidFill>
                </a:rPr>
                <a:t>下載</a:t>
              </a:r>
              <a:r>
                <a:rPr lang="zh-TW" altLang="zh-TW" dirty="0" smtClean="0">
                  <a:solidFill>
                    <a:schemeClr val="tx1"/>
                  </a:solidFill>
                </a:rPr>
                <a:t>バイナリファイル執行檔，與ソースファイル專案檔</a:t>
              </a:r>
              <a:endParaRPr lang="zh-TW" altLang="en-US" dirty="0">
                <a:solidFill>
                  <a:schemeClr val="tx1"/>
                </a:solidFill>
              </a:endParaRPr>
            </a:p>
          </p:txBody>
        </p:sp>
        <p:sp>
          <p:nvSpPr>
            <p:cNvPr id="7" name="矩形 6"/>
            <p:cNvSpPr/>
            <p:nvPr/>
          </p:nvSpPr>
          <p:spPr>
            <a:xfrm>
              <a:off x="2627784" y="2907000"/>
              <a:ext cx="1800200" cy="66601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1"/>
                  </a:solidFill>
                </a:rPr>
                <a:t>２</a:t>
              </a:r>
              <a:r>
                <a:rPr lang="en-US" altLang="zh-TW" dirty="0" smtClean="0">
                  <a:solidFill>
                    <a:schemeClr val="tx1"/>
                  </a:solidFill>
                </a:rPr>
                <a:t>.</a:t>
              </a:r>
              <a:r>
                <a:rPr lang="zh-TW" altLang="en-US" dirty="0" smtClean="0">
                  <a:solidFill>
                    <a:schemeClr val="tx1"/>
                  </a:solidFill>
                </a:rPr>
                <a:t>修改</a:t>
              </a:r>
              <a:r>
                <a:rPr lang="en-US" altLang="zh-TW" dirty="0" err="1" smtClean="0">
                  <a:solidFill>
                    <a:schemeClr val="tx1"/>
                  </a:solidFill>
                </a:rPr>
                <a:t>Uma</a:t>
              </a:r>
              <a:r>
                <a:rPr lang="zh-TW" altLang="en-US" dirty="0" smtClean="0">
                  <a:solidFill>
                    <a:schemeClr val="tx1"/>
                  </a:solidFill>
                </a:rPr>
                <a:t>２</a:t>
              </a:r>
              <a:r>
                <a:rPr lang="en-US" altLang="zh-TW" dirty="0" smtClean="0">
                  <a:solidFill>
                    <a:schemeClr val="tx1"/>
                  </a:solidFill>
                </a:rPr>
                <a:t>Desktop</a:t>
              </a:r>
              <a:r>
                <a:rPr lang="zh-TW" altLang="zh-TW" dirty="0" smtClean="0">
                  <a:solidFill>
                    <a:schemeClr val="tx1"/>
                  </a:solidFill>
                </a:rPr>
                <a:t>屬性</a:t>
              </a:r>
              <a:r>
                <a:rPr lang="zh-TW" altLang="en-US" dirty="0" smtClean="0">
                  <a:solidFill>
                    <a:schemeClr val="tx1"/>
                  </a:solidFill>
                </a:rPr>
                <a:t>並執行專案</a:t>
              </a:r>
              <a:endParaRPr lang="zh-TW" altLang="en-US" dirty="0">
                <a:solidFill>
                  <a:schemeClr val="tx1"/>
                </a:solidFill>
              </a:endParaRPr>
            </a:p>
          </p:txBody>
        </p:sp>
        <p:sp>
          <p:nvSpPr>
            <p:cNvPr id="8" name="矩形 7"/>
            <p:cNvSpPr/>
            <p:nvPr/>
          </p:nvSpPr>
          <p:spPr>
            <a:xfrm>
              <a:off x="5004048" y="2907000"/>
              <a:ext cx="1656184" cy="66601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1"/>
                  </a:solidFill>
                </a:rPr>
                <a:t>３</a:t>
              </a:r>
              <a:r>
                <a:rPr lang="en-US" altLang="zh-TW" dirty="0" smtClean="0">
                  <a:solidFill>
                    <a:schemeClr val="tx1"/>
                  </a:solidFill>
                </a:rPr>
                <a:t>.</a:t>
              </a:r>
              <a:r>
                <a:rPr lang="zh-TW" altLang="zh-TW" dirty="0" smtClean="0">
                  <a:solidFill>
                    <a:schemeClr val="tx1"/>
                  </a:solidFill>
                </a:rPr>
                <a:t>列印</a:t>
              </a:r>
              <a:r>
                <a:rPr lang="zh-TW" altLang="en-US" dirty="0" smtClean="0">
                  <a:solidFill>
                    <a:schemeClr val="tx1"/>
                  </a:solidFill>
                </a:rPr>
                <a:t>原來的</a:t>
              </a:r>
              <a:r>
                <a:rPr lang="en-US" altLang="zh-TW" dirty="0" err="1" smtClean="0">
                  <a:solidFill>
                    <a:schemeClr val="tx1"/>
                  </a:solidFill>
                </a:rPr>
                <a:t>hiro</a:t>
              </a:r>
              <a:r>
                <a:rPr lang="zh-TW" altLang="zh-TW" dirty="0" smtClean="0">
                  <a:solidFill>
                    <a:schemeClr val="tx1"/>
                  </a:solidFill>
                </a:rPr>
                <a:t>圖卡</a:t>
              </a:r>
              <a:r>
                <a:rPr lang="zh-TW" altLang="en-US" dirty="0" smtClean="0">
                  <a:solidFill>
                    <a:schemeClr val="tx1"/>
                  </a:solidFill>
                </a:rPr>
                <a:t>檔並放置鏡頭前</a:t>
              </a:r>
              <a:endParaRPr lang="zh-TW" altLang="en-US" dirty="0">
                <a:solidFill>
                  <a:schemeClr val="tx1"/>
                </a:solidFill>
              </a:endParaRPr>
            </a:p>
          </p:txBody>
        </p:sp>
        <p:sp>
          <p:nvSpPr>
            <p:cNvPr id="9" name="矩形 8"/>
            <p:cNvSpPr/>
            <p:nvPr/>
          </p:nvSpPr>
          <p:spPr>
            <a:xfrm>
              <a:off x="4045402" y="3818124"/>
              <a:ext cx="1656184" cy="600737"/>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1"/>
                  </a:solidFill>
                </a:rPr>
                <a:t>５</a:t>
              </a:r>
              <a:r>
                <a:rPr lang="en-US" altLang="zh-TW" dirty="0" smtClean="0">
                  <a:solidFill>
                    <a:schemeClr val="tx1"/>
                  </a:solidFill>
                </a:rPr>
                <a:t>.</a:t>
              </a:r>
              <a:r>
                <a:rPr lang="zh-TW" altLang="en-US" dirty="0" smtClean="0">
                  <a:solidFill>
                    <a:schemeClr val="tx1"/>
                  </a:solidFill>
                </a:rPr>
                <a:t>測試其他圖卡</a:t>
              </a:r>
              <a:endParaRPr lang="zh-TW" altLang="en-US" dirty="0">
                <a:solidFill>
                  <a:schemeClr val="tx1"/>
                </a:solidFill>
              </a:endParaRPr>
            </a:p>
          </p:txBody>
        </p:sp>
        <p:sp>
          <p:nvSpPr>
            <p:cNvPr id="10" name="矩形 9"/>
            <p:cNvSpPr/>
            <p:nvPr/>
          </p:nvSpPr>
          <p:spPr>
            <a:xfrm>
              <a:off x="1453115" y="3809614"/>
              <a:ext cx="1656184" cy="60073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1"/>
                  </a:solidFill>
                </a:rPr>
                <a:t>４</a:t>
              </a:r>
              <a:r>
                <a:rPr lang="en-US" altLang="zh-TW" dirty="0" smtClean="0">
                  <a:solidFill>
                    <a:schemeClr val="tx1"/>
                  </a:solidFill>
                </a:rPr>
                <a:t>.</a:t>
              </a:r>
              <a:r>
                <a:rPr lang="zh-TW" altLang="en-US" dirty="0" smtClean="0">
                  <a:solidFill>
                    <a:schemeClr val="tx1"/>
                  </a:solidFill>
                </a:rPr>
                <a:t>更換</a:t>
              </a:r>
              <a:r>
                <a:rPr lang="en-US" altLang="zh-TW" dirty="0" err="1" smtClean="0">
                  <a:solidFill>
                    <a:schemeClr val="tx1"/>
                  </a:solidFill>
                </a:rPr>
                <a:t>patt.hiro</a:t>
              </a:r>
              <a:r>
                <a:rPr lang="zh-TW" altLang="zh-TW" dirty="0" smtClean="0">
                  <a:solidFill>
                    <a:schemeClr val="tx1"/>
                  </a:solidFill>
                </a:rPr>
                <a:t>檔案</a:t>
              </a:r>
              <a:r>
                <a:rPr lang="zh-TW" altLang="en-US" dirty="0" smtClean="0">
                  <a:solidFill>
                    <a:schemeClr val="tx1"/>
                  </a:solidFill>
                </a:rPr>
                <a:t>為</a:t>
              </a:r>
              <a:r>
                <a:rPr lang="zh-TW" altLang="zh-TW" dirty="0" smtClean="0">
                  <a:solidFill>
                    <a:schemeClr val="tx1"/>
                  </a:solidFill>
                </a:rPr>
                <a:t>自</a:t>
              </a:r>
              <a:r>
                <a:rPr lang="zh-TW" altLang="en-US" dirty="0" smtClean="0">
                  <a:solidFill>
                    <a:schemeClr val="tx1"/>
                  </a:solidFill>
                </a:rPr>
                <a:t>訂的</a:t>
              </a:r>
              <a:r>
                <a:rPr lang="zh-TW" altLang="zh-TW" dirty="0" smtClean="0">
                  <a:solidFill>
                    <a:schemeClr val="tx1"/>
                  </a:solidFill>
                </a:rPr>
                <a:t>圖示檔</a:t>
              </a:r>
              <a:endParaRPr lang="zh-TW" altLang="en-US" dirty="0">
                <a:solidFill>
                  <a:schemeClr val="tx1"/>
                </a:solidFill>
              </a:endParaRPr>
            </a:p>
          </p:txBody>
        </p:sp>
        <p:cxnSp>
          <p:nvCxnSpPr>
            <p:cNvPr id="11" name="直線單箭頭接點 10"/>
            <p:cNvCxnSpPr>
              <a:stCxn id="6" idx="3"/>
              <a:endCxn id="7" idx="1"/>
            </p:cNvCxnSpPr>
            <p:nvPr/>
          </p:nvCxnSpPr>
          <p:spPr>
            <a:xfrm>
              <a:off x="2193231" y="3240008"/>
              <a:ext cx="434553" cy="0"/>
            </a:xfrm>
            <a:prstGeom prst="straightConnector1">
              <a:avLst/>
            </a:prstGeom>
            <a:ln w="38100">
              <a:tailEnd type="arrow"/>
            </a:ln>
          </p:spPr>
          <p:style>
            <a:lnRef idx="1">
              <a:schemeClr val="accent1"/>
            </a:lnRef>
            <a:fillRef idx="2">
              <a:schemeClr val="accent1"/>
            </a:fillRef>
            <a:effectRef idx="1">
              <a:schemeClr val="accent1"/>
            </a:effectRef>
            <a:fontRef idx="minor">
              <a:schemeClr val="dk1"/>
            </a:fontRef>
          </p:style>
        </p:cxnSp>
        <p:cxnSp>
          <p:nvCxnSpPr>
            <p:cNvPr id="12" name="直線單箭頭接點 11"/>
            <p:cNvCxnSpPr>
              <a:stCxn id="7" idx="3"/>
              <a:endCxn id="8" idx="1"/>
            </p:cNvCxnSpPr>
            <p:nvPr/>
          </p:nvCxnSpPr>
          <p:spPr>
            <a:xfrm>
              <a:off x="4427984" y="3240008"/>
              <a:ext cx="576063" cy="0"/>
            </a:xfrm>
            <a:prstGeom prst="straightConnector1">
              <a:avLst/>
            </a:prstGeom>
            <a:ln w="38100">
              <a:tailEnd type="arrow"/>
            </a:ln>
          </p:spPr>
          <p:style>
            <a:lnRef idx="1">
              <a:schemeClr val="accent1"/>
            </a:lnRef>
            <a:fillRef idx="2">
              <a:schemeClr val="accent1"/>
            </a:fillRef>
            <a:effectRef idx="1">
              <a:schemeClr val="accent1"/>
            </a:effectRef>
            <a:fontRef idx="minor">
              <a:schemeClr val="dk1"/>
            </a:fontRef>
          </p:style>
        </p:cxnSp>
        <p:cxnSp>
          <p:nvCxnSpPr>
            <p:cNvPr id="13" name="圖案 12"/>
            <p:cNvCxnSpPr>
              <a:stCxn id="8" idx="3"/>
              <a:endCxn id="10" idx="1"/>
            </p:cNvCxnSpPr>
            <p:nvPr/>
          </p:nvCxnSpPr>
          <p:spPr>
            <a:xfrm flipH="1">
              <a:off x="1453115" y="3240008"/>
              <a:ext cx="5207117" cy="869974"/>
            </a:xfrm>
            <a:prstGeom prst="bentConnector5">
              <a:avLst>
                <a:gd name="adj1" fmla="val -3321"/>
                <a:gd name="adj2" fmla="val 51876"/>
                <a:gd name="adj3" fmla="val 103321"/>
              </a:avLst>
            </a:prstGeom>
            <a:ln w="38100">
              <a:tailEnd type="arrow"/>
            </a:ln>
          </p:spPr>
          <p:style>
            <a:lnRef idx="1">
              <a:schemeClr val="accent1"/>
            </a:lnRef>
            <a:fillRef idx="2">
              <a:schemeClr val="accent1"/>
            </a:fillRef>
            <a:effectRef idx="1">
              <a:schemeClr val="accent1"/>
            </a:effectRef>
            <a:fontRef idx="minor">
              <a:schemeClr val="dk1"/>
            </a:fontRef>
          </p:style>
        </p:cxnSp>
        <p:cxnSp>
          <p:nvCxnSpPr>
            <p:cNvPr id="14" name="直線單箭頭接點 13"/>
            <p:cNvCxnSpPr>
              <a:stCxn id="10" idx="3"/>
              <a:endCxn id="9" idx="1"/>
            </p:cNvCxnSpPr>
            <p:nvPr/>
          </p:nvCxnSpPr>
          <p:spPr>
            <a:xfrm>
              <a:off x="3109299" y="4109985"/>
              <a:ext cx="936103" cy="8507"/>
            </a:xfrm>
            <a:prstGeom prst="straightConnector1">
              <a:avLst/>
            </a:prstGeom>
            <a:ln w="38100">
              <a:tailEnd type="arrow"/>
            </a:ln>
          </p:spPr>
          <p:style>
            <a:lnRef idx="1">
              <a:schemeClr val="accent1"/>
            </a:lnRef>
            <a:fillRef idx="2">
              <a:schemeClr val="accent1"/>
            </a:fillRef>
            <a:effectRef idx="1">
              <a:schemeClr val="accent1"/>
            </a:effectRef>
            <a:fontRef idx="minor">
              <a:schemeClr val="dk1"/>
            </a:fontRef>
          </p:style>
        </p:cxnSp>
      </p:grpSp>
    </p:spTree>
    <p:extLst>
      <p:ext uri="{BB962C8B-B14F-4D97-AF65-F5344CB8AC3E}">
        <p14:creationId xmlns="" xmlns:p14="http://schemas.microsoft.com/office/powerpoint/2010/main" val="4129127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dirty="0" smtClean="0"/>
              <a:t>步驟</a:t>
            </a:r>
            <a:r>
              <a:rPr lang="zh-TW" altLang="en-US" dirty="0" smtClean="0"/>
              <a:t>３</a:t>
            </a:r>
            <a:r>
              <a:rPr lang="en-US" altLang="zh-TW" dirty="0" smtClean="0"/>
              <a:t> : </a:t>
            </a:r>
            <a:r>
              <a:rPr lang="zh-TW" altLang="en-US" dirty="0" smtClean="0"/>
              <a:t>設定連結成自訂圖</a:t>
            </a:r>
            <a:r>
              <a:rPr lang="zh-TW" altLang="zh-TW" dirty="0" smtClean="0"/>
              <a:t>卡</a:t>
            </a:r>
            <a:r>
              <a:rPr lang="zh-TW" altLang="en-US" dirty="0" smtClean="0"/>
              <a:t>（</a:t>
            </a:r>
            <a:r>
              <a:rPr lang="en-US" altLang="zh-TW" dirty="0" smtClean="0"/>
              <a:t>3</a:t>
            </a:r>
            <a:r>
              <a:rPr lang="zh-TW" altLang="en-US" dirty="0" smtClean="0"/>
              <a:t>）</a:t>
            </a:r>
            <a:endParaRPr lang="zh-TW" altLang="zh-TW" dirty="0"/>
          </a:p>
        </p:txBody>
      </p:sp>
      <p:sp>
        <p:nvSpPr>
          <p:cNvPr id="3" name="內容版面配置區 2"/>
          <p:cNvSpPr>
            <a:spLocks noGrp="1"/>
          </p:cNvSpPr>
          <p:nvPr>
            <p:ph sz="quarter" idx="1"/>
          </p:nvPr>
        </p:nvSpPr>
        <p:spPr/>
        <p:txBody>
          <a:bodyPr>
            <a:normAutofit/>
          </a:bodyPr>
          <a:lstStyle/>
          <a:p>
            <a:endParaRPr lang="en-US" altLang="zh-TW" sz="2400" dirty="0" smtClean="0"/>
          </a:p>
          <a:p>
            <a:pPr algn="just"/>
            <a:r>
              <a:rPr lang="zh-TW" altLang="zh-TW" sz="2400" dirty="0" smtClean="0"/>
              <a:t>一般</a:t>
            </a:r>
            <a:r>
              <a:rPr lang="zh-TW" altLang="zh-TW" sz="2400" dirty="0"/>
              <a:t>最常見的基本</a:t>
            </a:r>
            <a:r>
              <a:rPr lang="en-US" altLang="zh-TW" sz="2400" dirty="0"/>
              <a:t>marker</a:t>
            </a:r>
            <a:r>
              <a:rPr lang="zh-TW" altLang="zh-TW" sz="2400" dirty="0"/>
              <a:t>圖示就是</a:t>
            </a:r>
            <a:r>
              <a:rPr lang="en-US" altLang="zh-TW" sz="2400" dirty="0" err="1"/>
              <a:t>Hiro</a:t>
            </a:r>
            <a:r>
              <a:rPr lang="zh-TW" altLang="zh-TW" sz="2400" dirty="0"/>
              <a:t>，不過只用這麼一個圖示也實在太單調乏味了，</a:t>
            </a:r>
            <a:r>
              <a:rPr lang="zh-TW" altLang="zh-TW" sz="2400" dirty="0" smtClean="0"/>
              <a:t>本</a:t>
            </a:r>
            <a:r>
              <a:rPr lang="zh-TW" altLang="en-US" sz="2400" dirty="0" smtClean="0"/>
              <a:t>步驟</a:t>
            </a:r>
            <a:r>
              <a:rPr lang="zh-TW" altLang="zh-TW" sz="2400" dirty="0" smtClean="0"/>
              <a:t>教</a:t>
            </a:r>
            <a:r>
              <a:rPr lang="zh-TW" altLang="zh-TW" sz="2400" dirty="0"/>
              <a:t>你如何將擴增實境的</a:t>
            </a:r>
            <a:r>
              <a:rPr lang="en-US" altLang="zh-TW" sz="2400" dirty="0"/>
              <a:t>marker</a:t>
            </a:r>
            <a:r>
              <a:rPr lang="zh-TW" altLang="zh-TW" sz="2400" dirty="0"/>
              <a:t>換上自己所設計的</a:t>
            </a:r>
            <a:r>
              <a:rPr lang="en-US" altLang="zh-TW" sz="2400" dirty="0"/>
              <a:t>marker</a:t>
            </a:r>
            <a:r>
              <a:rPr lang="zh-TW" altLang="zh-TW" sz="2400" dirty="0" smtClean="0"/>
              <a:t>圖示</a:t>
            </a:r>
            <a:r>
              <a:rPr lang="zh-TW" altLang="en-US" sz="2400" dirty="0" smtClean="0"/>
              <a:t>。</a:t>
            </a:r>
            <a:endParaRPr lang="zh-TW" altLang="zh-TW" sz="2400" dirty="0"/>
          </a:p>
          <a:p>
            <a:pPr algn="just"/>
            <a:r>
              <a:rPr lang="zh-TW" altLang="zh-TW" sz="2400" dirty="0" smtClean="0"/>
              <a:t>在</a:t>
            </a:r>
            <a:r>
              <a:rPr lang="zh-TW" altLang="en-US" sz="2400" dirty="0" smtClean="0"/>
              <a:t>本</a:t>
            </a:r>
            <a:r>
              <a:rPr lang="zh-TW" altLang="zh-TW" sz="2400" dirty="0" smtClean="0"/>
              <a:t>範例</a:t>
            </a:r>
            <a:r>
              <a:rPr lang="zh-TW" altLang="zh-TW" sz="2400" dirty="0"/>
              <a:t>下所使用的</a:t>
            </a:r>
            <a:r>
              <a:rPr lang="en-US" altLang="zh-TW" sz="2400" dirty="0"/>
              <a:t>Toolkit</a:t>
            </a:r>
            <a:r>
              <a:rPr lang="zh-TW" altLang="zh-TW" sz="2400" dirty="0" smtClean="0"/>
              <a:t>是</a:t>
            </a:r>
            <a:r>
              <a:rPr lang="zh-TW" altLang="en-US" sz="2400" dirty="0" smtClean="0"/>
              <a:t>為</a:t>
            </a:r>
            <a:r>
              <a:rPr lang="en-US" altLang="zh-TW" sz="2400" dirty="0" err="1" smtClean="0"/>
              <a:t>NyARToolkit</a:t>
            </a:r>
            <a:r>
              <a:rPr lang="zh-TW" altLang="zh-TW" sz="2400" dirty="0"/>
              <a:t>，我們可以</a:t>
            </a:r>
            <a:r>
              <a:rPr lang="zh-TW" altLang="zh-TW" sz="2400" dirty="0" smtClean="0"/>
              <a:t>到官</a:t>
            </a:r>
            <a:r>
              <a:rPr lang="zh-TW" altLang="en-US" sz="2400" dirty="0" smtClean="0"/>
              <a:t>方</a:t>
            </a:r>
            <a:r>
              <a:rPr lang="zh-TW" altLang="zh-TW" sz="2400" dirty="0" smtClean="0"/>
              <a:t>網</a:t>
            </a:r>
            <a:r>
              <a:rPr lang="zh-TW" altLang="en-US" sz="2400" dirty="0" smtClean="0"/>
              <a:t>站內下載</a:t>
            </a:r>
            <a:r>
              <a:rPr lang="zh-TW" altLang="zh-TW" sz="2400" dirty="0" smtClean="0"/>
              <a:t>一些</a:t>
            </a:r>
            <a:r>
              <a:rPr lang="en-US" altLang="zh-TW" sz="2400" dirty="0"/>
              <a:t>source</a:t>
            </a:r>
            <a:r>
              <a:rPr lang="zh-TW" altLang="zh-TW" sz="2400" dirty="0"/>
              <a:t>來</a:t>
            </a:r>
            <a:r>
              <a:rPr lang="zh-TW" altLang="zh-TW" sz="2400" dirty="0" smtClean="0"/>
              <a:t>做</a:t>
            </a:r>
            <a:r>
              <a:rPr lang="en-US" altLang="zh-TW" sz="2400" dirty="0" err="1" smtClean="0"/>
              <a:t>NyARToolkit</a:t>
            </a:r>
            <a:r>
              <a:rPr lang="zh-TW" altLang="en-US" sz="2400" dirty="0" smtClean="0"/>
              <a:t>的</a:t>
            </a:r>
            <a:r>
              <a:rPr lang="zh-TW" altLang="zh-TW" sz="2400" dirty="0" smtClean="0"/>
              <a:t>執行</a:t>
            </a:r>
            <a:r>
              <a:rPr lang="zh-TW" altLang="zh-TW" sz="2400" dirty="0"/>
              <a:t>與</a:t>
            </a:r>
            <a:r>
              <a:rPr lang="zh-TW" altLang="zh-TW" sz="2400" dirty="0" smtClean="0"/>
              <a:t>修改</a:t>
            </a:r>
            <a:r>
              <a:rPr lang="zh-TW" altLang="en-US" sz="2400" dirty="0" smtClean="0"/>
              <a:t>。</a:t>
            </a:r>
            <a:endParaRPr lang="en-US" altLang="zh-TW" sz="2400" dirty="0" smtClean="0"/>
          </a:p>
          <a:p>
            <a:endParaRPr lang="en-US" altLang="zh-TW" sz="2400" dirty="0"/>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31</a:t>
            </a:fld>
            <a:endParaRPr lang="zh-TW" altLang="en-US"/>
          </a:p>
        </p:txBody>
      </p:sp>
    </p:spTree>
    <p:extLst>
      <p:ext uri="{BB962C8B-B14F-4D97-AF65-F5344CB8AC3E}">
        <p14:creationId xmlns:p14="http://schemas.microsoft.com/office/powerpoint/2010/main" xmlns="" val="2169653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dirty="0" smtClean="0"/>
              <a:t>步驟</a:t>
            </a:r>
            <a:r>
              <a:rPr lang="zh-TW" altLang="en-US" dirty="0" smtClean="0"/>
              <a:t>３</a:t>
            </a:r>
            <a:r>
              <a:rPr lang="en-US" altLang="zh-TW" dirty="0" smtClean="0"/>
              <a:t>.</a:t>
            </a:r>
            <a:r>
              <a:rPr lang="zh-TW" altLang="en-US" dirty="0" smtClean="0"/>
              <a:t>１：下載相關執行檔與專案檔（</a:t>
            </a:r>
            <a:r>
              <a:rPr lang="en-US" altLang="zh-TW" dirty="0" smtClean="0"/>
              <a:t>1</a:t>
            </a:r>
            <a:r>
              <a:rPr lang="zh-TW" altLang="en-US" dirty="0" smtClean="0"/>
              <a:t>）</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32</a:t>
            </a:fld>
            <a:endParaRPr lang="zh-TW" altLang="en-US"/>
          </a:p>
        </p:txBody>
      </p:sp>
      <p:sp>
        <p:nvSpPr>
          <p:cNvPr id="4" name="內容版面配置區 3"/>
          <p:cNvSpPr>
            <a:spLocks noGrp="1"/>
          </p:cNvSpPr>
          <p:nvPr>
            <p:ph sz="quarter" idx="1"/>
          </p:nvPr>
        </p:nvSpPr>
        <p:spPr/>
        <p:txBody>
          <a:bodyPr/>
          <a:lstStyle/>
          <a:p>
            <a:pPr marL="274320" lvl="1">
              <a:buClr>
                <a:schemeClr val="accent1"/>
              </a:buClr>
              <a:buSzPct val="85000"/>
              <a:buFont typeface="Wingdings 2"/>
              <a:buChar char=""/>
            </a:pPr>
            <a:r>
              <a:rPr lang="zh-TW" altLang="en-US" sz="2800" dirty="0" smtClean="0">
                <a:solidFill>
                  <a:schemeClr val="tx1"/>
                </a:solidFill>
              </a:rPr>
              <a:t>１</a:t>
            </a:r>
            <a:r>
              <a:rPr lang="en-US" altLang="zh-TW" sz="2800" dirty="0" smtClean="0">
                <a:solidFill>
                  <a:schemeClr val="tx1"/>
                </a:solidFill>
              </a:rPr>
              <a:t>.</a:t>
            </a:r>
            <a:r>
              <a:rPr lang="zh-TW" altLang="en-US" sz="2800" dirty="0" smtClean="0">
                <a:solidFill>
                  <a:schemeClr val="tx1"/>
                </a:solidFill>
              </a:rPr>
              <a:t>下載</a:t>
            </a:r>
            <a:r>
              <a:rPr lang="zh-TW" altLang="zh-TW" sz="2800" dirty="0" smtClean="0">
                <a:solidFill>
                  <a:schemeClr val="tx1"/>
                </a:solidFill>
              </a:rPr>
              <a:t>バイナリファイル執行檔，與ソースファイル專案檔</a:t>
            </a:r>
            <a:r>
              <a:rPr lang="zh-TW" altLang="en-US" sz="2800" dirty="0" smtClean="0">
                <a:solidFill>
                  <a:schemeClr val="tx1"/>
                </a:solidFill>
              </a:rPr>
              <a:t>。</a:t>
            </a:r>
          </a:p>
          <a:p>
            <a:r>
              <a:rPr lang="zh-TW" altLang="en-US" sz="2800" dirty="0" smtClean="0"/>
              <a:t>首先是下載</a:t>
            </a:r>
            <a:r>
              <a:rPr lang="zh-TW" altLang="zh-TW" sz="2800" dirty="0" smtClean="0"/>
              <a:t>バイナリファイル的執行檔，與ソースファイル的專案檔</a:t>
            </a:r>
            <a:r>
              <a:rPr lang="zh-TW" altLang="en-US" sz="2800" dirty="0" smtClean="0"/>
              <a:t>的部分。</a:t>
            </a:r>
          </a:p>
          <a:p>
            <a:endParaRPr lang="zh-TW" altLang="en-US" dirty="0"/>
          </a:p>
        </p:txBody>
      </p:sp>
      <p:grpSp>
        <p:nvGrpSpPr>
          <p:cNvPr id="15" name="群組 14"/>
          <p:cNvGrpSpPr/>
          <p:nvPr/>
        </p:nvGrpSpPr>
        <p:grpSpPr>
          <a:xfrm>
            <a:off x="395536" y="3717032"/>
            <a:ext cx="8280920" cy="2389715"/>
            <a:chOff x="395536" y="2907000"/>
            <a:chExt cx="6264696" cy="1511861"/>
          </a:xfrm>
        </p:grpSpPr>
        <p:sp>
          <p:nvSpPr>
            <p:cNvPr id="16" name="矩形 15"/>
            <p:cNvSpPr/>
            <p:nvPr/>
          </p:nvSpPr>
          <p:spPr>
            <a:xfrm>
              <a:off x="395536" y="2907000"/>
              <a:ext cx="1797695" cy="666016"/>
            </a:xfrm>
            <a:prstGeom prst="rect">
              <a:avLst/>
            </a:prstGeom>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1"/>
                  </a:solidFill>
                </a:rPr>
                <a:t>１</a:t>
              </a:r>
              <a:r>
                <a:rPr lang="en-US" altLang="zh-TW" dirty="0" smtClean="0">
                  <a:solidFill>
                    <a:schemeClr val="tx1"/>
                  </a:solidFill>
                </a:rPr>
                <a:t>.</a:t>
              </a:r>
              <a:r>
                <a:rPr lang="zh-TW" altLang="en-US" dirty="0" smtClean="0">
                  <a:solidFill>
                    <a:schemeClr val="tx1"/>
                  </a:solidFill>
                </a:rPr>
                <a:t>下載</a:t>
              </a:r>
              <a:r>
                <a:rPr lang="zh-TW" altLang="zh-TW" dirty="0" smtClean="0">
                  <a:solidFill>
                    <a:schemeClr val="tx1"/>
                  </a:solidFill>
                </a:rPr>
                <a:t>バイナリファイル執行檔，與ソースファイル專案檔</a:t>
              </a:r>
              <a:endParaRPr lang="zh-TW" altLang="en-US" dirty="0">
                <a:solidFill>
                  <a:schemeClr val="tx1"/>
                </a:solidFill>
              </a:endParaRPr>
            </a:p>
          </p:txBody>
        </p:sp>
        <p:sp>
          <p:nvSpPr>
            <p:cNvPr id="17" name="矩形 16"/>
            <p:cNvSpPr/>
            <p:nvPr/>
          </p:nvSpPr>
          <p:spPr>
            <a:xfrm>
              <a:off x="2627784" y="2907000"/>
              <a:ext cx="1800200" cy="66601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2">
                      <a:lumMod val="40000"/>
                      <a:lumOff val="60000"/>
                    </a:schemeClr>
                  </a:solidFill>
                </a:rPr>
                <a:t>２</a:t>
              </a:r>
              <a:r>
                <a:rPr lang="en-US" altLang="zh-TW" dirty="0" smtClean="0">
                  <a:solidFill>
                    <a:schemeClr val="tx2">
                      <a:lumMod val="40000"/>
                      <a:lumOff val="60000"/>
                    </a:schemeClr>
                  </a:solidFill>
                </a:rPr>
                <a:t>.</a:t>
              </a:r>
              <a:r>
                <a:rPr lang="zh-TW" altLang="en-US" dirty="0" smtClean="0">
                  <a:solidFill>
                    <a:schemeClr val="tx2">
                      <a:lumMod val="40000"/>
                      <a:lumOff val="60000"/>
                    </a:schemeClr>
                  </a:solidFill>
                </a:rPr>
                <a:t>修改</a:t>
              </a:r>
              <a:r>
                <a:rPr lang="en-US" altLang="zh-TW" dirty="0" err="1" smtClean="0">
                  <a:solidFill>
                    <a:schemeClr val="tx2">
                      <a:lumMod val="40000"/>
                      <a:lumOff val="60000"/>
                    </a:schemeClr>
                  </a:solidFill>
                </a:rPr>
                <a:t>Uma</a:t>
              </a:r>
              <a:r>
                <a:rPr lang="zh-TW" altLang="en-US" dirty="0" smtClean="0">
                  <a:solidFill>
                    <a:schemeClr val="tx2">
                      <a:lumMod val="40000"/>
                      <a:lumOff val="60000"/>
                    </a:schemeClr>
                  </a:solidFill>
                </a:rPr>
                <a:t>２</a:t>
              </a:r>
              <a:r>
                <a:rPr lang="en-US" altLang="zh-TW" dirty="0" smtClean="0">
                  <a:solidFill>
                    <a:schemeClr val="tx2">
                      <a:lumMod val="40000"/>
                      <a:lumOff val="60000"/>
                    </a:schemeClr>
                  </a:solidFill>
                </a:rPr>
                <a:t>Desktop</a:t>
              </a:r>
              <a:r>
                <a:rPr lang="zh-TW" altLang="zh-TW" dirty="0" smtClean="0">
                  <a:solidFill>
                    <a:schemeClr val="tx2">
                      <a:lumMod val="40000"/>
                      <a:lumOff val="60000"/>
                    </a:schemeClr>
                  </a:solidFill>
                </a:rPr>
                <a:t>屬性</a:t>
              </a:r>
              <a:r>
                <a:rPr lang="zh-TW" altLang="en-US" dirty="0" smtClean="0">
                  <a:solidFill>
                    <a:schemeClr val="tx2">
                      <a:lumMod val="40000"/>
                      <a:lumOff val="60000"/>
                    </a:schemeClr>
                  </a:solidFill>
                </a:rPr>
                <a:t>並執行專案</a:t>
              </a:r>
              <a:endParaRPr lang="zh-TW" altLang="en-US" dirty="0">
                <a:solidFill>
                  <a:schemeClr val="tx2">
                    <a:lumMod val="40000"/>
                    <a:lumOff val="60000"/>
                  </a:schemeClr>
                </a:solidFill>
              </a:endParaRPr>
            </a:p>
          </p:txBody>
        </p:sp>
        <p:sp>
          <p:nvSpPr>
            <p:cNvPr id="18" name="矩形 17"/>
            <p:cNvSpPr/>
            <p:nvPr/>
          </p:nvSpPr>
          <p:spPr>
            <a:xfrm>
              <a:off x="5004048" y="2907000"/>
              <a:ext cx="1656184" cy="66601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2">
                      <a:lumMod val="40000"/>
                      <a:lumOff val="60000"/>
                    </a:schemeClr>
                  </a:solidFill>
                </a:rPr>
                <a:t>３</a:t>
              </a:r>
              <a:r>
                <a:rPr lang="en-US" altLang="zh-TW" dirty="0" smtClean="0">
                  <a:solidFill>
                    <a:schemeClr val="tx2">
                      <a:lumMod val="40000"/>
                      <a:lumOff val="60000"/>
                    </a:schemeClr>
                  </a:solidFill>
                </a:rPr>
                <a:t>.</a:t>
              </a:r>
              <a:r>
                <a:rPr lang="zh-TW" altLang="zh-TW" dirty="0" smtClean="0">
                  <a:solidFill>
                    <a:schemeClr val="tx2">
                      <a:lumMod val="40000"/>
                      <a:lumOff val="60000"/>
                    </a:schemeClr>
                  </a:solidFill>
                </a:rPr>
                <a:t>列印</a:t>
              </a:r>
              <a:r>
                <a:rPr lang="zh-TW" altLang="en-US" dirty="0" smtClean="0">
                  <a:solidFill>
                    <a:schemeClr val="tx2">
                      <a:lumMod val="40000"/>
                      <a:lumOff val="60000"/>
                    </a:schemeClr>
                  </a:solidFill>
                </a:rPr>
                <a:t>原來的</a:t>
              </a:r>
              <a:r>
                <a:rPr lang="en-US" altLang="zh-TW" dirty="0" err="1" smtClean="0">
                  <a:solidFill>
                    <a:schemeClr val="tx2">
                      <a:lumMod val="40000"/>
                      <a:lumOff val="60000"/>
                    </a:schemeClr>
                  </a:solidFill>
                </a:rPr>
                <a:t>hiro</a:t>
              </a:r>
              <a:r>
                <a:rPr lang="zh-TW" altLang="zh-TW" dirty="0" smtClean="0">
                  <a:solidFill>
                    <a:schemeClr val="tx2">
                      <a:lumMod val="40000"/>
                      <a:lumOff val="60000"/>
                    </a:schemeClr>
                  </a:solidFill>
                </a:rPr>
                <a:t>圖卡</a:t>
              </a:r>
              <a:r>
                <a:rPr lang="zh-TW" altLang="en-US" dirty="0" smtClean="0">
                  <a:solidFill>
                    <a:schemeClr val="tx2">
                      <a:lumMod val="40000"/>
                      <a:lumOff val="60000"/>
                    </a:schemeClr>
                  </a:solidFill>
                </a:rPr>
                <a:t>檔並放置鏡頭前</a:t>
              </a:r>
              <a:endParaRPr lang="zh-TW" altLang="en-US" dirty="0">
                <a:solidFill>
                  <a:schemeClr val="tx2">
                    <a:lumMod val="40000"/>
                    <a:lumOff val="60000"/>
                  </a:schemeClr>
                </a:solidFill>
              </a:endParaRPr>
            </a:p>
          </p:txBody>
        </p:sp>
        <p:sp>
          <p:nvSpPr>
            <p:cNvPr id="19" name="矩形 18"/>
            <p:cNvSpPr/>
            <p:nvPr/>
          </p:nvSpPr>
          <p:spPr>
            <a:xfrm>
              <a:off x="4045402" y="3818124"/>
              <a:ext cx="1656184" cy="600737"/>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2">
                      <a:lumMod val="40000"/>
                      <a:lumOff val="60000"/>
                    </a:schemeClr>
                  </a:solidFill>
                </a:rPr>
                <a:t>５</a:t>
              </a:r>
              <a:r>
                <a:rPr lang="en-US" altLang="zh-TW" dirty="0" smtClean="0">
                  <a:solidFill>
                    <a:schemeClr val="tx2">
                      <a:lumMod val="40000"/>
                      <a:lumOff val="60000"/>
                    </a:schemeClr>
                  </a:solidFill>
                </a:rPr>
                <a:t>.</a:t>
              </a:r>
              <a:r>
                <a:rPr lang="zh-TW" altLang="en-US" dirty="0" smtClean="0">
                  <a:solidFill>
                    <a:schemeClr val="tx2">
                      <a:lumMod val="40000"/>
                      <a:lumOff val="60000"/>
                    </a:schemeClr>
                  </a:solidFill>
                </a:rPr>
                <a:t>測試其他圖卡</a:t>
              </a:r>
              <a:endParaRPr lang="zh-TW" altLang="en-US" dirty="0">
                <a:solidFill>
                  <a:schemeClr val="tx2">
                    <a:lumMod val="40000"/>
                    <a:lumOff val="60000"/>
                  </a:schemeClr>
                </a:solidFill>
              </a:endParaRPr>
            </a:p>
          </p:txBody>
        </p:sp>
        <p:sp>
          <p:nvSpPr>
            <p:cNvPr id="20" name="矩形 19"/>
            <p:cNvSpPr/>
            <p:nvPr/>
          </p:nvSpPr>
          <p:spPr>
            <a:xfrm>
              <a:off x="1453115" y="3809614"/>
              <a:ext cx="1656184" cy="60073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2">
                      <a:lumMod val="40000"/>
                      <a:lumOff val="60000"/>
                    </a:schemeClr>
                  </a:solidFill>
                </a:rPr>
                <a:t>４</a:t>
              </a:r>
              <a:r>
                <a:rPr lang="en-US" altLang="zh-TW" dirty="0" smtClean="0">
                  <a:solidFill>
                    <a:schemeClr val="tx2">
                      <a:lumMod val="40000"/>
                      <a:lumOff val="60000"/>
                    </a:schemeClr>
                  </a:solidFill>
                </a:rPr>
                <a:t>.</a:t>
              </a:r>
              <a:r>
                <a:rPr lang="zh-TW" altLang="en-US" dirty="0" smtClean="0">
                  <a:solidFill>
                    <a:schemeClr val="tx2">
                      <a:lumMod val="40000"/>
                      <a:lumOff val="60000"/>
                    </a:schemeClr>
                  </a:solidFill>
                </a:rPr>
                <a:t>更換</a:t>
              </a:r>
              <a:r>
                <a:rPr lang="en-US" altLang="zh-TW" dirty="0" err="1" smtClean="0">
                  <a:solidFill>
                    <a:schemeClr val="tx2">
                      <a:lumMod val="40000"/>
                      <a:lumOff val="60000"/>
                    </a:schemeClr>
                  </a:solidFill>
                </a:rPr>
                <a:t>patt.hiro</a:t>
              </a:r>
              <a:r>
                <a:rPr lang="zh-TW" altLang="zh-TW" dirty="0" smtClean="0">
                  <a:solidFill>
                    <a:schemeClr val="tx2">
                      <a:lumMod val="40000"/>
                      <a:lumOff val="60000"/>
                    </a:schemeClr>
                  </a:solidFill>
                </a:rPr>
                <a:t>檔案</a:t>
              </a:r>
              <a:r>
                <a:rPr lang="zh-TW" altLang="en-US" dirty="0" smtClean="0">
                  <a:solidFill>
                    <a:schemeClr val="tx2">
                      <a:lumMod val="40000"/>
                      <a:lumOff val="60000"/>
                    </a:schemeClr>
                  </a:solidFill>
                </a:rPr>
                <a:t>為</a:t>
              </a:r>
              <a:r>
                <a:rPr lang="zh-TW" altLang="zh-TW" dirty="0" smtClean="0">
                  <a:solidFill>
                    <a:schemeClr val="tx2">
                      <a:lumMod val="40000"/>
                      <a:lumOff val="60000"/>
                    </a:schemeClr>
                  </a:solidFill>
                </a:rPr>
                <a:t>自</a:t>
              </a:r>
              <a:r>
                <a:rPr lang="zh-TW" altLang="en-US" dirty="0" smtClean="0">
                  <a:solidFill>
                    <a:schemeClr val="tx2">
                      <a:lumMod val="40000"/>
                      <a:lumOff val="60000"/>
                    </a:schemeClr>
                  </a:solidFill>
                </a:rPr>
                <a:t>訂的</a:t>
              </a:r>
              <a:r>
                <a:rPr lang="zh-TW" altLang="zh-TW" dirty="0" smtClean="0">
                  <a:solidFill>
                    <a:schemeClr val="tx2">
                      <a:lumMod val="40000"/>
                      <a:lumOff val="60000"/>
                    </a:schemeClr>
                  </a:solidFill>
                </a:rPr>
                <a:t>圖示檔</a:t>
              </a:r>
              <a:endParaRPr lang="zh-TW" altLang="en-US" dirty="0">
                <a:solidFill>
                  <a:schemeClr val="tx2">
                    <a:lumMod val="40000"/>
                    <a:lumOff val="60000"/>
                  </a:schemeClr>
                </a:solidFill>
              </a:endParaRPr>
            </a:p>
          </p:txBody>
        </p:sp>
        <p:cxnSp>
          <p:nvCxnSpPr>
            <p:cNvPr id="21" name="直線單箭頭接點 20"/>
            <p:cNvCxnSpPr>
              <a:stCxn id="16" idx="3"/>
              <a:endCxn id="17" idx="1"/>
            </p:cNvCxnSpPr>
            <p:nvPr/>
          </p:nvCxnSpPr>
          <p:spPr>
            <a:xfrm>
              <a:off x="2193231" y="3240008"/>
              <a:ext cx="434553" cy="0"/>
            </a:xfrm>
            <a:prstGeom prst="straightConnector1">
              <a:avLst/>
            </a:prstGeom>
            <a:ln w="38100">
              <a:tailEnd type="arrow"/>
            </a:ln>
          </p:spPr>
          <p:style>
            <a:lnRef idx="1">
              <a:schemeClr val="accent1"/>
            </a:lnRef>
            <a:fillRef idx="2">
              <a:schemeClr val="accent1"/>
            </a:fillRef>
            <a:effectRef idx="1">
              <a:schemeClr val="accent1"/>
            </a:effectRef>
            <a:fontRef idx="minor">
              <a:schemeClr val="dk1"/>
            </a:fontRef>
          </p:style>
        </p:cxnSp>
        <p:cxnSp>
          <p:nvCxnSpPr>
            <p:cNvPr id="22" name="直線單箭頭接點 21"/>
            <p:cNvCxnSpPr>
              <a:stCxn id="17" idx="3"/>
              <a:endCxn id="18" idx="1"/>
            </p:cNvCxnSpPr>
            <p:nvPr/>
          </p:nvCxnSpPr>
          <p:spPr>
            <a:xfrm>
              <a:off x="4427984" y="3240008"/>
              <a:ext cx="576063" cy="0"/>
            </a:xfrm>
            <a:prstGeom prst="straightConnector1">
              <a:avLst/>
            </a:prstGeom>
            <a:ln w="38100">
              <a:tailEnd type="arrow"/>
            </a:ln>
          </p:spPr>
          <p:style>
            <a:lnRef idx="1">
              <a:schemeClr val="accent1"/>
            </a:lnRef>
            <a:fillRef idx="2">
              <a:schemeClr val="accent1"/>
            </a:fillRef>
            <a:effectRef idx="1">
              <a:schemeClr val="accent1"/>
            </a:effectRef>
            <a:fontRef idx="minor">
              <a:schemeClr val="dk1"/>
            </a:fontRef>
          </p:style>
        </p:cxnSp>
        <p:cxnSp>
          <p:nvCxnSpPr>
            <p:cNvPr id="23" name="圖案 22"/>
            <p:cNvCxnSpPr>
              <a:stCxn id="18" idx="3"/>
              <a:endCxn id="20" idx="1"/>
            </p:cNvCxnSpPr>
            <p:nvPr/>
          </p:nvCxnSpPr>
          <p:spPr>
            <a:xfrm flipH="1">
              <a:off x="1453115" y="3240008"/>
              <a:ext cx="5207117" cy="869974"/>
            </a:xfrm>
            <a:prstGeom prst="bentConnector5">
              <a:avLst>
                <a:gd name="adj1" fmla="val -3321"/>
                <a:gd name="adj2" fmla="val 51876"/>
                <a:gd name="adj3" fmla="val 103321"/>
              </a:avLst>
            </a:prstGeom>
            <a:ln w="38100">
              <a:tailEnd type="arrow"/>
            </a:ln>
          </p:spPr>
          <p:style>
            <a:lnRef idx="1">
              <a:schemeClr val="accent1"/>
            </a:lnRef>
            <a:fillRef idx="2">
              <a:schemeClr val="accent1"/>
            </a:fillRef>
            <a:effectRef idx="1">
              <a:schemeClr val="accent1"/>
            </a:effectRef>
            <a:fontRef idx="minor">
              <a:schemeClr val="dk1"/>
            </a:fontRef>
          </p:style>
        </p:cxnSp>
        <p:cxnSp>
          <p:nvCxnSpPr>
            <p:cNvPr id="24" name="直線單箭頭接點 23"/>
            <p:cNvCxnSpPr>
              <a:stCxn id="20" idx="3"/>
              <a:endCxn id="19" idx="1"/>
            </p:cNvCxnSpPr>
            <p:nvPr/>
          </p:nvCxnSpPr>
          <p:spPr>
            <a:xfrm>
              <a:off x="3109299" y="4109985"/>
              <a:ext cx="936103" cy="8507"/>
            </a:xfrm>
            <a:prstGeom prst="straightConnector1">
              <a:avLst/>
            </a:prstGeom>
            <a:ln w="38100">
              <a:tailEnd type="arrow"/>
            </a:ln>
          </p:spPr>
          <p:style>
            <a:lnRef idx="1">
              <a:schemeClr val="accent1"/>
            </a:lnRef>
            <a:fillRef idx="2">
              <a:schemeClr val="accent1"/>
            </a:fillRef>
            <a:effectRef idx="1">
              <a:schemeClr val="accent1"/>
            </a:effectRef>
            <a:fontRef idx="minor">
              <a:schemeClr val="dk1"/>
            </a:fontRef>
          </p:style>
        </p:cxnSp>
      </p:grpSp>
    </p:spTree>
    <p:extLst>
      <p:ext uri="{BB962C8B-B14F-4D97-AF65-F5344CB8AC3E}">
        <p14:creationId xmlns="" xmlns:p14="http://schemas.microsoft.com/office/powerpoint/2010/main" val="2959017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３</a:t>
            </a:r>
            <a:r>
              <a:rPr lang="en-US" altLang="zh-TW" dirty="0" smtClean="0"/>
              <a:t>.</a:t>
            </a:r>
            <a:r>
              <a:rPr lang="zh-TW" altLang="en-US" dirty="0" smtClean="0"/>
              <a:t>１：下載相關執行檔與專案檔（</a:t>
            </a:r>
            <a:r>
              <a:rPr lang="en-US" altLang="zh-TW" dirty="0" smtClean="0"/>
              <a:t>2</a:t>
            </a:r>
            <a:r>
              <a:rPr lang="zh-TW" altLang="en-US" dirty="0" smtClean="0"/>
              <a:t>）</a:t>
            </a:r>
            <a:endParaRPr lang="zh-TW" altLang="en-US" dirty="0"/>
          </a:p>
        </p:txBody>
      </p:sp>
      <p:sp>
        <p:nvSpPr>
          <p:cNvPr id="3" name="內容版面配置區 2"/>
          <p:cNvSpPr>
            <a:spLocks noGrp="1"/>
          </p:cNvSpPr>
          <p:nvPr>
            <p:ph sz="quarter" idx="1"/>
          </p:nvPr>
        </p:nvSpPr>
        <p:spPr/>
        <p:txBody>
          <a:bodyPr>
            <a:normAutofit/>
          </a:bodyPr>
          <a:lstStyle/>
          <a:p>
            <a:r>
              <a:rPr lang="zh-TW" altLang="en-US" sz="2000" dirty="0" smtClean="0"/>
              <a:t>以下網址</a:t>
            </a:r>
            <a:r>
              <a:rPr lang="zh-TW" altLang="zh-TW" sz="2000" dirty="0" smtClean="0"/>
              <a:t>可以連結至</a:t>
            </a:r>
            <a:r>
              <a:rPr lang="en-US" altLang="zh-TW" sz="2000" dirty="0" err="1" smtClean="0"/>
              <a:t>NyARToolkit</a:t>
            </a:r>
            <a:r>
              <a:rPr lang="zh-TW" altLang="zh-TW" sz="2000" dirty="0" smtClean="0"/>
              <a:t>官</a:t>
            </a:r>
            <a:r>
              <a:rPr lang="zh-TW" altLang="en-US" sz="2000" dirty="0" smtClean="0"/>
              <a:t>方</a:t>
            </a:r>
            <a:r>
              <a:rPr lang="zh-TW" altLang="zh-TW" sz="2000" dirty="0" smtClean="0"/>
              <a:t>網</a:t>
            </a:r>
            <a:r>
              <a:rPr lang="zh-TW" altLang="en-US" sz="2000" dirty="0" smtClean="0"/>
              <a:t>站</a:t>
            </a:r>
            <a:r>
              <a:rPr lang="en-US" altLang="zh-TW" sz="2000" u="sng" dirty="0" smtClean="0">
                <a:hlinkClick r:id="rId2"/>
              </a:rPr>
              <a:t>http</a:t>
            </a:r>
            <a:r>
              <a:rPr lang="en-US" altLang="zh-TW" sz="2000" u="sng" dirty="0">
                <a:hlinkClick r:id="rId2"/>
              </a:rPr>
              <a:t>://</a:t>
            </a:r>
            <a:r>
              <a:rPr lang="en-US" altLang="zh-TW" sz="2000" u="sng" dirty="0" smtClean="0">
                <a:hlinkClick r:id="rId2"/>
              </a:rPr>
              <a:t>nyatla.jp/nyartoolkit/wiki/index.php?FrontPage</a:t>
            </a:r>
            <a:r>
              <a:rPr lang="zh-TW" altLang="en-US" sz="2000" dirty="0" smtClean="0"/>
              <a:t>。</a:t>
            </a:r>
            <a:r>
              <a:rPr lang="zh-TW" altLang="zh-TW" sz="2000" dirty="0" smtClean="0"/>
              <a:t>連</a:t>
            </a:r>
            <a:r>
              <a:rPr lang="zh-TW" altLang="en-US" sz="2000" dirty="0" smtClean="0"/>
              <a:t>到</a:t>
            </a:r>
            <a:r>
              <a:rPr lang="zh-TW" altLang="zh-TW" sz="2000" dirty="0" smtClean="0"/>
              <a:t>網站</a:t>
            </a:r>
            <a:r>
              <a:rPr lang="zh-TW" altLang="zh-TW" sz="2000" dirty="0"/>
              <a:t>時，可在網站右邊選單找到有一個</a:t>
            </a:r>
            <a:r>
              <a:rPr lang="en-US" altLang="zh-TW" sz="2000" u="sng" dirty="0" err="1">
                <a:hlinkClick r:id="rId3" tooltip="NyARToolkitCS (202d)"/>
              </a:rPr>
              <a:t>NyARToolkitCS</a:t>
            </a:r>
            <a:r>
              <a:rPr lang="en-US" altLang="zh-TW" sz="2000" u="sng" dirty="0">
                <a:hlinkClick r:id="rId3" tooltip="NyARToolkitCS (202d)"/>
              </a:rPr>
              <a:t>(for C#)</a:t>
            </a:r>
            <a:r>
              <a:rPr lang="en-US" altLang="zh-TW" sz="2000" dirty="0"/>
              <a:t> </a:t>
            </a:r>
            <a:r>
              <a:rPr lang="zh-TW" altLang="zh-TW" sz="2000" dirty="0"/>
              <a:t>的選項，點選後即可連結至使用</a:t>
            </a:r>
            <a:r>
              <a:rPr lang="en-US" altLang="zh-TW" sz="2000" dirty="0"/>
              <a:t>C#</a:t>
            </a:r>
            <a:r>
              <a:rPr lang="zh-TW" altLang="zh-TW" sz="2000" dirty="0"/>
              <a:t>編輯</a:t>
            </a:r>
            <a:r>
              <a:rPr lang="en-US" altLang="zh-TW" sz="2000" dirty="0" err="1"/>
              <a:t>NyARToolkit</a:t>
            </a:r>
            <a:r>
              <a:rPr lang="zh-TW" altLang="zh-TW" sz="2000" dirty="0"/>
              <a:t>的載點頁</a:t>
            </a:r>
            <a:r>
              <a:rPr lang="zh-TW" altLang="zh-TW" sz="2000" dirty="0" smtClean="0"/>
              <a:t>面</a:t>
            </a:r>
            <a:r>
              <a:rPr lang="zh-TW" altLang="en-US" sz="2000" dirty="0" smtClean="0"/>
              <a:t>。</a:t>
            </a:r>
            <a:endParaRPr lang="zh-TW" altLang="zh-TW" sz="2000" dirty="0"/>
          </a:p>
          <a:p>
            <a:endParaRPr lang="zh-TW" altLang="en-US" sz="2000" dirty="0"/>
          </a:p>
        </p:txBody>
      </p:sp>
      <p:pic>
        <p:nvPicPr>
          <p:cNvPr id="4" name="圖片 3" descr="C:\Documents and Settings\Administrator\桌面\AR教學檔案\如何修改Marker、模組\2011-08-30_225645.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35696" y="2924944"/>
            <a:ext cx="5544616" cy="3657349"/>
          </a:xfrm>
          <a:prstGeom prst="rect">
            <a:avLst/>
          </a:prstGeom>
          <a:noFill/>
          <a:ln>
            <a:noFill/>
          </a:ln>
        </p:spPr>
      </p:pic>
      <p:sp>
        <p:nvSpPr>
          <p:cNvPr id="5" name="投影片編號版面配置區 4"/>
          <p:cNvSpPr>
            <a:spLocks noGrp="1"/>
          </p:cNvSpPr>
          <p:nvPr>
            <p:ph type="sldNum" sz="quarter" idx="12"/>
          </p:nvPr>
        </p:nvSpPr>
        <p:spPr/>
        <p:txBody>
          <a:bodyPr/>
          <a:lstStyle/>
          <a:p>
            <a:fld id="{73DA0BB7-265A-403C-9275-D587AB510EDC}" type="slidenum">
              <a:rPr lang="zh-TW" altLang="en-US" smtClean="0"/>
              <a:pPr/>
              <a:t>33</a:t>
            </a:fld>
            <a:endParaRPr lang="zh-TW" altLang="en-US"/>
          </a:p>
        </p:txBody>
      </p:sp>
    </p:spTree>
    <p:extLst>
      <p:ext uri="{BB962C8B-B14F-4D97-AF65-F5344CB8AC3E}">
        <p14:creationId xmlns:p14="http://schemas.microsoft.com/office/powerpoint/2010/main" xmlns="" val="230167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３</a:t>
            </a:r>
            <a:r>
              <a:rPr lang="en-US" altLang="zh-TW" dirty="0" smtClean="0"/>
              <a:t>.</a:t>
            </a:r>
            <a:r>
              <a:rPr lang="zh-TW" altLang="en-US" dirty="0" smtClean="0"/>
              <a:t>１： 下載相關執行檔與專案檔（</a:t>
            </a:r>
            <a:r>
              <a:rPr lang="en-US" altLang="zh-TW" dirty="0" smtClean="0"/>
              <a:t>3</a:t>
            </a:r>
            <a:r>
              <a:rPr lang="zh-TW" altLang="en-US" dirty="0" smtClean="0"/>
              <a:t>）</a:t>
            </a:r>
            <a:endParaRPr lang="zh-TW" altLang="en-US" dirty="0"/>
          </a:p>
        </p:txBody>
      </p:sp>
      <p:sp>
        <p:nvSpPr>
          <p:cNvPr id="3" name="內容版面配置區 2"/>
          <p:cNvSpPr>
            <a:spLocks noGrp="1"/>
          </p:cNvSpPr>
          <p:nvPr>
            <p:ph sz="quarter" idx="1"/>
          </p:nvPr>
        </p:nvSpPr>
        <p:spPr>
          <a:xfrm>
            <a:off x="301752" y="1527048"/>
            <a:ext cx="8503920" cy="1757936"/>
          </a:xfrm>
        </p:spPr>
        <p:txBody>
          <a:bodyPr>
            <a:normAutofit fontScale="92500" lnSpcReduction="20000"/>
          </a:bodyPr>
          <a:lstStyle/>
          <a:p>
            <a:r>
              <a:rPr lang="zh-TW" altLang="zh-TW" dirty="0"/>
              <a:t>點擊</a:t>
            </a:r>
            <a:r>
              <a:rPr lang="en-US" altLang="zh-TW" dirty="0" err="1"/>
              <a:t>NyARToolkitCS</a:t>
            </a:r>
            <a:r>
              <a:rPr lang="en-US" altLang="zh-TW" dirty="0"/>
              <a:t>(for C#)</a:t>
            </a:r>
            <a:r>
              <a:rPr lang="zh-TW" altLang="zh-TW" dirty="0"/>
              <a:t>之後可以連</a:t>
            </a:r>
            <a:r>
              <a:rPr lang="zh-TW" altLang="zh-TW" dirty="0" smtClean="0"/>
              <a:t>至</a:t>
            </a:r>
            <a:r>
              <a:rPr lang="zh-TW" altLang="en-US" dirty="0" smtClean="0"/>
              <a:t>下面左方圖片的</a:t>
            </a:r>
            <a:r>
              <a:rPr lang="zh-TW" altLang="zh-TW" dirty="0" smtClean="0"/>
              <a:t>頁面</a:t>
            </a:r>
            <a:r>
              <a:rPr lang="zh-TW" altLang="en-US" dirty="0" smtClean="0"/>
              <a:t>。</a:t>
            </a:r>
            <a:endParaRPr lang="en-US" altLang="zh-TW" dirty="0" smtClean="0"/>
          </a:p>
          <a:p>
            <a:r>
              <a:rPr lang="zh-TW" altLang="zh-TW" sz="2800" dirty="0" smtClean="0"/>
              <a:t>將視窗拉到置底，可以看到</a:t>
            </a:r>
            <a:r>
              <a:rPr lang="en-US" altLang="zh-TW" sz="2800" dirty="0" smtClean="0"/>
              <a:t>for </a:t>
            </a:r>
            <a:r>
              <a:rPr lang="en-US" altLang="zh-TW" sz="2800" dirty="0" err="1" smtClean="0"/>
              <a:t>Windowns</a:t>
            </a:r>
            <a:r>
              <a:rPr lang="zh-TW" altLang="en-US" sz="2800" dirty="0" smtClean="0"/>
              <a:t>（</a:t>
            </a:r>
            <a:r>
              <a:rPr lang="en-US" altLang="zh-TW" sz="2800" dirty="0" err="1" smtClean="0"/>
              <a:t>.Net</a:t>
            </a:r>
            <a:r>
              <a:rPr lang="en-US" altLang="zh-TW" sz="2800" dirty="0" smtClean="0"/>
              <a:t> framework</a:t>
            </a:r>
            <a:r>
              <a:rPr lang="zh-TW" altLang="en-US" sz="2800" dirty="0" smtClean="0"/>
              <a:t>）</a:t>
            </a:r>
            <a:r>
              <a:rPr lang="zh-TW" altLang="zh-TW" sz="2800" dirty="0" smtClean="0"/>
              <a:t>的專案連結點</a:t>
            </a:r>
            <a:r>
              <a:rPr lang="en-US" altLang="zh-TW" sz="2800" dirty="0" err="1" smtClean="0">
                <a:hlinkClick r:id="rId2" tooltip="NyARToolkitCS/Uma2Desktop (995d)"/>
              </a:rPr>
              <a:t>NyARToolkitCS</a:t>
            </a:r>
            <a:r>
              <a:rPr lang="en-US" altLang="zh-TW" sz="2800" dirty="0" smtClean="0">
                <a:hlinkClick r:id="rId2" tooltip="NyARToolkitCS/Uma2Desktop (995d)"/>
              </a:rPr>
              <a:t>/</a:t>
            </a:r>
            <a:r>
              <a:rPr lang="en-US" altLang="zh-TW" sz="2800" dirty="0" err="1" smtClean="0">
                <a:hlinkClick r:id="rId2" tooltip="NyARToolkitCS/Uma2Desktop (995d)"/>
              </a:rPr>
              <a:t>Uma</a:t>
            </a:r>
            <a:r>
              <a:rPr lang="zh-TW" altLang="en-US" sz="2800" dirty="0" smtClean="0">
                <a:hlinkClick r:id="rId2" tooltip="NyARToolkitCS/Uma2Desktop (995d)"/>
              </a:rPr>
              <a:t>２</a:t>
            </a:r>
            <a:r>
              <a:rPr lang="en-US" altLang="zh-TW" sz="2800" dirty="0" smtClean="0">
                <a:hlinkClick r:id="rId2" tooltip="NyARToolkitCS/Uma2Desktop (995d)"/>
              </a:rPr>
              <a:t>Desktop</a:t>
            </a:r>
            <a:r>
              <a:rPr lang="zh-TW" altLang="en-US" sz="2800" dirty="0" smtClean="0"/>
              <a:t>。如下面右方圖片的紅色框框內。</a:t>
            </a:r>
            <a:endParaRPr lang="zh-TW" altLang="zh-TW" sz="2800" dirty="0" smtClean="0"/>
          </a:p>
          <a:p>
            <a:endParaRPr lang="zh-TW" altLang="zh-TW" dirty="0"/>
          </a:p>
          <a:p>
            <a:endParaRPr lang="zh-TW" altLang="en-US" dirty="0"/>
          </a:p>
        </p:txBody>
      </p:sp>
      <p:pic>
        <p:nvPicPr>
          <p:cNvPr id="4" name="圖片 3" descr="C:\Documents and Settings\Administrator\桌面\AR教學檔案\如何修改Marker、模組\2011-08-30_230811.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3212976"/>
            <a:ext cx="4176464" cy="3456384"/>
          </a:xfrm>
          <a:prstGeom prst="rect">
            <a:avLst/>
          </a:prstGeom>
          <a:noFill/>
          <a:ln>
            <a:noFill/>
          </a:ln>
        </p:spPr>
      </p:pic>
      <p:sp>
        <p:nvSpPr>
          <p:cNvPr id="5" name="投影片編號版面配置區 4"/>
          <p:cNvSpPr>
            <a:spLocks noGrp="1"/>
          </p:cNvSpPr>
          <p:nvPr>
            <p:ph type="sldNum" sz="quarter" idx="12"/>
          </p:nvPr>
        </p:nvSpPr>
        <p:spPr/>
        <p:txBody>
          <a:bodyPr/>
          <a:lstStyle/>
          <a:p>
            <a:fld id="{73DA0BB7-265A-403C-9275-D587AB510EDC}" type="slidenum">
              <a:rPr lang="zh-TW" altLang="en-US" smtClean="0"/>
              <a:pPr/>
              <a:t>34</a:t>
            </a:fld>
            <a:endParaRPr lang="zh-TW" altLang="en-US"/>
          </a:p>
        </p:txBody>
      </p:sp>
      <p:pic>
        <p:nvPicPr>
          <p:cNvPr id="6" name="圖片 5" descr="C:\Documents and Settings\Administrator\桌面\AR教學檔案\如何修改Marker、模組\2011-08-30_230849.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55976" y="3212976"/>
            <a:ext cx="4608512" cy="3528392"/>
          </a:xfrm>
          <a:prstGeom prst="rect">
            <a:avLst/>
          </a:prstGeom>
          <a:noFill/>
          <a:ln>
            <a:noFill/>
          </a:ln>
        </p:spPr>
      </p:pic>
    </p:spTree>
    <p:extLst>
      <p:ext uri="{BB962C8B-B14F-4D97-AF65-F5344CB8AC3E}">
        <p14:creationId xmlns:p14="http://schemas.microsoft.com/office/powerpoint/2010/main" xmlns="" val="40136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３</a:t>
            </a:r>
            <a:r>
              <a:rPr lang="en-US" altLang="zh-TW" dirty="0" smtClean="0"/>
              <a:t>.</a:t>
            </a:r>
            <a:r>
              <a:rPr lang="zh-TW" altLang="en-US" dirty="0" smtClean="0"/>
              <a:t>１：下載相關執行檔與專案檔（</a:t>
            </a:r>
            <a:r>
              <a:rPr lang="en-US" altLang="zh-TW" dirty="0" smtClean="0"/>
              <a:t>4</a:t>
            </a:r>
            <a:r>
              <a:rPr lang="zh-TW" altLang="en-US" dirty="0" smtClean="0"/>
              <a:t>）</a:t>
            </a:r>
            <a:endParaRPr lang="zh-TW" altLang="en-US" dirty="0"/>
          </a:p>
        </p:txBody>
      </p:sp>
      <p:sp>
        <p:nvSpPr>
          <p:cNvPr id="3" name="內容版面配置區 2"/>
          <p:cNvSpPr>
            <a:spLocks noGrp="1"/>
          </p:cNvSpPr>
          <p:nvPr>
            <p:ph sz="quarter" idx="1"/>
          </p:nvPr>
        </p:nvSpPr>
        <p:spPr>
          <a:xfrm>
            <a:off x="301752" y="1527048"/>
            <a:ext cx="8503920" cy="1757936"/>
          </a:xfrm>
        </p:spPr>
        <p:txBody>
          <a:bodyPr>
            <a:normAutofit lnSpcReduction="10000"/>
          </a:bodyPr>
          <a:lstStyle/>
          <a:p>
            <a:r>
              <a:rPr lang="zh-TW" altLang="zh-TW" dirty="0"/>
              <a:t>點選連結點之後就可以連</a:t>
            </a:r>
            <a:r>
              <a:rPr lang="zh-TW" altLang="zh-TW" dirty="0" smtClean="0"/>
              <a:t>到</a:t>
            </a:r>
            <a:r>
              <a:rPr lang="zh-TW" altLang="en-US" dirty="0" smtClean="0"/>
              <a:t>下面左方圖片之</a:t>
            </a:r>
            <a:r>
              <a:rPr lang="zh-TW" altLang="zh-TW" dirty="0" smtClean="0"/>
              <a:t>頁面</a:t>
            </a:r>
            <a:r>
              <a:rPr lang="zh-TW" altLang="en-US" dirty="0" smtClean="0"/>
              <a:t>。</a:t>
            </a:r>
            <a:endParaRPr lang="en-US" altLang="zh-TW" dirty="0" smtClean="0"/>
          </a:p>
          <a:p>
            <a:r>
              <a:rPr lang="zh-TW" altLang="zh-TW" dirty="0" smtClean="0"/>
              <a:t>將視窗拉到中間左右的位置，可以看到</a:t>
            </a:r>
            <a:r>
              <a:rPr lang="zh-TW" altLang="zh-TW" dirty="0" smtClean="0">
                <a:solidFill>
                  <a:srgbClr val="C00000"/>
                </a:solidFill>
              </a:rPr>
              <a:t>バイナリファイル</a:t>
            </a:r>
            <a:r>
              <a:rPr lang="zh-TW" altLang="zh-TW" dirty="0" smtClean="0"/>
              <a:t>的</a:t>
            </a:r>
            <a:r>
              <a:rPr lang="zh-TW" altLang="zh-TW" dirty="0" smtClean="0">
                <a:solidFill>
                  <a:srgbClr val="C00000"/>
                </a:solidFill>
              </a:rPr>
              <a:t>執行檔</a:t>
            </a:r>
            <a:r>
              <a:rPr lang="zh-TW" altLang="zh-TW" dirty="0" smtClean="0"/>
              <a:t>，與</a:t>
            </a:r>
            <a:r>
              <a:rPr lang="zh-TW" altLang="zh-TW" dirty="0" smtClean="0">
                <a:solidFill>
                  <a:srgbClr val="C00000"/>
                </a:solidFill>
              </a:rPr>
              <a:t>ソースファイル</a:t>
            </a:r>
            <a:r>
              <a:rPr lang="zh-TW" altLang="zh-TW" dirty="0" smtClean="0"/>
              <a:t>的</a:t>
            </a:r>
            <a:r>
              <a:rPr lang="zh-TW" altLang="zh-TW" dirty="0" smtClean="0">
                <a:solidFill>
                  <a:srgbClr val="C00000"/>
                </a:solidFill>
              </a:rPr>
              <a:t>專案檔</a:t>
            </a:r>
            <a:r>
              <a:rPr lang="zh-TW" altLang="zh-TW" dirty="0" smtClean="0"/>
              <a:t>兩個連結點</a:t>
            </a:r>
            <a:r>
              <a:rPr lang="zh-TW" altLang="en-US" dirty="0" smtClean="0"/>
              <a:t>。如下面右方圖片所示。</a:t>
            </a:r>
            <a:endParaRPr lang="zh-TW" altLang="zh-TW" dirty="0" smtClean="0"/>
          </a:p>
          <a:p>
            <a:endParaRPr lang="zh-TW" altLang="en-US" dirty="0"/>
          </a:p>
        </p:txBody>
      </p:sp>
      <p:pic>
        <p:nvPicPr>
          <p:cNvPr id="4" name="圖片 3" descr="C:\Documents and Settings\Administrator\桌面\AR教學檔案\如何修改Marker、模組\2011-08-30_230923.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3717032"/>
            <a:ext cx="4464496" cy="3140968"/>
          </a:xfrm>
          <a:prstGeom prst="rect">
            <a:avLst/>
          </a:prstGeom>
          <a:noFill/>
          <a:ln>
            <a:noFill/>
          </a:ln>
        </p:spPr>
      </p:pic>
      <p:sp>
        <p:nvSpPr>
          <p:cNvPr id="5" name="投影片編號版面配置區 4"/>
          <p:cNvSpPr>
            <a:spLocks noGrp="1"/>
          </p:cNvSpPr>
          <p:nvPr>
            <p:ph type="sldNum" sz="quarter" idx="12"/>
          </p:nvPr>
        </p:nvSpPr>
        <p:spPr/>
        <p:txBody>
          <a:bodyPr/>
          <a:lstStyle/>
          <a:p>
            <a:fld id="{73DA0BB7-265A-403C-9275-D587AB510EDC}" type="slidenum">
              <a:rPr lang="zh-TW" altLang="en-US" smtClean="0"/>
              <a:pPr/>
              <a:t>35</a:t>
            </a:fld>
            <a:endParaRPr lang="zh-TW" altLang="en-US"/>
          </a:p>
        </p:txBody>
      </p:sp>
      <p:pic>
        <p:nvPicPr>
          <p:cNvPr id="6" name="圖片 5" descr="C:\Documents and Settings\Administrator\桌面\AR教學檔案\如何修改Marker、模組\2011-08-30_231102.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3717032"/>
            <a:ext cx="4392488" cy="3140968"/>
          </a:xfrm>
          <a:prstGeom prst="rect">
            <a:avLst/>
          </a:prstGeom>
          <a:noFill/>
          <a:ln>
            <a:noFill/>
          </a:ln>
        </p:spPr>
      </p:pic>
    </p:spTree>
    <p:extLst>
      <p:ext uri="{BB962C8B-B14F-4D97-AF65-F5344CB8AC3E}">
        <p14:creationId xmlns:p14="http://schemas.microsoft.com/office/powerpoint/2010/main" xmlns="" val="1108683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３</a:t>
            </a:r>
            <a:r>
              <a:rPr lang="en-US" altLang="zh-TW" dirty="0" smtClean="0"/>
              <a:t>.</a:t>
            </a:r>
            <a:r>
              <a:rPr lang="zh-TW" altLang="en-US" dirty="0" smtClean="0"/>
              <a:t>１：下載相關執行檔與專案檔（５）</a:t>
            </a:r>
            <a:endParaRPr lang="zh-TW" altLang="en-US" dirty="0"/>
          </a:p>
        </p:txBody>
      </p:sp>
      <p:sp>
        <p:nvSpPr>
          <p:cNvPr id="3" name="內容版面配置區 2"/>
          <p:cNvSpPr>
            <a:spLocks noGrp="1"/>
          </p:cNvSpPr>
          <p:nvPr>
            <p:ph sz="quarter" idx="1"/>
          </p:nvPr>
        </p:nvSpPr>
        <p:spPr>
          <a:xfrm>
            <a:off x="301752" y="1527048"/>
            <a:ext cx="8503920" cy="2045968"/>
          </a:xfrm>
        </p:spPr>
        <p:txBody>
          <a:bodyPr>
            <a:normAutofit fontScale="92500" lnSpcReduction="10000"/>
          </a:bodyPr>
          <a:lstStyle/>
          <a:p>
            <a:r>
              <a:rPr lang="zh-TW" altLang="zh-TW" dirty="0" smtClean="0"/>
              <a:t>在此</a:t>
            </a:r>
            <a:r>
              <a:rPr lang="zh-TW" altLang="zh-TW" dirty="0"/>
              <a:t>範例我們下載ソースファイル的專案</a:t>
            </a:r>
            <a:r>
              <a:rPr lang="zh-TW" altLang="zh-TW" dirty="0" smtClean="0"/>
              <a:t>檔</a:t>
            </a:r>
            <a:r>
              <a:rPr lang="zh-TW" altLang="en-US" dirty="0" smtClean="0"/>
              <a:t>。如下面左方圖片所示。</a:t>
            </a:r>
            <a:endParaRPr lang="en-US" altLang="zh-TW" dirty="0" smtClean="0"/>
          </a:p>
          <a:p>
            <a:r>
              <a:rPr lang="zh-TW" altLang="zh-TW" dirty="0" smtClean="0"/>
              <a:t>下載</a:t>
            </a:r>
            <a:r>
              <a:rPr lang="en-US" altLang="zh-TW" dirty="0" err="1" smtClean="0"/>
              <a:t>Uma</a:t>
            </a:r>
            <a:r>
              <a:rPr lang="zh-TW" altLang="en-US" dirty="0" smtClean="0"/>
              <a:t>２</a:t>
            </a:r>
            <a:r>
              <a:rPr lang="en-US" altLang="zh-TW" dirty="0" smtClean="0"/>
              <a:t>Desktop-</a:t>
            </a:r>
            <a:r>
              <a:rPr lang="en-US" altLang="zh-TW" dirty="0" err="1" smtClean="0"/>
              <a:t>src</a:t>
            </a:r>
            <a:r>
              <a:rPr lang="en-US" altLang="zh-TW" dirty="0" smtClean="0"/>
              <a:t>-</a:t>
            </a:r>
            <a:r>
              <a:rPr lang="zh-TW" altLang="en-US" dirty="0" smtClean="0"/>
              <a:t>０</a:t>
            </a:r>
            <a:r>
              <a:rPr lang="en-US" altLang="zh-TW" dirty="0" smtClean="0"/>
              <a:t>.</a:t>
            </a:r>
            <a:r>
              <a:rPr lang="zh-TW" altLang="en-US" dirty="0" smtClean="0"/>
              <a:t>１</a:t>
            </a:r>
            <a:r>
              <a:rPr lang="en-US" altLang="zh-TW" dirty="0" smtClean="0"/>
              <a:t>.</a:t>
            </a:r>
            <a:r>
              <a:rPr lang="zh-TW" altLang="en-US" dirty="0" smtClean="0"/>
              <a:t>２</a:t>
            </a:r>
            <a:r>
              <a:rPr lang="en-US" altLang="zh-TW" dirty="0" smtClean="0"/>
              <a:t>.zip</a:t>
            </a:r>
            <a:r>
              <a:rPr lang="zh-TW" altLang="zh-TW" dirty="0" smtClean="0"/>
              <a:t>專案檔後</a:t>
            </a:r>
            <a:r>
              <a:rPr lang="zh-TW" altLang="en-US" dirty="0" smtClean="0"/>
              <a:t>，</a:t>
            </a:r>
            <a:r>
              <a:rPr lang="zh-TW" altLang="zh-TW" dirty="0" smtClean="0"/>
              <a:t>儲存到適當的位置</a:t>
            </a:r>
            <a:r>
              <a:rPr lang="zh-TW" altLang="en-US" dirty="0" smtClean="0"/>
              <a:t>。如下面右方圖片所示。</a:t>
            </a:r>
            <a:endParaRPr lang="zh-TW" altLang="zh-TW" dirty="0" smtClean="0"/>
          </a:p>
          <a:p>
            <a:r>
              <a:rPr lang="zh-TW" altLang="zh-TW" dirty="0" smtClean="0"/>
              <a:t>此範例下載路徑為</a:t>
            </a:r>
            <a:r>
              <a:rPr lang="en-US" altLang="zh-TW" dirty="0" smtClean="0"/>
              <a:t>: C:\NyARToolKit</a:t>
            </a:r>
            <a:r>
              <a:rPr lang="zh-TW" altLang="en-US" dirty="0" smtClean="0"/>
              <a:t>。</a:t>
            </a:r>
            <a:endParaRPr lang="zh-TW" altLang="zh-TW" dirty="0" smtClean="0"/>
          </a:p>
          <a:p>
            <a:endParaRPr lang="zh-TW" altLang="zh-TW" dirty="0"/>
          </a:p>
          <a:p>
            <a:endParaRPr lang="zh-TW" altLang="en-US" dirty="0"/>
          </a:p>
        </p:txBody>
      </p:sp>
      <p:pic>
        <p:nvPicPr>
          <p:cNvPr id="4" name="圖片 3" descr="C:\Documents and Settings\Administrator\桌面\AR教學檔案\如何修改Marker、模組\2011-08-31_002639.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3516957"/>
            <a:ext cx="4176464" cy="3224411"/>
          </a:xfrm>
          <a:prstGeom prst="rect">
            <a:avLst/>
          </a:prstGeom>
          <a:noFill/>
          <a:ln>
            <a:noFill/>
          </a:ln>
        </p:spPr>
      </p:pic>
      <p:sp>
        <p:nvSpPr>
          <p:cNvPr id="5" name="投影片編號版面配置區 4"/>
          <p:cNvSpPr>
            <a:spLocks noGrp="1"/>
          </p:cNvSpPr>
          <p:nvPr>
            <p:ph type="sldNum" sz="quarter" idx="12"/>
          </p:nvPr>
        </p:nvSpPr>
        <p:spPr/>
        <p:txBody>
          <a:bodyPr/>
          <a:lstStyle/>
          <a:p>
            <a:fld id="{73DA0BB7-265A-403C-9275-D587AB510EDC}" type="slidenum">
              <a:rPr lang="zh-TW" altLang="en-US" smtClean="0"/>
              <a:pPr/>
              <a:t>36</a:t>
            </a:fld>
            <a:endParaRPr lang="zh-TW" altLang="en-US"/>
          </a:p>
        </p:txBody>
      </p:sp>
      <p:pic>
        <p:nvPicPr>
          <p:cNvPr id="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984" y="3501008"/>
            <a:ext cx="4392488" cy="32943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84155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３</a:t>
            </a:r>
            <a:r>
              <a:rPr lang="en-US" altLang="zh-TW" dirty="0" smtClean="0"/>
              <a:t>.</a:t>
            </a:r>
            <a:r>
              <a:rPr lang="zh-TW" altLang="en-US" dirty="0" smtClean="0"/>
              <a:t>１：下載相關執行檔與專案檔（６）</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37</a:t>
            </a:fld>
            <a:endParaRPr lang="zh-TW" altLang="en-US"/>
          </a:p>
        </p:txBody>
      </p:sp>
      <p:sp>
        <p:nvSpPr>
          <p:cNvPr id="4" name="內容版面配置區 3"/>
          <p:cNvSpPr>
            <a:spLocks noGrp="1"/>
          </p:cNvSpPr>
          <p:nvPr>
            <p:ph sz="quarter" idx="1"/>
          </p:nvPr>
        </p:nvSpPr>
        <p:spPr>
          <a:xfrm>
            <a:off x="301752" y="1556792"/>
            <a:ext cx="8503920" cy="2016224"/>
          </a:xfrm>
        </p:spPr>
        <p:txBody>
          <a:bodyPr/>
          <a:lstStyle/>
          <a:p>
            <a:r>
              <a:rPr lang="zh-TW" altLang="zh-TW" dirty="0" smtClean="0"/>
              <a:t>將</a:t>
            </a:r>
            <a:r>
              <a:rPr lang="en-US" altLang="zh-TW" dirty="0" err="1" smtClean="0"/>
              <a:t>Uma</a:t>
            </a:r>
            <a:r>
              <a:rPr lang="zh-TW" altLang="en-US" dirty="0" smtClean="0"/>
              <a:t>２</a:t>
            </a:r>
            <a:r>
              <a:rPr lang="en-US" altLang="zh-TW" dirty="0" smtClean="0"/>
              <a:t>Desktop-</a:t>
            </a:r>
            <a:r>
              <a:rPr lang="en-US" altLang="zh-TW" dirty="0" err="1" smtClean="0"/>
              <a:t>src</a:t>
            </a:r>
            <a:r>
              <a:rPr lang="en-US" altLang="zh-TW" dirty="0" smtClean="0"/>
              <a:t>-</a:t>
            </a:r>
            <a:r>
              <a:rPr lang="zh-TW" altLang="en-US" dirty="0" smtClean="0"/>
              <a:t>０</a:t>
            </a:r>
            <a:r>
              <a:rPr lang="en-US" altLang="zh-TW" dirty="0" smtClean="0"/>
              <a:t>.</a:t>
            </a:r>
            <a:r>
              <a:rPr lang="zh-TW" altLang="en-US" dirty="0" smtClean="0"/>
              <a:t>１</a:t>
            </a:r>
            <a:r>
              <a:rPr lang="en-US" altLang="zh-TW" dirty="0" smtClean="0"/>
              <a:t>.</a:t>
            </a:r>
            <a:r>
              <a:rPr lang="zh-TW" altLang="en-US" dirty="0" smtClean="0"/>
              <a:t>２</a:t>
            </a:r>
            <a:r>
              <a:rPr lang="en-US" altLang="zh-TW" dirty="0" smtClean="0"/>
              <a:t>.zip</a:t>
            </a:r>
            <a:r>
              <a:rPr lang="zh-TW" altLang="zh-TW" dirty="0"/>
              <a:t>專案檔</a:t>
            </a:r>
            <a:r>
              <a:rPr lang="zh-TW" altLang="zh-TW" dirty="0" smtClean="0"/>
              <a:t>解</a:t>
            </a:r>
            <a:r>
              <a:rPr lang="zh-TW" altLang="zh-TW" dirty="0"/>
              <a:t>壓縮</a:t>
            </a:r>
            <a:r>
              <a:rPr lang="zh-TW" altLang="en-US" dirty="0" smtClean="0"/>
              <a:t>。請按右鍵解壓縮。如下面左方圖片所示。</a:t>
            </a:r>
            <a:endParaRPr lang="en-US" altLang="zh-TW" dirty="0" smtClean="0"/>
          </a:p>
          <a:p>
            <a:r>
              <a:rPr lang="zh-TW" altLang="zh-TW" dirty="0" smtClean="0"/>
              <a:t>將專案檔解壓縮</a:t>
            </a:r>
            <a:r>
              <a:rPr lang="zh-TW" altLang="en-US" dirty="0" smtClean="0"/>
              <a:t>後，</a:t>
            </a:r>
            <a:r>
              <a:rPr lang="en-US" altLang="zh-TW" dirty="0" smtClean="0"/>
              <a:t> </a:t>
            </a:r>
            <a:r>
              <a:rPr lang="zh-TW" altLang="en-US" dirty="0" smtClean="0"/>
              <a:t>會得到一個名為</a:t>
            </a:r>
            <a:r>
              <a:rPr lang="en-US" altLang="zh-TW" dirty="0" err="1" smtClean="0"/>
              <a:t>Uma</a:t>
            </a:r>
            <a:r>
              <a:rPr lang="zh-TW" altLang="en-US" dirty="0" smtClean="0"/>
              <a:t>２</a:t>
            </a:r>
            <a:r>
              <a:rPr lang="en-US" altLang="zh-TW" dirty="0" smtClean="0"/>
              <a:t>Desktop-</a:t>
            </a:r>
            <a:r>
              <a:rPr lang="en-US" altLang="zh-TW" dirty="0" err="1" smtClean="0"/>
              <a:t>src</a:t>
            </a:r>
            <a:r>
              <a:rPr lang="en-US" altLang="zh-TW" dirty="0" smtClean="0"/>
              <a:t>-</a:t>
            </a:r>
            <a:r>
              <a:rPr lang="zh-TW" altLang="en-US" dirty="0" smtClean="0"/>
              <a:t>０</a:t>
            </a:r>
            <a:r>
              <a:rPr lang="en-US" altLang="zh-TW" dirty="0" smtClean="0"/>
              <a:t>.</a:t>
            </a:r>
            <a:r>
              <a:rPr lang="zh-TW" altLang="en-US" dirty="0" smtClean="0"/>
              <a:t>１</a:t>
            </a:r>
            <a:r>
              <a:rPr lang="en-US" altLang="zh-TW" dirty="0" smtClean="0"/>
              <a:t>.</a:t>
            </a:r>
            <a:r>
              <a:rPr lang="zh-TW" altLang="en-US" dirty="0" smtClean="0"/>
              <a:t>２的</a:t>
            </a:r>
            <a:r>
              <a:rPr lang="zh-TW" altLang="zh-TW" dirty="0" smtClean="0"/>
              <a:t>專案檔</a:t>
            </a:r>
            <a:r>
              <a:rPr lang="zh-TW" altLang="en-US" dirty="0" smtClean="0"/>
              <a:t>資料夾。如下面右方圖片所示。</a:t>
            </a:r>
            <a:endParaRPr lang="zh-TW" altLang="zh-TW" dirty="0" smtClean="0"/>
          </a:p>
          <a:p>
            <a:endParaRPr lang="zh-TW" altLang="zh-TW" dirty="0"/>
          </a:p>
          <a:p>
            <a:endParaRPr lang="zh-TW" altLang="en-US" dirty="0"/>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3483006"/>
            <a:ext cx="4392488" cy="32943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圖片 6" descr="C:\Documents and Settings\Administrator\桌面\AR教學檔案\如何修改Marker、模組\2011-08-30_231318.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6016" y="3501008"/>
            <a:ext cx="4283968" cy="3212976"/>
          </a:xfrm>
          <a:prstGeom prst="rect">
            <a:avLst/>
          </a:prstGeom>
          <a:noFill/>
          <a:ln>
            <a:noFill/>
          </a:ln>
        </p:spPr>
      </p:pic>
    </p:spTree>
    <p:extLst>
      <p:ext uri="{BB962C8B-B14F-4D97-AF65-F5344CB8AC3E}">
        <p14:creationId xmlns="" xmlns:p14="http://schemas.microsoft.com/office/powerpoint/2010/main" val="3445593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dirty="0" smtClean="0"/>
              <a:t>步驟</a:t>
            </a:r>
            <a:r>
              <a:rPr lang="zh-TW" altLang="en-US" dirty="0" smtClean="0"/>
              <a:t>３</a:t>
            </a:r>
            <a:r>
              <a:rPr lang="en-US" altLang="zh-TW" dirty="0" smtClean="0"/>
              <a:t>.</a:t>
            </a:r>
            <a:r>
              <a:rPr lang="zh-TW" altLang="en-US" dirty="0" smtClean="0"/>
              <a:t>２：修改屬性並執行專案（</a:t>
            </a:r>
            <a:r>
              <a:rPr lang="en-US" altLang="zh-TW" dirty="0" smtClean="0"/>
              <a:t>1</a:t>
            </a:r>
            <a:r>
              <a:rPr lang="zh-TW" altLang="en-US" dirty="0" smtClean="0"/>
              <a:t>）</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38</a:t>
            </a:fld>
            <a:endParaRPr lang="zh-TW" altLang="en-US"/>
          </a:p>
        </p:txBody>
      </p:sp>
      <p:sp>
        <p:nvSpPr>
          <p:cNvPr id="4" name="內容版面配置區 3"/>
          <p:cNvSpPr>
            <a:spLocks noGrp="1"/>
          </p:cNvSpPr>
          <p:nvPr>
            <p:ph sz="quarter" idx="1"/>
          </p:nvPr>
        </p:nvSpPr>
        <p:spPr/>
        <p:txBody>
          <a:bodyPr/>
          <a:lstStyle/>
          <a:p>
            <a:pPr marL="274320" lvl="1">
              <a:buClr>
                <a:schemeClr val="accent1"/>
              </a:buClr>
              <a:buSzPct val="85000"/>
              <a:buFont typeface="Wingdings 2"/>
              <a:buChar char=""/>
            </a:pPr>
            <a:r>
              <a:rPr lang="zh-TW" altLang="en-US" sz="2800" dirty="0" smtClean="0">
                <a:solidFill>
                  <a:schemeClr val="tx1"/>
                </a:solidFill>
              </a:rPr>
              <a:t>２</a:t>
            </a:r>
            <a:r>
              <a:rPr lang="en-US" altLang="zh-TW" sz="2800" dirty="0" smtClean="0">
                <a:solidFill>
                  <a:schemeClr val="tx1"/>
                </a:solidFill>
              </a:rPr>
              <a:t>.</a:t>
            </a:r>
            <a:r>
              <a:rPr lang="zh-TW" altLang="en-US" sz="2800" dirty="0" smtClean="0">
                <a:solidFill>
                  <a:schemeClr val="tx1"/>
                </a:solidFill>
              </a:rPr>
              <a:t>修改</a:t>
            </a:r>
            <a:r>
              <a:rPr lang="en-US" altLang="zh-TW" sz="2800" dirty="0" err="1" smtClean="0">
                <a:solidFill>
                  <a:schemeClr val="tx1"/>
                </a:solidFill>
              </a:rPr>
              <a:t>Uma</a:t>
            </a:r>
            <a:r>
              <a:rPr lang="zh-TW" altLang="en-US" sz="2800" dirty="0" smtClean="0">
                <a:solidFill>
                  <a:schemeClr val="tx1"/>
                </a:solidFill>
              </a:rPr>
              <a:t>２</a:t>
            </a:r>
            <a:r>
              <a:rPr lang="en-US" altLang="zh-TW" sz="2800" dirty="0" smtClean="0">
                <a:solidFill>
                  <a:schemeClr val="tx1"/>
                </a:solidFill>
              </a:rPr>
              <a:t>Desktop</a:t>
            </a:r>
            <a:r>
              <a:rPr lang="zh-TW" altLang="zh-TW" sz="2800" dirty="0" smtClean="0">
                <a:solidFill>
                  <a:schemeClr val="tx1"/>
                </a:solidFill>
              </a:rPr>
              <a:t>屬性</a:t>
            </a:r>
            <a:r>
              <a:rPr lang="zh-TW" altLang="en-US" sz="2800" dirty="0" smtClean="0">
                <a:solidFill>
                  <a:schemeClr val="tx1"/>
                </a:solidFill>
              </a:rPr>
              <a:t>並執行專案。</a:t>
            </a:r>
            <a:endParaRPr lang="en-US" altLang="zh-TW" sz="2800" dirty="0" smtClean="0">
              <a:solidFill>
                <a:schemeClr val="tx1"/>
              </a:solidFill>
            </a:endParaRPr>
          </a:p>
          <a:p>
            <a:r>
              <a:rPr lang="zh-TW" altLang="en-US" dirty="0" smtClean="0"/>
              <a:t>解壓縮完接著是修改</a:t>
            </a:r>
            <a:r>
              <a:rPr lang="en-US" altLang="zh-TW" dirty="0" err="1" smtClean="0"/>
              <a:t>Uma</a:t>
            </a:r>
            <a:r>
              <a:rPr lang="zh-TW" altLang="en-US" dirty="0" smtClean="0"/>
              <a:t>２</a:t>
            </a:r>
            <a:r>
              <a:rPr lang="en-US" altLang="zh-TW" dirty="0" smtClean="0"/>
              <a:t>Desktop</a:t>
            </a:r>
            <a:r>
              <a:rPr lang="zh-TW" altLang="zh-TW" dirty="0" smtClean="0"/>
              <a:t>屬性</a:t>
            </a:r>
            <a:r>
              <a:rPr lang="zh-TW" altLang="en-US" dirty="0" smtClean="0"/>
              <a:t>並執行專案。</a:t>
            </a:r>
          </a:p>
          <a:p>
            <a:endParaRPr lang="zh-TW" altLang="en-US" dirty="0"/>
          </a:p>
        </p:txBody>
      </p:sp>
      <p:grpSp>
        <p:nvGrpSpPr>
          <p:cNvPr id="5" name="群組 4"/>
          <p:cNvGrpSpPr/>
          <p:nvPr/>
        </p:nvGrpSpPr>
        <p:grpSpPr>
          <a:xfrm>
            <a:off x="395536" y="3717032"/>
            <a:ext cx="8280920" cy="2389715"/>
            <a:chOff x="395536" y="2907000"/>
            <a:chExt cx="6264696" cy="1511861"/>
          </a:xfrm>
        </p:grpSpPr>
        <p:sp>
          <p:nvSpPr>
            <p:cNvPr id="6" name="矩形 5"/>
            <p:cNvSpPr/>
            <p:nvPr/>
          </p:nvSpPr>
          <p:spPr>
            <a:xfrm>
              <a:off x="395536" y="2907000"/>
              <a:ext cx="1797695" cy="66601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2">
                      <a:lumMod val="40000"/>
                      <a:lumOff val="60000"/>
                    </a:schemeClr>
                  </a:solidFill>
                </a:rPr>
                <a:t>１</a:t>
              </a:r>
              <a:r>
                <a:rPr lang="en-US" altLang="zh-TW" dirty="0" smtClean="0">
                  <a:solidFill>
                    <a:schemeClr val="tx2">
                      <a:lumMod val="40000"/>
                      <a:lumOff val="60000"/>
                    </a:schemeClr>
                  </a:solidFill>
                </a:rPr>
                <a:t>.</a:t>
              </a:r>
              <a:r>
                <a:rPr lang="zh-TW" altLang="en-US" dirty="0" smtClean="0">
                  <a:solidFill>
                    <a:schemeClr val="tx2">
                      <a:lumMod val="40000"/>
                      <a:lumOff val="60000"/>
                    </a:schemeClr>
                  </a:solidFill>
                </a:rPr>
                <a:t>下載</a:t>
              </a:r>
              <a:r>
                <a:rPr lang="zh-TW" altLang="zh-TW" dirty="0" smtClean="0">
                  <a:solidFill>
                    <a:schemeClr val="tx2">
                      <a:lumMod val="40000"/>
                      <a:lumOff val="60000"/>
                    </a:schemeClr>
                  </a:solidFill>
                </a:rPr>
                <a:t>バイナリファイル執行檔，與ソースファイル專案檔</a:t>
              </a:r>
              <a:endParaRPr lang="zh-TW" altLang="en-US" dirty="0">
                <a:solidFill>
                  <a:schemeClr val="tx2">
                    <a:lumMod val="40000"/>
                    <a:lumOff val="60000"/>
                  </a:schemeClr>
                </a:solidFill>
              </a:endParaRPr>
            </a:p>
          </p:txBody>
        </p:sp>
        <p:sp>
          <p:nvSpPr>
            <p:cNvPr id="7" name="矩形 6"/>
            <p:cNvSpPr/>
            <p:nvPr/>
          </p:nvSpPr>
          <p:spPr>
            <a:xfrm>
              <a:off x="2627784" y="2907000"/>
              <a:ext cx="1800200" cy="666016"/>
            </a:xfrm>
            <a:prstGeom prst="rect">
              <a:avLst/>
            </a:prstGeom>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1"/>
                  </a:solidFill>
                </a:rPr>
                <a:t>２</a:t>
              </a:r>
              <a:r>
                <a:rPr lang="en-US" altLang="zh-TW" dirty="0" smtClean="0">
                  <a:solidFill>
                    <a:schemeClr val="tx1"/>
                  </a:solidFill>
                </a:rPr>
                <a:t>.</a:t>
              </a:r>
              <a:r>
                <a:rPr lang="zh-TW" altLang="en-US" dirty="0" smtClean="0">
                  <a:solidFill>
                    <a:schemeClr val="tx1"/>
                  </a:solidFill>
                </a:rPr>
                <a:t>修改</a:t>
              </a:r>
              <a:r>
                <a:rPr lang="en-US" altLang="zh-TW" dirty="0" err="1" smtClean="0">
                  <a:solidFill>
                    <a:schemeClr val="tx1"/>
                  </a:solidFill>
                </a:rPr>
                <a:t>Uma</a:t>
              </a:r>
              <a:r>
                <a:rPr lang="zh-TW" altLang="en-US" dirty="0" smtClean="0">
                  <a:solidFill>
                    <a:schemeClr val="tx1"/>
                  </a:solidFill>
                </a:rPr>
                <a:t>２</a:t>
              </a:r>
              <a:r>
                <a:rPr lang="en-US" altLang="zh-TW" dirty="0" smtClean="0">
                  <a:solidFill>
                    <a:schemeClr val="tx1"/>
                  </a:solidFill>
                </a:rPr>
                <a:t>Desktop</a:t>
              </a:r>
              <a:r>
                <a:rPr lang="zh-TW" altLang="zh-TW" dirty="0" smtClean="0">
                  <a:solidFill>
                    <a:schemeClr val="tx1"/>
                  </a:solidFill>
                </a:rPr>
                <a:t>屬性</a:t>
              </a:r>
              <a:r>
                <a:rPr lang="zh-TW" altLang="en-US" dirty="0" smtClean="0">
                  <a:solidFill>
                    <a:schemeClr val="tx1"/>
                  </a:solidFill>
                </a:rPr>
                <a:t>並執行專案</a:t>
              </a:r>
              <a:endParaRPr lang="zh-TW" altLang="en-US" dirty="0">
                <a:solidFill>
                  <a:schemeClr val="tx1"/>
                </a:solidFill>
              </a:endParaRPr>
            </a:p>
          </p:txBody>
        </p:sp>
        <p:sp>
          <p:nvSpPr>
            <p:cNvPr id="8" name="矩形 7"/>
            <p:cNvSpPr/>
            <p:nvPr/>
          </p:nvSpPr>
          <p:spPr>
            <a:xfrm>
              <a:off x="5004048" y="2907000"/>
              <a:ext cx="1656184" cy="66601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2">
                      <a:lumMod val="40000"/>
                      <a:lumOff val="60000"/>
                    </a:schemeClr>
                  </a:solidFill>
                </a:rPr>
                <a:t>３</a:t>
              </a:r>
              <a:r>
                <a:rPr lang="en-US" altLang="zh-TW" dirty="0" smtClean="0">
                  <a:solidFill>
                    <a:schemeClr val="tx2">
                      <a:lumMod val="40000"/>
                      <a:lumOff val="60000"/>
                    </a:schemeClr>
                  </a:solidFill>
                </a:rPr>
                <a:t>.</a:t>
              </a:r>
              <a:r>
                <a:rPr lang="zh-TW" altLang="zh-TW" dirty="0" smtClean="0">
                  <a:solidFill>
                    <a:schemeClr val="tx2">
                      <a:lumMod val="40000"/>
                      <a:lumOff val="60000"/>
                    </a:schemeClr>
                  </a:solidFill>
                </a:rPr>
                <a:t>列印</a:t>
              </a:r>
              <a:r>
                <a:rPr lang="zh-TW" altLang="en-US" dirty="0" smtClean="0">
                  <a:solidFill>
                    <a:schemeClr val="tx2">
                      <a:lumMod val="40000"/>
                      <a:lumOff val="60000"/>
                    </a:schemeClr>
                  </a:solidFill>
                </a:rPr>
                <a:t>原來的</a:t>
              </a:r>
              <a:r>
                <a:rPr lang="en-US" altLang="zh-TW" dirty="0" err="1" smtClean="0">
                  <a:solidFill>
                    <a:schemeClr val="tx2">
                      <a:lumMod val="40000"/>
                      <a:lumOff val="60000"/>
                    </a:schemeClr>
                  </a:solidFill>
                </a:rPr>
                <a:t>hiro</a:t>
              </a:r>
              <a:r>
                <a:rPr lang="zh-TW" altLang="zh-TW" dirty="0" smtClean="0">
                  <a:solidFill>
                    <a:schemeClr val="tx2">
                      <a:lumMod val="40000"/>
                      <a:lumOff val="60000"/>
                    </a:schemeClr>
                  </a:solidFill>
                </a:rPr>
                <a:t>圖卡</a:t>
              </a:r>
              <a:r>
                <a:rPr lang="zh-TW" altLang="en-US" dirty="0" smtClean="0">
                  <a:solidFill>
                    <a:schemeClr val="tx2">
                      <a:lumMod val="40000"/>
                      <a:lumOff val="60000"/>
                    </a:schemeClr>
                  </a:solidFill>
                </a:rPr>
                <a:t>檔並放置鏡頭前</a:t>
              </a:r>
              <a:endParaRPr lang="zh-TW" altLang="en-US" dirty="0">
                <a:solidFill>
                  <a:schemeClr val="tx2">
                    <a:lumMod val="40000"/>
                    <a:lumOff val="60000"/>
                  </a:schemeClr>
                </a:solidFill>
              </a:endParaRPr>
            </a:p>
          </p:txBody>
        </p:sp>
        <p:sp>
          <p:nvSpPr>
            <p:cNvPr id="9" name="矩形 8"/>
            <p:cNvSpPr/>
            <p:nvPr/>
          </p:nvSpPr>
          <p:spPr>
            <a:xfrm>
              <a:off x="4045402" y="3818124"/>
              <a:ext cx="1656184" cy="600737"/>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2">
                      <a:lumMod val="40000"/>
                      <a:lumOff val="60000"/>
                    </a:schemeClr>
                  </a:solidFill>
                </a:rPr>
                <a:t>５</a:t>
              </a:r>
              <a:r>
                <a:rPr lang="en-US" altLang="zh-TW" dirty="0" smtClean="0">
                  <a:solidFill>
                    <a:schemeClr val="tx2">
                      <a:lumMod val="40000"/>
                      <a:lumOff val="60000"/>
                    </a:schemeClr>
                  </a:solidFill>
                </a:rPr>
                <a:t>.</a:t>
              </a:r>
              <a:r>
                <a:rPr lang="zh-TW" altLang="en-US" dirty="0" smtClean="0">
                  <a:solidFill>
                    <a:schemeClr val="tx2">
                      <a:lumMod val="40000"/>
                      <a:lumOff val="60000"/>
                    </a:schemeClr>
                  </a:solidFill>
                </a:rPr>
                <a:t>測試其他圖卡</a:t>
              </a:r>
              <a:endParaRPr lang="zh-TW" altLang="en-US" dirty="0">
                <a:solidFill>
                  <a:schemeClr val="tx2">
                    <a:lumMod val="40000"/>
                    <a:lumOff val="60000"/>
                  </a:schemeClr>
                </a:solidFill>
              </a:endParaRPr>
            </a:p>
          </p:txBody>
        </p:sp>
        <p:sp>
          <p:nvSpPr>
            <p:cNvPr id="10" name="矩形 9"/>
            <p:cNvSpPr/>
            <p:nvPr/>
          </p:nvSpPr>
          <p:spPr>
            <a:xfrm>
              <a:off x="1453115" y="3809614"/>
              <a:ext cx="1656184" cy="60073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2">
                      <a:lumMod val="40000"/>
                      <a:lumOff val="60000"/>
                    </a:schemeClr>
                  </a:solidFill>
                </a:rPr>
                <a:t>４</a:t>
              </a:r>
              <a:r>
                <a:rPr lang="en-US" altLang="zh-TW" dirty="0" smtClean="0">
                  <a:solidFill>
                    <a:schemeClr val="tx2">
                      <a:lumMod val="40000"/>
                      <a:lumOff val="60000"/>
                    </a:schemeClr>
                  </a:solidFill>
                </a:rPr>
                <a:t>.</a:t>
              </a:r>
              <a:r>
                <a:rPr lang="zh-TW" altLang="en-US" dirty="0" smtClean="0">
                  <a:solidFill>
                    <a:schemeClr val="tx2">
                      <a:lumMod val="40000"/>
                      <a:lumOff val="60000"/>
                    </a:schemeClr>
                  </a:solidFill>
                </a:rPr>
                <a:t>更換</a:t>
              </a:r>
              <a:r>
                <a:rPr lang="en-US" altLang="zh-TW" dirty="0" err="1" smtClean="0">
                  <a:solidFill>
                    <a:schemeClr val="tx2">
                      <a:lumMod val="40000"/>
                      <a:lumOff val="60000"/>
                    </a:schemeClr>
                  </a:solidFill>
                </a:rPr>
                <a:t>patt.hiro</a:t>
              </a:r>
              <a:r>
                <a:rPr lang="zh-TW" altLang="zh-TW" dirty="0" smtClean="0">
                  <a:solidFill>
                    <a:schemeClr val="tx2">
                      <a:lumMod val="40000"/>
                      <a:lumOff val="60000"/>
                    </a:schemeClr>
                  </a:solidFill>
                </a:rPr>
                <a:t>檔案</a:t>
              </a:r>
              <a:r>
                <a:rPr lang="zh-TW" altLang="en-US" dirty="0" smtClean="0">
                  <a:solidFill>
                    <a:schemeClr val="tx2">
                      <a:lumMod val="40000"/>
                      <a:lumOff val="60000"/>
                    </a:schemeClr>
                  </a:solidFill>
                </a:rPr>
                <a:t>為</a:t>
              </a:r>
              <a:r>
                <a:rPr lang="zh-TW" altLang="zh-TW" dirty="0" smtClean="0">
                  <a:solidFill>
                    <a:schemeClr val="tx2">
                      <a:lumMod val="40000"/>
                      <a:lumOff val="60000"/>
                    </a:schemeClr>
                  </a:solidFill>
                </a:rPr>
                <a:t>自</a:t>
              </a:r>
              <a:r>
                <a:rPr lang="zh-TW" altLang="en-US" dirty="0" smtClean="0">
                  <a:solidFill>
                    <a:schemeClr val="tx2">
                      <a:lumMod val="40000"/>
                      <a:lumOff val="60000"/>
                    </a:schemeClr>
                  </a:solidFill>
                </a:rPr>
                <a:t>訂的</a:t>
              </a:r>
              <a:r>
                <a:rPr lang="zh-TW" altLang="zh-TW" dirty="0" smtClean="0">
                  <a:solidFill>
                    <a:schemeClr val="tx2">
                      <a:lumMod val="40000"/>
                      <a:lumOff val="60000"/>
                    </a:schemeClr>
                  </a:solidFill>
                </a:rPr>
                <a:t>圖示檔</a:t>
              </a:r>
              <a:endParaRPr lang="zh-TW" altLang="en-US" dirty="0">
                <a:solidFill>
                  <a:schemeClr val="tx2">
                    <a:lumMod val="40000"/>
                    <a:lumOff val="60000"/>
                  </a:schemeClr>
                </a:solidFill>
              </a:endParaRPr>
            </a:p>
          </p:txBody>
        </p:sp>
        <p:cxnSp>
          <p:nvCxnSpPr>
            <p:cNvPr id="11" name="直線單箭頭接點 10"/>
            <p:cNvCxnSpPr>
              <a:stCxn id="6" idx="3"/>
              <a:endCxn id="7" idx="1"/>
            </p:cNvCxnSpPr>
            <p:nvPr/>
          </p:nvCxnSpPr>
          <p:spPr>
            <a:xfrm>
              <a:off x="2193231" y="3240008"/>
              <a:ext cx="434553" cy="0"/>
            </a:xfrm>
            <a:prstGeom prst="straightConnector1">
              <a:avLst/>
            </a:prstGeom>
            <a:ln w="38100">
              <a:tailEnd type="arrow"/>
            </a:ln>
          </p:spPr>
          <p:style>
            <a:lnRef idx="1">
              <a:schemeClr val="accent1"/>
            </a:lnRef>
            <a:fillRef idx="2">
              <a:schemeClr val="accent1"/>
            </a:fillRef>
            <a:effectRef idx="1">
              <a:schemeClr val="accent1"/>
            </a:effectRef>
            <a:fontRef idx="minor">
              <a:schemeClr val="dk1"/>
            </a:fontRef>
          </p:style>
        </p:cxnSp>
        <p:cxnSp>
          <p:nvCxnSpPr>
            <p:cNvPr id="12" name="直線單箭頭接點 11"/>
            <p:cNvCxnSpPr>
              <a:stCxn id="7" idx="3"/>
              <a:endCxn id="8" idx="1"/>
            </p:cNvCxnSpPr>
            <p:nvPr/>
          </p:nvCxnSpPr>
          <p:spPr>
            <a:xfrm>
              <a:off x="4427984" y="3240008"/>
              <a:ext cx="576063" cy="0"/>
            </a:xfrm>
            <a:prstGeom prst="straightConnector1">
              <a:avLst/>
            </a:prstGeom>
            <a:ln w="38100">
              <a:tailEnd type="arrow"/>
            </a:ln>
          </p:spPr>
          <p:style>
            <a:lnRef idx="1">
              <a:schemeClr val="accent1"/>
            </a:lnRef>
            <a:fillRef idx="2">
              <a:schemeClr val="accent1"/>
            </a:fillRef>
            <a:effectRef idx="1">
              <a:schemeClr val="accent1"/>
            </a:effectRef>
            <a:fontRef idx="minor">
              <a:schemeClr val="dk1"/>
            </a:fontRef>
          </p:style>
        </p:cxnSp>
        <p:cxnSp>
          <p:nvCxnSpPr>
            <p:cNvPr id="13" name="圖案 12"/>
            <p:cNvCxnSpPr>
              <a:stCxn id="8" idx="3"/>
              <a:endCxn id="10" idx="1"/>
            </p:cNvCxnSpPr>
            <p:nvPr/>
          </p:nvCxnSpPr>
          <p:spPr>
            <a:xfrm flipH="1">
              <a:off x="1453115" y="3240008"/>
              <a:ext cx="5207117" cy="869974"/>
            </a:xfrm>
            <a:prstGeom prst="bentConnector5">
              <a:avLst>
                <a:gd name="adj1" fmla="val -3321"/>
                <a:gd name="adj2" fmla="val 51876"/>
                <a:gd name="adj3" fmla="val 103321"/>
              </a:avLst>
            </a:prstGeom>
            <a:ln w="38100">
              <a:tailEnd type="arrow"/>
            </a:ln>
          </p:spPr>
          <p:style>
            <a:lnRef idx="1">
              <a:schemeClr val="accent1"/>
            </a:lnRef>
            <a:fillRef idx="2">
              <a:schemeClr val="accent1"/>
            </a:fillRef>
            <a:effectRef idx="1">
              <a:schemeClr val="accent1"/>
            </a:effectRef>
            <a:fontRef idx="minor">
              <a:schemeClr val="dk1"/>
            </a:fontRef>
          </p:style>
        </p:cxnSp>
        <p:cxnSp>
          <p:nvCxnSpPr>
            <p:cNvPr id="14" name="直線單箭頭接點 13"/>
            <p:cNvCxnSpPr>
              <a:stCxn id="10" idx="3"/>
              <a:endCxn id="9" idx="1"/>
            </p:cNvCxnSpPr>
            <p:nvPr/>
          </p:nvCxnSpPr>
          <p:spPr>
            <a:xfrm>
              <a:off x="3109299" y="4109985"/>
              <a:ext cx="936103" cy="8507"/>
            </a:xfrm>
            <a:prstGeom prst="straightConnector1">
              <a:avLst/>
            </a:prstGeom>
            <a:ln w="38100">
              <a:tailEnd type="arrow"/>
            </a:ln>
          </p:spPr>
          <p:style>
            <a:lnRef idx="1">
              <a:schemeClr val="accent1"/>
            </a:lnRef>
            <a:fillRef idx="2">
              <a:schemeClr val="accent1"/>
            </a:fillRef>
            <a:effectRef idx="1">
              <a:schemeClr val="accent1"/>
            </a:effectRef>
            <a:fontRef idx="minor">
              <a:schemeClr val="dk1"/>
            </a:fontRef>
          </p:style>
        </p:cxn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３</a:t>
            </a:r>
            <a:r>
              <a:rPr lang="en-US" altLang="zh-TW" dirty="0" smtClean="0"/>
              <a:t>.</a:t>
            </a:r>
            <a:r>
              <a:rPr lang="zh-TW" altLang="en-US" dirty="0" smtClean="0"/>
              <a:t>２：修改屬性並執行專案（</a:t>
            </a:r>
            <a:r>
              <a:rPr lang="en-US" altLang="zh-TW" dirty="0" smtClean="0"/>
              <a:t>2</a:t>
            </a:r>
            <a:r>
              <a:rPr lang="zh-TW" altLang="en-US" dirty="0" smtClean="0"/>
              <a:t>）</a:t>
            </a:r>
            <a:endParaRPr lang="zh-TW" altLang="en-US" dirty="0"/>
          </a:p>
        </p:txBody>
      </p:sp>
      <p:sp>
        <p:nvSpPr>
          <p:cNvPr id="3" name="內容版面配置區 2"/>
          <p:cNvSpPr>
            <a:spLocks noGrp="1"/>
          </p:cNvSpPr>
          <p:nvPr>
            <p:ph sz="quarter" idx="1"/>
          </p:nvPr>
        </p:nvSpPr>
        <p:spPr/>
        <p:txBody>
          <a:bodyPr/>
          <a:lstStyle/>
          <a:p>
            <a:r>
              <a:rPr lang="zh-TW" altLang="zh-TW" dirty="0" smtClean="0"/>
              <a:t>執行</a:t>
            </a:r>
            <a:r>
              <a:rPr lang="en-US" altLang="zh-TW" dirty="0" err="1" smtClean="0"/>
              <a:t>Uma</a:t>
            </a:r>
            <a:r>
              <a:rPr lang="zh-TW" altLang="en-US" dirty="0" smtClean="0"/>
              <a:t>２</a:t>
            </a:r>
            <a:r>
              <a:rPr lang="en-US" altLang="zh-TW" dirty="0" smtClean="0"/>
              <a:t>Desktop-</a:t>
            </a:r>
            <a:r>
              <a:rPr lang="en-US" altLang="zh-TW" dirty="0" err="1" smtClean="0"/>
              <a:t>src</a:t>
            </a:r>
            <a:r>
              <a:rPr lang="en-US" altLang="zh-TW" dirty="0" smtClean="0"/>
              <a:t>-</a:t>
            </a:r>
            <a:r>
              <a:rPr lang="zh-TW" altLang="en-US" dirty="0" smtClean="0"/>
              <a:t>０</a:t>
            </a:r>
            <a:r>
              <a:rPr lang="en-US" altLang="zh-TW" dirty="0" smtClean="0"/>
              <a:t>.</a:t>
            </a:r>
            <a:r>
              <a:rPr lang="zh-TW" altLang="en-US" dirty="0" smtClean="0"/>
              <a:t>１</a:t>
            </a:r>
            <a:r>
              <a:rPr lang="en-US" altLang="zh-TW" dirty="0" smtClean="0"/>
              <a:t>.</a:t>
            </a:r>
            <a:r>
              <a:rPr lang="zh-TW" altLang="en-US" dirty="0" smtClean="0"/>
              <a:t>２</a:t>
            </a:r>
            <a:r>
              <a:rPr lang="en-US" altLang="zh-TW" dirty="0" smtClean="0"/>
              <a:t>\ </a:t>
            </a:r>
            <a:r>
              <a:rPr lang="zh-TW" altLang="en-US" dirty="0" smtClean="0"/>
              <a:t>資料夾</a:t>
            </a:r>
            <a:r>
              <a:rPr lang="zh-TW" altLang="zh-TW" dirty="0" smtClean="0"/>
              <a:t>目錄</a:t>
            </a:r>
            <a:r>
              <a:rPr lang="zh-TW" altLang="zh-TW" dirty="0"/>
              <a:t>下的</a:t>
            </a:r>
            <a:r>
              <a:rPr lang="en-US" altLang="zh-TW" dirty="0" err="1" smtClean="0"/>
              <a:t>Uma</a:t>
            </a:r>
            <a:r>
              <a:rPr lang="zh-TW" altLang="en-US" dirty="0" smtClean="0"/>
              <a:t>２</a:t>
            </a:r>
            <a:r>
              <a:rPr lang="en-US" altLang="zh-TW" dirty="0" smtClean="0"/>
              <a:t>Desktop.sln</a:t>
            </a:r>
            <a:r>
              <a:rPr lang="zh-TW" altLang="zh-TW" dirty="0"/>
              <a:t>專案</a:t>
            </a:r>
            <a:r>
              <a:rPr lang="zh-TW" altLang="zh-TW" dirty="0" smtClean="0"/>
              <a:t>檔</a:t>
            </a:r>
            <a:r>
              <a:rPr lang="zh-TW" altLang="en-US" dirty="0" smtClean="0"/>
              <a:t>。如下面左方圖片所示。</a:t>
            </a:r>
            <a:endParaRPr lang="en-US" altLang="zh-TW" dirty="0" smtClean="0"/>
          </a:p>
          <a:p>
            <a:r>
              <a:rPr lang="zh-TW" altLang="zh-TW" dirty="0" smtClean="0"/>
              <a:t>開啟專案後，點選</a:t>
            </a:r>
            <a:r>
              <a:rPr lang="zh-TW" altLang="en-US" dirty="0" smtClean="0"/>
              <a:t>「</a:t>
            </a:r>
            <a:r>
              <a:rPr lang="zh-TW" altLang="zh-TW" dirty="0" smtClean="0"/>
              <a:t>開始偵錯</a:t>
            </a:r>
            <a:r>
              <a:rPr lang="zh-TW" altLang="en-US" dirty="0" smtClean="0"/>
              <a:t>」</a:t>
            </a:r>
            <a:r>
              <a:rPr lang="zh-TW" altLang="zh-TW" dirty="0" smtClean="0"/>
              <a:t>執行專案</a:t>
            </a:r>
            <a:r>
              <a:rPr lang="zh-TW" altLang="en-US" dirty="0" smtClean="0"/>
              <a:t>。如下面右方圖片所示。</a:t>
            </a:r>
          </a:p>
          <a:p>
            <a:endParaRPr lang="zh-TW" altLang="zh-TW" dirty="0"/>
          </a:p>
          <a:p>
            <a:endParaRPr lang="zh-TW" altLang="en-US" dirty="0"/>
          </a:p>
        </p:txBody>
      </p:sp>
      <p:pic>
        <p:nvPicPr>
          <p:cNvPr id="4" name="圖片 3" descr="C:\Documents and Settings\Administrator\桌面\AR教學檔案\如何修改Marker、模組\2011-08-30_231346.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3429000"/>
            <a:ext cx="4320480" cy="3456384"/>
          </a:xfrm>
          <a:prstGeom prst="rect">
            <a:avLst/>
          </a:prstGeom>
          <a:noFill/>
          <a:ln>
            <a:noFill/>
          </a:ln>
        </p:spPr>
      </p:pic>
      <p:sp>
        <p:nvSpPr>
          <p:cNvPr id="5" name="投影片編號版面配置區 4"/>
          <p:cNvSpPr>
            <a:spLocks noGrp="1"/>
          </p:cNvSpPr>
          <p:nvPr>
            <p:ph type="sldNum" sz="quarter" idx="12"/>
          </p:nvPr>
        </p:nvSpPr>
        <p:spPr/>
        <p:txBody>
          <a:bodyPr/>
          <a:lstStyle/>
          <a:p>
            <a:fld id="{73DA0BB7-265A-403C-9275-D587AB510EDC}" type="slidenum">
              <a:rPr lang="zh-TW" altLang="en-US" smtClean="0"/>
              <a:pPr/>
              <a:t>39</a:t>
            </a:fld>
            <a:endParaRPr lang="zh-TW" altLang="en-US"/>
          </a:p>
        </p:txBody>
      </p:sp>
      <p:pic>
        <p:nvPicPr>
          <p:cNvPr id="6" name="圖片 5" descr="C:\Documents and Settings\Administrator\桌面\AR教學檔案\如何修改Marker、模組\2011-08-30_233909.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82266" y="3429000"/>
            <a:ext cx="4482222" cy="3456384"/>
          </a:xfrm>
          <a:prstGeom prst="rect">
            <a:avLst/>
          </a:prstGeom>
          <a:noFill/>
          <a:ln>
            <a:noFill/>
          </a:ln>
        </p:spPr>
      </p:pic>
    </p:spTree>
    <p:extLst>
      <p:ext uri="{BB962C8B-B14F-4D97-AF65-F5344CB8AC3E}">
        <p14:creationId xmlns:p14="http://schemas.microsoft.com/office/powerpoint/2010/main" xmlns="" val="2684155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２</a:t>
            </a:r>
            <a:r>
              <a:rPr lang="zh-TW" altLang="zh-TW" dirty="0" smtClean="0"/>
              <a:t>：</a:t>
            </a:r>
            <a:r>
              <a:rPr lang="zh-TW" altLang="en-US" dirty="0" smtClean="0"/>
              <a:t>產生</a:t>
            </a:r>
            <a:r>
              <a:rPr lang="zh-TW" altLang="zh-TW" dirty="0" smtClean="0"/>
              <a:t>圖卡</a:t>
            </a:r>
            <a:r>
              <a:rPr lang="zh-TW" altLang="en-US" dirty="0" smtClean="0"/>
              <a:t>特徵檔（</a:t>
            </a:r>
            <a:r>
              <a:rPr lang="en-US" altLang="zh-TW" dirty="0" smtClean="0"/>
              <a:t>1</a:t>
            </a:r>
            <a:r>
              <a:rPr lang="zh-TW" altLang="en-US" dirty="0" smtClean="0"/>
              <a:t>）</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4</a:t>
            </a:fld>
            <a:endParaRPr lang="zh-TW" altLang="en-US"/>
          </a:p>
        </p:txBody>
      </p:sp>
      <p:sp>
        <p:nvSpPr>
          <p:cNvPr id="4" name="內容版面配置區 3"/>
          <p:cNvSpPr>
            <a:spLocks noGrp="1"/>
          </p:cNvSpPr>
          <p:nvPr>
            <p:ph sz="quarter" idx="1"/>
          </p:nvPr>
        </p:nvSpPr>
        <p:spPr/>
        <p:txBody>
          <a:bodyPr/>
          <a:lstStyle/>
          <a:p>
            <a:r>
              <a:rPr lang="zh-TW" altLang="en-US" dirty="0" smtClean="0"/>
              <a:t>步驟１圖卡製作完成後，接著是步驟２的產生圖卡特徵檔。</a:t>
            </a:r>
            <a:endParaRPr lang="zh-TW" altLang="en-US" dirty="0"/>
          </a:p>
        </p:txBody>
      </p:sp>
      <p:grpSp>
        <p:nvGrpSpPr>
          <p:cNvPr id="15" name="群組 14"/>
          <p:cNvGrpSpPr/>
          <p:nvPr/>
        </p:nvGrpSpPr>
        <p:grpSpPr>
          <a:xfrm>
            <a:off x="921452" y="2996952"/>
            <a:ext cx="7250948" cy="2376264"/>
            <a:chOff x="539552" y="2636912"/>
            <a:chExt cx="7250948" cy="2376264"/>
          </a:xfrm>
        </p:grpSpPr>
        <p:cxnSp>
          <p:nvCxnSpPr>
            <p:cNvPr id="16" name="圖案 15"/>
            <p:cNvCxnSpPr>
              <a:stCxn id="21" idx="3"/>
              <a:endCxn id="22" idx="1"/>
            </p:cNvCxnSpPr>
            <p:nvPr/>
          </p:nvCxnSpPr>
          <p:spPr>
            <a:xfrm flipH="1">
              <a:off x="1569524" y="3068960"/>
              <a:ext cx="6220976" cy="1512168"/>
            </a:xfrm>
            <a:prstGeom prst="bentConnector5">
              <a:avLst>
                <a:gd name="adj1" fmla="val -3675"/>
                <a:gd name="adj2" fmla="val 50000"/>
                <a:gd name="adj3" fmla="val 103675"/>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stCxn id="18" idx="3"/>
              <a:endCxn id="19" idx="1"/>
            </p:cNvCxnSpPr>
            <p:nvPr/>
          </p:nvCxnSpPr>
          <p:spPr>
            <a:xfrm>
              <a:off x="2461908" y="3068960"/>
              <a:ext cx="66993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 name="圓角矩形 17"/>
            <p:cNvSpPr/>
            <p:nvPr/>
          </p:nvSpPr>
          <p:spPr>
            <a:xfrm>
              <a:off x="539552" y="2636912"/>
              <a:ext cx="1922356" cy="864096"/>
            </a:xfrm>
            <a:prstGeom prst="roundRect">
              <a:avLst/>
            </a:prstGeom>
            <a:solidFill>
              <a:srgbClr val="D5DFDF"/>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smtClean="0">
                  <a:solidFill>
                    <a:schemeClr val="tx2">
                      <a:lumMod val="60000"/>
                      <a:lumOff val="40000"/>
                    </a:schemeClr>
                  </a:solidFill>
                </a:rPr>
                <a:t>１</a:t>
              </a:r>
              <a:r>
                <a:rPr lang="en-US" altLang="zh-TW" dirty="0" smtClean="0">
                  <a:solidFill>
                    <a:schemeClr val="tx2">
                      <a:lumMod val="60000"/>
                      <a:lumOff val="40000"/>
                    </a:schemeClr>
                  </a:solidFill>
                </a:rPr>
                <a:t>.</a:t>
              </a:r>
              <a:r>
                <a:rPr lang="zh-TW" altLang="en-US" dirty="0" smtClean="0">
                  <a:solidFill>
                    <a:schemeClr val="tx2">
                      <a:lumMod val="60000"/>
                      <a:lumOff val="40000"/>
                    </a:schemeClr>
                  </a:solidFill>
                </a:rPr>
                <a:t>圖卡製作</a:t>
              </a:r>
            </a:p>
          </p:txBody>
        </p:sp>
        <p:sp>
          <p:nvSpPr>
            <p:cNvPr id="19" name="圓角矩形 18"/>
            <p:cNvSpPr/>
            <p:nvPr/>
          </p:nvSpPr>
          <p:spPr>
            <a:xfrm>
              <a:off x="3131840" y="2636912"/>
              <a:ext cx="1922356" cy="864096"/>
            </a:xfrm>
            <a:prstGeom prst="roundRect">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smtClean="0">
                  <a:solidFill>
                    <a:schemeClr val="tx1"/>
                  </a:solidFill>
                </a:rPr>
                <a:t>２</a:t>
              </a:r>
              <a:r>
                <a:rPr lang="en-US" altLang="zh-TW" dirty="0" smtClean="0">
                  <a:solidFill>
                    <a:schemeClr val="tx1"/>
                  </a:solidFill>
                </a:rPr>
                <a:t>.</a:t>
              </a:r>
              <a:r>
                <a:rPr lang="zh-TW" altLang="en-US" dirty="0" smtClean="0">
                  <a:solidFill>
                    <a:schemeClr val="tx1"/>
                  </a:solidFill>
                </a:rPr>
                <a:t>產生圖卡特徵檔</a:t>
              </a:r>
            </a:p>
          </p:txBody>
        </p:sp>
        <p:cxnSp>
          <p:nvCxnSpPr>
            <p:cNvPr id="20" name="直線單箭頭接點 19"/>
            <p:cNvCxnSpPr>
              <a:stCxn id="19" idx="3"/>
              <a:endCxn id="21" idx="1"/>
            </p:cNvCxnSpPr>
            <p:nvPr/>
          </p:nvCxnSpPr>
          <p:spPr>
            <a:xfrm>
              <a:off x="5054196" y="3068960"/>
              <a:ext cx="81394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1" name="圓角矩形 20"/>
            <p:cNvSpPr/>
            <p:nvPr/>
          </p:nvSpPr>
          <p:spPr>
            <a:xfrm>
              <a:off x="5868144" y="2636912"/>
              <a:ext cx="1922356" cy="86409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smtClean="0">
                  <a:solidFill>
                    <a:schemeClr val="tx2">
                      <a:lumMod val="60000"/>
                      <a:lumOff val="40000"/>
                    </a:schemeClr>
                  </a:solidFill>
                </a:rPr>
                <a:t>３</a:t>
              </a:r>
              <a:r>
                <a:rPr lang="en-US" altLang="zh-TW" dirty="0" smtClean="0">
                  <a:solidFill>
                    <a:schemeClr val="tx2">
                      <a:lumMod val="60000"/>
                      <a:lumOff val="40000"/>
                    </a:schemeClr>
                  </a:solidFill>
                </a:rPr>
                <a:t>.</a:t>
              </a:r>
              <a:r>
                <a:rPr lang="zh-TW" altLang="en-US" dirty="0" smtClean="0">
                  <a:solidFill>
                    <a:schemeClr val="tx2">
                      <a:lumMod val="60000"/>
                      <a:lumOff val="40000"/>
                    </a:schemeClr>
                  </a:solidFill>
                </a:rPr>
                <a:t>設定連結成自訂圖</a:t>
              </a:r>
              <a:r>
                <a:rPr lang="zh-TW" altLang="zh-TW" dirty="0" smtClean="0">
                  <a:solidFill>
                    <a:schemeClr val="tx2">
                      <a:lumMod val="60000"/>
                      <a:lumOff val="40000"/>
                    </a:schemeClr>
                  </a:solidFill>
                </a:rPr>
                <a:t>卡</a:t>
              </a:r>
              <a:endParaRPr lang="zh-TW" altLang="en-US" dirty="0">
                <a:solidFill>
                  <a:schemeClr val="tx2">
                    <a:lumMod val="60000"/>
                    <a:lumOff val="40000"/>
                  </a:schemeClr>
                </a:solidFill>
              </a:endParaRPr>
            </a:p>
          </p:txBody>
        </p:sp>
        <p:sp>
          <p:nvSpPr>
            <p:cNvPr id="22" name="圓角矩形 21"/>
            <p:cNvSpPr/>
            <p:nvPr/>
          </p:nvSpPr>
          <p:spPr>
            <a:xfrm>
              <a:off x="1569524" y="4149080"/>
              <a:ext cx="1922356" cy="86409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smtClean="0">
                  <a:solidFill>
                    <a:schemeClr val="tx2">
                      <a:lumMod val="60000"/>
                      <a:lumOff val="40000"/>
                    </a:schemeClr>
                  </a:solidFill>
                </a:rPr>
                <a:t>４</a:t>
              </a:r>
              <a:r>
                <a:rPr lang="en-US" altLang="zh-TW" dirty="0" smtClean="0">
                  <a:solidFill>
                    <a:schemeClr val="tx2">
                      <a:lumMod val="60000"/>
                      <a:lumOff val="40000"/>
                    </a:schemeClr>
                  </a:solidFill>
                </a:rPr>
                <a:t>.</a:t>
              </a:r>
              <a:r>
                <a:rPr lang="zh-TW" altLang="zh-TW" dirty="0" smtClean="0">
                  <a:solidFill>
                    <a:schemeClr val="tx2">
                      <a:lumMod val="60000"/>
                      <a:lumOff val="40000"/>
                    </a:schemeClr>
                  </a:solidFill>
                </a:rPr>
                <a:t>設定連</a:t>
              </a:r>
              <a:r>
                <a:rPr lang="zh-TW" altLang="en-US" dirty="0" smtClean="0">
                  <a:solidFill>
                    <a:schemeClr val="tx2">
                      <a:lumMod val="60000"/>
                      <a:lumOff val="40000"/>
                    </a:schemeClr>
                  </a:solidFill>
                </a:rPr>
                <a:t>結３</a:t>
              </a:r>
              <a:r>
                <a:rPr lang="en-US" altLang="zh-TW" dirty="0" smtClean="0">
                  <a:solidFill>
                    <a:schemeClr val="tx2">
                      <a:lumMod val="60000"/>
                      <a:lumOff val="40000"/>
                    </a:schemeClr>
                  </a:solidFill>
                </a:rPr>
                <a:t>D</a:t>
              </a:r>
              <a:r>
                <a:rPr lang="zh-TW" altLang="zh-TW" dirty="0" smtClean="0">
                  <a:solidFill>
                    <a:schemeClr val="tx2">
                      <a:lumMod val="60000"/>
                      <a:lumOff val="40000"/>
                    </a:schemeClr>
                  </a:solidFill>
                </a:rPr>
                <a:t>模</a:t>
              </a:r>
              <a:r>
                <a:rPr lang="zh-TW" altLang="en-US" dirty="0" smtClean="0">
                  <a:solidFill>
                    <a:schemeClr val="tx2">
                      <a:lumMod val="60000"/>
                      <a:lumOff val="40000"/>
                    </a:schemeClr>
                  </a:solidFill>
                </a:rPr>
                <a:t>組</a:t>
              </a:r>
              <a:endParaRPr lang="zh-TW" altLang="en-US" dirty="0">
                <a:solidFill>
                  <a:schemeClr val="tx2">
                    <a:lumMod val="60000"/>
                    <a:lumOff val="40000"/>
                  </a:schemeClr>
                </a:solidFill>
              </a:endParaRPr>
            </a:p>
          </p:txBody>
        </p:sp>
        <p:cxnSp>
          <p:nvCxnSpPr>
            <p:cNvPr id="23" name="直線單箭頭接點 22"/>
            <p:cNvCxnSpPr>
              <a:stCxn id="22" idx="3"/>
              <a:endCxn id="24" idx="1"/>
            </p:cNvCxnSpPr>
            <p:nvPr/>
          </p:nvCxnSpPr>
          <p:spPr>
            <a:xfrm>
              <a:off x="3491880" y="4581128"/>
              <a:ext cx="102997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4" name="圓角矩形 23"/>
            <p:cNvSpPr/>
            <p:nvPr/>
          </p:nvSpPr>
          <p:spPr>
            <a:xfrm>
              <a:off x="4521852" y="4149080"/>
              <a:ext cx="1922356" cy="86409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smtClean="0">
                  <a:solidFill>
                    <a:schemeClr val="tx2">
                      <a:lumMod val="60000"/>
                      <a:lumOff val="40000"/>
                    </a:schemeClr>
                  </a:solidFill>
                </a:rPr>
                <a:t>５</a:t>
              </a:r>
              <a:r>
                <a:rPr lang="en-US" altLang="zh-TW" dirty="0" smtClean="0">
                  <a:solidFill>
                    <a:schemeClr val="tx2">
                      <a:lumMod val="60000"/>
                      <a:lumOff val="40000"/>
                    </a:schemeClr>
                  </a:solidFill>
                </a:rPr>
                <a:t>.</a:t>
              </a:r>
              <a:r>
                <a:rPr lang="zh-TW" altLang="zh-TW" dirty="0" smtClean="0">
                  <a:solidFill>
                    <a:schemeClr val="tx2">
                      <a:lumMod val="60000"/>
                      <a:lumOff val="40000"/>
                    </a:schemeClr>
                  </a:solidFill>
                </a:rPr>
                <a:t>將</a:t>
              </a:r>
              <a:r>
                <a:rPr lang="zh-TW" altLang="en-US" dirty="0" smtClean="0">
                  <a:solidFill>
                    <a:schemeClr val="tx2">
                      <a:lumMod val="60000"/>
                      <a:lumOff val="40000"/>
                    </a:schemeClr>
                  </a:solidFill>
                </a:rPr>
                <a:t>３</a:t>
              </a:r>
              <a:r>
                <a:rPr lang="en-US" altLang="zh-TW" dirty="0" smtClean="0">
                  <a:solidFill>
                    <a:schemeClr val="tx2">
                      <a:lumMod val="60000"/>
                      <a:lumOff val="40000"/>
                    </a:schemeClr>
                  </a:solidFill>
                </a:rPr>
                <a:t>D</a:t>
              </a:r>
              <a:r>
                <a:rPr lang="zh-TW" altLang="zh-TW" dirty="0" smtClean="0">
                  <a:solidFill>
                    <a:schemeClr val="tx2">
                      <a:lumMod val="60000"/>
                      <a:lumOff val="40000"/>
                    </a:schemeClr>
                  </a:solidFill>
                </a:rPr>
                <a:t>模</a:t>
              </a:r>
              <a:r>
                <a:rPr lang="zh-TW" altLang="en-US" dirty="0" smtClean="0">
                  <a:solidFill>
                    <a:schemeClr val="tx2">
                      <a:lumMod val="60000"/>
                      <a:lumOff val="40000"/>
                    </a:schemeClr>
                  </a:solidFill>
                </a:rPr>
                <a:t>組顯示於實境中</a:t>
              </a:r>
              <a:endParaRPr lang="zh-TW" altLang="en-US" dirty="0">
                <a:solidFill>
                  <a:schemeClr val="tx2">
                    <a:lumMod val="60000"/>
                    <a:lumOff val="40000"/>
                  </a:schemeClr>
                </a:solidFill>
              </a:endParaRPr>
            </a:p>
          </p:txBody>
        </p:sp>
      </p:grpSp>
    </p:spTree>
    <p:extLst>
      <p:ext uri="{BB962C8B-B14F-4D97-AF65-F5344CB8AC3E}">
        <p14:creationId xmlns="" xmlns:p14="http://schemas.microsoft.com/office/powerpoint/2010/main" val="3014644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３</a:t>
            </a:r>
            <a:r>
              <a:rPr lang="en-US" altLang="zh-TW" dirty="0" smtClean="0"/>
              <a:t>.</a:t>
            </a:r>
            <a:r>
              <a:rPr lang="zh-TW" altLang="en-US" dirty="0" smtClean="0"/>
              <a:t>２：修改屬性並執行專案（</a:t>
            </a:r>
            <a:r>
              <a:rPr lang="en-US" altLang="zh-TW" dirty="0" smtClean="0"/>
              <a:t>3</a:t>
            </a:r>
            <a:r>
              <a:rPr lang="zh-TW" altLang="en-US" dirty="0" smtClean="0"/>
              <a:t>）</a:t>
            </a:r>
            <a:endParaRPr lang="zh-TW" altLang="en-US" dirty="0"/>
          </a:p>
        </p:txBody>
      </p:sp>
      <p:sp>
        <p:nvSpPr>
          <p:cNvPr id="3" name="內容版面配置區 2"/>
          <p:cNvSpPr>
            <a:spLocks noGrp="1"/>
          </p:cNvSpPr>
          <p:nvPr>
            <p:ph sz="quarter" idx="1"/>
          </p:nvPr>
        </p:nvSpPr>
        <p:spPr>
          <a:xfrm>
            <a:off x="301752" y="1527048"/>
            <a:ext cx="8503920" cy="2478016"/>
          </a:xfrm>
        </p:spPr>
        <p:txBody>
          <a:bodyPr>
            <a:normAutofit fontScale="92500" lnSpcReduction="10000"/>
          </a:bodyPr>
          <a:lstStyle/>
          <a:p>
            <a:r>
              <a:rPr lang="zh-TW" altLang="zh-TW" dirty="0"/>
              <a:t>預設狀態下會</a:t>
            </a:r>
            <a:r>
              <a:rPr lang="zh-TW" altLang="zh-TW" dirty="0" smtClean="0"/>
              <a:t>產生</a:t>
            </a:r>
            <a:r>
              <a:rPr lang="zh-TW" altLang="en-US" dirty="0" smtClean="0"/>
              <a:t>工作目錄不存在</a:t>
            </a:r>
            <a:r>
              <a:rPr lang="zh-TW" altLang="zh-TW" dirty="0" smtClean="0"/>
              <a:t>的</a:t>
            </a:r>
            <a:r>
              <a:rPr lang="zh-TW" altLang="zh-TW" dirty="0"/>
              <a:t>錯誤，並跳出</a:t>
            </a:r>
            <a:r>
              <a:rPr lang="zh-TW" altLang="zh-TW" dirty="0" smtClean="0"/>
              <a:t>錯誤</a:t>
            </a:r>
            <a:r>
              <a:rPr lang="zh-TW" altLang="en-US" dirty="0" smtClean="0"/>
              <a:t>訊息</a:t>
            </a:r>
            <a:r>
              <a:rPr lang="zh-TW" altLang="zh-TW" dirty="0" smtClean="0"/>
              <a:t>的</a:t>
            </a:r>
            <a:r>
              <a:rPr lang="zh-TW" altLang="zh-TW" dirty="0"/>
              <a:t>對話</a:t>
            </a:r>
            <a:r>
              <a:rPr lang="zh-TW" altLang="zh-TW" dirty="0" smtClean="0"/>
              <a:t>視窗 </a:t>
            </a:r>
            <a:r>
              <a:rPr lang="zh-TW" altLang="en-US" dirty="0" smtClean="0"/>
              <a:t>。如下面左方圖片所示。</a:t>
            </a:r>
            <a:endParaRPr lang="en-US" altLang="zh-TW" dirty="0" smtClean="0"/>
          </a:p>
          <a:p>
            <a:r>
              <a:rPr lang="zh-TW" altLang="zh-TW" sz="2800" dirty="0" smtClean="0"/>
              <a:t>這時需要更改一下</a:t>
            </a:r>
            <a:r>
              <a:rPr lang="zh-TW" altLang="en-US" sz="2800" dirty="0" smtClean="0"/>
              <a:t>「</a:t>
            </a:r>
            <a:r>
              <a:rPr lang="en-US" altLang="zh-TW" sz="2800" dirty="0" err="1" smtClean="0"/>
              <a:t>Uma</a:t>
            </a:r>
            <a:r>
              <a:rPr lang="zh-TW" altLang="en-US" sz="2800" dirty="0" smtClean="0"/>
              <a:t>２</a:t>
            </a:r>
            <a:r>
              <a:rPr lang="en-US" altLang="zh-TW" sz="2800" dirty="0" smtClean="0"/>
              <a:t>Desktop</a:t>
            </a:r>
            <a:r>
              <a:rPr lang="zh-TW" altLang="en-US" sz="2800" dirty="0" smtClean="0"/>
              <a:t>」</a:t>
            </a:r>
            <a:r>
              <a:rPr lang="zh-TW" altLang="zh-TW" sz="2800" dirty="0" smtClean="0"/>
              <a:t>屬性的工作目錄路徑即可正常執行</a:t>
            </a:r>
            <a:r>
              <a:rPr lang="zh-TW" altLang="en-US" sz="2800" dirty="0" smtClean="0"/>
              <a:t>。</a:t>
            </a:r>
            <a:endParaRPr lang="zh-TW" altLang="zh-TW" sz="2800" dirty="0" smtClean="0"/>
          </a:p>
          <a:p>
            <a:r>
              <a:rPr lang="zh-TW" altLang="zh-TW" sz="2800" dirty="0" smtClean="0"/>
              <a:t>在上面的選單點選</a:t>
            </a:r>
            <a:r>
              <a:rPr lang="zh-TW" altLang="en-US" sz="2800" dirty="0" smtClean="0"/>
              <a:t>「</a:t>
            </a:r>
            <a:r>
              <a:rPr lang="zh-TW" altLang="zh-TW" sz="2800" dirty="0" smtClean="0"/>
              <a:t>專案</a:t>
            </a:r>
            <a:r>
              <a:rPr lang="zh-TW" altLang="en-US" sz="2800" dirty="0" smtClean="0"/>
              <a:t>」</a:t>
            </a:r>
            <a:r>
              <a:rPr lang="en-US" altLang="zh-TW" sz="2800" dirty="0" smtClean="0"/>
              <a:t> </a:t>
            </a:r>
            <a:r>
              <a:rPr lang="en-US" altLang="zh-TW" sz="2800" dirty="0" smtClean="0">
                <a:sym typeface="Wingdings"/>
              </a:rPr>
              <a:t></a:t>
            </a:r>
            <a:r>
              <a:rPr lang="zh-TW" altLang="en-US" sz="2800" dirty="0" smtClean="0">
                <a:sym typeface="Wingdings"/>
              </a:rPr>
              <a:t>「</a:t>
            </a:r>
            <a:r>
              <a:rPr lang="en-US" altLang="zh-TW" sz="2800" dirty="0" smtClean="0"/>
              <a:t> </a:t>
            </a:r>
            <a:r>
              <a:rPr lang="en-US" altLang="zh-TW" sz="2800" dirty="0" err="1" smtClean="0"/>
              <a:t>Uma</a:t>
            </a:r>
            <a:r>
              <a:rPr lang="zh-TW" altLang="en-US" sz="2800" dirty="0" smtClean="0"/>
              <a:t>２</a:t>
            </a:r>
            <a:r>
              <a:rPr lang="en-US" altLang="zh-TW" sz="2800" dirty="0" smtClean="0"/>
              <a:t>Desktop</a:t>
            </a:r>
            <a:r>
              <a:rPr lang="zh-TW" altLang="en-US" sz="2800" dirty="0" smtClean="0"/>
              <a:t>」</a:t>
            </a:r>
            <a:r>
              <a:rPr lang="zh-TW" altLang="zh-TW" sz="2800" dirty="0" smtClean="0"/>
              <a:t>屬性</a:t>
            </a:r>
            <a:r>
              <a:rPr lang="zh-TW" altLang="en-US" sz="2800" dirty="0" smtClean="0"/>
              <a:t>。如下面右方圖片的操作。</a:t>
            </a:r>
            <a:endParaRPr lang="zh-TW" altLang="en-US"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40</a:t>
            </a:fld>
            <a:endParaRPr lang="zh-TW" altLang="en-US"/>
          </a:p>
        </p:txBody>
      </p:sp>
      <p:pic>
        <p:nvPicPr>
          <p:cNvPr id="47105" name="Picture 1"/>
          <p:cNvPicPr>
            <a:picLocks noChangeAspect="1" noChangeArrowheads="1"/>
          </p:cNvPicPr>
          <p:nvPr/>
        </p:nvPicPr>
        <p:blipFill>
          <a:blip r:embed="rId2" cstate="print"/>
          <a:srcRect/>
          <a:stretch>
            <a:fillRect/>
          </a:stretch>
        </p:blipFill>
        <p:spPr bwMode="auto">
          <a:xfrm>
            <a:off x="179513" y="4652862"/>
            <a:ext cx="3960000" cy="1550758"/>
          </a:xfrm>
          <a:prstGeom prst="rect">
            <a:avLst/>
          </a:prstGeom>
          <a:noFill/>
          <a:ln w="9525">
            <a:noFill/>
            <a:miter lim="800000"/>
            <a:headEnd/>
            <a:tailEnd/>
          </a:ln>
        </p:spPr>
      </p:pic>
      <p:pic>
        <p:nvPicPr>
          <p:cNvPr id="7" name="圖片 6" descr="C:\Documents and Settings\Administrator\桌面\AR教學檔案\如何修改Marker、模組\2011-08-30_231651.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55976" y="3933055"/>
            <a:ext cx="4680000" cy="2880000"/>
          </a:xfrm>
          <a:prstGeom prst="rect">
            <a:avLst/>
          </a:prstGeom>
          <a:noFill/>
          <a:ln>
            <a:noFill/>
          </a:ln>
        </p:spPr>
      </p:pic>
    </p:spTree>
    <p:extLst>
      <p:ext uri="{BB962C8B-B14F-4D97-AF65-F5344CB8AC3E}">
        <p14:creationId xmlns:p14="http://schemas.microsoft.com/office/powerpoint/2010/main" xmlns="" val="2684155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３</a:t>
            </a:r>
            <a:r>
              <a:rPr lang="en-US" altLang="zh-TW" dirty="0" smtClean="0"/>
              <a:t>.</a:t>
            </a:r>
            <a:r>
              <a:rPr lang="zh-TW" altLang="en-US" dirty="0" smtClean="0"/>
              <a:t>２：修改屬性並執行專案（</a:t>
            </a:r>
            <a:r>
              <a:rPr lang="en-US" altLang="zh-TW" dirty="0" smtClean="0"/>
              <a:t>4</a:t>
            </a:r>
            <a:r>
              <a:rPr lang="zh-TW" altLang="en-US" dirty="0" smtClean="0"/>
              <a:t>）</a:t>
            </a:r>
            <a:endParaRPr lang="zh-TW" altLang="en-US" dirty="0"/>
          </a:p>
        </p:txBody>
      </p:sp>
      <p:sp>
        <p:nvSpPr>
          <p:cNvPr id="3" name="內容版面配置區 2"/>
          <p:cNvSpPr>
            <a:spLocks noGrp="1"/>
          </p:cNvSpPr>
          <p:nvPr>
            <p:ph sz="quarter" idx="1"/>
          </p:nvPr>
        </p:nvSpPr>
        <p:spPr>
          <a:xfrm>
            <a:off x="301752" y="1527048"/>
            <a:ext cx="8503920" cy="2334000"/>
          </a:xfrm>
        </p:spPr>
        <p:txBody>
          <a:bodyPr>
            <a:normAutofit fontScale="85000" lnSpcReduction="20000"/>
          </a:bodyPr>
          <a:lstStyle/>
          <a:p>
            <a:r>
              <a:rPr lang="zh-TW" altLang="en-US" dirty="0" smtClean="0"/>
              <a:t>在「</a:t>
            </a:r>
            <a:r>
              <a:rPr lang="en-US" altLang="zh-TW" dirty="0" err="1" smtClean="0"/>
              <a:t>Uma</a:t>
            </a:r>
            <a:r>
              <a:rPr lang="zh-TW" altLang="en-US" dirty="0" smtClean="0"/>
              <a:t>２</a:t>
            </a:r>
            <a:r>
              <a:rPr lang="en-US" altLang="zh-TW" dirty="0" smtClean="0"/>
              <a:t>Desktop</a:t>
            </a:r>
            <a:r>
              <a:rPr lang="zh-TW" altLang="en-US" dirty="0" smtClean="0"/>
              <a:t>」</a:t>
            </a:r>
            <a:r>
              <a:rPr lang="zh-TW" altLang="zh-TW" dirty="0" smtClean="0"/>
              <a:t>屬性</a:t>
            </a:r>
            <a:r>
              <a:rPr lang="zh-TW" altLang="zh-TW" dirty="0"/>
              <a:t>視窗內</a:t>
            </a:r>
            <a:r>
              <a:rPr lang="zh-TW" altLang="zh-TW" dirty="0" smtClean="0"/>
              <a:t>選取</a:t>
            </a:r>
            <a:r>
              <a:rPr lang="zh-TW" altLang="en-US" dirty="0" smtClean="0"/>
              <a:t>「</a:t>
            </a:r>
            <a:r>
              <a:rPr lang="zh-TW" altLang="zh-TW" dirty="0" smtClean="0"/>
              <a:t>偵錯</a:t>
            </a:r>
            <a:r>
              <a:rPr lang="zh-TW" altLang="en-US" dirty="0" smtClean="0"/>
              <a:t>」</a:t>
            </a:r>
            <a:r>
              <a:rPr lang="en-US" altLang="zh-TW" dirty="0" smtClean="0"/>
              <a:t> </a:t>
            </a:r>
            <a:r>
              <a:rPr lang="en-US" altLang="zh-TW" dirty="0">
                <a:sym typeface="Wingdings"/>
              </a:rPr>
              <a:t></a:t>
            </a:r>
            <a:r>
              <a:rPr lang="en-US" altLang="zh-TW" dirty="0"/>
              <a:t> </a:t>
            </a:r>
            <a:r>
              <a:rPr lang="zh-TW" altLang="en-US" dirty="0" smtClean="0"/>
              <a:t>「</a:t>
            </a:r>
            <a:r>
              <a:rPr lang="zh-TW" altLang="zh-TW" dirty="0" smtClean="0"/>
              <a:t>工作目錄</a:t>
            </a:r>
            <a:r>
              <a:rPr lang="zh-TW" altLang="en-US" dirty="0" smtClean="0"/>
              <a:t>」。以設定偵錯時所要儲存資料的地方。如下面左方圖片所示。</a:t>
            </a:r>
            <a:endParaRPr lang="en-US" altLang="zh-TW" dirty="0" smtClean="0"/>
          </a:p>
          <a:p>
            <a:r>
              <a:rPr lang="zh-TW" altLang="zh-TW" sz="2800" dirty="0" smtClean="0"/>
              <a:t>選取剛剛所下載</a:t>
            </a:r>
            <a:r>
              <a:rPr lang="zh-TW" altLang="en-US" sz="2800" dirty="0" smtClean="0"/>
              <a:t>並解壓縮後，在</a:t>
            </a:r>
            <a:r>
              <a:rPr lang="en-US" altLang="zh-TW" sz="2800" dirty="0" err="1" smtClean="0"/>
              <a:t>Uma</a:t>
            </a:r>
            <a:r>
              <a:rPr lang="zh-TW" altLang="en-US" sz="2800" dirty="0" smtClean="0"/>
              <a:t>２</a:t>
            </a:r>
            <a:r>
              <a:rPr lang="en-US" altLang="zh-TW" sz="2800" dirty="0" smtClean="0"/>
              <a:t>Desktop-</a:t>
            </a:r>
            <a:r>
              <a:rPr lang="en-US" altLang="zh-TW" sz="2800" dirty="0" err="1" smtClean="0"/>
              <a:t>src</a:t>
            </a:r>
            <a:r>
              <a:rPr lang="en-US" altLang="zh-TW" sz="2800" dirty="0" smtClean="0"/>
              <a:t>-</a:t>
            </a:r>
            <a:r>
              <a:rPr lang="zh-TW" altLang="en-US" sz="2800" dirty="0" smtClean="0"/>
              <a:t>０</a:t>
            </a:r>
            <a:r>
              <a:rPr lang="en-US" altLang="zh-TW" sz="2800" dirty="0" smtClean="0"/>
              <a:t>.</a:t>
            </a:r>
            <a:r>
              <a:rPr lang="zh-TW" altLang="en-US" sz="2800" dirty="0" smtClean="0"/>
              <a:t>１</a:t>
            </a:r>
            <a:r>
              <a:rPr lang="en-US" altLang="zh-TW" sz="2800" dirty="0" smtClean="0"/>
              <a:t>.</a:t>
            </a:r>
            <a:r>
              <a:rPr lang="zh-TW" altLang="en-US" sz="2800" dirty="0" smtClean="0"/>
              <a:t>２</a:t>
            </a:r>
            <a:r>
              <a:rPr lang="en-US" altLang="zh-TW" sz="2800" dirty="0" smtClean="0"/>
              <a:t>\</a:t>
            </a:r>
            <a:r>
              <a:rPr lang="zh-TW" altLang="zh-TW" sz="2800" dirty="0" smtClean="0"/>
              <a:t>底下</a:t>
            </a:r>
            <a:r>
              <a:rPr lang="zh-TW" altLang="en-US" sz="2800" dirty="0" smtClean="0"/>
              <a:t>的</a:t>
            </a:r>
            <a:r>
              <a:rPr lang="en-US" altLang="zh-TW" sz="2800" dirty="0" smtClean="0"/>
              <a:t>application</a:t>
            </a:r>
            <a:r>
              <a:rPr lang="zh-TW" altLang="zh-TW" sz="2800" dirty="0" smtClean="0"/>
              <a:t>資料夾</a:t>
            </a:r>
            <a:r>
              <a:rPr lang="zh-TW" altLang="en-US" sz="2800" dirty="0" smtClean="0"/>
              <a:t>。</a:t>
            </a:r>
            <a:endParaRPr lang="en-US" altLang="zh-TW" sz="2800" dirty="0" smtClean="0"/>
          </a:p>
          <a:p>
            <a:r>
              <a:rPr lang="zh-TW" altLang="en-US" sz="2800" dirty="0" smtClean="0"/>
              <a:t>在</a:t>
            </a:r>
            <a:r>
              <a:rPr lang="zh-TW" altLang="zh-TW" sz="2800" dirty="0" smtClean="0"/>
              <a:t>本範例</a:t>
            </a:r>
            <a:r>
              <a:rPr lang="zh-TW" altLang="en-US" sz="2800" dirty="0" smtClean="0"/>
              <a:t>資料夾</a:t>
            </a:r>
            <a:r>
              <a:rPr lang="zh-TW" altLang="zh-TW" sz="2800" dirty="0" smtClean="0"/>
              <a:t>路徑為</a:t>
            </a:r>
            <a:r>
              <a:rPr lang="en-US" altLang="zh-TW" sz="2800" dirty="0" smtClean="0"/>
              <a:t>: C:\NyARToolKit\Uma</a:t>
            </a:r>
            <a:r>
              <a:rPr lang="zh-TW" altLang="en-US" sz="2800" dirty="0" smtClean="0"/>
              <a:t>２</a:t>
            </a:r>
            <a:r>
              <a:rPr lang="en-US" altLang="zh-TW" sz="2800" dirty="0" smtClean="0"/>
              <a:t>Desktop-</a:t>
            </a:r>
            <a:r>
              <a:rPr lang="en-US" altLang="zh-TW" sz="2800" dirty="0" err="1" smtClean="0"/>
              <a:t>src</a:t>
            </a:r>
            <a:r>
              <a:rPr lang="en-US" altLang="zh-TW" sz="2800" dirty="0" smtClean="0"/>
              <a:t>-</a:t>
            </a:r>
            <a:r>
              <a:rPr lang="zh-TW" altLang="en-US" sz="2800" dirty="0" smtClean="0"/>
              <a:t>０</a:t>
            </a:r>
            <a:r>
              <a:rPr lang="en-US" altLang="zh-TW" sz="2800" dirty="0" smtClean="0"/>
              <a:t>.</a:t>
            </a:r>
            <a:r>
              <a:rPr lang="zh-TW" altLang="en-US" sz="2800" dirty="0" smtClean="0"/>
              <a:t>１</a:t>
            </a:r>
            <a:r>
              <a:rPr lang="en-US" altLang="zh-TW" sz="2800" dirty="0" smtClean="0"/>
              <a:t>.</a:t>
            </a:r>
            <a:r>
              <a:rPr lang="zh-TW" altLang="en-US" sz="2800" dirty="0" smtClean="0"/>
              <a:t>２</a:t>
            </a:r>
            <a:r>
              <a:rPr lang="en-US" altLang="zh-TW" sz="2800" dirty="0" smtClean="0"/>
              <a:t>\application</a:t>
            </a:r>
            <a:r>
              <a:rPr lang="zh-TW" altLang="en-US" sz="2400" dirty="0" smtClean="0"/>
              <a:t>。如下面右方圖片所示。</a:t>
            </a:r>
            <a:endParaRPr lang="zh-TW" altLang="zh-TW" sz="2400" dirty="0" smtClean="0"/>
          </a:p>
          <a:p>
            <a:endParaRPr lang="zh-TW" altLang="zh-TW" dirty="0"/>
          </a:p>
          <a:p>
            <a:endParaRPr lang="zh-TW" altLang="en-US" dirty="0"/>
          </a:p>
        </p:txBody>
      </p:sp>
      <p:pic>
        <p:nvPicPr>
          <p:cNvPr id="4" name="圖片 3" descr="C:\Documents and Settings\Administrator\桌面\AR教學檔案\如何修改Marker、模組\2011-08-30_231810.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992" y="3861368"/>
            <a:ext cx="4320000" cy="2880000"/>
          </a:xfrm>
          <a:prstGeom prst="rect">
            <a:avLst/>
          </a:prstGeom>
          <a:noFill/>
          <a:ln>
            <a:noFill/>
          </a:ln>
        </p:spPr>
      </p:pic>
      <p:sp>
        <p:nvSpPr>
          <p:cNvPr id="5" name="投影片編號版面配置區 4"/>
          <p:cNvSpPr>
            <a:spLocks noGrp="1"/>
          </p:cNvSpPr>
          <p:nvPr>
            <p:ph type="sldNum" sz="quarter" idx="12"/>
          </p:nvPr>
        </p:nvSpPr>
        <p:spPr/>
        <p:txBody>
          <a:bodyPr/>
          <a:lstStyle/>
          <a:p>
            <a:fld id="{73DA0BB7-265A-403C-9275-D587AB510EDC}" type="slidenum">
              <a:rPr lang="zh-TW" altLang="en-US" smtClean="0"/>
              <a:pPr/>
              <a:t>41</a:t>
            </a:fld>
            <a:endParaRPr lang="zh-TW" altLang="en-US"/>
          </a:p>
        </p:txBody>
      </p:sp>
      <p:pic>
        <p:nvPicPr>
          <p:cNvPr id="6" name="圖片 5" descr="C:\Documents and Settings\Administrator\桌面\AR教學檔案\如何修改Marker、模組\2011-08-30_231857.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4488" y="3861368"/>
            <a:ext cx="4320000" cy="2880000"/>
          </a:xfrm>
          <a:prstGeom prst="rect">
            <a:avLst/>
          </a:prstGeom>
          <a:noFill/>
          <a:ln>
            <a:noFill/>
          </a:ln>
        </p:spPr>
      </p:pic>
    </p:spTree>
    <p:extLst>
      <p:ext uri="{BB962C8B-B14F-4D97-AF65-F5344CB8AC3E}">
        <p14:creationId xmlns:p14="http://schemas.microsoft.com/office/powerpoint/2010/main" xmlns="" val="26841557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３</a:t>
            </a:r>
            <a:r>
              <a:rPr lang="en-US" altLang="zh-TW" dirty="0" smtClean="0"/>
              <a:t>.</a:t>
            </a:r>
            <a:r>
              <a:rPr lang="zh-TW" altLang="en-US" dirty="0" smtClean="0"/>
              <a:t>２：修改屬性並執行專案（</a:t>
            </a:r>
            <a:r>
              <a:rPr lang="en-US" altLang="zh-TW" dirty="0" smtClean="0"/>
              <a:t>5</a:t>
            </a:r>
            <a:r>
              <a:rPr lang="zh-TW" altLang="en-US" dirty="0" smtClean="0"/>
              <a:t>）</a:t>
            </a:r>
            <a:endParaRPr lang="zh-TW" altLang="en-US" dirty="0"/>
          </a:p>
        </p:txBody>
      </p:sp>
      <p:sp>
        <p:nvSpPr>
          <p:cNvPr id="3" name="內容版面配置區 2"/>
          <p:cNvSpPr>
            <a:spLocks noGrp="1"/>
          </p:cNvSpPr>
          <p:nvPr>
            <p:ph sz="quarter" idx="1"/>
          </p:nvPr>
        </p:nvSpPr>
        <p:spPr>
          <a:xfrm>
            <a:off x="301752" y="1527048"/>
            <a:ext cx="8503920" cy="1901952"/>
          </a:xfrm>
        </p:spPr>
        <p:txBody>
          <a:bodyPr>
            <a:normAutofit fontScale="92500" lnSpcReduction="20000"/>
          </a:bodyPr>
          <a:lstStyle/>
          <a:p>
            <a:r>
              <a:rPr lang="zh-TW" altLang="zh-TW" dirty="0"/>
              <a:t>設定好之後，就可以再一次的執行此</a:t>
            </a:r>
            <a:r>
              <a:rPr lang="zh-TW" altLang="zh-TW" dirty="0" smtClean="0"/>
              <a:t>專案</a:t>
            </a:r>
            <a:r>
              <a:rPr lang="zh-TW" altLang="en-US" dirty="0" smtClean="0"/>
              <a:t>。如下面左方圖片所示。</a:t>
            </a:r>
            <a:endParaRPr lang="en-US" altLang="zh-TW" dirty="0" smtClean="0"/>
          </a:p>
          <a:p>
            <a:r>
              <a:rPr lang="zh-TW" altLang="zh-TW" sz="2800" dirty="0" smtClean="0"/>
              <a:t>成功建置執行專案後，就會出你所安裝的</a:t>
            </a:r>
            <a:r>
              <a:rPr lang="en-US" altLang="zh-TW" sz="2800" dirty="0" smtClean="0"/>
              <a:t>webcam</a:t>
            </a:r>
            <a:r>
              <a:rPr lang="zh-TW" altLang="zh-TW" sz="2800" dirty="0" smtClean="0"/>
              <a:t>型號的選擇視窗，在選擇好你的行後之後，即可按下</a:t>
            </a:r>
            <a:r>
              <a:rPr lang="en-US" altLang="zh-TW" sz="2800" dirty="0" smtClean="0"/>
              <a:t>OK</a:t>
            </a:r>
            <a:r>
              <a:rPr lang="zh-TW" altLang="zh-TW" sz="2800" dirty="0" smtClean="0"/>
              <a:t>執行程式 </a:t>
            </a:r>
            <a:r>
              <a:rPr lang="zh-TW" altLang="en-US" sz="2800" dirty="0" smtClean="0"/>
              <a:t>。如下面右方圖片所示。</a:t>
            </a:r>
          </a:p>
          <a:p>
            <a:endParaRPr lang="zh-TW" altLang="en-US" dirty="0"/>
          </a:p>
        </p:txBody>
      </p:sp>
      <p:pic>
        <p:nvPicPr>
          <p:cNvPr id="4" name="圖片 3" descr="C:\Documents and Settings\Administrator\桌面\AR教學檔案\如何修改Marker、模組\2011-08-30_231938.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3356992"/>
            <a:ext cx="4248472" cy="3440435"/>
          </a:xfrm>
          <a:prstGeom prst="rect">
            <a:avLst/>
          </a:prstGeom>
          <a:noFill/>
          <a:ln>
            <a:noFill/>
          </a:ln>
        </p:spPr>
      </p:pic>
      <p:sp>
        <p:nvSpPr>
          <p:cNvPr id="5" name="投影片編號版面配置區 4"/>
          <p:cNvSpPr>
            <a:spLocks noGrp="1"/>
          </p:cNvSpPr>
          <p:nvPr>
            <p:ph type="sldNum" sz="quarter" idx="12"/>
          </p:nvPr>
        </p:nvSpPr>
        <p:spPr/>
        <p:txBody>
          <a:bodyPr/>
          <a:lstStyle/>
          <a:p>
            <a:fld id="{73DA0BB7-265A-403C-9275-D587AB510EDC}" type="slidenum">
              <a:rPr lang="zh-TW" altLang="en-US" smtClean="0"/>
              <a:pPr/>
              <a:t>42</a:t>
            </a:fld>
            <a:endParaRPr lang="zh-TW" altLang="en-US"/>
          </a:p>
        </p:txBody>
      </p:sp>
      <p:pic>
        <p:nvPicPr>
          <p:cNvPr id="6" name="圖片 5" descr="C:\Documents and Settings\Administrator\桌面\AR教學檔案\如何修改Marker、模組\2011-08-30_232007.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27984" y="3372941"/>
            <a:ext cx="4619253" cy="3440435"/>
          </a:xfrm>
          <a:prstGeom prst="rect">
            <a:avLst/>
          </a:prstGeom>
          <a:noFill/>
          <a:ln>
            <a:noFill/>
          </a:ln>
        </p:spPr>
      </p:pic>
    </p:spTree>
    <p:extLst>
      <p:ext uri="{BB962C8B-B14F-4D97-AF65-F5344CB8AC3E}">
        <p14:creationId xmlns:p14="http://schemas.microsoft.com/office/powerpoint/2010/main" xmlns="" val="2684155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３</a:t>
            </a:r>
            <a:r>
              <a:rPr lang="en-US" altLang="zh-TW" dirty="0" smtClean="0"/>
              <a:t>.</a:t>
            </a:r>
            <a:r>
              <a:rPr lang="zh-TW" altLang="en-US" dirty="0" smtClean="0"/>
              <a:t>２：修改屬性並執行專案（</a:t>
            </a:r>
            <a:r>
              <a:rPr lang="en-US" altLang="zh-TW" dirty="0" smtClean="0"/>
              <a:t>6</a:t>
            </a:r>
            <a:r>
              <a:rPr lang="zh-TW" altLang="en-US" dirty="0" smtClean="0"/>
              <a:t>）</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43</a:t>
            </a:fld>
            <a:endParaRPr lang="zh-TW" altLang="en-US"/>
          </a:p>
        </p:txBody>
      </p:sp>
      <p:sp>
        <p:nvSpPr>
          <p:cNvPr id="6" name="內容版面配置區 3"/>
          <p:cNvSpPr txBox="1">
            <a:spLocks/>
          </p:cNvSpPr>
          <p:nvPr/>
        </p:nvSpPr>
        <p:spPr>
          <a:xfrm>
            <a:off x="301752" y="1527048"/>
            <a:ext cx="8503920" cy="457200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altLang="zh-TW" sz="2800" dirty="0" err="1" smtClean="0"/>
              <a:t>Uma</a:t>
            </a:r>
            <a:r>
              <a:rPr lang="zh-TW" altLang="en-US" sz="2800" dirty="0" smtClean="0"/>
              <a:t>２</a:t>
            </a:r>
            <a:r>
              <a:rPr lang="en-US" altLang="zh-TW" sz="2800" dirty="0" smtClean="0"/>
              <a:t>Desktop-</a:t>
            </a:r>
            <a:r>
              <a:rPr lang="en-US" altLang="zh-TW" sz="2800" dirty="0" err="1" smtClean="0"/>
              <a:t>src</a:t>
            </a:r>
            <a:r>
              <a:rPr lang="en-US" altLang="zh-TW" sz="2800" dirty="0" smtClean="0"/>
              <a:t>-</a:t>
            </a:r>
            <a:r>
              <a:rPr lang="zh-TW" altLang="en-US" sz="2800" dirty="0" smtClean="0"/>
              <a:t>０</a:t>
            </a:r>
            <a:r>
              <a:rPr lang="en-US" altLang="zh-TW" sz="2800" dirty="0" smtClean="0"/>
              <a:t>.</a:t>
            </a:r>
            <a:r>
              <a:rPr lang="zh-TW" altLang="en-US" sz="2800" dirty="0" smtClean="0"/>
              <a:t>１</a:t>
            </a:r>
            <a:r>
              <a:rPr lang="en-US" altLang="zh-TW" sz="2800" dirty="0" smtClean="0"/>
              <a:t>.</a:t>
            </a:r>
            <a:r>
              <a:rPr lang="zh-TW" altLang="en-US" sz="2800" dirty="0" smtClean="0"/>
              <a:t>２</a:t>
            </a:r>
            <a:r>
              <a:rPr lang="zh-TW" altLang="en-US" dirty="0" smtClean="0"/>
              <a:t>專案</a:t>
            </a:r>
            <a:r>
              <a:rPr lang="zh-TW" altLang="en-US" dirty="0"/>
              <a:t>成功執行</a:t>
            </a:r>
            <a:r>
              <a:rPr lang="zh-TW" altLang="en-US" dirty="0" smtClean="0"/>
              <a:t>後，即可透過視訊設備看到所要拍攝的畫面。</a:t>
            </a:r>
            <a:endParaRPr lang="zh-TW" altLang="en-US" dirty="0"/>
          </a:p>
        </p:txBody>
      </p:sp>
      <p:pic>
        <p:nvPicPr>
          <p:cNvPr id="1026" name="Picture 2"/>
          <p:cNvPicPr>
            <a:picLocks noChangeAspect="1" noChangeArrowheads="1"/>
          </p:cNvPicPr>
          <p:nvPr/>
        </p:nvPicPr>
        <p:blipFill>
          <a:blip r:embed="rId2" cstate="print"/>
          <a:srcRect/>
          <a:stretch>
            <a:fillRect/>
          </a:stretch>
        </p:blipFill>
        <p:spPr bwMode="auto">
          <a:xfrm>
            <a:off x="2411760" y="2780928"/>
            <a:ext cx="4640263" cy="3497263"/>
          </a:xfrm>
          <a:prstGeom prst="rect">
            <a:avLst/>
          </a:prstGeom>
          <a:noFill/>
          <a:ln w="9525">
            <a:noFill/>
            <a:miter lim="800000"/>
            <a:headEnd/>
            <a:tailEnd/>
          </a:ln>
        </p:spPr>
      </p:pic>
    </p:spTree>
    <p:extLst>
      <p:ext uri="{BB962C8B-B14F-4D97-AF65-F5344CB8AC3E}">
        <p14:creationId xmlns="" xmlns:p14="http://schemas.microsoft.com/office/powerpoint/2010/main" val="3716159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dirty="0" smtClean="0"/>
              <a:t>步驟</a:t>
            </a:r>
            <a:r>
              <a:rPr lang="zh-TW" altLang="en-US" dirty="0" smtClean="0"/>
              <a:t>３</a:t>
            </a:r>
            <a:r>
              <a:rPr lang="en-US" altLang="zh-TW" dirty="0" smtClean="0"/>
              <a:t>.</a:t>
            </a:r>
            <a:r>
              <a:rPr lang="zh-TW" altLang="en-US" dirty="0" smtClean="0"/>
              <a:t>３：確認３</a:t>
            </a:r>
            <a:r>
              <a:rPr lang="en-US" altLang="zh-TW" dirty="0" smtClean="0"/>
              <a:t>D</a:t>
            </a:r>
            <a:r>
              <a:rPr lang="zh-TW" altLang="en-US" dirty="0" smtClean="0"/>
              <a:t>模組可正常呈現出來（</a:t>
            </a:r>
            <a:r>
              <a:rPr lang="en-US" altLang="zh-TW" dirty="0" smtClean="0"/>
              <a:t>1</a:t>
            </a:r>
            <a:r>
              <a:rPr lang="zh-TW" altLang="en-US" dirty="0" smtClean="0"/>
              <a:t>）</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44</a:t>
            </a:fld>
            <a:endParaRPr lang="zh-TW" altLang="en-US"/>
          </a:p>
        </p:txBody>
      </p:sp>
      <p:sp>
        <p:nvSpPr>
          <p:cNvPr id="4" name="內容版面配置區 3"/>
          <p:cNvSpPr>
            <a:spLocks noGrp="1"/>
          </p:cNvSpPr>
          <p:nvPr>
            <p:ph sz="quarter" idx="1"/>
          </p:nvPr>
        </p:nvSpPr>
        <p:spPr/>
        <p:txBody>
          <a:bodyPr/>
          <a:lstStyle/>
          <a:p>
            <a:r>
              <a:rPr lang="zh-TW" altLang="en-US" sz="2400" dirty="0" smtClean="0"/>
              <a:t>３</a:t>
            </a:r>
            <a:r>
              <a:rPr lang="en-US" altLang="zh-TW" sz="2400" dirty="0" smtClean="0"/>
              <a:t>.</a:t>
            </a:r>
            <a:r>
              <a:rPr lang="zh-TW" altLang="zh-TW" sz="2400" dirty="0" smtClean="0"/>
              <a:t>列印</a:t>
            </a:r>
            <a:r>
              <a:rPr lang="zh-TW" altLang="en-US" sz="2400" dirty="0" smtClean="0"/>
              <a:t>原來的</a:t>
            </a:r>
            <a:r>
              <a:rPr lang="en-US" altLang="zh-TW" sz="2400" dirty="0" err="1" smtClean="0"/>
              <a:t>hiro</a:t>
            </a:r>
            <a:r>
              <a:rPr lang="zh-TW" altLang="zh-TW" sz="2400" dirty="0" smtClean="0"/>
              <a:t>圖卡</a:t>
            </a:r>
            <a:r>
              <a:rPr lang="zh-TW" altLang="en-US" sz="2400" dirty="0" smtClean="0"/>
              <a:t>檔並放置鏡頭前。</a:t>
            </a:r>
          </a:p>
          <a:p>
            <a:r>
              <a:rPr lang="zh-TW" altLang="en-US" sz="2400" dirty="0" smtClean="0"/>
              <a:t>再來是找到</a:t>
            </a:r>
            <a:r>
              <a:rPr lang="en-US" altLang="zh-TW" sz="2400" dirty="0" smtClean="0"/>
              <a:t>hiro</a:t>
            </a:r>
            <a:r>
              <a:rPr lang="zh-TW" altLang="zh-TW" sz="2400" dirty="0" smtClean="0"/>
              <a:t>圖示的</a:t>
            </a:r>
            <a:r>
              <a:rPr lang="en-US" altLang="zh-TW" sz="2400" dirty="0"/>
              <a:t>P</a:t>
            </a:r>
            <a:r>
              <a:rPr lang="en-US" altLang="zh-TW" sz="2400" dirty="0" smtClean="0"/>
              <a:t>DF</a:t>
            </a:r>
            <a:r>
              <a:rPr lang="zh-TW" altLang="zh-TW" sz="2400" dirty="0" smtClean="0"/>
              <a:t>檔，列印下來做為偵測圖卡</a:t>
            </a:r>
            <a:r>
              <a:rPr lang="zh-TW" altLang="en-US" sz="2400" dirty="0" smtClean="0"/>
              <a:t>並放置鏡頭前。</a:t>
            </a:r>
            <a:endParaRPr lang="en-US" altLang="zh-TW" sz="2400" dirty="0" smtClean="0"/>
          </a:p>
          <a:p>
            <a:r>
              <a:rPr lang="zh-TW" altLang="en-US" sz="2400" dirty="0" smtClean="0"/>
              <a:t>此部份的操作是為了確保程式可以正確執行，可以正常顯示出３</a:t>
            </a:r>
            <a:r>
              <a:rPr lang="en-US" altLang="zh-TW" sz="2400" dirty="0" smtClean="0"/>
              <a:t>D</a:t>
            </a:r>
            <a:r>
              <a:rPr lang="zh-TW" altLang="en-US" sz="2400" dirty="0" smtClean="0"/>
              <a:t>模組。第一次操作時需先確認程式執行無誤，之後就可以省略此部份的操作。</a:t>
            </a:r>
            <a:endParaRPr lang="en-US" altLang="zh-TW" sz="2400" dirty="0" smtClean="0"/>
          </a:p>
          <a:p>
            <a:endParaRPr lang="zh-TW" altLang="en-US" dirty="0" smtClean="0"/>
          </a:p>
          <a:p>
            <a:endParaRPr lang="zh-TW" altLang="en-US" dirty="0"/>
          </a:p>
        </p:txBody>
      </p:sp>
      <p:grpSp>
        <p:nvGrpSpPr>
          <p:cNvPr id="15" name="群組 14"/>
          <p:cNvGrpSpPr/>
          <p:nvPr/>
        </p:nvGrpSpPr>
        <p:grpSpPr>
          <a:xfrm>
            <a:off x="395536" y="4063621"/>
            <a:ext cx="8280920" cy="2389715"/>
            <a:chOff x="395536" y="2907000"/>
            <a:chExt cx="6264696" cy="1511861"/>
          </a:xfrm>
        </p:grpSpPr>
        <p:sp>
          <p:nvSpPr>
            <p:cNvPr id="16" name="矩形 15"/>
            <p:cNvSpPr/>
            <p:nvPr/>
          </p:nvSpPr>
          <p:spPr>
            <a:xfrm>
              <a:off x="395536" y="2907000"/>
              <a:ext cx="1797695" cy="66601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2">
                      <a:lumMod val="40000"/>
                      <a:lumOff val="60000"/>
                    </a:schemeClr>
                  </a:solidFill>
                </a:rPr>
                <a:t>１</a:t>
              </a:r>
              <a:r>
                <a:rPr lang="en-US" altLang="zh-TW" dirty="0" smtClean="0">
                  <a:solidFill>
                    <a:schemeClr val="tx2">
                      <a:lumMod val="40000"/>
                      <a:lumOff val="60000"/>
                    </a:schemeClr>
                  </a:solidFill>
                </a:rPr>
                <a:t>.</a:t>
              </a:r>
              <a:r>
                <a:rPr lang="zh-TW" altLang="en-US" dirty="0" smtClean="0">
                  <a:solidFill>
                    <a:schemeClr val="tx2">
                      <a:lumMod val="40000"/>
                      <a:lumOff val="60000"/>
                    </a:schemeClr>
                  </a:solidFill>
                </a:rPr>
                <a:t>下載</a:t>
              </a:r>
              <a:r>
                <a:rPr lang="zh-TW" altLang="zh-TW" dirty="0" smtClean="0">
                  <a:solidFill>
                    <a:schemeClr val="tx2">
                      <a:lumMod val="40000"/>
                      <a:lumOff val="60000"/>
                    </a:schemeClr>
                  </a:solidFill>
                </a:rPr>
                <a:t>バイナリファイル執行檔，與ソースファイル專案檔</a:t>
              </a:r>
              <a:endParaRPr lang="zh-TW" altLang="en-US" dirty="0">
                <a:solidFill>
                  <a:schemeClr val="tx2">
                    <a:lumMod val="40000"/>
                    <a:lumOff val="60000"/>
                  </a:schemeClr>
                </a:solidFill>
              </a:endParaRPr>
            </a:p>
          </p:txBody>
        </p:sp>
        <p:sp>
          <p:nvSpPr>
            <p:cNvPr id="17" name="矩形 16"/>
            <p:cNvSpPr/>
            <p:nvPr/>
          </p:nvSpPr>
          <p:spPr>
            <a:xfrm>
              <a:off x="2627784" y="2907000"/>
              <a:ext cx="1800200" cy="66601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2">
                      <a:lumMod val="40000"/>
                      <a:lumOff val="60000"/>
                    </a:schemeClr>
                  </a:solidFill>
                </a:rPr>
                <a:t>２</a:t>
              </a:r>
              <a:r>
                <a:rPr lang="en-US" altLang="zh-TW" dirty="0" smtClean="0">
                  <a:solidFill>
                    <a:schemeClr val="tx2">
                      <a:lumMod val="40000"/>
                      <a:lumOff val="60000"/>
                    </a:schemeClr>
                  </a:solidFill>
                </a:rPr>
                <a:t>.</a:t>
              </a:r>
              <a:r>
                <a:rPr lang="zh-TW" altLang="en-US" dirty="0" smtClean="0">
                  <a:solidFill>
                    <a:schemeClr val="tx2">
                      <a:lumMod val="40000"/>
                      <a:lumOff val="60000"/>
                    </a:schemeClr>
                  </a:solidFill>
                </a:rPr>
                <a:t>修改</a:t>
              </a:r>
              <a:r>
                <a:rPr lang="en-US" altLang="zh-TW" dirty="0" err="1" smtClean="0">
                  <a:solidFill>
                    <a:schemeClr val="tx2">
                      <a:lumMod val="40000"/>
                      <a:lumOff val="60000"/>
                    </a:schemeClr>
                  </a:solidFill>
                </a:rPr>
                <a:t>Uma</a:t>
              </a:r>
              <a:r>
                <a:rPr lang="zh-TW" altLang="en-US" dirty="0" smtClean="0">
                  <a:solidFill>
                    <a:schemeClr val="tx2">
                      <a:lumMod val="40000"/>
                      <a:lumOff val="60000"/>
                    </a:schemeClr>
                  </a:solidFill>
                </a:rPr>
                <a:t>２</a:t>
              </a:r>
              <a:r>
                <a:rPr lang="en-US" altLang="zh-TW" dirty="0" smtClean="0">
                  <a:solidFill>
                    <a:schemeClr val="tx2">
                      <a:lumMod val="40000"/>
                      <a:lumOff val="60000"/>
                    </a:schemeClr>
                  </a:solidFill>
                </a:rPr>
                <a:t>Desktop</a:t>
              </a:r>
              <a:r>
                <a:rPr lang="zh-TW" altLang="zh-TW" dirty="0" smtClean="0">
                  <a:solidFill>
                    <a:schemeClr val="tx2">
                      <a:lumMod val="40000"/>
                      <a:lumOff val="60000"/>
                    </a:schemeClr>
                  </a:solidFill>
                </a:rPr>
                <a:t>屬性</a:t>
              </a:r>
              <a:r>
                <a:rPr lang="zh-TW" altLang="en-US" dirty="0" smtClean="0">
                  <a:solidFill>
                    <a:schemeClr val="tx2">
                      <a:lumMod val="40000"/>
                      <a:lumOff val="60000"/>
                    </a:schemeClr>
                  </a:solidFill>
                </a:rPr>
                <a:t>並執行專案</a:t>
              </a:r>
              <a:endParaRPr lang="zh-TW" altLang="en-US" dirty="0">
                <a:solidFill>
                  <a:schemeClr val="tx2">
                    <a:lumMod val="40000"/>
                    <a:lumOff val="60000"/>
                  </a:schemeClr>
                </a:solidFill>
              </a:endParaRPr>
            </a:p>
          </p:txBody>
        </p:sp>
        <p:sp>
          <p:nvSpPr>
            <p:cNvPr id="18" name="矩形 17"/>
            <p:cNvSpPr/>
            <p:nvPr/>
          </p:nvSpPr>
          <p:spPr>
            <a:xfrm>
              <a:off x="5004048" y="2907000"/>
              <a:ext cx="1656184" cy="666016"/>
            </a:xfrm>
            <a:prstGeom prst="rect">
              <a:avLst/>
            </a:prstGeom>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1"/>
                  </a:solidFill>
                </a:rPr>
                <a:t>３</a:t>
              </a:r>
              <a:r>
                <a:rPr lang="en-US" altLang="zh-TW" dirty="0" smtClean="0">
                  <a:solidFill>
                    <a:schemeClr val="tx1"/>
                  </a:solidFill>
                </a:rPr>
                <a:t>.</a:t>
              </a:r>
              <a:r>
                <a:rPr lang="zh-TW" altLang="zh-TW" dirty="0" smtClean="0">
                  <a:solidFill>
                    <a:schemeClr val="tx1"/>
                  </a:solidFill>
                </a:rPr>
                <a:t>列印</a:t>
              </a:r>
              <a:r>
                <a:rPr lang="zh-TW" altLang="en-US" dirty="0" smtClean="0">
                  <a:solidFill>
                    <a:schemeClr val="tx1"/>
                  </a:solidFill>
                </a:rPr>
                <a:t>原來的</a:t>
              </a:r>
              <a:r>
                <a:rPr lang="en-US" altLang="zh-TW" dirty="0" err="1" smtClean="0">
                  <a:solidFill>
                    <a:schemeClr val="tx1"/>
                  </a:solidFill>
                </a:rPr>
                <a:t>hiro</a:t>
              </a:r>
              <a:r>
                <a:rPr lang="zh-TW" altLang="zh-TW" dirty="0" smtClean="0">
                  <a:solidFill>
                    <a:schemeClr val="tx1"/>
                  </a:solidFill>
                </a:rPr>
                <a:t>圖卡</a:t>
              </a:r>
              <a:r>
                <a:rPr lang="zh-TW" altLang="en-US" dirty="0" smtClean="0">
                  <a:solidFill>
                    <a:schemeClr val="tx1"/>
                  </a:solidFill>
                </a:rPr>
                <a:t>檔並放置鏡頭前</a:t>
              </a:r>
              <a:endParaRPr lang="zh-TW" altLang="en-US" dirty="0">
                <a:solidFill>
                  <a:schemeClr val="tx1"/>
                </a:solidFill>
              </a:endParaRPr>
            </a:p>
          </p:txBody>
        </p:sp>
        <p:sp>
          <p:nvSpPr>
            <p:cNvPr id="19" name="矩形 18"/>
            <p:cNvSpPr/>
            <p:nvPr/>
          </p:nvSpPr>
          <p:spPr>
            <a:xfrm>
              <a:off x="4045402" y="3818124"/>
              <a:ext cx="1656184" cy="600737"/>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2">
                      <a:lumMod val="40000"/>
                      <a:lumOff val="60000"/>
                    </a:schemeClr>
                  </a:solidFill>
                </a:rPr>
                <a:t>５</a:t>
              </a:r>
              <a:r>
                <a:rPr lang="en-US" altLang="zh-TW" dirty="0" smtClean="0">
                  <a:solidFill>
                    <a:schemeClr val="tx2">
                      <a:lumMod val="40000"/>
                      <a:lumOff val="60000"/>
                    </a:schemeClr>
                  </a:solidFill>
                </a:rPr>
                <a:t>.</a:t>
              </a:r>
              <a:r>
                <a:rPr lang="zh-TW" altLang="en-US" dirty="0" smtClean="0">
                  <a:solidFill>
                    <a:schemeClr val="tx2">
                      <a:lumMod val="40000"/>
                      <a:lumOff val="60000"/>
                    </a:schemeClr>
                  </a:solidFill>
                </a:rPr>
                <a:t>測試其他圖卡</a:t>
              </a:r>
              <a:endParaRPr lang="zh-TW" altLang="en-US" dirty="0">
                <a:solidFill>
                  <a:schemeClr val="tx2">
                    <a:lumMod val="40000"/>
                    <a:lumOff val="60000"/>
                  </a:schemeClr>
                </a:solidFill>
              </a:endParaRPr>
            </a:p>
          </p:txBody>
        </p:sp>
        <p:sp>
          <p:nvSpPr>
            <p:cNvPr id="20" name="矩形 19"/>
            <p:cNvSpPr/>
            <p:nvPr/>
          </p:nvSpPr>
          <p:spPr>
            <a:xfrm>
              <a:off x="1453115" y="3809614"/>
              <a:ext cx="1656184" cy="60073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2">
                      <a:lumMod val="40000"/>
                      <a:lumOff val="60000"/>
                    </a:schemeClr>
                  </a:solidFill>
                </a:rPr>
                <a:t>４</a:t>
              </a:r>
              <a:r>
                <a:rPr lang="en-US" altLang="zh-TW" dirty="0" smtClean="0">
                  <a:solidFill>
                    <a:schemeClr val="tx2">
                      <a:lumMod val="40000"/>
                      <a:lumOff val="60000"/>
                    </a:schemeClr>
                  </a:solidFill>
                </a:rPr>
                <a:t>.</a:t>
              </a:r>
              <a:r>
                <a:rPr lang="zh-TW" altLang="en-US" dirty="0" smtClean="0">
                  <a:solidFill>
                    <a:schemeClr val="tx2">
                      <a:lumMod val="40000"/>
                      <a:lumOff val="60000"/>
                    </a:schemeClr>
                  </a:solidFill>
                </a:rPr>
                <a:t>更換</a:t>
              </a:r>
              <a:r>
                <a:rPr lang="en-US" altLang="zh-TW" dirty="0" err="1" smtClean="0">
                  <a:solidFill>
                    <a:schemeClr val="tx2">
                      <a:lumMod val="40000"/>
                      <a:lumOff val="60000"/>
                    </a:schemeClr>
                  </a:solidFill>
                </a:rPr>
                <a:t>patt.hiro</a:t>
              </a:r>
              <a:r>
                <a:rPr lang="zh-TW" altLang="zh-TW" dirty="0" smtClean="0">
                  <a:solidFill>
                    <a:schemeClr val="tx2">
                      <a:lumMod val="40000"/>
                      <a:lumOff val="60000"/>
                    </a:schemeClr>
                  </a:solidFill>
                </a:rPr>
                <a:t>檔案</a:t>
              </a:r>
              <a:r>
                <a:rPr lang="zh-TW" altLang="en-US" dirty="0" smtClean="0">
                  <a:solidFill>
                    <a:schemeClr val="tx2">
                      <a:lumMod val="40000"/>
                      <a:lumOff val="60000"/>
                    </a:schemeClr>
                  </a:solidFill>
                </a:rPr>
                <a:t>為</a:t>
              </a:r>
              <a:r>
                <a:rPr lang="zh-TW" altLang="zh-TW" dirty="0" smtClean="0">
                  <a:solidFill>
                    <a:schemeClr val="tx2">
                      <a:lumMod val="40000"/>
                      <a:lumOff val="60000"/>
                    </a:schemeClr>
                  </a:solidFill>
                </a:rPr>
                <a:t>自</a:t>
              </a:r>
              <a:r>
                <a:rPr lang="zh-TW" altLang="en-US" dirty="0" smtClean="0">
                  <a:solidFill>
                    <a:schemeClr val="tx2">
                      <a:lumMod val="40000"/>
                      <a:lumOff val="60000"/>
                    </a:schemeClr>
                  </a:solidFill>
                </a:rPr>
                <a:t>訂的</a:t>
              </a:r>
              <a:r>
                <a:rPr lang="zh-TW" altLang="zh-TW" dirty="0" smtClean="0">
                  <a:solidFill>
                    <a:schemeClr val="tx2">
                      <a:lumMod val="40000"/>
                      <a:lumOff val="60000"/>
                    </a:schemeClr>
                  </a:solidFill>
                </a:rPr>
                <a:t>圖示檔</a:t>
              </a:r>
              <a:endParaRPr lang="zh-TW" altLang="en-US" dirty="0">
                <a:solidFill>
                  <a:schemeClr val="tx2">
                    <a:lumMod val="40000"/>
                    <a:lumOff val="60000"/>
                  </a:schemeClr>
                </a:solidFill>
              </a:endParaRPr>
            </a:p>
          </p:txBody>
        </p:sp>
        <p:cxnSp>
          <p:nvCxnSpPr>
            <p:cNvPr id="21" name="直線單箭頭接點 20"/>
            <p:cNvCxnSpPr>
              <a:stCxn id="16" idx="3"/>
              <a:endCxn id="17" idx="1"/>
            </p:cNvCxnSpPr>
            <p:nvPr/>
          </p:nvCxnSpPr>
          <p:spPr>
            <a:xfrm>
              <a:off x="2193231" y="3240008"/>
              <a:ext cx="434553" cy="0"/>
            </a:xfrm>
            <a:prstGeom prst="straightConnector1">
              <a:avLst/>
            </a:prstGeom>
            <a:ln w="38100">
              <a:tailEnd type="arrow"/>
            </a:ln>
          </p:spPr>
          <p:style>
            <a:lnRef idx="1">
              <a:schemeClr val="accent1"/>
            </a:lnRef>
            <a:fillRef idx="2">
              <a:schemeClr val="accent1"/>
            </a:fillRef>
            <a:effectRef idx="1">
              <a:schemeClr val="accent1"/>
            </a:effectRef>
            <a:fontRef idx="minor">
              <a:schemeClr val="dk1"/>
            </a:fontRef>
          </p:style>
        </p:cxnSp>
        <p:cxnSp>
          <p:nvCxnSpPr>
            <p:cNvPr id="22" name="直線單箭頭接點 21"/>
            <p:cNvCxnSpPr>
              <a:stCxn id="17" idx="3"/>
              <a:endCxn id="18" idx="1"/>
            </p:cNvCxnSpPr>
            <p:nvPr/>
          </p:nvCxnSpPr>
          <p:spPr>
            <a:xfrm>
              <a:off x="4427984" y="3240008"/>
              <a:ext cx="576063" cy="0"/>
            </a:xfrm>
            <a:prstGeom prst="straightConnector1">
              <a:avLst/>
            </a:prstGeom>
            <a:ln w="38100">
              <a:tailEnd type="arrow"/>
            </a:ln>
          </p:spPr>
          <p:style>
            <a:lnRef idx="1">
              <a:schemeClr val="accent1"/>
            </a:lnRef>
            <a:fillRef idx="2">
              <a:schemeClr val="accent1"/>
            </a:fillRef>
            <a:effectRef idx="1">
              <a:schemeClr val="accent1"/>
            </a:effectRef>
            <a:fontRef idx="minor">
              <a:schemeClr val="dk1"/>
            </a:fontRef>
          </p:style>
        </p:cxnSp>
        <p:cxnSp>
          <p:nvCxnSpPr>
            <p:cNvPr id="23" name="圖案 22"/>
            <p:cNvCxnSpPr>
              <a:stCxn id="18" idx="3"/>
              <a:endCxn id="20" idx="1"/>
            </p:cNvCxnSpPr>
            <p:nvPr/>
          </p:nvCxnSpPr>
          <p:spPr>
            <a:xfrm flipH="1">
              <a:off x="1453115" y="3240008"/>
              <a:ext cx="5207117" cy="869974"/>
            </a:xfrm>
            <a:prstGeom prst="bentConnector5">
              <a:avLst>
                <a:gd name="adj1" fmla="val -3321"/>
                <a:gd name="adj2" fmla="val 51876"/>
                <a:gd name="adj3" fmla="val 103321"/>
              </a:avLst>
            </a:prstGeom>
            <a:ln w="38100">
              <a:tailEnd type="arrow"/>
            </a:ln>
          </p:spPr>
          <p:style>
            <a:lnRef idx="1">
              <a:schemeClr val="accent1"/>
            </a:lnRef>
            <a:fillRef idx="2">
              <a:schemeClr val="accent1"/>
            </a:fillRef>
            <a:effectRef idx="1">
              <a:schemeClr val="accent1"/>
            </a:effectRef>
            <a:fontRef idx="minor">
              <a:schemeClr val="dk1"/>
            </a:fontRef>
          </p:style>
        </p:cxnSp>
        <p:cxnSp>
          <p:nvCxnSpPr>
            <p:cNvPr id="24" name="直線單箭頭接點 23"/>
            <p:cNvCxnSpPr>
              <a:stCxn id="20" idx="3"/>
              <a:endCxn id="19" idx="1"/>
            </p:cNvCxnSpPr>
            <p:nvPr/>
          </p:nvCxnSpPr>
          <p:spPr>
            <a:xfrm>
              <a:off x="3109299" y="4109985"/>
              <a:ext cx="936103" cy="8507"/>
            </a:xfrm>
            <a:prstGeom prst="straightConnector1">
              <a:avLst/>
            </a:prstGeom>
            <a:ln w="38100">
              <a:tailEnd type="arrow"/>
            </a:ln>
          </p:spPr>
          <p:style>
            <a:lnRef idx="1">
              <a:schemeClr val="accent1"/>
            </a:lnRef>
            <a:fillRef idx="2">
              <a:schemeClr val="accent1"/>
            </a:fillRef>
            <a:effectRef idx="1">
              <a:schemeClr val="accent1"/>
            </a:effectRef>
            <a:fontRef idx="minor">
              <a:schemeClr val="dk1"/>
            </a:fontRef>
          </p:style>
        </p:cxnSp>
      </p:grpSp>
    </p:spTree>
    <p:extLst>
      <p:ext uri="{BB962C8B-B14F-4D97-AF65-F5344CB8AC3E}">
        <p14:creationId xmlns="" xmlns:p14="http://schemas.microsoft.com/office/powerpoint/2010/main" val="15761341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dirty="0" smtClean="0"/>
              <a:t>步驟</a:t>
            </a:r>
            <a:r>
              <a:rPr lang="zh-TW" altLang="en-US" dirty="0" smtClean="0"/>
              <a:t>３</a:t>
            </a:r>
            <a:r>
              <a:rPr lang="en-US" altLang="zh-TW" dirty="0" smtClean="0"/>
              <a:t>.</a:t>
            </a:r>
            <a:r>
              <a:rPr lang="zh-TW" altLang="en-US" dirty="0" smtClean="0"/>
              <a:t>３：確認３</a:t>
            </a:r>
            <a:r>
              <a:rPr lang="en-US" altLang="zh-TW" dirty="0" smtClean="0"/>
              <a:t>D</a:t>
            </a:r>
            <a:r>
              <a:rPr lang="zh-TW" altLang="en-US" dirty="0" smtClean="0"/>
              <a:t>模組可正常呈現出來（</a:t>
            </a:r>
            <a:r>
              <a:rPr lang="en-US" altLang="zh-TW" dirty="0" smtClean="0"/>
              <a:t>2</a:t>
            </a:r>
            <a:r>
              <a:rPr lang="zh-TW" altLang="en-US" dirty="0" smtClean="0"/>
              <a:t>）</a:t>
            </a:r>
            <a:endParaRPr lang="zh-TW" altLang="en-US" dirty="0"/>
          </a:p>
        </p:txBody>
      </p:sp>
      <p:sp>
        <p:nvSpPr>
          <p:cNvPr id="3" name="內容版面配置區 2"/>
          <p:cNvSpPr>
            <a:spLocks noGrp="1"/>
          </p:cNvSpPr>
          <p:nvPr>
            <p:ph sz="quarter" idx="1"/>
          </p:nvPr>
        </p:nvSpPr>
        <p:spPr/>
        <p:txBody>
          <a:bodyPr>
            <a:normAutofit/>
          </a:bodyPr>
          <a:lstStyle/>
          <a:p>
            <a:r>
              <a:rPr lang="zh-TW" altLang="zh-TW" sz="2000" dirty="0"/>
              <a:t>可至</a:t>
            </a:r>
            <a:r>
              <a:rPr lang="en-US" altLang="zh-TW" sz="2000" dirty="0" err="1" smtClean="0"/>
              <a:t>Uma</a:t>
            </a:r>
            <a:r>
              <a:rPr lang="zh-TW" altLang="en-US" sz="2000" dirty="0" smtClean="0"/>
              <a:t>２</a:t>
            </a:r>
            <a:r>
              <a:rPr lang="en-US" altLang="zh-TW" sz="2000" dirty="0" smtClean="0"/>
              <a:t>Desktop-</a:t>
            </a:r>
            <a:r>
              <a:rPr lang="en-US" altLang="zh-TW" sz="2000" dirty="0" err="1" smtClean="0"/>
              <a:t>src</a:t>
            </a:r>
            <a:r>
              <a:rPr lang="en-US" altLang="zh-TW" sz="2000" dirty="0" smtClean="0"/>
              <a:t>-</a:t>
            </a:r>
            <a:r>
              <a:rPr lang="zh-TW" altLang="en-US" sz="2000" dirty="0" smtClean="0"/>
              <a:t>０</a:t>
            </a:r>
            <a:r>
              <a:rPr lang="en-US" altLang="zh-TW" sz="2000" dirty="0" smtClean="0"/>
              <a:t>.</a:t>
            </a:r>
            <a:r>
              <a:rPr lang="zh-TW" altLang="en-US" sz="2000" dirty="0" smtClean="0"/>
              <a:t>１</a:t>
            </a:r>
            <a:r>
              <a:rPr lang="en-US" altLang="zh-TW" sz="2000" dirty="0" smtClean="0"/>
              <a:t>.</a:t>
            </a:r>
            <a:r>
              <a:rPr lang="zh-TW" altLang="en-US" sz="2000" dirty="0" smtClean="0"/>
              <a:t>２</a:t>
            </a:r>
            <a:r>
              <a:rPr lang="en-US" altLang="zh-TW" sz="2000" dirty="0" smtClean="0"/>
              <a:t>\application\data</a:t>
            </a:r>
            <a:r>
              <a:rPr lang="en-US" altLang="zh-TW" sz="2000" dirty="0"/>
              <a:t>\ </a:t>
            </a:r>
            <a:r>
              <a:rPr lang="zh-TW" altLang="zh-TW" sz="2000" dirty="0"/>
              <a:t>資料夾下，找到</a:t>
            </a:r>
            <a:r>
              <a:rPr lang="en-US" altLang="zh-TW" sz="2000" dirty="0" err="1"/>
              <a:t>hiro</a:t>
            </a:r>
            <a:r>
              <a:rPr lang="zh-TW" altLang="zh-TW" sz="2000" dirty="0"/>
              <a:t>圖示</a:t>
            </a:r>
            <a:r>
              <a:rPr lang="zh-TW" altLang="zh-TW" sz="2000" dirty="0" smtClean="0"/>
              <a:t>的</a:t>
            </a:r>
            <a:r>
              <a:rPr lang="en-US" altLang="zh-TW" sz="2000" dirty="0" smtClean="0"/>
              <a:t>PDF</a:t>
            </a:r>
            <a:r>
              <a:rPr lang="zh-TW" altLang="zh-TW" sz="2000" dirty="0"/>
              <a:t>檔，列印下來做為偵測圖</a:t>
            </a:r>
            <a:r>
              <a:rPr lang="zh-TW" altLang="zh-TW" sz="2000" dirty="0" smtClean="0"/>
              <a:t>卡</a:t>
            </a:r>
            <a:r>
              <a:rPr lang="zh-TW" altLang="en-US" sz="2000" dirty="0" smtClean="0"/>
              <a:t>。</a:t>
            </a:r>
            <a:endParaRPr lang="zh-TW" altLang="zh-TW" sz="2000" dirty="0"/>
          </a:p>
          <a:p>
            <a:r>
              <a:rPr lang="zh-TW" altLang="zh-TW" sz="2000" dirty="0"/>
              <a:t>此範例路徑為</a:t>
            </a:r>
            <a:r>
              <a:rPr lang="en-US" altLang="zh-TW" sz="2000" dirty="0"/>
              <a:t>: C:\</a:t>
            </a:r>
            <a:r>
              <a:rPr lang="en-US" altLang="zh-TW" sz="2000" dirty="0" smtClean="0"/>
              <a:t>NyARToolKit\Uma</a:t>
            </a:r>
            <a:r>
              <a:rPr lang="zh-TW" altLang="en-US" sz="2000" dirty="0" smtClean="0"/>
              <a:t>２</a:t>
            </a:r>
            <a:r>
              <a:rPr lang="en-US" altLang="zh-TW" sz="2000" dirty="0" smtClean="0"/>
              <a:t>Desktop-</a:t>
            </a:r>
            <a:r>
              <a:rPr lang="en-US" altLang="zh-TW" sz="2000" dirty="0" err="1" smtClean="0"/>
              <a:t>src</a:t>
            </a:r>
            <a:r>
              <a:rPr lang="en-US" altLang="zh-TW" sz="2000" dirty="0" smtClean="0"/>
              <a:t>-</a:t>
            </a:r>
            <a:r>
              <a:rPr lang="zh-TW" altLang="en-US" sz="2000" dirty="0" smtClean="0"/>
              <a:t>０</a:t>
            </a:r>
            <a:r>
              <a:rPr lang="en-US" altLang="zh-TW" sz="2000" dirty="0" smtClean="0"/>
              <a:t>.</a:t>
            </a:r>
            <a:r>
              <a:rPr lang="zh-TW" altLang="en-US" sz="2000" dirty="0" smtClean="0"/>
              <a:t>１</a:t>
            </a:r>
            <a:r>
              <a:rPr lang="en-US" altLang="zh-TW" sz="2000" dirty="0" smtClean="0"/>
              <a:t>.</a:t>
            </a:r>
            <a:r>
              <a:rPr lang="zh-TW" altLang="en-US" sz="2000" dirty="0" smtClean="0"/>
              <a:t>２</a:t>
            </a:r>
            <a:r>
              <a:rPr lang="en-US" altLang="zh-TW" sz="2000" dirty="0" smtClean="0"/>
              <a:t>\application\data</a:t>
            </a:r>
            <a:r>
              <a:rPr lang="zh-TW" altLang="en-US" sz="2000" dirty="0" smtClean="0"/>
              <a:t>。</a:t>
            </a:r>
            <a:endParaRPr lang="zh-TW" altLang="en-US" sz="2000" dirty="0"/>
          </a:p>
        </p:txBody>
      </p:sp>
      <p:pic>
        <p:nvPicPr>
          <p:cNvPr id="4" name="圖片 3" descr="C:\Documents and Settings\Administrator\桌面\AR教學檔案\如何修改Marker、模組\2011-08-30_233009.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99432" y="2877553"/>
            <a:ext cx="5267325" cy="3800475"/>
          </a:xfrm>
          <a:prstGeom prst="rect">
            <a:avLst/>
          </a:prstGeom>
          <a:noFill/>
          <a:ln>
            <a:noFill/>
          </a:ln>
        </p:spPr>
      </p:pic>
      <p:sp>
        <p:nvSpPr>
          <p:cNvPr id="5" name="投影片編號版面配置區 4"/>
          <p:cNvSpPr>
            <a:spLocks noGrp="1"/>
          </p:cNvSpPr>
          <p:nvPr>
            <p:ph type="sldNum" sz="quarter" idx="12"/>
          </p:nvPr>
        </p:nvSpPr>
        <p:spPr/>
        <p:txBody>
          <a:bodyPr/>
          <a:lstStyle/>
          <a:p>
            <a:fld id="{73DA0BB7-265A-403C-9275-D587AB510EDC}" type="slidenum">
              <a:rPr lang="zh-TW" altLang="en-US" smtClean="0"/>
              <a:pPr/>
              <a:t>45</a:t>
            </a:fld>
            <a:endParaRPr lang="zh-TW" altLang="en-US"/>
          </a:p>
        </p:txBody>
      </p:sp>
    </p:spTree>
    <p:extLst>
      <p:ext uri="{BB962C8B-B14F-4D97-AF65-F5344CB8AC3E}">
        <p14:creationId xmlns:p14="http://schemas.microsoft.com/office/powerpoint/2010/main" xmlns="" val="26841557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dirty="0" smtClean="0"/>
              <a:t>步驟</a:t>
            </a:r>
            <a:r>
              <a:rPr lang="zh-TW" altLang="en-US" dirty="0" smtClean="0"/>
              <a:t>３</a:t>
            </a:r>
            <a:r>
              <a:rPr lang="en-US" altLang="zh-TW" dirty="0" smtClean="0"/>
              <a:t>.</a:t>
            </a:r>
            <a:r>
              <a:rPr lang="zh-TW" altLang="en-US" dirty="0" smtClean="0"/>
              <a:t>３：確認３</a:t>
            </a:r>
            <a:r>
              <a:rPr lang="en-US" altLang="zh-TW" dirty="0" smtClean="0"/>
              <a:t>D</a:t>
            </a:r>
            <a:r>
              <a:rPr lang="zh-TW" altLang="en-US" dirty="0" smtClean="0"/>
              <a:t>模組可正常呈現出來（</a:t>
            </a:r>
            <a:r>
              <a:rPr lang="en-US" altLang="zh-TW" dirty="0" smtClean="0"/>
              <a:t>3</a:t>
            </a:r>
            <a:r>
              <a:rPr lang="zh-TW" altLang="en-US" dirty="0" smtClean="0"/>
              <a:t>）</a:t>
            </a:r>
            <a:endParaRPr lang="zh-TW" altLang="en-US" dirty="0"/>
          </a:p>
        </p:txBody>
      </p:sp>
      <p:sp>
        <p:nvSpPr>
          <p:cNvPr id="3" name="內容版面配置區 2"/>
          <p:cNvSpPr>
            <a:spLocks noGrp="1"/>
          </p:cNvSpPr>
          <p:nvPr>
            <p:ph sz="quarter" idx="1"/>
          </p:nvPr>
        </p:nvSpPr>
        <p:spPr/>
        <p:txBody>
          <a:bodyPr>
            <a:normAutofit/>
          </a:bodyPr>
          <a:lstStyle/>
          <a:p>
            <a:r>
              <a:rPr lang="zh-TW" altLang="zh-TW" sz="2000" dirty="0"/>
              <a:t>將列印的</a:t>
            </a:r>
            <a:r>
              <a:rPr lang="en-US" altLang="zh-TW" sz="2000" dirty="0" err="1"/>
              <a:t>hiro</a:t>
            </a:r>
            <a:r>
              <a:rPr lang="zh-TW" altLang="zh-TW" sz="2000" dirty="0" smtClean="0"/>
              <a:t>圖示放置</a:t>
            </a:r>
            <a:r>
              <a:rPr lang="zh-TW" altLang="zh-TW" sz="2000" dirty="0"/>
              <a:t>鏡頭前，程式會自動稱測影像並且對應到</a:t>
            </a:r>
            <a:r>
              <a:rPr lang="en-US" altLang="zh-TW" sz="2000" dirty="0" err="1" smtClean="0"/>
              <a:t>Uma</a:t>
            </a:r>
            <a:r>
              <a:rPr lang="zh-TW" altLang="en-US" sz="2000" dirty="0" smtClean="0"/>
              <a:t>２</a:t>
            </a:r>
            <a:r>
              <a:rPr lang="en-US" altLang="zh-TW" sz="2000" dirty="0" smtClean="0"/>
              <a:t>Desktop-</a:t>
            </a:r>
            <a:r>
              <a:rPr lang="en-US" altLang="zh-TW" sz="2000" dirty="0" err="1" smtClean="0"/>
              <a:t>src</a:t>
            </a:r>
            <a:r>
              <a:rPr lang="en-US" altLang="zh-TW" sz="2000" dirty="0" smtClean="0"/>
              <a:t>-</a:t>
            </a:r>
            <a:r>
              <a:rPr lang="zh-TW" altLang="en-US" sz="2000" dirty="0" smtClean="0"/>
              <a:t>０</a:t>
            </a:r>
            <a:r>
              <a:rPr lang="en-US" altLang="zh-TW" sz="2000" dirty="0" smtClean="0"/>
              <a:t>.</a:t>
            </a:r>
            <a:r>
              <a:rPr lang="zh-TW" altLang="en-US" sz="2000" dirty="0" smtClean="0"/>
              <a:t>１</a:t>
            </a:r>
            <a:r>
              <a:rPr lang="en-US" altLang="zh-TW" sz="2000" dirty="0" smtClean="0"/>
              <a:t>.</a:t>
            </a:r>
            <a:r>
              <a:rPr lang="zh-TW" altLang="en-US" sz="2000" dirty="0" smtClean="0"/>
              <a:t>２</a:t>
            </a:r>
            <a:r>
              <a:rPr lang="en-US" altLang="zh-TW" sz="2000" dirty="0" smtClean="0"/>
              <a:t>\application\data</a:t>
            </a:r>
            <a:r>
              <a:rPr lang="en-US" altLang="zh-TW" sz="2000" dirty="0"/>
              <a:t>\</a:t>
            </a:r>
            <a:r>
              <a:rPr lang="zh-TW" altLang="zh-TW" sz="2000" dirty="0"/>
              <a:t>資料夾內</a:t>
            </a:r>
            <a:r>
              <a:rPr lang="en-US" altLang="zh-TW" sz="2000" dirty="0" err="1"/>
              <a:t>patt.hiro</a:t>
            </a:r>
            <a:r>
              <a:rPr lang="zh-TW" altLang="zh-TW" sz="2000" dirty="0"/>
              <a:t>，當辨識影像正確的話，就會秀出此專案檔裡的模組</a:t>
            </a:r>
            <a:r>
              <a:rPr lang="en-US" altLang="zh-TW" sz="2000" dirty="0" err="1" smtClean="0"/>
              <a:t>miku</a:t>
            </a:r>
            <a:r>
              <a:rPr lang="zh-TW" altLang="en-US" sz="2000" dirty="0" smtClean="0"/>
              <a:t>。</a:t>
            </a:r>
            <a:endParaRPr lang="zh-TW" altLang="zh-TW" sz="2000" dirty="0"/>
          </a:p>
          <a:p>
            <a:endParaRPr lang="zh-TW" altLang="en-US" sz="2000"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46</a:t>
            </a:fld>
            <a:endParaRPr lang="zh-TW" altLang="en-US"/>
          </a:p>
        </p:txBody>
      </p:sp>
      <p:pic>
        <p:nvPicPr>
          <p:cNvPr id="7170" name="Picture 2"/>
          <p:cNvPicPr>
            <a:picLocks noChangeAspect="1" noChangeArrowheads="1"/>
          </p:cNvPicPr>
          <p:nvPr/>
        </p:nvPicPr>
        <p:blipFill>
          <a:blip r:embed="rId2" cstate="print"/>
          <a:srcRect/>
          <a:stretch>
            <a:fillRect/>
          </a:stretch>
        </p:blipFill>
        <p:spPr bwMode="auto">
          <a:xfrm>
            <a:off x="1907704" y="2667650"/>
            <a:ext cx="5256584" cy="4190349"/>
          </a:xfrm>
          <a:prstGeom prst="rect">
            <a:avLst/>
          </a:prstGeom>
          <a:noFill/>
          <a:ln w="9525">
            <a:noFill/>
            <a:miter lim="800000"/>
            <a:headEnd/>
            <a:tailEnd/>
          </a:ln>
        </p:spPr>
      </p:pic>
    </p:spTree>
    <p:extLst>
      <p:ext uri="{BB962C8B-B14F-4D97-AF65-F5344CB8AC3E}">
        <p14:creationId xmlns:p14="http://schemas.microsoft.com/office/powerpoint/2010/main" xmlns="" val="401360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３</a:t>
            </a:r>
            <a:r>
              <a:rPr lang="en-US" altLang="zh-TW" dirty="0" smtClean="0"/>
              <a:t>.</a:t>
            </a:r>
            <a:r>
              <a:rPr lang="zh-TW" altLang="en-US" dirty="0" smtClean="0"/>
              <a:t>４：更換為自訂的圖示檔（</a:t>
            </a:r>
            <a:r>
              <a:rPr lang="en-US" altLang="zh-TW" dirty="0" smtClean="0"/>
              <a:t>1</a:t>
            </a:r>
            <a:r>
              <a:rPr lang="zh-TW" altLang="en-US" dirty="0" smtClean="0"/>
              <a:t>）</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47</a:t>
            </a:fld>
            <a:endParaRPr lang="zh-TW" altLang="en-US"/>
          </a:p>
        </p:txBody>
      </p:sp>
      <p:sp>
        <p:nvSpPr>
          <p:cNvPr id="4" name="內容版面配置區 3"/>
          <p:cNvSpPr>
            <a:spLocks noGrp="1"/>
          </p:cNvSpPr>
          <p:nvPr>
            <p:ph sz="quarter" idx="1"/>
          </p:nvPr>
        </p:nvSpPr>
        <p:spPr/>
        <p:txBody>
          <a:bodyPr/>
          <a:lstStyle/>
          <a:p>
            <a:r>
              <a:rPr lang="zh-TW" altLang="en-US" dirty="0" smtClean="0"/>
              <a:t>４</a:t>
            </a:r>
            <a:r>
              <a:rPr lang="en-US" altLang="zh-TW" dirty="0" smtClean="0"/>
              <a:t>.</a:t>
            </a:r>
            <a:r>
              <a:rPr lang="zh-TW" altLang="en-US" dirty="0" smtClean="0"/>
              <a:t>更換</a:t>
            </a:r>
            <a:r>
              <a:rPr lang="en-US" altLang="zh-TW" dirty="0" err="1" smtClean="0"/>
              <a:t>patt.hiro</a:t>
            </a:r>
            <a:r>
              <a:rPr lang="zh-TW" altLang="zh-TW" dirty="0" smtClean="0"/>
              <a:t>檔案</a:t>
            </a:r>
            <a:r>
              <a:rPr lang="zh-TW" altLang="en-US" dirty="0" smtClean="0"/>
              <a:t>為</a:t>
            </a:r>
            <a:r>
              <a:rPr lang="zh-TW" altLang="zh-TW" dirty="0" smtClean="0"/>
              <a:t>自</a:t>
            </a:r>
            <a:r>
              <a:rPr lang="zh-TW" altLang="en-US" dirty="0" smtClean="0"/>
              <a:t>訂的</a:t>
            </a:r>
            <a:r>
              <a:rPr lang="zh-TW" altLang="zh-TW" dirty="0" smtClean="0"/>
              <a:t>的圖示檔</a:t>
            </a:r>
            <a:r>
              <a:rPr lang="zh-TW" altLang="en-US" dirty="0" smtClean="0"/>
              <a:t>。</a:t>
            </a:r>
            <a:endParaRPr lang="en-US" altLang="zh-TW" dirty="0" smtClean="0"/>
          </a:p>
          <a:p>
            <a:r>
              <a:rPr lang="zh-TW" altLang="en-US" dirty="0" smtClean="0"/>
              <a:t>確認程式可正常運作並顯示出３</a:t>
            </a:r>
            <a:r>
              <a:rPr lang="en-US" altLang="zh-TW" dirty="0" smtClean="0"/>
              <a:t>D</a:t>
            </a:r>
            <a:r>
              <a:rPr lang="zh-TW" altLang="en-US" dirty="0" smtClean="0"/>
              <a:t>模組後，接著找出</a:t>
            </a:r>
            <a:r>
              <a:rPr lang="en-US" altLang="zh-TW" dirty="0" err="1" smtClean="0"/>
              <a:t>patt.hiro</a:t>
            </a:r>
            <a:r>
              <a:rPr lang="zh-TW" altLang="en-US" dirty="0" smtClean="0"/>
              <a:t>圖卡特徵</a:t>
            </a:r>
            <a:r>
              <a:rPr lang="zh-TW" altLang="zh-TW" dirty="0" smtClean="0"/>
              <a:t>檔案</a:t>
            </a:r>
            <a:r>
              <a:rPr lang="zh-TW" altLang="en-US" dirty="0" smtClean="0"/>
              <a:t>所在的資料夾內。</a:t>
            </a:r>
            <a:endParaRPr lang="en-US" altLang="zh-TW" dirty="0" smtClean="0"/>
          </a:p>
          <a:p>
            <a:r>
              <a:rPr lang="zh-TW" altLang="en-US" dirty="0" smtClean="0"/>
              <a:t>從資料夾內找到設定並更換成</a:t>
            </a:r>
            <a:r>
              <a:rPr lang="zh-TW" altLang="zh-TW" dirty="0" smtClean="0"/>
              <a:t>為之前自己所拍攝</a:t>
            </a:r>
            <a:r>
              <a:rPr lang="zh-TW" altLang="en-US" dirty="0" smtClean="0"/>
              <a:t>並製作的</a:t>
            </a:r>
            <a:r>
              <a:rPr lang="zh-TW" altLang="zh-TW" dirty="0" smtClean="0"/>
              <a:t>圖</a:t>
            </a:r>
            <a:r>
              <a:rPr lang="zh-TW" altLang="en-US" dirty="0" smtClean="0"/>
              <a:t>卡特徵</a:t>
            </a:r>
            <a:r>
              <a:rPr lang="zh-TW" altLang="zh-TW" dirty="0" smtClean="0"/>
              <a:t>檔</a:t>
            </a:r>
            <a:r>
              <a:rPr lang="zh-TW" altLang="en-US" dirty="0" smtClean="0"/>
              <a:t>。</a:t>
            </a:r>
          </a:p>
          <a:p>
            <a:endParaRPr lang="zh-TW" altLang="en-US" dirty="0"/>
          </a:p>
        </p:txBody>
      </p:sp>
      <p:grpSp>
        <p:nvGrpSpPr>
          <p:cNvPr id="15" name="群組 14"/>
          <p:cNvGrpSpPr/>
          <p:nvPr/>
        </p:nvGrpSpPr>
        <p:grpSpPr>
          <a:xfrm>
            <a:off x="395536" y="3919605"/>
            <a:ext cx="8280920" cy="2317707"/>
            <a:chOff x="395536" y="2952556"/>
            <a:chExt cx="6264696" cy="1466305"/>
          </a:xfrm>
        </p:grpSpPr>
        <p:sp>
          <p:nvSpPr>
            <p:cNvPr id="16" name="矩形 15"/>
            <p:cNvSpPr/>
            <p:nvPr/>
          </p:nvSpPr>
          <p:spPr>
            <a:xfrm>
              <a:off x="395536" y="2952556"/>
              <a:ext cx="1797695" cy="62046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2">
                      <a:lumMod val="40000"/>
                      <a:lumOff val="60000"/>
                    </a:schemeClr>
                  </a:solidFill>
                </a:rPr>
                <a:t>１</a:t>
              </a:r>
              <a:r>
                <a:rPr lang="en-US" altLang="zh-TW" dirty="0" smtClean="0">
                  <a:solidFill>
                    <a:schemeClr val="tx2">
                      <a:lumMod val="40000"/>
                      <a:lumOff val="60000"/>
                    </a:schemeClr>
                  </a:solidFill>
                </a:rPr>
                <a:t>.</a:t>
              </a:r>
              <a:r>
                <a:rPr lang="zh-TW" altLang="en-US" dirty="0" smtClean="0">
                  <a:solidFill>
                    <a:schemeClr val="tx2">
                      <a:lumMod val="40000"/>
                      <a:lumOff val="60000"/>
                    </a:schemeClr>
                  </a:solidFill>
                </a:rPr>
                <a:t>下載</a:t>
              </a:r>
              <a:r>
                <a:rPr lang="zh-TW" altLang="zh-TW" dirty="0" smtClean="0">
                  <a:solidFill>
                    <a:schemeClr val="tx2">
                      <a:lumMod val="40000"/>
                      <a:lumOff val="60000"/>
                    </a:schemeClr>
                  </a:solidFill>
                </a:rPr>
                <a:t>バイナリファイル執行檔，與ソースファイル專案檔</a:t>
              </a:r>
              <a:endParaRPr lang="zh-TW" altLang="en-US" dirty="0">
                <a:solidFill>
                  <a:schemeClr val="tx2">
                    <a:lumMod val="40000"/>
                    <a:lumOff val="60000"/>
                  </a:schemeClr>
                </a:solidFill>
              </a:endParaRPr>
            </a:p>
          </p:txBody>
        </p:sp>
        <p:sp>
          <p:nvSpPr>
            <p:cNvPr id="17" name="矩形 16"/>
            <p:cNvSpPr/>
            <p:nvPr/>
          </p:nvSpPr>
          <p:spPr>
            <a:xfrm>
              <a:off x="2627784" y="2952556"/>
              <a:ext cx="1800200" cy="62046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2">
                      <a:lumMod val="40000"/>
                      <a:lumOff val="60000"/>
                    </a:schemeClr>
                  </a:solidFill>
                </a:rPr>
                <a:t>２</a:t>
              </a:r>
              <a:r>
                <a:rPr lang="en-US" altLang="zh-TW" dirty="0" smtClean="0">
                  <a:solidFill>
                    <a:schemeClr val="tx2">
                      <a:lumMod val="40000"/>
                      <a:lumOff val="60000"/>
                    </a:schemeClr>
                  </a:solidFill>
                </a:rPr>
                <a:t>.</a:t>
              </a:r>
              <a:r>
                <a:rPr lang="zh-TW" altLang="en-US" dirty="0" smtClean="0">
                  <a:solidFill>
                    <a:schemeClr val="tx2">
                      <a:lumMod val="40000"/>
                      <a:lumOff val="60000"/>
                    </a:schemeClr>
                  </a:solidFill>
                </a:rPr>
                <a:t>修改</a:t>
              </a:r>
              <a:r>
                <a:rPr lang="en-US" altLang="zh-TW" dirty="0" err="1" smtClean="0">
                  <a:solidFill>
                    <a:schemeClr val="tx2">
                      <a:lumMod val="40000"/>
                      <a:lumOff val="60000"/>
                    </a:schemeClr>
                  </a:solidFill>
                </a:rPr>
                <a:t>Uma</a:t>
              </a:r>
              <a:r>
                <a:rPr lang="zh-TW" altLang="en-US" dirty="0" smtClean="0">
                  <a:solidFill>
                    <a:schemeClr val="tx2">
                      <a:lumMod val="40000"/>
                      <a:lumOff val="60000"/>
                    </a:schemeClr>
                  </a:solidFill>
                </a:rPr>
                <a:t>２</a:t>
              </a:r>
              <a:r>
                <a:rPr lang="en-US" altLang="zh-TW" dirty="0" smtClean="0">
                  <a:solidFill>
                    <a:schemeClr val="tx2">
                      <a:lumMod val="40000"/>
                      <a:lumOff val="60000"/>
                    </a:schemeClr>
                  </a:solidFill>
                </a:rPr>
                <a:t>Desktop</a:t>
              </a:r>
              <a:r>
                <a:rPr lang="zh-TW" altLang="zh-TW" dirty="0" smtClean="0">
                  <a:solidFill>
                    <a:schemeClr val="tx2">
                      <a:lumMod val="40000"/>
                      <a:lumOff val="60000"/>
                    </a:schemeClr>
                  </a:solidFill>
                </a:rPr>
                <a:t>屬性</a:t>
              </a:r>
              <a:r>
                <a:rPr lang="zh-TW" altLang="en-US" dirty="0" smtClean="0">
                  <a:solidFill>
                    <a:schemeClr val="tx2">
                      <a:lumMod val="40000"/>
                      <a:lumOff val="60000"/>
                    </a:schemeClr>
                  </a:solidFill>
                </a:rPr>
                <a:t>並執行專案</a:t>
              </a:r>
              <a:endParaRPr lang="zh-TW" altLang="en-US" dirty="0">
                <a:solidFill>
                  <a:schemeClr val="tx2">
                    <a:lumMod val="40000"/>
                    <a:lumOff val="60000"/>
                  </a:schemeClr>
                </a:solidFill>
              </a:endParaRPr>
            </a:p>
          </p:txBody>
        </p:sp>
        <p:sp>
          <p:nvSpPr>
            <p:cNvPr id="18" name="矩形 17"/>
            <p:cNvSpPr/>
            <p:nvPr/>
          </p:nvSpPr>
          <p:spPr>
            <a:xfrm>
              <a:off x="5004048" y="2952556"/>
              <a:ext cx="1656184" cy="62046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2">
                      <a:lumMod val="40000"/>
                      <a:lumOff val="60000"/>
                    </a:schemeClr>
                  </a:solidFill>
                </a:rPr>
                <a:t>３</a:t>
              </a:r>
              <a:r>
                <a:rPr lang="en-US" altLang="zh-TW" dirty="0" smtClean="0">
                  <a:solidFill>
                    <a:schemeClr val="tx2">
                      <a:lumMod val="40000"/>
                      <a:lumOff val="60000"/>
                    </a:schemeClr>
                  </a:solidFill>
                </a:rPr>
                <a:t>.</a:t>
              </a:r>
              <a:r>
                <a:rPr lang="zh-TW" altLang="zh-TW" dirty="0" smtClean="0">
                  <a:solidFill>
                    <a:schemeClr val="tx2">
                      <a:lumMod val="40000"/>
                      <a:lumOff val="60000"/>
                    </a:schemeClr>
                  </a:solidFill>
                </a:rPr>
                <a:t>列印</a:t>
              </a:r>
              <a:r>
                <a:rPr lang="zh-TW" altLang="en-US" dirty="0" smtClean="0">
                  <a:solidFill>
                    <a:schemeClr val="tx2">
                      <a:lumMod val="40000"/>
                      <a:lumOff val="60000"/>
                    </a:schemeClr>
                  </a:solidFill>
                </a:rPr>
                <a:t>原來的</a:t>
              </a:r>
              <a:r>
                <a:rPr lang="en-US" altLang="zh-TW" dirty="0" err="1" smtClean="0">
                  <a:solidFill>
                    <a:schemeClr val="tx2">
                      <a:lumMod val="40000"/>
                      <a:lumOff val="60000"/>
                    </a:schemeClr>
                  </a:solidFill>
                </a:rPr>
                <a:t>hiro</a:t>
              </a:r>
              <a:r>
                <a:rPr lang="zh-TW" altLang="zh-TW" dirty="0" smtClean="0">
                  <a:solidFill>
                    <a:schemeClr val="tx2">
                      <a:lumMod val="40000"/>
                      <a:lumOff val="60000"/>
                    </a:schemeClr>
                  </a:solidFill>
                </a:rPr>
                <a:t>圖卡</a:t>
              </a:r>
              <a:r>
                <a:rPr lang="zh-TW" altLang="en-US" dirty="0" smtClean="0">
                  <a:solidFill>
                    <a:schemeClr val="tx2">
                      <a:lumMod val="40000"/>
                      <a:lumOff val="60000"/>
                    </a:schemeClr>
                  </a:solidFill>
                </a:rPr>
                <a:t>檔並放置鏡頭前</a:t>
              </a:r>
              <a:endParaRPr lang="zh-TW" altLang="en-US" dirty="0">
                <a:solidFill>
                  <a:schemeClr val="tx2">
                    <a:lumMod val="40000"/>
                    <a:lumOff val="60000"/>
                  </a:schemeClr>
                </a:solidFill>
              </a:endParaRPr>
            </a:p>
          </p:txBody>
        </p:sp>
        <p:sp>
          <p:nvSpPr>
            <p:cNvPr id="19" name="矩形 18"/>
            <p:cNvSpPr/>
            <p:nvPr/>
          </p:nvSpPr>
          <p:spPr>
            <a:xfrm>
              <a:off x="4045402" y="3818124"/>
              <a:ext cx="1656184" cy="600737"/>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2">
                      <a:lumMod val="40000"/>
                      <a:lumOff val="60000"/>
                    </a:schemeClr>
                  </a:solidFill>
                </a:rPr>
                <a:t>５</a:t>
              </a:r>
              <a:r>
                <a:rPr lang="en-US" altLang="zh-TW" dirty="0" smtClean="0">
                  <a:solidFill>
                    <a:schemeClr val="tx2">
                      <a:lumMod val="40000"/>
                      <a:lumOff val="60000"/>
                    </a:schemeClr>
                  </a:solidFill>
                </a:rPr>
                <a:t>.</a:t>
              </a:r>
              <a:r>
                <a:rPr lang="zh-TW" altLang="en-US" dirty="0" smtClean="0">
                  <a:solidFill>
                    <a:schemeClr val="tx2">
                      <a:lumMod val="40000"/>
                      <a:lumOff val="60000"/>
                    </a:schemeClr>
                  </a:solidFill>
                </a:rPr>
                <a:t>測試其他圖卡</a:t>
              </a:r>
              <a:endParaRPr lang="zh-TW" altLang="en-US" dirty="0">
                <a:solidFill>
                  <a:schemeClr val="tx2">
                    <a:lumMod val="40000"/>
                    <a:lumOff val="60000"/>
                  </a:schemeClr>
                </a:solidFill>
              </a:endParaRPr>
            </a:p>
          </p:txBody>
        </p:sp>
        <p:sp>
          <p:nvSpPr>
            <p:cNvPr id="20" name="矩形 19"/>
            <p:cNvSpPr/>
            <p:nvPr/>
          </p:nvSpPr>
          <p:spPr>
            <a:xfrm>
              <a:off x="1453115" y="3809614"/>
              <a:ext cx="1656184" cy="600736"/>
            </a:xfrm>
            <a:prstGeom prst="rect">
              <a:avLst/>
            </a:prstGeom>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1"/>
                  </a:solidFill>
                </a:rPr>
                <a:t>４</a:t>
              </a:r>
              <a:r>
                <a:rPr lang="en-US" altLang="zh-TW" dirty="0" smtClean="0">
                  <a:solidFill>
                    <a:schemeClr val="tx1"/>
                  </a:solidFill>
                </a:rPr>
                <a:t>.</a:t>
              </a:r>
              <a:r>
                <a:rPr lang="zh-TW" altLang="en-US" dirty="0" smtClean="0">
                  <a:solidFill>
                    <a:schemeClr val="tx1"/>
                  </a:solidFill>
                </a:rPr>
                <a:t>更換</a:t>
              </a:r>
              <a:r>
                <a:rPr lang="en-US" altLang="zh-TW" dirty="0" err="1" smtClean="0">
                  <a:solidFill>
                    <a:schemeClr val="tx1"/>
                  </a:solidFill>
                </a:rPr>
                <a:t>patt.hiro</a:t>
              </a:r>
              <a:r>
                <a:rPr lang="zh-TW" altLang="zh-TW" dirty="0" smtClean="0">
                  <a:solidFill>
                    <a:schemeClr val="tx1"/>
                  </a:solidFill>
                </a:rPr>
                <a:t>檔案</a:t>
              </a:r>
              <a:r>
                <a:rPr lang="zh-TW" altLang="en-US" dirty="0" smtClean="0">
                  <a:solidFill>
                    <a:schemeClr val="tx1"/>
                  </a:solidFill>
                </a:rPr>
                <a:t>為</a:t>
              </a:r>
              <a:r>
                <a:rPr lang="zh-TW" altLang="zh-TW" dirty="0" smtClean="0">
                  <a:solidFill>
                    <a:schemeClr val="tx1"/>
                  </a:solidFill>
                </a:rPr>
                <a:t>自</a:t>
              </a:r>
              <a:r>
                <a:rPr lang="zh-TW" altLang="en-US" dirty="0" smtClean="0">
                  <a:solidFill>
                    <a:schemeClr val="tx1"/>
                  </a:solidFill>
                </a:rPr>
                <a:t>訂的</a:t>
              </a:r>
              <a:r>
                <a:rPr lang="zh-TW" altLang="zh-TW" dirty="0" smtClean="0">
                  <a:solidFill>
                    <a:schemeClr val="tx1"/>
                  </a:solidFill>
                </a:rPr>
                <a:t>的圖示檔</a:t>
              </a:r>
              <a:endParaRPr lang="zh-TW" altLang="en-US" dirty="0">
                <a:solidFill>
                  <a:schemeClr val="tx1"/>
                </a:solidFill>
              </a:endParaRPr>
            </a:p>
          </p:txBody>
        </p:sp>
        <p:cxnSp>
          <p:nvCxnSpPr>
            <p:cNvPr id="21" name="直線單箭頭接點 20"/>
            <p:cNvCxnSpPr>
              <a:stCxn id="16" idx="3"/>
              <a:endCxn id="17" idx="1"/>
            </p:cNvCxnSpPr>
            <p:nvPr/>
          </p:nvCxnSpPr>
          <p:spPr>
            <a:xfrm>
              <a:off x="2193231" y="3262786"/>
              <a:ext cx="434553" cy="0"/>
            </a:xfrm>
            <a:prstGeom prst="straightConnector1">
              <a:avLst/>
            </a:prstGeom>
            <a:ln w="38100">
              <a:tailEnd type="arrow"/>
            </a:ln>
          </p:spPr>
          <p:style>
            <a:lnRef idx="1">
              <a:schemeClr val="accent1"/>
            </a:lnRef>
            <a:fillRef idx="2">
              <a:schemeClr val="accent1"/>
            </a:fillRef>
            <a:effectRef idx="1">
              <a:schemeClr val="accent1"/>
            </a:effectRef>
            <a:fontRef idx="minor">
              <a:schemeClr val="dk1"/>
            </a:fontRef>
          </p:style>
        </p:cxnSp>
        <p:cxnSp>
          <p:nvCxnSpPr>
            <p:cNvPr id="22" name="直線單箭頭接點 21"/>
            <p:cNvCxnSpPr>
              <a:stCxn id="17" idx="3"/>
              <a:endCxn id="18" idx="1"/>
            </p:cNvCxnSpPr>
            <p:nvPr/>
          </p:nvCxnSpPr>
          <p:spPr>
            <a:xfrm>
              <a:off x="4427984" y="3262786"/>
              <a:ext cx="576063" cy="0"/>
            </a:xfrm>
            <a:prstGeom prst="straightConnector1">
              <a:avLst/>
            </a:prstGeom>
            <a:ln w="38100">
              <a:tailEnd type="arrow"/>
            </a:ln>
          </p:spPr>
          <p:style>
            <a:lnRef idx="1">
              <a:schemeClr val="accent1"/>
            </a:lnRef>
            <a:fillRef idx="2">
              <a:schemeClr val="accent1"/>
            </a:fillRef>
            <a:effectRef idx="1">
              <a:schemeClr val="accent1"/>
            </a:effectRef>
            <a:fontRef idx="minor">
              <a:schemeClr val="dk1"/>
            </a:fontRef>
          </p:style>
        </p:cxnSp>
        <p:cxnSp>
          <p:nvCxnSpPr>
            <p:cNvPr id="23" name="圖案 22"/>
            <p:cNvCxnSpPr>
              <a:stCxn id="18" idx="3"/>
              <a:endCxn id="20" idx="1"/>
            </p:cNvCxnSpPr>
            <p:nvPr/>
          </p:nvCxnSpPr>
          <p:spPr>
            <a:xfrm flipH="1">
              <a:off x="1453115" y="3262786"/>
              <a:ext cx="5207117" cy="847195"/>
            </a:xfrm>
            <a:prstGeom prst="bentConnector5">
              <a:avLst>
                <a:gd name="adj1" fmla="val -3321"/>
                <a:gd name="adj2" fmla="val 50582"/>
                <a:gd name="adj3" fmla="val 103321"/>
              </a:avLst>
            </a:prstGeom>
            <a:ln w="38100">
              <a:tailEnd type="arrow"/>
            </a:ln>
          </p:spPr>
          <p:style>
            <a:lnRef idx="1">
              <a:schemeClr val="accent1"/>
            </a:lnRef>
            <a:fillRef idx="2">
              <a:schemeClr val="accent1"/>
            </a:fillRef>
            <a:effectRef idx="1">
              <a:schemeClr val="accent1"/>
            </a:effectRef>
            <a:fontRef idx="minor">
              <a:schemeClr val="dk1"/>
            </a:fontRef>
          </p:style>
        </p:cxnSp>
        <p:cxnSp>
          <p:nvCxnSpPr>
            <p:cNvPr id="24" name="直線單箭頭接點 23"/>
            <p:cNvCxnSpPr>
              <a:stCxn id="20" idx="3"/>
              <a:endCxn id="19" idx="1"/>
            </p:cNvCxnSpPr>
            <p:nvPr/>
          </p:nvCxnSpPr>
          <p:spPr>
            <a:xfrm>
              <a:off x="3109299" y="4109985"/>
              <a:ext cx="936103" cy="8507"/>
            </a:xfrm>
            <a:prstGeom prst="straightConnector1">
              <a:avLst/>
            </a:prstGeom>
            <a:ln w="38100">
              <a:tailEnd type="arrow"/>
            </a:ln>
          </p:spPr>
          <p:style>
            <a:lnRef idx="1">
              <a:schemeClr val="accent1"/>
            </a:lnRef>
            <a:fillRef idx="2">
              <a:schemeClr val="accent1"/>
            </a:fillRef>
            <a:effectRef idx="1">
              <a:schemeClr val="accent1"/>
            </a:effectRef>
            <a:fontRef idx="minor">
              <a:schemeClr val="dk1"/>
            </a:fontRef>
          </p:style>
        </p:cxnSp>
      </p:grpSp>
    </p:spTree>
    <p:extLst>
      <p:ext uri="{BB962C8B-B14F-4D97-AF65-F5344CB8AC3E}">
        <p14:creationId xmlns="" xmlns:p14="http://schemas.microsoft.com/office/powerpoint/2010/main" val="2429946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３</a:t>
            </a:r>
            <a:r>
              <a:rPr lang="en-US" altLang="zh-TW" dirty="0" smtClean="0"/>
              <a:t>.</a:t>
            </a:r>
            <a:r>
              <a:rPr lang="zh-TW" altLang="en-US" dirty="0" smtClean="0"/>
              <a:t>４：更換為自訂的圖示檔（</a:t>
            </a:r>
            <a:r>
              <a:rPr lang="en-US" altLang="zh-TW" dirty="0" smtClean="0"/>
              <a:t>2</a:t>
            </a:r>
            <a:r>
              <a:rPr lang="zh-TW" altLang="en-US" dirty="0" smtClean="0"/>
              <a:t>）</a:t>
            </a:r>
            <a:endParaRPr lang="zh-TW" altLang="en-US" dirty="0"/>
          </a:p>
        </p:txBody>
      </p:sp>
      <p:sp>
        <p:nvSpPr>
          <p:cNvPr id="3" name="內容版面配置區 2"/>
          <p:cNvSpPr>
            <a:spLocks noGrp="1"/>
          </p:cNvSpPr>
          <p:nvPr>
            <p:ph sz="quarter" idx="1"/>
          </p:nvPr>
        </p:nvSpPr>
        <p:spPr>
          <a:xfrm>
            <a:off x="301752" y="1527048"/>
            <a:ext cx="8503920" cy="2334000"/>
          </a:xfrm>
        </p:spPr>
        <p:txBody>
          <a:bodyPr>
            <a:normAutofit fontScale="85000" lnSpcReduction="10000"/>
          </a:bodyPr>
          <a:lstStyle/>
          <a:p>
            <a:r>
              <a:rPr lang="zh-TW" altLang="zh-TW" sz="2400" dirty="0" smtClean="0"/>
              <a:t>先</a:t>
            </a:r>
            <a:r>
              <a:rPr lang="zh-TW" altLang="zh-TW" sz="2400" dirty="0"/>
              <a:t>將我們之前所</a:t>
            </a:r>
            <a:r>
              <a:rPr lang="zh-TW" altLang="zh-TW" sz="2400" dirty="0" smtClean="0"/>
              <a:t>拍攝</a:t>
            </a:r>
            <a:r>
              <a:rPr lang="zh-TW" altLang="en-US" sz="2400" dirty="0" smtClean="0"/>
              <a:t>並得到</a:t>
            </a:r>
            <a:r>
              <a:rPr lang="zh-TW" altLang="zh-TW" sz="2400" dirty="0" smtClean="0"/>
              <a:t>的</a:t>
            </a:r>
            <a:r>
              <a:rPr lang="zh-TW" altLang="zh-TW" sz="2400" dirty="0"/>
              <a:t>三個</a:t>
            </a:r>
            <a:r>
              <a:rPr lang="zh-TW" altLang="zh-TW" sz="2400" dirty="0" smtClean="0"/>
              <a:t>圖</a:t>
            </a:r>
            <a:r>
              <a:rPr lang="zh-TW" altLang="en-US" sz="2400" dirty="0" smtClean="0"/>
              <a:t>卡特徵</a:t>
            </a:r>
            <a:r>
              <a:rPr lang="zh-TW" altLang="zh-TW" sz="2400" dirty="0" smtClean="0"/>
              <a:t>檔</a:t>
            </a:r>
            <a:r>
              <a:rPr lang="zh-TW" altLang="en-US" sz="2400" dirty="0" smtClean="0"/>
              <a:t>「</a:t>
            </a:r>
            <a:r>
              <a:rPr lang="en-US" altLang="zh-TW" sz="2400" dirty="0" err="1" smtClean="0"/>
              <a:t>patt.l</a:t>
            </a:r>
            <a:r>
              <a:rPr lang="zh-TW" altLang="en-US" sz="2400" dirty="0" smtClean="0"/>
              <a:t>」</a:t>
            </a:r>
            <a:r>
              <a:rPr lang="zh-TW" altLang="zh-TW" sz="2400" dirty="0" smtClean="0"/>
              <a:t>、</a:t>
            </a:r>
            <a:r>
              <a:rPr lang="zh-TW" altLang="en-US" sz="2400" dirty="0" smtClean="0"/>
              <a:t>「</a:t>
            </a:r>
            <a:r>
              <a:rPr lang="en-US" altLang="zh-TW" sz="2400" dirty="0" err="1" smtClean="0"/>
              <a:t>patt.w</a:t>
            </a:r>
            <a:r>
              <a:rPr lang="zh-TW" altLang="en-US" sz="2400" dirty="0" smtClean="0"/>
              <a:t>」</a:t>
            </a:r>
            <a:r>
              <a:rPr lang="zh-TW" altLang="zh-TW" sz="2400" dirty="0" smtClean="0"/>
              <a:t>、</a:t>
            </a:r>
            <a:r>
              <a:rPr lang="zh-TW" altLang="en-US" sz="2400" dirty="0" smtClean="0"/>
              <a:t>「</a:t>
            </a:r>
            <a:r>
              <a:rPr lang="en-US" altLang="zh-TW" sz="2400" dirty="0" err="1" smtClean="0"/>
              <a:t>patt.mark</a:t>
            </a:r>
            <a:r>
              <a:rPr lang="zh-TW" altLang="en-US" sz="2400" dirty="0" smtClean="0"/>
              <a:t>」）</a:t>
            </a:r>
            <a:r>
              <a:rPr lang="zh-TW" altLang="zh-TW" sz="2400" dirty="0" smtClean="0"/>
              <a:t>貼</a:t>
            </a:r>
            <a:r>
              <a:rPr lang="zh-TW" altLang="zh-TW" sz="2400" dirty="0"/>
              <a:t>到此資料夾</a:t>
            </a:r>
            <a:r>
              <a:rPr lang="zh-TW" altLang="zh-TW" sz="2400" dirty="0" smtClean="0"/>
              <a:t>內</a:t>
            </a:r>
            <a:r>
              <a:rPr lang="zh-TW" altLang="en-US" sz="2400" dirty="0" smtClean="0"/>
              <a:t>。如下面左方圖片所示。</a:t>
            </a:r>
            <a:endParaRPr lang="en-US" altLang="zh-TW" sz="2400" dirty="0" smtClean="0"/>
          </a:p>
          <a:p>
            <a:r>
              <a:rPr lang="zh-TW" altLang="zh-TW" sz="2400" dirty="0" smtClean="0"/>
              <a:t>到</a:t>
            </a:r>
            <a:r>
              <a:rPr lang="en-US" altLang="zh-TW" sz="2400" dirty="0" err="1" smtClean="0"/>
              <a:t>Uma</a:t>
            </a:r>
            <a:r>
              <a:rPr lang="zh-TW" altLang="en-US" sz="2400" dirty="0" smtClean="0"/>
              <a:t>２</a:t>
            </a:r>
            <a:r>
              <a:rPr lang="en-US" altLang="zh-TW" sz="2400" dirty="0" smtClean="0"/>
              <a:t>Desktop-</a:t>
            </a:r>
            <a:r>
              <a:rPr lang="en-US" altLang="zh-TW" sz="2400" dirty="0" err="1" smtClean="0"/>
              <a:t>src</a:t>
            </a:r>
            <a:r>
              <a:rPr lang="en-US" altLang="zh-TW" sz="2400" dirty="0" smtClean="0"/>
              <a:t>-</a:t>
            </a:r>
            <a:r>
              <a:rPr lang="zh-TW" altLang="en-US" sz="2400" dirty="0" smtClean="0"/>
              <a:t>０</a:t>
            </a:r>
            <a:r>
              <a:rPr lang="en-US" altLang="zh-TW" sz="2400" dirty="0" smtClean="0"/>
              <a:t>.</a:t>
            </a:r>
            <a:r>
              <a:rPr lang="zh-TW" altLang="en-US" sz="2400" dirty="0" smtClean="0"/>
              <a:t>１</a:t>
            </a:r>
            <a:r>
              <a:rPr lang="en-US" altLang="zh-TW" sz="2400" dirty="0" smtClean="0"/>
              <a:t>.</a:t>
            </a:r>
            <a:r>
              <a:rPr lang="zh-TW" altLang="en-US" sz="2400" dirty="0" smtClean="0"/>
              <a:t>２</a:t>
            </a:r>
            <a:r>
              <a:rPr lang="en-US" altLang="zh-TW" sz="2400" dirty="0" smtClean="0"/>
              <a:t>\application\</a:t>
            </a:r>
            <a:r>
              <a:rPr lang="zh-TW" altLang="zh-TW" sz="2400" dirty="0" smtClean="0"/>
              <a:t>資料夾內，找到</a:t>
            </a:r>
            <a:r>
              <a:rPr lang="en-US" altLang="zh-TW" sz="2400" dirty="0" smtClean="0"/>
              <a:t>setting.xml</a:t>
            </a:r>
            <a:r>
              <a:rPr lang="zh-TW" altLang="zh-TW" sz="2400" dirty="0" smtClean="0"/>
              <a:t>並以</a:t>
            </a:r>
            <a:r>
              <a:rPr lang="zh-TW" altLang="en-US" sz="2400" dirty="0" smtClean="0"/>
              <a:t>記事</a:t>
            </a:r>
            <a:r>
              <a:rPr lang="zh-TW" altLang="zh-TW" sz="2400" dirty="0" smtClean="0"/>
              <a:t>本的方式開啟，將</a:t>
            </a:r>
            <a:r>
              <a:rPr lang="en-US" altLang="zh-TW" sz="2400" dirty="0" smtClean="0"/>
              <a:t>&lt; </a:t>
            </a:r>
            <a:r>
              <a:rPr lang="en-US" altLang="zh-TW" sz="2400" dirty="0" err="1" smtClean="0"/>
              <a:t>patt</a:t>
            </a:r>
            <a:r>
              <a:rPr lang="en-US" altLang="zh-TW" sz="2400" dirty="0" smtClean="0"/>
              <a:t> file = “data\</a:t>
            </a:r>
            <a:r>
              <a:rPr lang="en-US" altLang="zh-TW" sz="2400" dirty="0" err="1" smtClean="0"/>
              <a:t>patt.hiro</a:t>
            </a:r>
            <a:r>
              <a:rPr lang="en-US" altLang="zh-TW" sz="2400" dirty="0" smtClean="0"/>
              <a:t>” size = “</a:t>
            </a:r>
            <a:r>
              <a:rPr lang="zh-TW" altLang="en-US" sz="2400" dirty="0" smtClean="0"/>
              <a:t>１６</a:t>
            </a:r>
            <a:r>
              <a:rPr lang="en-US" altLang="zh-TW" sz="2400" dirty="0" smtClean="0"/>
              <a:t>” &gt;</a:t>
            </a:r>
            <a:r>
              <a:rPr lang="zh-TW" altLang="zh-TW" sz="2400" dirty="0" smtClean="0"/>
              <a:t>的</a:t>
            </a:r>
            <a:r>
              <a:rPr lang="en-US" altLang="zh-TW" sz="2400" dirty="0" err="1" smtClean="0"/>
              <a:t>patt.hiro</a:t>
            </a:r>
            <a:r>
              <a:rPr lang="zh-TW" altLang="zh-TW" sz="2400" dirty="0" smtClean="0"/>
              <a:t>改為</a:t>
            </a:r>
            <a:r>
              <a:rPr lang="zh-TW" altLang="en-US" sz="2400" dirty="0" smtClean="0"/>
              <a:t>自訂</a:t>
            </a:r>
            <a:r>
              <a:rPr lang="zh-TW" altLang="zh-TW" sz="2400" dirty="0" smtClean="0"/>
              <a:t>的圖</a:t>
            </a:r>
            <a:r>
              <a:rPr lang="zh-TW" altLang="en-US" sz="2400" dirty="0" smtClean="0"/>
              <a:t>卡特徵</a:t>
            </a:r>
            <a:r>
              <a:rPr lang="zh-TW" altLang="zh-TW" sz="2400" dirty="0" smtClean="0"/>
              <a:t>檔名稱</a:t>
            </a:r>
            <a:r>
              <a:rPr lang="zh-TW" altLang="en-US" sz="2400" dirty="0" smtClean="0"/>
              <a:t>。</a:t>
            </a:r>
            <a:endParaRPr lang="zh-TW" altLang="zh-TW" sz="2400" dirty="0" smtClean="0"/>
          </a:p>
          <a:p>
            <a:r>
              <a:rPr lang="zh-TW" altLang="en-US" sz="2400" dirty="0" smtClean="0"/>
              <a:t>在</a:t>
            </a:r>
            <a:r>
              <a:rPr lang="zh-TW" altLang="zh-TW" sz="2400" dirty="0" smtClean="0"/>
              <a:t>此範例</a:t>
            </a:r>
            <a:r>
              <a:rPr lang="zh-TW" altLang="en-US" sz="2400" dirty="0" smtClean="0"/>
              <a:t>將</a:t>
            </a:r>
            <a:r>
              <a:rPr lang="zh-TW" altLang="zh-TW" sz="2400" dirty="0" smtClean="0"/>
              <a:t>名稱</a:t>
            </a:r>
            <a:r>
              <a:rPr lang="zh-TW" altLang="en-US" sz="2400" dirty="0" smtClean="0"/>
              <a:t>改</a:t>
            </a:r>
            <a:r>
              <a:rPr lang="zh-TW" altLang="zh-TW" sz="2400" dirty="0" smtClean="0"/>
              <a:t>為</a:t>
            </a:r>
            <a:r>
              <a:rPr lang="zh-TW" altLang="en-US" sz="2400" dirty="0" smtClean="0"/>
              <a:t>「</a:t>
            </a:r>
            <a:r>
              <a:rPr lang="en-US" altLang="zh-TW" sz="2400" dirty="0" err="1" smtClean="0"/>
              <a:t>patt.l</a:t>
            </a:r>
            <a:r>
              <a:rPr lang="zh-TW" altLang="en-US" sz="2400" dirty="0" smtClean="0"/>
              <a:t>」，成為：</a:t>
            </a:r>
            <a:r>
              <a:rPr lang="en-US" altLang="zh-TW" sz="2400" dirty="0" smtClean="0"/>
              <a:t> &lt; </a:t>
            </a:r>
            <a:r>
              <a:rPr lang="en-US" altLang="zh-TW" sz="2400" dirty="0" err="1" smtClean="0"/>
              <a:t>patt</a:t>
            </a:r>
            <a:r>
              <a:rPr lang="en-US" altLang="zh-TW" sz="2400" dirty="0" smtClean="0"/>
              <a:t> file = “data\ </a:t>
            </a:r>
            <a:r>
              <a:rPr lang="en-US" altLang="zh-TW" sz="2400" dirty="0" err="1" smtClean="0"/>
              <a:t>patt.l</a:t>
            </a:r>
            <a:r>
              <a:rPr lang="en-US" altLang="zh-TW" sz="2400" dirty="0" smtClean="0"/>
              <a:t> ” size = “</a:t>
            </a:r>
            <a:r>
              <a:rPr lang="zh-TW" altLang="en-US" sz="2400" dirty="0" smtClean="0"/>
              <a:t>１６</a:t>
            </a:r>
            <a:r>
              <a:rPr lang="en-US" altLang="zh-TW" sz="2400" dirty="0" smtClean="0"/>
              <a:t>“ &gt;</a:t>
            </a:r>
            <a:r>
              <a:rPr lang="zh-TW" altLang="en-US" sz="2400" dirty="0" smtClean="0"/>
              <a:t>。</a:t>
            </a:r>
            <a:endParaRPr lang="zh-TW" altLang="zh-TW" sz="2400" dirty="0" smtClean="0"/>
          </a:p>
          <a:p>
            <a:endParaRPr lang="zh-TW" altLang="zh-TW" sz="2400" dirty="0"/>
          </a:p>
          <a:p>
            <a:endParaRPr lang="zh-TW" altLang="en-US" sz="2000" dirty="0"/>
          </a:p>
        </p:txBody>
      </p:sp>
      <p:pic>
        <p:nvPicPr>
          <p:cNvPr id="4" name="圖片 3" descr="C:\Documents and Settings\Administrator\桌面\AR教學檔案\如何修改Marker、模組\2011-08-30_233345.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3" y="3861368"/>
            <a:ext cx="4320000" cy="2880000"/>
          </a:xfrm>
          <a:prstGeom prst="rect">
            <a:avLst/>
          </a:prstGeom>
          <a:noFill/>
          <a:ln>
            <a:noFill/>
          </a:ln>
        </p:spPr>
      </p:pic>
      <p:sp>
        <p:nvSpPr>
          <p:cNvPr id="5" name="投影片編號版面配置區 4"/>
          <p:cNvSpPr>
            <a:spLocks noGrp="1"/>
          </p:cNvSpPr>
          <p:nvPr>
            <p:ph type="sldNum" sz="quarter" idx="12"/>
          </p:nvPr>
        </p:nvSpPr>
        <p:spPr/>
        <p:txBody>
          <a:bodyPr/>
          <a:lstStyle/>
          <a:p>
            <a:fld id="{73DA0BB7-265A-403C-9275-D587AB510EDC}" type="slidenum">
              <a:rPr lang="zh-TW" altLang="en-US" smtClean="0"/>
              <a:pPr/>
              <a:t>48</a:t>
            </a:fld>
            <a:endParaRPr lang="zh-TW" altLang="en-US"/>
          </a:p>
        </p:txBody>
      </p:sp>
      <p:pic>
        <p:nvPicPr>
          <p:cNvPr id="6" name="圖片 5" descr="C:\Documents and Settings\Administrator\桌面\AR教學檔案\如何修改Marker、模組\2011-08-30_233644.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4008" y="3861368"/>
            <a:ext cx="4320000" cy="2880000"/>
          </a:xfrm>
          <a:prstGeom prst="rect">
            <a:avLst/>
          </a:prstGeom>
          <a:noFill/>
          <a:ln>
            <a:noFill/>
          </a:ln>
        </p:spPr>
      </p:pic>
    </p:spTree>
    <p:extLst>
      <p:ext uri="{BB962C8B-B14F-4D97-AF65-F5344CB8AC3E}">
        <p14:creationId xmlns:p14="http://schemas.microsoft.com/office/powerpoint/2010/main" xmlns="" val="26841557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３</a:t>
            </a:r>
            <a:r>
              <a:rPr lang="en-US" altLang="zh-TW" dirty="0" smtClean="0"/>
              <a:t>.</a:t>
            </a:r>
            <a:r>
              <a:rPr lang="zh-TW" altLang="en-US" dirty="0" smtClean="0"/>
              <a:t>４：更換為自訂的圖示檔（</a:t>
            </a:r>
            <a:r>
              <a:rPr lang="en-US" altLang="zh-TW" dirty="0" smtClean="0"/>
              <a:t>3</a:t>
            </a:r>
            <a:r>
              <a:rPr lang="zh-TW" altLang="en-US" dirty="0" smtClean="0"/>
              <a:t>）</a:t>
            </a:r>
            <a:endParaRPr lang="zh-TW" altLang="en-US" dirty="0"/>
          </a:p>
        </p:txBody>
      </p:sp>
      <p:sp>
        <p:nvSpPr>
          <p:cNvPr id="5" name="內容版面配置區 4"/>
          <p:cNvSpPr>
            <a:spLocks noGrp="1"/>
          </p:cNvSpPr>
          <p:nvPr>
            <p:ph sz="quarter" idx="1"/>
          </p:nvPr>
        </p:nvSpPr>
        <p:spPr>
          <a:xfrm>
            <a:off x="301752" y="1527048"/>
            <a:ext cx="8503920" cy="1829944"/>
          </a:xfrm>
        </p:spPr>
        <p:txBody>
          <a:bodyPr/>
          <a:lstStyle/>
          <a:p>
            <a:r>
              <a:rPr lang="zh-TW" altLang="zh-TW" dirty="0" smtClean="0"/>
              <a:t>更改</a:t>
            </a:r>
            <a:r>
              <a:rPr lang="zh-TW" altLang="en-US" dirty="0" smtClean="0"/>
              <a:t>成為要置換的圖卡特徵</a:t>
            </a:r>
            <a:r>
              <a:rPr lang="zh-TW" altLang="zh-TW" dirty="0" smtClean="0"/>
              <a:t>檔</a:t>
            </a:r>
            <a:r>
              <a:rPr lang="zh-TW" altLang="en-US" dirty="0" smtClean="0"/>
              <a:t>檔</a:t>
            </a:r>
            <a:r>
              <a:rPr lang="zh-TW" altLang="zh-TW" dirty="0" smtClean="0"/>
              <a:t>名後</a:t>
            </a:r>
            <a:r>
              <a:rPr lang="zh-TW" altLang="en-US" dirty="0" smtClean="0"/>
              <a:t>，</a:t>
            </a:r>
            <a:r>
              <a:rPr lang="zh-TW" altLang="zh-TW" dirty="0" smtClean="0"/>
              <a:t>儲存</a:t>
            </a:r>
            <a:r>
              <a:rPr lang="zh-TW" altLang="en-US" dirty="0" smtClean="0"/>
              <a:t>並</a:t>
            </a:r>
            <a:r>
              <a:rPr lang="zh-TW" altLang="zh-TW" dirty="0" smtClean="0"/>
              <a:t>離開即可</a:t>
            </a:r>
            <a:r>
              <a:rPr lang="zh-TW" altLang="en-US" dirty="0" smtClean="0"/>
              <a:t>。如下面左方圖片所示。</a:t>
            </a:r>
            <a:endParaRPr lang="en-US" altLang="zh-TW" dirty="0" smtClean="0"/>
          </a:p>
          <a:p>
            <a:r>
              <a:rPr lang="zh-TW" altLang="zh-TW" dirty="0" smtClean="0"/>
              <a:t>在更改</a:t>
            </a:r>
            <a:r>
              <a:rPr lang="en-US" altLang="zh-TW" dirty="0" smtClean="0"/>
              <a:t>setting.xml</a:t>
            </a:r>
            <a:r>
              <a:rPr lang="zh-TW" altLang="zh-TW" dirty="0" smtClean="0"/>
              <a:t>檔案後，即可再次執行專案檔</a:t>
            </a:r>
            <a:r>
              <a:rPr lang="zh-TW" altLang="en-US" dirty="0" smtClean="0"/>
              <a:t>。如下面右方圖片所示。</a:t>
            </a:r>
            <a:endParaRPr lang="zh-TW" altLang="zh-TW" dirty="0" smtClean="0"/>
          </a:p>
          <a:p>
            <a:endParaRPr lang="en-US" altLang="zh-TW" dirty="0" smtClean="0"/>
          </a:p>
          <a:p>
            <a:endParaRPr lang="zh-TW" altLang="en-US" dirty="0"/>
          </a:p>
        </p:txBody>
      </p:sp>
      <p:pic>
        <p:nvPicPr>
          <p:cNvPr id="6" name="圖片 5" descr="C:\Documents and Settings\Administrator\桌面\AR教學檔案\如何修改Marker、模組\2011-08-30_233829.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3789040"/>
            <a:ext cx="3960440" cy="3068960"/>
          </a:xfrm>
          <a:prstGeom prst="rect">
            <a:avLst/>
          </a:prstGeom>
          <a:noFill/>
          <a:ln>
            <a:noFill/>
          </a:ln>
        </p:spPr>
      </p:pic>
      <p:sp>
        <p:nvSpPr>
          <p:cNvPr id="7" name="投影片編號版面配置區 6"/>
          <p:cNvSpPr>
            <a:spLocks noGrp="1"/>
          </p:cNvSpPr>
          <p:nvPr>
            <p:ph type="sldNum" sz="quarter" idx="12"/>
          </p:nvPr>
        </p:nvSpPr>
        <p:spPr/>
        <p:txBody>
          <a:bodyPr/>
          <a:lstStyle/>
          <a:p>
            <a:fld id="{73DA0BB7-265A-403C-9275-D587AB510EDC}" type="slidenum">
              <a:rPr lang="zh-TW" altLang="en-US" smtClean="0"/>
              <a:pPr/>
              <a:t>49</a:t>
            </a:fld>
            <a:endParaRPr lang="zh-TW" altLang="en-US"/>
          </a:p>
        </p:txBody>
      </p:sp>
      <p:pic>
        <p:nvPicPr>
          <p:cNvPr id="8" name="圖片 7" descr="C:\Documents and Settings\Administrator\桌面\AR教學檔案\如何修改Marker、模組\2011-08-30_233909.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99992" y="3212976"/>
            <a:ext cx="4248472" cy="3645024"/>
          </a:xfrm>
          <a:prstGeom prst="rect">
            <a:avLst/>
          </a:prstGeom>
          <a:noFill/>
          <a:ln>
            <a:noFill/>
          </a:ln>
        </p:spPr>
      </p:pic>
    </p:spTree>
    <p:extLst>
      <p:ext uri="{BB962C8B-B14F-4D97-AF65-F5344CB8AC3E}">
        <p14:creationId xmlns:p14="http://schemas.microsoft.com/office/powerpoint/2010/main" xmlns="" val="2684155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２</a:t>
            </a:r>
            <a:r>
              <a:rPr lang="zh-TW" altLang="zh-TW" dirty="0" smtClean="0"/>
              <a:t>：</a:t>
            </a:r>
            <a:r>
              <a:rPr lang="zh-TW" altLang="en-US" dirty="0"/>
              <a:t>產生</a:t>
            </a:r>
            <a:r>
              <a:rPr lang="zh-TW" altLang="zh-TW" dirty="0"/>
              <a:t>圖卡</a:t>
            </a:r>
            <a:r>
              <a:rPr lang="zh-TW" altLang="en-US" dirty="0"/>
              <a:t>特徵</a:t>
            </a:r>
            <a:r>
              <a:rPr lang="zh-TW" altLang="en-US" dirty="0" smtClean="0"/>
              <a:t>檔（</a:t>
            </a:r>
            <a:r>
              <a:rPr lang="en-US" altLang="zh-TW" dirty="0" smtClean="0"/>
              <a:t>2</a:t>
            </a:r>
            <a:r>
              <a:rPr lang="zh-TW" altLang="en-US" dirty="0" smtClean="0"/>
              <a:t>）</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5</a:t>
            </a:fld>
            <a:endParaRPr lang="zh-TW" altLang="en-US"/>
          </a:p>
        </p:txBody>
      </p:sp>
      <p:sp>
        <p:nvSpPr>
          <p:cNvPr id="4" name="內容版面配置區 3"/>
          <p:cNvSpPr>
            <a:spLocks noGrp="1"/>
          </p:cNvSpPr>
          <p:nvPr>
            <p:ph sz="quarter" idx="1"/>
          </p:nvPr>
        </p:nvSpPr>
        <p:spPr/>
        <p:txBody>
          <a:bodyPr/>
          <a:lstStyle/>
          <a:p>
            <a:r>
              <a:rPr lang="zh-TW" altLang="en-US" dirty="0" smtClean="0"/>
              <a:t>先將我們之前利用繪圖軟體所製作的</a:t>
            </a:r>
            <a:r>
              <a:rPr lang="zh-TW" altLang="zh-TW" dirty="0"/>
              <a:t>圖</a:t>
            </a:r>
            <a:r>
              <a:rPr lang="zh-TW" altLang="zh-TW" dirty="0" smtClean="0"/>
              <a:t>卡</a:t>
            </a:r>
            <a:r>
              <a:rPr lang="zh-TW" altLang="en-US" dirty="0" smtClean="0"/>
              <a:t>檔案列印出來後，即可進行產生圖卡特徵檔的製作。</a:t>
            </a:r>
            <a:endParaRPr lang="zh-TW" altLang="en-US" dirty="0"/>
          </a:p>
          <a:p>
            <a:endParaRPr lang="zh-TW" altLang="en-US" dirty="0"/>
          </a:p>
        </p:txBody>
      </p:sp>
      <p:pic>
        <p:nvPicPr>
          <p:cNvPr id="5" name="Picture 2" descr="C:\Documents and Settings\Administrator\桌面\文化教學\AR相關資料\AR教學檔案\製作mark\利用小畫家設計Marker.bmp"/>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535" y="2970326"/>
            <a:ext cx="2546907" cy="254690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Documents and Settings\Administrator\桌面\文化教學\AR相關資料\AR教學檔案\製作mark\利用小畫家設計Marker2.bmp"/>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56176" y="2951575"/>
            <a:ext cx="2537046" cy="2575913"/>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3" descr="C:\Documents and Settings\Administrator\桌面\文化教學\AR相關資料\AR教學檔案\製作mark\利用Vvisio繪製Marker-圖檔\利用visio設計Marker.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75856" y="2951574"/>
            <a:ext cx="2563911" cy="257591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81976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３</a:t>
            </a:r>
            <a:r>
              <a:rPr lang="en-US" altLang="zh-TW" dirty="0" smtClean="0"/>
              <a:t>.</a:t>
            </a:r>
            <a:r>
              <a:rPr lang="zh-TW" altLang="en-US" dirty="0" smtClean="0"/>
              <a:t>４：更換為自訂的圖示檔（</a:t>
            </a:r>
            <a:r>
              <a:rPr lang="en-US" altLang="zh-TW" dirty="0" smtClean="0"/>
              <a:t>4</a:t>
            </a:r>
            <a:r>
              <a:rPr lang="zh-TW" altLang="en-US" dirty="0" smtClean="0"/>
              <a:t>）</a:t>
            </a:r>
            <a:endParaRPr lang="zh-TW" altLang="en-US" dirty="0"/>
          </a:p>
        </p:txBody>
      </p:sp>
      <p:sp>
        <p:nvSpPr>
          <p:cNvPr id="3" name="內容版面配置區 2"/>
          <p:cNvSpPr>
            <a:spLocks noGrp="1"/>
          </p:cNvSpPr>
          <p:nvPr>
            <p:ph sz="quarter" idx="1"/>
          </p:nvPr>
        </p:nvSpPr>
        <p:spPr/>
        <p:txBody>
          <a:bodyPr>
            <a:normAutofit/>
          </a:bodyPr>
          <a:lstStyle/>
          <a:p>
            <a:r>
              <a:rPr lang="zh-TW" altLang="zh-TW" sz="2000" dirty="0"/>
              <a:t>本次</a:t>
            </a:r>
            <a:r>
              <a:rPr lang="zh-TW" altLang="zh-TW" sz="2000" dirty="0" smtClean="0"/>
              <a:t>範例</a:t>
            </a:r>
            <a:r>
              <a:rPr lang="zh-TW" altLang="en-US" sz="2000" dirty="0" smtClean="0"/>
              <a:t>將要對應</a:t>
            </a:r>
            <a:r>
              <a:rPr lang="zh-TW" altLang="zh-TW" sz="2000" dirty="0" smtClean="0"/>
              <a:t>的</a:t>
            </a:r>
            <a:r>
              <a:rPr lang="zh-TW" altLang="zh-TW" sz="2000" dirty="0"/>
              <a:t>圖</a:t>
            </a:r>
            <a:r>
              <a:rPr lang="zh-TW" altLang="zh-TW" sz="2000" dirty="0" smtClean="0"/>
              <a:t>卡</a:t>
            </a:r>
            <a:r>
              <a:rPr lang="zh-TW" altLang="en-US" sz="2000" dirty="0" smtClean="0"/>
              <a:t>特徵檔改</a:t>
            </a:r>
            <a:r>
              <a:rPr lang="zh-TW" altLang="zh-TW" sz="2000" dirty="0" smtClean="0"/>
              <a:t>為</a:t>
            </a:r>
            <a:r>
              <a:rPr lang="zh-TW" altLang="en-US" sz="2000" dirty="0" smtClean="0"/>
              <a:t>「</a:t>
            </a:r>
            <a:r>
              <a:rPr lang="en-US" altLang="zh-TW" sz="2000" dirty="0" smtClean="0"/>
              <a:t> </a:t>
            </a:r>
            <a:r>
              <a:rPr lang="en-US" altLang="zh-TW" sz="2000" dirty="0" err="1" smtClean="0"/>
              <a:t>patt.l</a:t>
            </a:r>
            <a:r>
              <a:rPr lang="en-US" altLang="zh-TW" sz="2000" dirty="0" smtClean="0"/>
              <a:t> </a:t>
            </a:r>
            <a:r>
              <a:rPr lang="zh-TW" altLang="en-US" sz="2000" dirty="0" smtClean="0"/>
              <a:t>」。</a:t>
            </a:r>
            <a:endParaRPr lang="en-US" altLang="zh-TW" sz="2000" dirty="0" smtClean="0"/>
          </a:p>
          <a:p>
            <a:r>
              <a:rPr lang="zh-TW" altLang="zh-TW" sz="2000" dirty="0" smtClean="0"/>
              <a:t>將</a:t>
            </a:r>
            <a:r>
              <a:rPr lang="zh-TW" altLang="zh-TW" sz="2000" dirty="0"/>
              <a:t>原本的</a:t>
            </a:r>
            <a:r>
              <a:rPr lang="en-US" altLang="zh-TW" sz="2000" dirty="0" err="1"/>
              <a:t>hiro</a:t>
            </a:r>
            <a:r>
              <a:rPr lang="zh-TW" altLang="zh-TW" sz="2000" dirty="0"/>
              <a:t>圖卡與我們自己設定圖卡一併</a:t>
            </a:r>
            <a:r>
              <a:rPr lang="zh-TW" altLang="zh-TW" sz="2000" dirty="0" smtClean="0"/>
              <a:t>放在</a:t>
            </a:r>
            <a:r>
              <a:rPr lang="zh-TW" altLang="en-US" sz="2000" dirty="0" smtClean="0"/>
              <a:t>視訊鏡頭</a:t>
            </a:r>
            <a:r>
              <a:rPr lang="zh-TW" altLang="zh-TW" sz="2000" dirty="0" smtClean="0"/>
              <a:t>前</a:t>
            </a:r>
            <a:r>
              <a:rPr lang="zh-TW" altLang="zh-TW" sz="2000" dirty="0"/>
              <a:t>做辨識，可以發現辨識的圖示已經成功換為我們</a:t>
            </a:r>
            <a:r>
              <a:rPr lang="zh-TW" altLang="zh-TW" sz="2000" dirty="0" smtClean="0"/>
              <a:t>所</a:t>
            </a:r>
            <a:r>
              <a:rPr lang="zh-TW" altLang="en-US" sz="2000" dirty="0" smtClean="0"/>
              <a:t>自製</a:t>
            </a:r>
            <a:r>
              <a:rPr lang="zh-TW" altLang="zh-TW" sz="2000" dirty="0" smtClean="0"/>
              <a:t>的</a:t>
            </a:r>
            <a:r>
              <a:rPr lang="zh-TW" altLang="zh-TW" sz="2000" dirty="0"/>
              <a:t>圖卡上</a:t>
            </a:r>
            <a:r>
              <a:rPr lang="zh-TW" altLang="zh-TW" sz="2000" dirty="0" smtClean="0"/>
              <a:t>了</a:t>
            </a:r>
            <a:r>
              <a:rPr lang="zh-TW" altLang="en-US" sz="2000" dirty="0" smtClean="0"/>
              <a:t>。</a:t>
            </a:r>
            <a:endParaRPr lang="zh-TW" altLang="zh-TW" sz="2000" dirty="0"/>
          </a:p>
          <a:p>
            <a:endParaRPr lang="zh-TW" altLang="en-US" sz="2000"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50</a:t>
            </a:fld>
            <a:endParaRPr lang="zh-TW" altLang="en-US"/>
          </a:p>
        </p:txBody>
      </p:sp>
      <p:pic>
        <p:nvPicPr>
          <p:cNvPr id="8194" name="Picture 2"/>
          <p:cNvPicPr>
            <a:picLocks noChangeAspect="1" noChangeArrowheads="1"/>
          </p:cNvPicPr>
          <p:nvPr/>
        </p:nvPicPr>
        <p:blipFill>
          <a:blip r:embed="rId2" cstate="print"/>
          <a:srcRect/>
          <a:stretch>
            <a:fillRect/>
          </a:stretch>
        </p:blipFill>
        <p:spPr bwMode="auto">
          <a:xfrm>
            <a:off x="2320244" y="2852936"/>
            <a:ext cx="4195972" cy="3861047"/>
          </a:xfrm>
          <a:prstGeom prst="rect">
            <a:avLst/>
          </a:prstGeom>
          <a:noFill/>
          <a:ln w="9525">
            <a:noFill/>
            <a:miter lim="800000"/>
            <a:headEnd/>
            <a:tailEnd/>
          </a:ln>
        </p:spPr>
      </p:pic>
    </p:spTree>
    <p:extLst>
      <p:ext uri="{BB962C8B-B14F-4D97-AF65-F5344CB8AC3E}">
        <p14:creationId xmlns:p14="http://schemas.microsoft.com/office/powerpoint/2010/main" xmlns="" val="7239572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dirty="0" smtClean="0"/>
              <a:t>步驟</a:t>
            </a:r>
            <a:r>
              <a:rPr lang="zh-TW" altLang="en-US" dirty="0" smtClean="0"/>
              <a:t>３</a:t>
            </a:r>
            <a:r>
              <a:rPr lang="en-US" altLang="zh-TW" dirty="0" smtClean="0"/>
              <a:t>.</a:t>
            </a:r>
            <a:r>
              <a:rPr lang="zh-TW" altLang="en-US" dirty="0" smtClean="0"/>
              <a:t>５：其他圖卡更換測試（</a:t>
            </a:r>
            <a:r>
              <a:rPr lang="en-US" altLang="zh-TW" dirty="0" smtClean="0"/>
              <a:t>1</a:t>
            </a:r>
            <a:r>
              <a:rPr lang="zh-TW" altLang="en-US" dirty="0" smtClean="0"/>
              <a:t>）</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51</a:t>
            </a:fld>
            <a:endParaRPr lang="zh-TW" altLang="en-US"/>
          </a:p>
        </p:txBody>
      </p:sp>
      <p:sp>
        <p:nvSpPr>
          <p:cNvPr id="4" name="內容版面配置區 3"/>
          <p:cNvSpPr>
            <a:spLocks noGrp="1"/>
          </p:cNvSpPr>
          <p:nvPr>
            <p:ph sz="quarter" idx="1"/>
          </p:nvPr>
        </p:nvSpPr>
        <p:spPr>
          <a:xfrm>
            <a:off x="301752" y="1556792"/>
            <a:ext cx="8503920" cy="4572000"/>
          </a:xfrm>
        </p:spPr>
        <p:txBody>
          <a:bodyPr/>
          <a:lstStyle/>
          <a:p>
            <a:r>
              <a:rPr lang="zh-TW" altLang="en-US" dirty="0" smtClean="0"/>
              <a:t>５</a:t>
            </a:r>
            <a:r>
              <a:rPr lang="en-US" altLang="zh-TW" dirty="0" smtClean="0"/>
              <a:t>.</a:t>
            </a:r>
            <a:r>
              <a:rPr lang="zh-TW" altLang="en-US" dirty="0" smtClean="0"/>
              <a:t>測試其他圖卡。</a:t>
            </a:r>
            <a:endParaRPr lang="en-US" altLang="zh-TW" dirty="0" smtClean="0"/>
          </a:p>
          <a:p>
            <a:r>
              <a:rPr lang="zh-TW" altLang="en-US" dirty="0" smtClean="0"/>
              <a:t>成功更改為自訂圖卡後，可再測試更改為其他圖卡的效果（此部份操作必要時可省略）。</a:t>
            </a:r>
            <a:endParaRPr lang="zh-TW" altLang="en-US" dirty="0"/>
          </a:p>
        </p:txBody>
      </p:sp>
      <p:grpSp>
        <p:nvGrpSpPr>
          <p:cNvPr id="15" name="群組 14"/>
          <p:cNvGrpSpPr/>
          <p:nvPr/>
        </p:nvGrpSpPr>
        <p:grpSpPr>
          <a:xfrm>
            <a:off x="395536" y="3919605"/>
            <a:ext cx="8280920" cy="2317707"/>
            <a:chOff x="395536" y="2952556"/>
            <a:chExt cx="6264696" cy="1466305"/>
          </a:xfrm>
        </p:grpSpPr>
        <p:sp>
          <p:nvSpPr>
            <p:cNvPr id="16" name="矩形 15"/>
            <p:cNvSpPr/>
            <p:nvPr/>
          </p:nvSpPr>
          <p:spPr>
            <a:xfrm>
              <a:off x="395536" y="2952556"/>
              <a:ext cx="1797695" cy="62046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2">
                      <a:lumMod val="40000"/>
                      <a:lumOff val="60000"/>
                    </a:schemeClr>
                  </a:solidFill>
                </a:rPr>
                <a:t>１</a:t>
              </a:r>
              <a:r>
                <a:rPr lang="en-US" altLang="zh-TW" dirty="0" smtClean="0">
                  <a:solidFill>
                    <a:schemeClr val="tx2">
                      <a:lumMod val="40000"/>
                      <a:lumOff val="60000"/>
                    </a:schemeClr>
                  </a:solidFill>
                </a:rPr>
                <a:t>.</a:t>
              </a:r>
              <a:r>
                <a:rPr lang="zh-TW" altLang="en-US" dirty="0" smtClean="0">
                  <a:solidFill>
                    <a:schemeClr val="tx2">
                      <a:lumMod val="40000"/>
                      <a:lumOff val="60000"/>
                    </a:schemeClr>
                  </a:solidFill>
                </a:rPr>
                <a:t>下載</a:t>
              </a:r>
              <a:r>
                <a:rPr lang="zh-TW" altLang="zh-TW" dirty="0" smtClean="0">
                  <a:solidFill>
                    <a:schemeClr val="tx2">
                      <a:lumMod val="40000"/>
                      <a:lumOff val="60000"/>
                    </a:schemeClr>
                  </a:solidFill>
                </a:rPr>
                <a:t>バイナリファイル執行檔，與ソースファイル專案檔</a:t>
              </a:r>
              <a:endParaRPr lang="zh-TW" altLang="en-US" dirty="0">
                <a:solidFill>
                  <a:schemeClr val="tx2">
                    <a:lumMod val="40000"/>
                    <a:lumOff val="60000"/>
                  </a:schemeClr>
                </a:solidFill>
              </a:endParaRPr>
            </a:p>
          </p:txBody>
        </p:sp>
        <p:sp>
          <p:nvSpPr>
            <p:cNvPr id="17" name="矩形 16"/>
            <p:cNvSpPr/>
            <p:nvPr/>
          </p:nvSpPr>
          <p:spPr>
            <a:xfrm>
              <a:off x="2627784" y="2952556"/>
              <a:ext cx="1800200" cy="62046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2">
                      <a:lumMod val="40000"/>
                      <a:lumOff val="60000"/>
                    </a:schemeClr>
                  </a:solidFill>
                </a:rPr>
                <a:t>２</a:t>
              </a:r>
              <a:r>
                <a:rPr lang="en-US" altLang="zh-TW" dirty="0" smtClean="0">
                  <a:solidFill>
                    <a:schemeClr val="tx2">
                      <a:lumMod val="40000"/>
                      <a:lumOff val="60000"/>
                    </a:schemeClr>
                  </a:solidFill>
                </a:rPr>
                <a:t>.</a:t>
              </a:r>
              <a:r>
                <a:rPr lang="zh-TW" altLang="en-US" dirty="0" smtClean="0">
                  <a:solidFill>
                    <a:schemeClr val="tx2">
                      <a:lumMod val="40000"/>
                      <a:lumOff val="60000"/>
                    </a:schemeClr>
                  </a:solidFill>
                </a:rPr>
                <a:t>修改</a:t>
              </a:r>
              <a:r>
                <a:rPr lang="en-US" altLang="zh-TW" dirty="0" err="1" smtClean="0">
                  <a:solidFill>
                    <a:schemeClr val="tx2">
                      <a:lumMod val="40000"/>
                      <a:lumOff val="60000"/>
                    </a:schemeClr>
                  </a:solidFill>
                </a:rPr>
                <a:t>Uma</a:t>
              </a:r>
              <a:r>
                <a:rPr lang="zh-TW" altLang="en-US" dirty="0" smtClean="0">
                  <a:solidFill>
                    <a:schemeClr val="tx2">
                      <a:lumMod val="40000"/>
                      <a:lumOff val="60000"/>
                    </a:schemeClr>
                  </a:solidFill>
                </a:rPr>
                <a:t>２</a:t>
              </a:r>
              <a:r>
                <a:rPr lang="en-US" altLang="zh-TW" dirty="0" smtClean="0">
                  <a:solidFill>
                    <a:schemeClr val="tx2">
                      <a:lumMod val="40000"/>
                      <a:lumOff val="60000"/>
                    </a:schemeClr>
                  </a:solidFill>
                </a:rPr>
                <a:t>Desktop</a:t>
              </a:r>
              <a:r>
                <a:rPr lang="zh-TW" altLang="zh-TW" dirty="0" smtClean="0">
                  <a:solidFill>
                    <a:schemeClr val="tx2">
                      <a:lumMod val="40000"/>
                      <a:lumOff val="60000"/>
                    </a:schemeClr>
                  </a:solidFill>
                </a:rPr>
                <a:t>屬性</a:t>
              </a:r>
              <a:r>
                <a:rPr lang="zh-TW" altLang="en-US" dirty="0" smtClean="0">
                  <a:solidFill>
                    <a:schemeClr val="tx2">
                      <a:lumMod val="40000"/>
                      <a:lumOff val="60000"/>
                    </a:schemeClr>
                  </a:solidFill>
                </a:rPr>
                <a:t>並執行專案</a:t>
              </a:r>
              <a:endParaRPr lang="zh-TW" altLang="en-US" dirty="0">
                <a:solidFill>
                  <a:schemeClr val="tx2">
                    <a:lumMod val="40000"/>
                    <a:lumOff val="60000"/>
                  </a:schemeClr>
                </a:solidFill>
              </a:endParaRPr>
            </a:p>
          </p:txBody>
        </p:sp>
        <p:sp>
          <p:nvSpPr>
            <p:cNvPr id="18" name="矩形 17"/>
            <p:cNvSpPr/>
            <p:nvPr/>
          </p:nvSpPr>
          <p:spPr>
            <a:xfrm>
              <a:off x="5004048" y="2952556"/>
              <a:ext cx="1656184" cy="62046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2">
                      <a:lumMod val="40000"/>
                      <a:lumOff val="60000"/>
                    </a:schemeClr>
                  </a:solidFill>
                </a:rPr>
                <a:t>３</a:t>
              </a:r>
              <a:r>
                <a:rPr lang="en-US" altLang="zh-TW" dirty="0" smtClean="0">
                  <a:solidFill>
                    <a:schemeClr val="tx2">
                      <a:lumMod val="40000"/>
                      <a:lumOff val="60000"/>
                    </a:schemeClr>
                  </a:solidFill>
                </a:rPr>
                <a:t>.</a:t>
              </a:r>
              <a:r>
                <a:rPr lang="zh-TW" altLang="zh-TW" dirty="0" smtClean="0">
                  <a:solidFill>
                    <a:schemeClr val="tx2">
                      <a:lumMod val="40000"/>
                      <a:lumOff val="60000"/>
                    </a:schemeClr>
                  </a:solidFill>
                </a:rPr>
                <a:t>列印</a:t>
              </a:r>
              <a:r>
                <a:rPr lang="zh-TW" altLang="en-US" dirty="0" smtClean="0">
                  <a:solidFill>
                    <a:schemeClr val="tx2">
                      <a:lumMod val="40000"/>
                      <a:lumOff val="60000"/>
                    </a:schemeClr>
                  </a:solidFill>
                </a:rPr>
                <a:t>原來的</a:t>
              </a:r>
              <a:r>
                <a:rPr lang="en-US" altLang="zh-TW" dirty="0" err="1" smtClean="0">
                  <a:solidFill>
                    <a:schemeClr val="tx2">
                      <a:lumMod val="40000"/>
                      <a:lumOff val="60000"/>
                    </a:schemeClr>
                  </a:solidFill>
                </a:rPr>
                <a:t>hiro</a:t>
              </a:r>
              <a:r>
                <a:rPr lang="zh-TW" altLang="zh-TW" dirty="0" smtClean="0">
                  <a:solidFill>
                    <a:schemeClr val="tx2">
                      <a:lumMod val="40000"/>
                      <a:lumOff val="60000"/>
                    </a:schemeClr>
                  </a:solidFill>
                </a:rPr>
                <a:t>圖卡</a:t>
              </a:r>
              <a:r>
                <a:rPr lang="zh-TW" altLang="en-US" dirty="0" smtClean="0">
                  <a:solidFill>
                    <a:schemeClr val="tx2">
                      <a:lumMod val="40000"/>
                      <a:lumOff val="60000"/>
                    </a:schemeClr>
                  </a:solidFill>
                </a:rPr>
                <a:t>檔並放置鏡頭前</a:t>
              </a:r>
              <a:endParaRPr lang="zh-TW" altLang="en-US" dirty="0">
                <a:solidFill>
                  <a:schemeClr val="tx2">
                    <a:lumMod val="40000"/>
                    <a:lumOff val="60000"/>
                  </a:schemeClr>
                </a:solidFill>
              </a:endParaRPr>
            </a:p>
          </p:txBody>
        </p:sp>
        <p:sp>
          <p:nvSpPr>
            <p:cNvPr id="19" name="矩形 18"/>
            <p:cNvSpPr/>
            <p:nvPr/>
          </p:nvSpPr>
          <p:spPr>
            <a:xfrm>
              <a:off x="4045402" y="3818124"/>
              <a:ext cx="1656184" cy="600737"/>
            </a:xfrm>
            <a:prstGeom prst="rect">
              <a:avLst/>
            </a:prstGeom>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1"/>
                  </a:solidFill>
                </a:rPr>
                <a:t>５</a:t>
              </a:r>
              <a:r>
                <a:rPr lang="en-US" altLang="zh-TW" dirty="0" smtClean="0">
                  <a:solidFill>
                    <a:schemeClr val="tx1"/>
                  </a:solidFill>
                </a:rPr>
                <a:t>.</a:t>
              </a:r>
              <a:r>
                <a:rPr lang="zh-TW" altLang="en-US" dirty="0" smtClean="0">
                  <a:solidFill>
                    <a:schemeClr val="tx1"/>
                  </a:solidFill>
                </a:rPr>
                <a:t>測試其他圖卡</a:t>
              </a:r>
              <a:endParaRPr lang="zh-TW" altLang="en-US" dirty="0">
                <a:solidFill>
                  <a:schemeClr val="tx1"/>
                </a:solidFill>
              </a:endParaRPr>
            </a:p>
          </p:txBody>
        </p:sp>
        <p:sp>
          <p:nvSpPr>
            <p:cNvPr id="20" name="矩形 19"/>
            <p:cNvSpPr/>
            <p:nvPr/>
          </p:nvSpPr>
          <p:spPr>
            <a:xfrm>
              <a:off x="1453115" y="3809614"/>
              <a:ext cx="1656184" cy="60073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chemeClr val="tx2">
                      <a:lumMod val="40000"/>
                      <a:lumOff val="60000"/>
                    </a:schemeClr>
                  </a:solidFill>
                </a:rPr>
                <a:t>４</a:t>
              </a:r>
              <a:r>
                <a:rPr lang="en-US" altLang="zh-TW" dirty="0" smtClean="0">
                  <a:solidFill>
                    <a:schemeClr val="tx2">
                      <a:lumMod val="40000"/>
                      <a:lumOff val="60000"/>
                    </a:schemeClr>
                  </a:solidFill>
                </a:rPr>
                <a:t>.</a:t>
              </a:r>
              <a:r>
                <a:rPr lang="zh-TW" altLang="en-US" dirty="0" smtClean="0">
                  <a:solidFill>
                    <a:schemeClr val="tx2">
                      <a:lumMod val="40000"/>
                      <a:lumOff val="60000"/>
                    </a:schemeClr>
                  </a:solidFill>
                </a:rPr>
                <a:t>更換</a:t>
              </a:r>
              <a:r>
                <a:rPr lang="en-US" altLang="zh-TW" dirty="0" err="1" smtClean="0">
                  <a:solidFill>
                    <a:schemeClr val="tx2">
                      <a:lumMod val="40000"/>
                      <a:lumOff val="60000"/>
                    </a:schemeClr>
                  </a:solidFill>
                </a:rPr>
                <a:t>patt.hiro</a:t>
              </a:r>
              <a:r>
                <a:rPr lang="zh-TW" altLang="zh-TW" dirty="0" smtClean="0">
                  <a:solidFill>
                    <a:schemeClr val="tx2">
                      <a:lumMod val="40000"/>
                      <a:lumOff val="60000"/>
                    </a:schemeClr>
                  </a:solidFill>
                </a:rPr>
                <a:t>檔案</a:t>
              </a:r>
              <a:r>
                <a:rPr lang="zh-TW" altLang="en-US" dirty="0" smtClean="0">
                  <a:solidFill>
                    <a:schemeClr val="tx2">
                      <a:lumMod val="40000"/>
                      <a:lumOff val="60000"/>
                    </a:schemeClr>
                  </a:solidFill>
                </a:rPr>
                <a:t>為</a:t>
              </a:r>
              <a:r>
                <a:rPr lang="zh-TW" altLang="zh-TW" dirty="0" smtClean="0">
                  <a:solidFill>
                    <a:schemeClr val="tx2">
                      <a:lumMod val="40000"/>
                      <a:lumOff val="60000"/>
                    </a:schemeClr>
                  </a:solidFill>
                </a:rPr>
                <a:t>自</a:t>
              </a:r>
              <a:r>
                <a:rPr lang="zh-TW" altLang="en-US" dirty="0" smtClean="0">
                  <a:solidFill>
                    <a:schemeClr val="tx2">
                      <a:lumMod val="40000"/>
                      <a:lumOff val="60000"/>
                    </a:schemeClr>
                  </a:solidFill>
                </a:rPr>
                <a:t>訂的</a:t>
              </a:r>
              <a:r>
                <a:rPr lang="zh-TW" altLang="zh-TW" dirty="0" smtClean="0">
                  <a:solidFill>
                    <a:schemeClr val="tx2">
                      <a:lumMod val="40000"/>
                      <a:lumOff val="60000"/>
                    </a:schemeClr>
                  </a:solidFill>
                </a:rPr>
                <a:t>圖示檔</a:t>
              </a:r>
              <a:endParaRPr lang="zh-TW" altLang="en-US" dirty="0">
                <a:solidFill>
                  <a:schemeClr val="tx2">
                    <a:lumMod val="40000"/>
                    <a:lumOff val="60000"/>
                  </a:schemeClr>
                </a:solidFill>
              </a:endParaRPr>
            </a:p>
          </p:txBody>
        </p:sp>
        <p:cxnSp>
          <p:nvCxnSpPr>
            <p:cNvPr id="21" name="直線單箭頭接點 20"/>
            <p:cNvCxnSpPr>
              <a:stCxn id="16" idx="3"/>
              <a:endCxn id="17" idx="1"/>
            </p:cNvCxnSpPr>
            <p:nvPr/>
          </p:nvCxnSpPr>
          <p:spPr>
            <a:xfrm>
              <a:off x="2193231" y="3262786"/>
              <a:ext cx="434553" cy="0"/>
            </a:xfrm>
            <a:prstGeom prst="straightConnector1">
              <a:avLst/>
            </a:prstGeom>
            <a:ln w="38100">
              <a:tailEnd type="arrow"/>
            </a:ln>
          </p:spPr>
          <p:style>
            <a:lnRef idx="1">
              <a:schemeClr val="accent1"/>
            </a:lnRef>
            <a:fillRef idx="2">
              <a:schemeClr val="accent1"/>
            </a:fillRef>
            <a:effectRef idx="1">
              <a:schemeClr val="accent1"/>
            </a:effectRef>
            <a:fontRef idx="minor">
              <a:schemeClr val="dk1"/>
            </a:fontRef>
          </p:style>
        </p:cxnSp>
        <p:cxnSp>
          <p:nvCxnSpPr>
            <p:cNvPr id="22" name="直線單箭頭接點 21"/>
            <p:cNvCxnSpPr>
              <a:stCxn id="17" idx="3"/>
              <a:endCxn id="18" idx="1"/>
            </p:cNvCxnSpPr>
            <p:nvPr/>
          </p:nvCxnSpPr>
          <p:spPr>
            <a:xfrm>
              <a:off x="4427984" y="3262786"/>
              <a:ext cx="576063" cy="0"/>
            </a:xfrm>
            <a:prstGeom prst="straightConnector1">
              <a:avLst/>
            </a:prstGeom>
            <a:ln w="38100">
              <a:tailEnd type="arrow"/>
            </a:ln>
          </p:spPr>
          <p:style>
            <a:lnRef idx="1">
              <a:schemeClr val="accent1"/>
            </a:lnRef>
            <a:fillRef idx="2">
              <a:schemeClr val="accent1"/>
            </a:fillRef>
            <a:effectRef idx="1">
              <a:schemeClr val="accent1"/>
            </a:effectRef>
            <a:fontRef idx="minor">
              <a:schemeClr val="dk1"/>
            </a:fontRef>
          </p:style>
        </p:cxnSp>
        <p:cxnSp>
          <p:nvCxnSpPr>
            <p:cNvPr id="23" name="圖案 22"/>
            <p:cNvCxnSpPr>
              <a:stCxn id="18" idx="3"/>
              <a:endCxn id="20" idx="1"/>
            </p:cNvCxnSpPr>
            <p:nvPr/>
          </p:nvCxnSpPr>
          <p:spPr>
            <a:xfrm flipH="1">
              <a:off x="1453115" y="3262786"/>
              <a:ext cx="5207117" cy="847195"/>
            </a:xfrm>
            <a:prstGeom prst="bentConnector5">
              <a:avLst>
                <a:gd name="adj1" fmla="val -3321"/>
                <a:gd name="adj2" fmla="val 50582"/>
                <a:gd name="adj3" fmla="val 103321"/>
              </a:avLst>
            </a:prstGeom>
            <a:ln w="38100">
              <a:tailEnd type="arrow"/>
            </a:ln>
          </p:spPr>
          <p:style>
            <a:lnRef idx="1">
              <a:schemeClr val="accent1"/>
            </a:lnRef>
            <a:fillRef idx="2">
              <a:schemeClr val="accent1"/>
            </a:fillRef>
            <a:effectRef idx="1">
              <a:schemeClr val="accent1"/>
            </a:effectRef>
            <a:fontRef idx="minor">
              <a:schemeClr val="dk1"/>
            </a:fontRef>
          </p:style>
        </p:cxnSp>
        <p:cxnSp>
          <p:nvCxnSpPr>
            <p:cNvPr id="24" name="直線單箭頭接點 23"/>
            <p:cNvCxnSpPr>
              <a:stCxn id="20" idx="3"/>
              <a:endCxn id="19" idx="1"/>
            </p:cNvCxnSpPr>
            <p:nvPr/>
          </p:nvCxnSpPr>
          <p:spPr>
            <a:xfrm>
              <a:off x="3109299" y="4109985"/>
              <a:ext cx="936103" cy="8507"/>
            </a:xfrm>
            <a:prstGeom prst="straightConnector1">
              <a:avLst/>
            </a:prstGeom>
            <a:ln w="38100">
              <a:tailEnd type="arrow"/>
            </a:ln>
          </p:spPr>
          <p:style>
            <a:lnRef idx="1">
              <a:schemeClr val="accent1"/>
            </a:lnRef>
            <a:fillRef idx="2">
              <a:schemeClr val="accent1"/>
            </a:fillRef>
            <a:effectRef idx="1">
              <a:schemeClr val="accent1"/>
            </a:effectRef>
            <a:fontRef idx="minor">
              <a:schemeClr val="dk1"/>
            </a:fontRef>
          </p:style>
        </p:cxnSp>
      </p:grpSp>
    </p:spTree>
    <p:extLst>
      <p:ext uri="{BB962C8B-B14F-4D97-AF65-F5344CB8AC3E}">
        <p14:creationId xmlns="" xmlns:p14="http://schemas.microsoft.com/office/powerpoint/2010/main" val="2175372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３</a:t>
            </a:r>
            <a:r>
              <a:rPr lang="en-US" altLang="zh-TW" dirty="0" smtClean="0"/>
              <a:t>.</a:t>
            </a:r>
            <a:r>
              <a:rPr lang="zh-TW" altLang="en-US" dirty="0" smtClean="0"/>
              <a:t>５：其他圖卡更換測試（</a:t>
            </a:r>
            <a:r>
              <a:rPr lang="en-US" altLang="zh-TW" dirty="0" smtClean="0"/>
              <a:t>2</a:t>
            </a:r>
            <a:r>
              <a:rPr lang="zh-TW" altLang="en-US" dirty="0" smtClean="0"/>
              <a:t>）</a:t>
            </a:r>
            <a:endParaRPr lang="zh-TW" altLang="en-US" dirty="0"/>
          </a:p>
        </p:txBody>
      </p:sp>
      <p:sp>
        <p:nvSpPr>
          <p:cNvPr id="3" name="內容版面配置區 2"/>
          <p:cNvSpPr>
            <a:spLocks noGrp="1"/>
          </p:cNvSpPr>
          <p:nvPr>
            <p:ph sz="quarter" idx="1"/>
          </p:nvPr>
        </p:nvSpPr>
        <p:spPr/>
        <p:txBody>
          <a:bodyPr/>
          <a:lstStyle/>
          <a:p>
            <a:r>
              <a:rPr lang="zh-TW" altLang="zh-TW" dirty="0"/>
              <a:t>試著再將</a:t>
            </a:r>
            <a:r>
              <a:rPr lang="en-US" altLang="zh-TW" dirty="0"/>
              <a:t>setting.xml</a:t>
            </a:r>
            <a:r>
              <a:rPr lang="zh-TW" altLang="zh-TW" dirty="0"/>
              <a:t>更改成其他圖卡檔並進行測試</a:t>
            </a:r>
            <a:r>
              <a:rPr lang="zh-TW" altLang="zh-TW" dirty="0" smtClean="0"/>
              <a:t>。此範例圖檔為</a:t>
            </a:r>
            <a:r>
              <a:rPr lang="zh-TW" altLang="en-US" dirty="0" smtClean="0"/>
              <a:t>「</a:t>
            </a:r>
            <a:r>
              <a:rPr lang="en-US" altLang="zh-TW" dirty="0" smtClean="0"/>
              <a:t>W</a:t>
            </a:r>
            <a:r>
              <a:rPr lang="zh-TW" altLang="en-US" dirty="0" smtClean="0"/>
              <a:t>」圖卡，對應的特徵檔為：</a:t>
            </a:r>
            <a:r>
              <a:rPr lang="en-US" altLang="zh-TW" dirty="0" smtClean="0"/>
              <a:t> </a:t>
            </a:r>
            <a:r>
              <a:rPr lang="en-US" altLang="zh-TW" dirty="0" err="1" smtClean="0"/>
              <a:t>patt.w</a:t>
            </a:r>
            <a:r>
              <a:rPr lang="zh-TW" altLang="en-US" dirty="0" smtClean="0"/>
              <a:t>。</a:t>
            </a:r>
            <a:endParaRPr lang="zh-TW" altLang="en-US"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52</a:t>
            </a:fld>
            <a:endParaRPr lang="zh-TW" altLang="en-US"/>
          </a:p>
        </p:txBody>
      </p:sp>
      <p:pic>
        <p:nvPicPr>
          <p:cNvPr id="10242" name="Picture 2"/>
          <p:cNvPicPr>
            <a:picLocks noChangeAspect="1" noChangeArrowheads="1"/>
          </p:cNvPicPr>
          <p:nvPr/>
        </p:nvPicPr>
        <p:blipFill>
          <a:blip r:embed="rId2" cstate="print"/>
          <a:srcRect/>
          <a:stretch>
            <a:fillRect/>
          </a:stretch>
        </p:blipFill>
        <p:spPr bwMode="auto">
          <a:xfrm>
            <a:off x="2056978" y="2924944"/>
            <a:ext cx="5659683" cy="3933056"/>
          </a:xfrm>
          <a:prstGeom prst="rect">
            <a:avLst/>
          </a:prstGeom>
          <a:noFill/>
          <a:ln w="9525">
            <a:noFill/>
            <a:miter lim="800000"/>
            <a:headEnd/>
            <a:tailEnd/>
          </a:ln>
        </p:spPr>
      </p:pic>
    </p:spTree>
    <p:extLst>
      <p:ext uri="{BB962C8B-B14F-4D97-AF65-F5344CB8AC3E}">
        <p14:creationId xmlns:p14="http://schemas.microsoft.com/office/powerpoint/2010/main" xmlns="" val="723957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３</a:t>
            </a:r>
            <a:r>
              <a:rPr lang="en-US" altLang="zh-TW" dirty="0" smtClean="0"/>
              <a:t>.</a:t>
            </a:r>
            <a:r>
              <a:rPr lang="zh-TW" altLang="en-US" dirty="0" smtClean="0"/>
              <a:t>５：其他圖卡更換測試（</a:t>
            </a:r>
            <a:r>
              <a:rPr lang="en-US" altLang="zh-TW" dirty="0" smtClean="0"/>
              <a:t>3</a:t>
            </a:r>
            <a:r>
              <a:rPr lang="zh-TW" altLang="en-US" dirty="0" smtClean="0"/>
              <a:t>）</a:t>
            </a:r>
            <a:endParaRPr lang="zh-TW" altLang="en-US" dirty="0"/>
          </a:p>
        </p:txBody>
      </p:sp>
      <p:sp>
        <p:nvSpPr>
          <p:cNvPr id="3" name="內容版面配置區 2"/>
          <p:cNvSpPr>
            <a:spLocks noGrp="1"/>
          </p:cNvSpPr>
          <p:nvPr>
            <p:ph sz="quarter" idx="1"/>
          </p:nvPr>
        </p:nvSpPr>
        <p:spPr>
          <a:xfrm>
            <a:off x="301752" y="1527048"/>
            <a:ext cx="8503920" cy="1325888"/>
          </a:xfrm>
        </p:spPr>
        <p:txBody>
          <a:bodyPr/>
          <a:lstStyle/>
          <a:p>
            <a:r>
              <a:rPr lang="zh-TW" altLang="zh-TW" dirty="0"/>
              <a:t>試著再將</a:t>
            </a:r>
            <a:r>
              <a:rPr lang="en-US" altLang="zh-TW" dirty="0"/>
              <a:t>setting.xml</a:t>
            </a:r>
            <a:r>
              <a:rPr lang="zh-TW" altLang="zh-TW" dirty="0"/>
              <a:t>更改成其他圖</a:t>
            </a:r>
            <a:r>
              <a:rPr lang="zh-TW" altLang="zh-TW" dirty="0" smtClean="0"/>
              <a:t>卡</a:t>
            </a:r>
            <a:r>
              <a:rPr lang="zh-TW" altLang="en-US" dirty="0" smtClean="0"/>
              <a:t>特徵</a:t>
            </a:r>
            <a:r>
              <a:rPr lang="zh-TW" altLang="zh-TW" dirty="0" smtClean="0"/>
              <a:t>檔</a:t>
            </a:r>
            <a:r>
              <a:rPr lang="zh-TW" altLang="zh-TW" dirty="0"/>
              <a:t>並進行測試。此範例圖檔</a:t>
            </a:r>
            <a:r>
              <a:rPr lang="zh-TW" altLang="zh-TW" dirty="0" smtClean="0"/>
              <a:t>為</a:t>
            </a:r>
            <a:r>
              <a:rPr lang="zh-TW" altLang="en-US" dirty="0" smtClean="0"/>
              <a:t>「</a:t>
            </a:r>
            <a:r>
              <a:rPr lang="en-US" altLang="zh-TW" dirty="0" smtClean="0"/>
              <a:t>Mark</a:t>
            </a:r>
            <a:r>
              <a:rPr lang="zh-TW" altLang="en-US" dirty="0" smtClean="0"/>
              <a:t>」圖卡，對應的特徵檔為：</a:t>
            </a:r>
            <a:r>
              <a:rPr lang="en-US" altLang="zh-TW" dirty="0" smtClean="0"/>
              <a:t> </a:t>
            </a:r>
            <a:r>
              <a:rPr lang="en-US" altLang="zh-TW" dirty="0" err="1" smtClean="0"/>
              <a:t>patt.mark</a:t>
            </a:r>
            <a:r>
              <a:rPr lang="zh-TW" altLang="en-US" dirty="0" smtClean="0"/>
              <a:t>。</a:t>
            </a:r>
            <a:endParaRPr lang="zh-TW" altLang="en-US"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53</a:t>
            </a:fld>
            <a:endParaRPr lang="zh-TW" altLang="en-US"/>
          </a:p>
        </p:txBody>
      </p:sp>
      <p:pic>
        <p:nvPicPr>
          <p:cNvPr id="9218" name="Picture 2"/>
          <p:cNvPicPr>
            <a:picLocks noChangeAspect="1" noChangeArrowheads="1"/>
          </p:cNvPicPr>
          <p:nvPr/>
        </p:nvPicPr>
        <p:blipFill>
          <a:blip r:embed="rId2" cstate="print"/>
          <a:srcRect/>
          <a:stretch>
            <a:fillRect/>
          </a:stretch>
        </p:blipFill>
        <p:spPr bwMode="auto">
          <a:xfrm>
            <a:off x="1835696" y="2777639"/>
            <a:ext cx="5832648" cy="4080360"/>
          </a:xfrm>
          <a:prstGeom prst="rect">
            <a:avLst/>
          </a:prstGeom>
          <a:noFill/>
          <a:ln w="9525">
            <a:noFill/>
            <a:miter lim="800000"/>
            <a:headEnd/>
            <a:tailEnd/>
          </a:ln>
        </p:spPr>
      </p:pic>
    </p:spTree>
    <p:extLst>
      <p:ext uri="{BB962C8B-B14F-4D97-AF65-F5344CB8AC3E}">
        <p14:creationId xmlns:p14="http://schemas.microsoft.com/office/powerpoint/2010/main" xmlns="" val="7239572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步驟４</a:t>
            </a:r>
            <a:r>
              <a:rPr lang="en-US" altLang="zh-TW" dirty="0" smtClean="0"/>
              <a:t> </a:t>
            </a:r>
            <a:r>
              <a:rPr lang="zh-TW" altLang="en-US" dirty="0" smtClean="0"/>
              <a:t>：</a:t>
            </a:r>
            <a:r>
              <a:rPr lang="zh-TW" altLang="zh-TW" dirty="0" smtClean="0"/>
              <a:t>設定連</a:t>
            </a:r>
            <a:r>
              <a:rPr lang="zh-TW" altLang="en-US" dirty="0" smtClean="0"/>
              <a:t>結３</a:t>
            </a:r>
            <a:r>
              <a:rPr lang="en-US" altLang="zh-TW" dirty="0" smtClean="0"/>
              <a:t>D</a:t>
            </a:r>
            <a:r>
              <a:rPr lang="zh-TW" altLang="zh-TW" dirty="0" smtClean="0"/>
              <a:t>模</a:t>
            </a:r>
            <a:r>
              <a:rPr lang="zh-TW" altLang="en-US" dirty="0" smtClean="0"/>
              <a:t>組</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54</a:t>
            </a:fld>
            <a:endParaRPr lang="zh-TW" altLang="en-US"/>
          </a:p>
        </p:txBody>
      </p:sp>
      <p:sp>
        <p:nvSpPr>
          <p:cNvPr id="4" name="內容版面配置區 3"/>
          <p:cNvSpPr>
            <a:spLocks noGrp="1"/>
          </p:cNvSpPr>
          <p:nvPr>
            <p:ph sz="quarter" idx="1"/>
          </p:nvPr>
        </p:nvSpPr>
        <p:spPr/>
        <p:txBody>
          <a:bodyPr/>
          <a:lstStyle/>
          <a:p>
            <a:r>
              <a:rPr lang="zh-TW" altLang="en-US" dirty="0" smtClean="0"/>
              <a:t>接著介紹步驟４：</a:t>
            </a:r>
            <a:r>
              <a:rPr lang="zh-TW" altLang="zh-TW" dirty="0" smtClean="0"/>
              <a:t>設定連</a:t>
            </a:r>
            <a:r>
              <a:rPr lang="zh-TW" altLang="en-US" dirty="0" smtClean="0"/>
              <a:t>結３</a:t>
            </a:r>
            <a:r>
              <a:rPr lang="en-US" altLang="zh-TW" dirty="0" smtClean="0"/>
              <a:t>D</a:t>
            </a:r>
            <a:r>
              <a:rPr lang="zh-TW" altLang="zh-TW" dirty="0" smtClean="0"/>
              <a:t>模</a:t>
            </a:r>
            <a:r>
              <a:rPr lang="zh-TW" altLang="en-US" dirty="0" smtClean="0"/>
              <a:t>組。</a:t>
            </a:r>
            <a:endParaRPr lang="en-US" altLang="zh-TW" dirty="0" smtClean="0"/>
          </a:p>
          <a:p>
            <a:r>
              <a:rPr lang="zh-TW" altLang="en-US" dirty="0" smtClean="0"/>
              <a:t>將套件內建的３</a:t>
            </a:r>
            <a:r>
              <a:rPr lang="en-US" altLang="zh-TW" dirty="0" smtClean="0"/>
              <a:t>D</a:t>
            </a:r>
            <a:r>
              <a:rPr lang="zh-TW" altLang="en-US" dirty="0" smtClean="0"/>
              <a:t>模組，置換成自行製作的３</a:t>
            </a:r>
            <a:r>
              <a:rPr lang="en-US" altLang="zh-TW" dirty="0" smtClean="0"/>
              <a:t>D</a:t>
            </a:r>
            <a:r>
              <a:rPr lang="zh-TW" altLang="en-US" dirty="0" smtClean="0"/>
              <a:t>模組。</a:t>
            </a:r>
            <a:endParaRPr lang="zh-TW" altLang="en-US" dirty="0"/>
          </a:p>
        </p:txBody>
      </p:sp>
      <p:grpSp>
        <p:nvGrpSpPr>
          <p:cNvPr id="15" name="群組 14"/>
          <p:cNvGrpSpPr/>
          <p:nvPr/>
        </p:nvGrpSpPr>
        <p:grpSpPr>
          <a:xfrm>
            <a:off x="921452" y="3573016"/>
            <a:ext cx="7250948" cy="2376264"/>
            <a:chOff x="539552" y="2636912"/>
            <a:chExt cx="7250948" cy="2376264"/>
          </a:xfrm>
        </p:grpSpPr>
        <p:cxnSp>
          <p:nvCxnSpPr>
            <p:cNvPr id="25" name="圖案 24"/>
            <p:cNvCxnSpPr>
              <a:stCxn id="30" idx="3"/>
              <a:endCxn id="31" idx="1"/>
            </p:cNvCxnSpPr>
            <p:nvPr/>
          </p:nvCxnSpPr>
          <p:spPr>
            <a:xfrm flipH="1">
              <a:off x="1569524" y="3068960"/>
              <a:ext cx="6220976" cy="1512168"/>
            </a:xfrm>
            <a:prstGeom prst="bentConnector5">
              <a:avLst>
                <a:gd name="adj1" fmla="val -3675"/>
                <a:gd name="adj2" fmla="val 50000"/>
                <a:gd name="adj3" fmla="val 103675"/>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a:stCxn id="27" idx="3"/>
              <a:endCxn id="28" idx="1"/>
            </p:cNvCxnSpPr>
            <p:nvPr/>
          </p:nvCxnSpPr>
          <p:spPr>
            <a:xfrm>
              <a:off x="2461908" y="3068960"/>
              <a:ext cx="66993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7" name="圓角矩形 26"/>
            <p:cNvSpPr/>
            <p:nvPr/>
          </p:nvSpPr>
          <p:spPr>
            <a:xfrm>
              <a:off x="539552" y="2636912"/>
              <a:ext cx="1922356" cy="864096"/>
            </a:xfrm>
            <a:prstGeom prst="roundRect">
              <a:avLst/>
            </a:prstGeom>
            <a:solidFill>
              <a:srgbClr val="D5DFDF"/>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smtClean="0">
                  <a:solidFill>
                    <a:srgbClr val="A0A5B8"/>
                  </a:solidFill>
                </a:rPr>
                <a:t>１</a:t>
              </a:r>
              <a:r>
                <a:rPr lang="en-US" altLang="zh-TW" dirty="0" smtClean="0">
                  <a:solidFill>
                    <a:srgbClr val="A0A5B8"/>
                  </a:solidFill>
                </a:rPr>
                <a:t>.</a:t>
              </a:r>
              <a:r>
                <a:rPr lang="zh-TW" altLang="en-US" dirty="0" smtClean="0">
                  <a:solidFill>
                    <a:srgbClr val="A0A5B8"/>
                  </a:solidFill>
                </a:rPr>
                <a:t>圖卡製作</a:t>
              </a:r>
            </a:p>
          </p:txBody>
        </p:sp>
        <p:sp>
          <p:nvSpPr>
            <p:cNvPr id="28" name="圓角矩形 27"/>
            <p:cNvSpPr/>
            <p:nvPr/>
          </p:nvSpPr>
          <p:spPr>
            <a:xfrm>
              <a:off x="3131840" y="2636912"/>
              <a:ext cx="1922356" cy="864096"/>
            </a:xfrm>
            <a:prstGeom prst="roundRect">
              <a:avLst/>
            </a:prstGeom>
            <a:solidFill>
              <a:srgbClr val="D5DFDF"/>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smtClean="0">
                  <a:solidFill>
                    <a:srgbClr val="A0A5B8"/>
                  </a:solidFill>
                </a:rPr>
                <a:t>２</a:t>
              </a:r>
              <a:r>
                <a:rPr lang="en-US" altLang="zh-TW" dirty="0" smtClean="0">
                  <a:solidFill>
                    <a:srgbClr val="A0A5B8"/>
                  </a:solidFill>
                </a:rPr>
                <a:t>.</a:t>
              </a:r>
              <a:r>
                <a:rPr lang="zh-TW" altLang="en-US" dirty="0" smtClean="0">
                  <a:solidFill>
                    <a:srgbClr val="A0A5B8"/>
                  </a:solidFill>
                </a:rPr>
                <a:t>產生圖卡特徵檔</a:t>
              </a:r>
            </a:p>
          </p:txBody>
        </p:sp>
        <p:cxnSp>
          <p:nvCxnSpPr>
            <p:cNvPr id="29" name="直線單箭頭接點 28"/>
            <p:cNvCxnSpPr>
              <a:stCxn id="28" idx="3"/>
              <a:endCxn id="30" idx="1"/>
            </p:cNvCxnSpPr>
            <p:nvPr/>
          </p:nvCxnSpPr>
          <p:spPr>
            <a:xfrm>
              <a:off x="5054196" y="3068960"/>
              <a:ext cx="81394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0" name="圓角矩形 29"/>
            <p:cNvSpPr/>
            <p:nvPr/>
          </p:nvSpPr>
          <p:spPr>
            <a:xfrm>
              <a:off x="5868144" y="2636912"/>
              <a:ext cx="1922356" cy="864096"/>
            </a:xfrm>
            <a:prstGeom prst="roundRect">
              <a:avLst/>
            </a:prstGeom>
            <a:solidFill>
              <a:schemeClr val="accent3">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rgbClr val="A0A5B8"/>
                  </a:solidFill>
                </a:rPr>
                <a:t>３</a:t>
              </a:r>
              <a:r>
                <a:rPr lang="en-US" altLang="zh-TW" dirty="0" smtClean="0">
                  <a:solidFill>
                    <a:srgbClr val="A0A5B8"/>
                  </a:solidFill>
                </a:rPr>
                <a:t>.</a:t>
              </a:r>
              <a:r>
                <a:rPr lang="zh-TW" altLang="en-US" dirty="0" smtClean="0">
                  <a:solidFill>
                    <a:srgbClr val="A0A5B8"/>
                  </a:solidFill>
                </a:rPr>
                <a:t>設定連結成自訂圖</a:t>
              </a:r>
              <a:r>
                <a:rPr lang="zh-TW" altLang="zh-TW" dirty="0" smtClean="0">
                  <a:solidFill>
                    <a:srgbClr val="A0A5B8"/>
                  </a:solidFill>
                </a:rPr>
                <a:t>卡</a:t>
              </a:r>
              <a:endParaRPr lang="zh-TW" altLang="en-US" dirty="0">
                <a:solidFill>
                  <a:srgbClr val="A0A5B8"/>
                </a:solidFill>
              </a:endParaRPr>
            </a:p>
          </p:txBody>
        </p:sp>
        <p:sp>
          <p:nvSpPr>
            <p:cNvPr id="31" name="圓角矩形 30"/>
            <p:cNvSpPr/>
            <p:nvPr/>
          </p:nvSpPr>
          <p:spPr>
            <a:xfrm>
              <a:off x="1569524" y="4149080"/>
              <a:ext cx="1922356" cy="864096"/>
            </a:xfrm>
            <a:prstGeom prst="roundRect">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smtClean="0">
                  <a:solidFill>
                    <a:schemeClr val="tx1"/>
                  </a:solidFill>
                </a:rPr>
                <a:t>４</a:t>
              </a:r>
              <a:r>
                <a:rPr lang="en-US" altLang="zh-TW" dirty="0" smtClean="0">
                  <a:solidFill>
                    <a:schemeClr val="tx1"/>
                  </a:solidFill>
                </a:rPr>
                <a:t>.</a:t>
              </a:r>
              <a:r>
                <a:rPr lang="zh-TW" altLang="zh-TW" dirty="0" smtClean="0">
                  <a:solidFill>
                    <a:schemeClr val="tx1"/>
                  </a:solidFill>
                </a:rPr>
                <a:t>設定連</a:t>
              </a:r>
              <a:r>
                <a:rPr lang="zh-TW" altLang="en-US" dirty="0" smtClean="0">
                  <a:solidFill>
                    <a:schemeClr val="tx1"/>
                  </a:solidFill>
                </a:rPr>
                <a:t>結３</a:t>
              </a:r>
              <a:r>
                <a:rPr lang="en-US" altLang="zh-TW" dirty="0" smtClean="0">
                  <a:solidFill>
                    <a:schemeClr val="tx1"/>
                  </a:solidFill>
                </a:rPr>
                <a:t>D</a:t>
              </a:r>
              <a:r>
                <a:rPr lang="zh-TW" altLang="zh-TW" dirty="0" smtClean="0">
                  <a:solidFill>
                    <a:schemeClr val="tx1"/>
                  </a:solidFill>
                </a:rPr>
                <a:t>模</a:t>
              </a:r>
              <a:r>
                <a:rPr lang="zh-TW" altLang="en-US" dirty="0" smtClean="0">
                  <a:solidFill>
                    <a:schemeClr val="tx1"/>
                  </a:solidFill>
                </a:rPr>
                <a:t>組</a:t>
              </a:r>
              <a:endParaRPr lang="zh-TW" altLang="en-US" dirty="0">
                <a:solidFill>
                  <a:schemeClr val="tx1"/>
                </a:solidFill>
              </a:endParaRPr>
            </a:p>
          </p:txBody>
        </p:sp>
        <p:cxnSp>
          <p:nvCxnSpPr>
            <p:cNvPr id="32" name="直線單箭頭接點 31"/>
            <p:cNvCxnSpPr>
              <a:stCxn id="31" idx="3"/>
              <a:endCxn id="33" idx="1"/>
            </p:cNvCxnSpPr>
            <p:nvPr/>
          </p:nvCxnSpPr>
          <p:spPr>
            <a:xfrm>
              <a:off x="3491880" y="4581128"/>
              <a:ext cx="102997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3" name="圓角矩形 32"/>
            <p:cNvSpPr/>
            <p:nvPr/>
          </p:nvSpPr>
          <p:spPr>
            <a:xfrm>
              <a:off x="4521852" y="4149080"/>
              <a:ext cx="1922356" cy="86409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smtClean="0">
                  <a:solidFill>
                    <a:srgbClr val="A0A5B8"/>
                  </a:solidFill>
                </a:rPr>
                <a:t>５</a:t>
              </a:r>
              <a:r>
                <a:rPr lang="en-US" altLang="zh-TW" dirty="0" smtClean="0">
                  <a:solidFill>
                    <a:srgbClr val="A0A5B8"/>
                  </a:solidFill>
                </a:rPr>
                <a:t>.</a:t>
              </a:r>
              <a:r>
                <a:rPr lang="zh-TW" altLang="zh-TW" dirty="0" smtClean="0">
                  <a:solidFill>
                    <a:srgbClr val="A0A5B8"/>
                  </a:solidFill>
                </a:rPr>
                <a:t>將</a:t>
              </a:r>
              <a:r>
                <a:rPr lang="zh-TW" altLang="en-US" dirty="0" smtClean="0">
                  <a:solidFill>
                    <a:srgbClr val="A0A5B8"/>
                  </a:solidFill>
                </a:rPr>
                <a:t>３</a:t>
              </a:r>
              <a:r>
                <a:rPr lang="en-US" altLang="zh-TW" dirty="0" smtClean="0">
                  <a:solidFill>
                    <a:srgbClr val="A0A5B8"/>
                  </a:solidFill>
                </a:rPr>
                <a:t>D</a:t>
              </a:r>
              <a:r>
                <a:rPr lang="zh-TW" altLang="zh-TW" dirty="0" smtClean="0">
                  <a:solidFill>
                    <a:srgbClr val="A0A5B8"/>
                  </a:solidFill>
                </a:rPr>
                <a:t>模</a:t>
              </a:r>
              <a:r>
                <a:rPr lang="zh-TW" altLang="en-US" dirty="0" smtClean="0">
                  <a:solidFill>
                    <a:srgbClr val="A0A5B8"/>
                  </a:solidFill>
                </a:rPr>
                <a:t>組顯示於實境中</a:t>
              </a:r>
              <a:endParaRPr lang="zh-TW" altLang="en-US" dirty="0">
                <a:solidFill>
                  <a:srgbClr val="A0A5B8"/>
                </a:solidFill>
              </a:endParaRPr>
            </a:p>
          </p:txBody>
        </p:sp>
      </p:grpSp>
    </p:spTree>
    <p:extLst>
      <p:ext uri="{BB962C8B-B14F-4D97-AF65-F5344CB8AC3E}">
        <p14:creationId xmlns="" xmlns:p14="http://schemas.microsoft.com/office/powerpoint/2010/main" val="11050897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步驟４</a:t>
            </a:r>
            <a:r>
              <a:rPr lang="en-US" altLang="zh-TW" dirty="0" smtClean="0"/>
              <a:t> </a:t>
            </a:r>
            <a:r>
              <a:rPr lang="zh-TW" altLang="en-US" dirty="0" smtClean="0"/>
              <a:t>：</a:t>
            </a:r>
            <a:r>
              <a:rPr lang="zh-TW" altLang="zh-TW" dirty="0" smtClean="0"/>
              <a:t>設定連</a:t>
            </a:r>
            <a:r>
              <a:rPr lang="zh-TW" altLang="en-US" dirty="0" smtClean="0"/>
              <a:t>結３</a:t>
            </a:r>
            <a:r>
              <a:rPr lang="en-US" altLang="zh-TW" dirty="0" smtClean="0"/>
              <a:t>D</a:t>
            </a:r>
            <a:r>
              <a:rPr lang="zh-TW" altLang="zh-TW" dirty="0" smtClean="0"/>
              <a:t>模</a:t>
            </a:r>
            <a:r>
              <a:rPr lang="zh-TW" altLang="en-US" dirty="0" smtClean="0"/>
              <a:t>組</a:t>
            </a:r>
            <a:endParaRPr lang="zh-TW" altLang="zh-TW" dirty="0"/>
          </a:p>
        </p:txBody>
      </p:sp>
      <p:sp>
        <p:nvSpPr>
          <p:cNvPr id="3" name="內容版面配置區 2"/>
          <p:cNvSpPr>
            <a:spLocks noGrp="1"/>
          </p:cNvSpPr>
          <p:nvPr>
            <p:ph sz="quarter" idx="1"/>
          </p:nvPr>
        </p:nvSpPr>
        <p:spPr/>
        <p:txBody>
          <a:bodyPr>
            <a:normAutofit/>
          </a:bodyPr>
          <a:lstStyle/>
          <a:p>
            <a:r>
              <a:rPr lang="zh-TW" altLang="zh-TW" sz="2400" dirty="0"/>
              <a:t>在如何修改為自訂</a:t>
            </a:r>
            <a:r>
              <a:rPr lang="en-US" altLang="zh-TW" sz="2400" dirty="0"/>
              <a:t>Marker</a:t>
            </a:r>
            <a:r>
              <a:rPr lang="zh-TW" altLang="zh-TW" sz="2400" dirty="0" smtClean="0"/>
              <a:t>的</a:t>
            </a:r>
            <a:r>
              <a:rPr lang="zh-TW" altLang="en-US" sz="2400" dirty="0" smtClean="0"/>
              <a:t>步驟</a:t>
            </a:r>
            <a:r>
              <a:rPr lang="zh-TW" altLang="zh-TW" sz="2400" dirty="0" smtClean="0"/>
              <a:t>中</a:t>
            </a:r>
            <a:r>
              <a:rPr lang="zh-TW" altLang="zh-TW" sz="2400" dirty="0"/>
              <a:t>學會更換為自己的</a:t>
            </a:r>
            <a:r>
              <a:rPr lang="en-US" altLang="zh-TW" sz="2400" dirty="0"/>
              <a:t>Marker</a:t>
            </a:r>
            <a:r>
              <a:rPr lang="zh-TW" altLang="zh-TW" sz="2400" dirty="0"/>
              <a:t>後</a:t>
            </a:r>
            <a:r>
              <a:rPr lang="zh-TW" altLang="zh-TW" sz="2400" dirty="0" smtClean="0"/>
              <a:t>，</a:t>
            </a:r>
            <a:r>
              <a:rPr lang="zh-TW" altLang="en-US" sz="2400" dirty="0" smtClean="0"/>
              <a:t>下一步就是要會將原先的３</a:t>
            </a:r>
            <a:r>
              <a:rPr lang="en-US" altLang="zh-TW" sz="2400" dirty="0" smtClean="0"/>
              <a:t>D</a:t>
            </a:r>
            <a:r>
              <a:rPr lang="zh-TW" altLang="zh-TW" sz="2400" dirty="0" smtClean="0"/>
              <a:t>模組</a:t>
            </a:r>
            <a:r>
              <a:rPr lang="zh-TW" altLang="en-US" sz="2400" dirty="0" smtClean="0"/>
              <a:t>置換成自己的３</a:t>
            </a:r>
            <a:r>
              <a:rPr lang="en-US" altLang="zh-TW" sz="2400" dirty="0" smtClean="0"/>
              <a:t>D</a:t>
            </a:r>
            <a:r>
              <a:rPr lang="zh-TW" altLang="zh-TW" sz="2400" dirty="0" smtClean="0"/>
              <a:t>模組</a:t>
            </a:r>
            <a:r>
              <a:rPr lang="zh-TW" altLang="en-US" sz="2400" dirty="0" smtClean="0"/>
              <a:t>。</a:t>
            </a:r>
            <a:endParaRPr lang="en-US" altLang="zh-TW" sz="2400" dirty="0" smtClean="0"/>
          </a:p>
          <a:p>
            <a:r>
              <a:rPr lang="zh-TW" altLang="en-US" sz="2400" dirty="0" smtClean="0"/>
              <a:t>而所要置換３</a:t>
            </a:r>
            <a:r>
              <a:rPr lang="en-US" altLang="zh-TW" sz="2400" dirty="0" smtClean="0"/>
              <a:t>D</a:t>
            </a:r>
            <a:r>
              <a:rPr lang="zh-TW" altLang="zh-TW" sz="2400" dirty="0" smtClean="0"/>
              <a:t>模組</a:t>
            </a:r>
            <a:r>
              <a:rPr lang="zh-TW" altLang="en-US" sz="2400" dirty="0" smtClean="0"/>
              <a:t>，包含要自己所製作的紋理圖檔及「</a:t>
            </a:r>
            <a:r>
              <a:rPr lang="en-US" altLang="zh-TW" sz="2400" dirty="0" smtClean="0"/>
              <a:t>.X</a:t>
            </a:r>
            <a:r>
              <a:rPr lang="zh-TW" altLang="en-US" sz="2400" dirty="0" smtClean="0"/>
              <a:t>」檔。「</a:t>
            </a:r>
            <a:r>
              <a:rPr lang="en-US" altLang="zh-TW" sz="2400" dirty="0" smtClean="0"/>
              <a:t>.X</a:t>
            </a:r>
            <a:r>
              <a:rPr lang="zh-TW" altLang="en-US" sz="2400" dirty="0" smtClean="0"/>
              <a:t>」檔是</a:t>
            </a:r>
            <a:r>
              <a:rPr lang="en-US" altLang="zh-TW" sz="2400" dirty="0" smtClean="0"/>
              <a:t>DirectX</a:t>
            </a:r>
            <a:r>
              <a:rPr lang="zh-TW" altLang="en-US" sz="2400" dirty="0" smtClean="0"/>
              <a:t>的３</a:t>
            </a:r>
            <a:r>
              <a:rPr lang="en-US" altLang="zh-TW" sz="2400" dirty="0" smtClean="0"/>
              <a:t>D</a:t>
            </a:r>
            <a:r>
              <a:rPr lang="zh-TW" altLang="zh-TW" sz="2400" dirty="0" smtClean="0"/>
              <a:t>模組</a:t>
            </a:r>
            <a:r>
              <a:rPr lang="zh-TW" altLang="en-US" sz="2400" dirty="0" smtClean="0"/>
              <a:t>輸出格式，使用３</a:t>
            </a:r>
            <a:r>
              <a:rPr lang="en-US" altLang="zh-TW" sz="2400" dirty="0" smtClean="0"/>
              <a:t>D</a:t>
            </a:r>
            <a:r>
              <a:rPr lang="zh-TW" altLang="en-US" sz="2400" dirty="0" smtClean="0"/>
              <a:t>繪圖軟體製作的３</a:t>
            </a:r>
            <a:r>
              <a:rPr lang="en-US" altLang="zh-TW" sz="2400" dirty="0" smtClean="0"/>
              <a:t>D</a:t>
            </a:r>
            <a:r>
              <a:rPr lang="zh-TW" altLang="zh-TW" sz="2400" dirty="0" smtClean="0"/>
              <a:t>模組</a:t>
            </a:r>
            <a:r>
              <a:rPr lang="zh-TW" altLang="en-US" sz="2400" dirty="0" smtClean="0"/>
              <a:t>需要轉存為「</a:t>
            </a:r>
            <a:r>
              <a:rPr lang="en-US" altLang="zh-TW" sz="2400" dirty="0" smtClean="0"/>
              <a:t>.X</a:t>
            </a:r>
            <a:r>
              <a:rPr lang="zh-TW" altLang="en-US" sz="2400" dirty="0" smtClean="0"/>
              <a:t>」檔才能將原先的３</a:t>
            </a:r>
            <a:r>
              <a:rPr lang="en-US" altLang="zh-TW" sz="2400" dirty="0" smtClean="0"/>
              <a:t>D</a:t>
            </a:r>
            <a:r>
              <a:rPr lang="zh-TW" altLang="zh-TW" sz="2400" dirty="0" smtClean="0"/>
              <a:t>模組</a:t>
            </a:r>
            <a:r>
              <a:rPr lang="zh-TW" altLang="en-US" sz="2400" dirty="0" smtClean="0"/>
              <a:t>置換掉。</a:t>
            </a:r>
            <a:endParaRPr lang="en-US" altLang="zh-TW" sz="2400" dirty="0" smtClean="0"/>
          </a:p>
          <a:p>
            <a:endParaRPr lang="zh-TW" altLang="zh-TW" sz="2400" dirty="0"/>
          </a:p>
          <a:p>
            <a:endParaRPr lang="zh-TW" altLang="en-US" sz="2400" dirty="0"/>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55</a:t>
            </a:fld>
            <a:endParaRPr lang="zh-TW" altLang="en-US"/>
          </a:p>
        </p:txBody>
      </p:sp>
    </p:spTree>
    <p:extLst>
      <p:ext uri="{BB962C8B-B14F-4D97-AF65-F5344CB8AC3E}">
        <p14:creationId xmlns:p14="http://schemas.microsoft.com/office/powerpoint/2010/main" xmlns="" val="15518461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3600" dirty="0" smtClean="0">
                <a:latin typeface="Arial Black" pitchFamily="34" charset="0"/>
              </a:rPr>
              <a:t>使用</a:t>
            </a:r>
            <a:r>
              <a:rPr lang="zh-TW" altLang="zh-TW" sz="3600" dirty="0" smtClean="0"/>
              <a:t>３</a:t>
            </a:r>
            <a:r>
              <a:rPr lang="en-US" altLang="zh-TW" sz="3600" dirty="0" smtClean="0">
                <a:latin typeface="Arial Black" pitchFamily="34" charset="0"/>
              </a:rPr>
              <a:t>DS Max</a:t>
            </a:r>
            <a:r>
              <a:rPr lang="zh-TW" altLang="en-US" sz="3600" dirty="0" smtClean="0"/>
              <a:t>將３</a:t>
            </a:r>
            <a:r>
              <a:rPr lang="en-US" altLang="zh-TW" sz="3600" dirty="0" smtClean="0"/>
              <a:t>D</a:t>
            </a:r>
            <a:r>
              <a:rPr lang="zh-TW" altLang="zh-TW" sz="3600" dirty="0" smtClean="0"/>
              <a:t>模組</a:t>
            </a:r>
            <a:r>
              <a:rPr lang="zh-TW" altLang="en-US" sz="3600" dirty="0" smtClean="0"/>
              <a:t>匯出成</a:t>
            </a:r>
            <a:r>
              <a:rPr lang="en-US" altLang="zh-TW" sz="3600" dirty="0" smtClean="0"/>
              <a:t>.X</a:t>
            </a:r>
            <a:r>
              <a:rPr lang="zh-TW" altLang="en-US" sz="3600" dirty="0" smtClean="0"/>
              <a:t>檔格式（</a:t>
            </a:r>
            <a:r>
              <a:rPr lang="en-US" altLang="zh-TW" sz="3600" dirty="0" smtClean="0"/>
              <a:t>1</a:t>
            </a:r>
            <a:r>
              <a:rPr lang="zh-TW" altLang="en-US" sz="3600" dirty="0" smtClean="0"/>
              <a:t>）</a:t>
            </a:r>
            <a:endParaRPr lang="zh-TW" altLang="en-US" sz="3600"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56</a:t>
            </a:fld>
            <a:endParaRPr lang="zh-TW" altLang="en-US"/>
          </a:p>
        </p:txBody>
      </p:sp>
      <p:sp>
        <p:nvSpPr>
          <p:cNvPr id="4" name="內容版面配置區 3"/>
          <p:cNvSpPr>
            <a:spLocks noGrp="1"/>
          </p:cNvSpPr>
          <p:nvPr>
            <p:ph sz="quarter" idx="1"/>
          </p:nvPr>
        </p:nvSpPr>
        <p:spPr>
          <a:xfrm>
            <a:off x="301752" y="1527048"/>
            <a:ext cx="8503920" cy="4422232"/>
          </a:xfrm>
        </p:spPr>
        <p:txBody>
          <a:bodyPr>
            <a:normAutofit lnSpcReduction="10000"/>
          </a:bodyPr>
          <a:lstStyle/>
          <a:p>
            <a:r>
              <a:rPr lang="zh-TW" altLang="en-US" sz="2800" dirty="0" smtClean="0">
                <a:latin typeface="Arial Black" pitchFamily="34" charset="0"/>
              </a:rPr>
              <a:t>「</a:t>
            </a:r>
            <a:r>
              <a:rPr lang="zh-TW" altLang="zh-TW" sz="2800" dirty="0" smtClean="0"/>
              <a:t>３</a:t>
            </a:r>
            <a:r>
              <a:rPr lang="en-US" altLang="zh-TW" sz="2800" dirty="0" smtClean="0">
                <a:latin typeface="Arial Black" pitchFamily="34" charset="0"/>
              </a:rPr>
              <a:t>DS Max</a:t>
            </a:r>
            <a:r>
              <a:rPr lang="zh-TW" altLang="en-US" sz="2800" dirty="0" smtClean="0">
                <a:latin typeface="Arial Black" pitchFamily="34" charset="0"/>
              </a:rPr>
              <a:t>」由於預設的匯出格式選項，並沒有支援「</a:t>
            </a:r>
            <a:r>
              <a:rPr lang="en-US" altLang="zh-TW" sz="2800" dirty="0" smtClean="0">
                <a:latin typeface="Arial Black" pitchFamily="34" charset="0"/>
              </a:rPr>
              <a:t>.X</a:t>
            </a:r>
            <a:r>
              <a:rPr lang="zh-TW" altLang="en-US" sz="2800" dirty="0" smtClean="0">
                <a:latin typeface="Arial Black" pitchFamily="34" charset="0"/>
              </a:rPr>
              <a:t>」檔格式的匯出。若要使用「</a:t>
            </a:r>
            <a:r>
              <a:rPr lang="zh-TW" altLang="zh-TW" sz="2800" dirty="0" smtClean="0"/>
              <a:t>３</a:t>
            </a:r>
            <a:r>
              <a:rPr lang="en-US" altLang="zh-TW" sz="2800" dirty="0" smtClean="0">
                <a:latin typeface="Arial Black" pitchFamily="34" charset="0"/>
              </a:rPr>
              <a:t>DS Max</a:t>
            </a:r>
            <a:r>
              <a:rPr lang="zh-TW" altLang="en-US" sz="2800" dirty="0" smtClean="0">
                <a:latin typeface="Arial Black" pitchFamily="34" charset="0"/>
              </a:rPr>
              <a:t>」 軟體來匯出「</a:t>
            </a:r>
            <a:r>
              <a:rPr lang="en-US" altLang="zh-TW" sz="2800" dirty="0" smtClean="0">
                <a:latin typeface="Arial Black" pitchFamily="34" charset="0"/>
              </a:rPr>
              <a:t>.X</a:t>
            </a:r>
            <a:r>
              <a:rPr lang="zh-TW" altLang="en-US" sz="2800" dirty="0" smtClean="0">
                <a:latin typeface="Arial Black" pitchFamily="34" charset="0"/>
              </a:rPr>
              <a:t>」檔，需要使用相關的外掛程式以便匯出「</a:t>
            </a:r>
            <a:r>
              <a:rPr lang="en-US" altLang="zh-TW" sz="2800" dirty="0" smtClean="0">
                <a:latin typeface="Arial Black" pitchFamily="34" charset="0"/>
              </a:rPr>
              <a:t>.X</a:t>
            </a:r>
            <a:r>
              <a:rPr lang="zh-TW" altLang="en-US" sz="2800" dirty="0" smtClean="0">
                <a:latin typeface="Arial Black" pitchFamily="34" charset="0"/>
              </a:rPr>
              <a:t>」 檔。</a:t>
            </a:r>
            <a:endParaRPr lang="en-US" altLang="zh-TW" sz="2800" dirty="0" smtClean="0">
              <a:latin typeface="Arial Black" pitchFamily="34" charset="0"/>
            </a:endParaRPr>
          </a:p>
          <a:p>
            <a:r>
              <a:rPr lang="zh-TW" altLang="en-US" sz="2800" dirty="0" smtClean="0">
                <a:latin typeface="Arial Black" pitchFamily="34" charset="0"/>
              </a:rPr>
              <a:t>其中一個較常使用的「</a:t>
            </a:r>
            <a:r>
              <a:rPr lang="en-US" altLang="zh-TW" sz="2800" dirty="0" smtClean="0">
                <a:latin typeface="Arial Black" pitchFamily="34" charset="0"/>
              </a:rPr>
              <a:t>.X</a:t>
            </a:r>
            <a:r>
              <a:rPr lang="zh-TW" altLang="en-US" sz="2800" dirty="0" smtClean="0">
                <a:latin typeface="Arial Black" pitchFamily="34" charset="0"/>
              </a:rPr>
              <a:t>」 檔匯出外掛為「</a:t>
            </a:r>
            <a:r>
              <a:rPr lang="en-US" altLang="zh-TW" sz="2800" dirty="0" err="1" smtClean="0">
                <a:latin typeface="Arial Black" pitchFamily="34" charset="0"/>
              </a:rPr>
              <a:t>Pandasoft</a:t>
            </a:r>
            <a:r>
              <a:rPr lang="zh-TW" altLang="en-US" sz="2800" dirty="0" smtClean="0">
                <a:latin typeface="Arial Black" pitchFamily="34" charset="0"/>
              </a:rPr>
              <a:t> </a:t>
            </a:r>
            <a:r>
              <a:rPr lang="en-US" altLang="zh-TW" sz="2800" dirty="0" smtClean="0">
                <a:latin typeface="Arial Black" pitchFamily="34" charset="0"/>
              </a:rPr>
              <a:t>Plug-in</a:t>
            </a:r>
            <a:r>
              <a:rPr lang="zh-TW" altLang="en-US" sz="2800" dirty="0" smtClean="0">
                <a:latin typeface="Arial Black" pitchFamily="34" charset="0"/>
              </a:rPr>
              <a:t>」。要下載請到下列網址來下載支援「</a:t>
            </a:r>
            <a:r>
              <a:rPr lang="zh-TW" altLang="zh-TW" sz="2800" dirty="0" smtClean="0"/>
              <a:t>３</a:t>
            </a:r>
            <a:r>
              <a:rPr lang="en-US" altLang="zh-TW" sz="2800" dirty="0" smtClean="0">
                <a:latin typeface="Arial Black" pitchFamily="34" charset="0"/>
              </a:rPr>
              <a:t>DS</a:t>
            </a:r>
            <a:r>
              <a:rPr lang="en-US" altLang="zh-TW" sz="2800" dirty="0" smtClean="0"/>
              <a:t> </a:t>
            </a:r>
            <a:r>
              <a:rPr lang="en-US" altLang="zh-TW" sz="2800" dirty="0" smtClean="0">
                <a:latin typeface="Arial Black" pitchFamily="34" charset="0"/>
              </a:rPr>
              <a:t>Max</a:t>
            </a:r>
            <a:r>
              <a:rPr lang="zh-TW" altLang="en-US" sz="2800" dirty="0" smtClean="0">
                <a:latin typeface="Arial Black" pitchFamily="34" charset="0"/>
              </a:rPr>
              <a:t>」的「 </a:t>
            </a:r>
            <a:r>
              <a:rPr lang="en-US" altLang="zh-TW" sz="2800" dirty="0" smtClean="0">
                <a:latin typeface="Arial Black" pitchFamily="34" charset="0"/>
              </a:rPr>
              <a:t>Panda DirectX Exporter</a:t>
            </a:r>
            <a:r>
              <a:rPr lang="zh-TW" altLang="en-US" sz="2800" dirty="0" smtClean="0">
                <a:latin typeface="Arial Black" pitchFamily="34" charset="0"/>
              </a:rPr>
              <a:t>」。</a:t>
            </a:r>
            <a:endParaRPr lang="en-US" altLang="zh-TW" sz="2800" dirty="0" smtClean="0">
              <a:latin typeface="Arial Black" pitchFamily="34" charset="0"/>
            </a:endParaRPr>
          </a:p>
          <a:p>
            <a:r>
              <a:rPr lang="en-US" altLang="zh-TW" sz="2800" dirty="0" smtClean="0">
                <a:hlinkClick r:id="rId2"/>
              </a:rPr>
              <a:t>http://www.andytather.co.uk/Panda/directxmax_downloads.aspx</a:t>
            </a:r>
            <a:endParaRPr lang="en-US" altLang="zh-TW" sz="2800" dirty="0" smtClean="0"/>
          </a:p>
          <a:p>
            <a:endParaRPr lang="zh-TW" altLang="en-US" dirty="0" smtClean="0"/>
          </a:p>
          <a:p>
            <a:endParaRPr lang="zh-TW" altLang="en-US" dirty="0"/>
          </a:p>
        </p:txBody>
      </p:sp>
      <p:pic>
        <p:nvPicPr>
          <p:cNvPr id="5" name="Picture 3"/>
          <p:cNvPicPr>
            <a:picLocks noChangeAspect="1" noChangeArrowheads="1"/>
          </p:cNvPicPr>
          <p:nvPr/>
        </p:nvPicPr>
        <p:blipFill>
          <a:blip r:embed="rId3" cstate="print"/>
          <a:srcRect/>
          <a:stretch>
            <a:fillRect/>
          </a:stretch>
        </p:blipFill>
        <p:spPr bwMode="auto">
          <a:xfrm>
            <a:off x="1547664" y="5877272"/>
            <a:ext cx="6029325" cy="62865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200" dirty="0" smtClean="0">
                <a:latin typeface="Arial Black" pitchFamily="34" charset="0"/>
              </a:rPr>
              <a:t>使用</a:t>
            </a:r>
            <a:r>
              <a:rPr lang="zh-TW" altLang="zh-TW" sz="3200" dirty="0" smtClean="0"/>
              <a:t>３</a:t>
            </a:r>
            <a:r>
              <a:rPr lang="en-US" altLang="zh-TW" sz="3200" dirty="0" smtClean="0">
                <a:latin typeface="Arial Black" pitchFamily="34" charset="0"/>
              </a:rPr>
              <a:t>DS Max</a:t>
            </a:r>
            <a:r>
              <a:rPr lang="zh-TW" altLang="en-US" sz="3200" dirty="0" smtClean="0"/>
              <a:t>將３</a:t>
            </a:r>
            <a:r>
              <a:rPr lang="en-US" altLang="zh-TW" sz="3200" dirty="0" smtClean="0"/>
              <a:t>D</a:t>
            </a:r>
            <a:r>
              <a:rPr lang="zh-TW" altLang="zh-TW" sz="3200" dirty="0" smtClean="0"/>
              <a:t>模組</a:t>
            </a:r>
            <a:r>
              <a:rPr lang="zh-TW" altLang="en-US" sz="3200" dirty="0" smtClean="0"/>
              <a:t>匯出成</a:t>
            </a:r>
            <a:r>
              <a:rPr lang="en-US" altLang="zh-TW" sz="3200" dirty="0" smtClean="0"/>
              <a:t>.X</a:t>
            </a:r>
            <a:r>
              <a:rPr lang="zh-TW" altLang="en-US" sz="3200" dirty="0" smtClean="0"/>
              <a:t>檔格式（</a:t>
            </a:r>
            <a:r>
              <a:rPr lang="en-US" altLang="zh-TW" sz="3200" dirty="0" smtClean="0"/>
              <a:t>2</a:t>
            </a:r>
            <a:r>
              <a:rPr lang="zh-TW" altLang="en-US" sz="3200" dirty="0" smtClean="0"/>
              <a:t>）</a:t>
            </a:r>
            <a:endParaRPr lang="zh-TW" altLang="en-US" dirty="0"/>
          </a:p>
        </p:txBody>
      </p:sp>
      <p:sp>
        <p:nvSpPr>
          <p:cNvPr id="3" name="內容版面配置區 2"/>
          <p:cNvSpPr>
            <a:spLocks noGrp="1"/>
          </p:cNvSpPr>
          <p:nvPr>
            <p:ph sz="quarter" idx="1"/>
          </p:nvPr>
        </p:nvSpPr>
        <p:spPr>
          <a:xfrm>
            <a:off x="301752" y="1527048"/>
            <a:ext cx="8503920" cy="2550024"/>
          </a:xfrm>
        </p:spPr>
        <p:txBody>
          <a:bodyPr>
            <a:normAutofit fontScale="92500" lnSpcReduction="20000"/>
          </a:bodyPr>
          <a:lstStyle/>
          <a:p>
            <a:r>
              <a:rPr lang="zh-TW" altLang="en-US" dirty="0" smtClean="0"/>
              <a:t>到達下載頁面，共有４個不同版本的頁面標籤讓使用者選擇合適的版本來下載外掛程式。</a:t>
            </a:r>
            <a:endParaRPr lang="en-US" altLang="zh-TW" dirty="0" smtClean="0"/>
          </a:p>
          <a:p>
            <a:r>
              <a:rPr lang="zh-TW" altLang="en-US" dirty="0" smtClean="0"/>
              <a:t>預設標籤為支援幾種最新版「</a:t>
            </a:r>
            <a:r>
              <a:rPr lang="zh-TW" altLang="zh-TW" sz="2400" dirty="0" smtClean="0"/>
              <a:t>３</a:t>
            </a:r>
            <a:r>
              <a:rPr lang="en-US" altLang="zh-TW" dirty="0" smtClean="0"/>
              <a:t>DS Max</a:t>
            </a:r>
            <a:r>
              <a:rPr lang="zh-TW" altLang="en-US" dirty="0" smtClean="0"/>
              <a:t>」的外掛下載。內容如下圖所示。</a:t>
            </a:r>
            <a:endParaRPr lang="en-US" altLang="zh-TW" dirty="0" smtClean="0"/>
          </a:p>
          <a:p>
            <a:r>
              <a:rPr lang="zh-TW" altLang="en-US" dirty="0" smtClean="0"/>
              <a:t>請使用者依據本身電腦的作業系統（３２位元或６４位元）及「</a:t>
            </a:r>
            <a:r>
              <a:rPr lang="zh-TW" altLang="zh-TW" sz="2400" dirty="0" smtClean="0"/>
              <a:t>３</a:t>
            </a:r>
            <a:r>
              <a:rPr lang="en-US" altLang="zh-TW" dirty="0" smtClean="0"/>
              <a:t>DS Max</a:t>
            </a:r>
            <a:r>
              <a:rPr lang="zh-TW" altLang="en-US" dirty="0" smtClean="0"/>
              <a:t>」版本，選擇最適合的外掛程式版本來下載。</a:t>
            </a:r>
            <a:endParaRPr lang="zh-TW" altLang="en-US" dirty="0"/>
          </a:p>
        </p:txBody>
      </p:sp>
      <p:pic>
        <p:nvPicPr>
          <p:cNvPr id="2050" name="Picture 2"/>
          <p:cNvPicPr>
            <a:picLocks noChangeAspect="1" noChangeArrowheads="1"/>
          </p:cNvPicPr>
          <p:nvPr/>
        </p:nvPicPr>
        <p:blipFill>
          <a:blip r:embed="rId2" cstate="print"/>
          <a:srcRect/>
          <a:stretch>
            <a:fillRect/>
          </a:stretch>
        </p:blipFill>
        <p:spPr bwMode="auto">
          <a:xfrm>
            <a:off x="936103" y="3984149"/>
            <a:ext cx="7092281" cy="2873851"/>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4E6E3318-207F-4E4D-924B-D1B5C0A9B549}" type="slidenum">
              <a:rPr lang="zh-TW" altLang="en-US" smtClean="0"/>
              <a:pPr/>
              <a:t>57</a:t>
            </a:fld>
            <a:endParaRPr lang="zh-TW" alt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200" dirty="0" smtClean="0">
                <a:latin typeface="Arial Black" pitchFamily="34" charset="0"/>
              </a:rPr>
              <a:t>使用</a:t>
            </a:r>
            <a:r>
              <a:rPr lang="zh-TW" altLang="zh-TW" sz="3200" dirty="0" smtClean="0"/>
              <a:t>３</a:t>
            </a:r>
            <a:r>
              <a:rPr lang="en-US" altLang="zh-TW" sz="3200" dirty="0" smtClean="0">
                <a:latin typeface="Arial Black" pitchFamily="34" charset="0"/>
              </a:rPr>
              <a:t>DS Max</a:t>
            </a:r>
            <a:r>
              <a:rPr lang="zh-TW" altLang="en-US" sz="3200" dirty="0" smtClean="0"/>
              <a:t>將３</a:t>
            </a:r>
            <a:r>
              <a:rPr lang="en-US" altLang="zh-TW" sz="3200" dirty="0" smtClean="0"/>
              <a:t>D</a:t>
            </a:r>
            <a:r>
              <a:rPr lang="zh-TW" altLang="zh-TW" sz="3200" dirty="0" smtClean="0"/>
              <a:t>模組</a:t>
            </a:r>
            <a:r>
              <a:rPr lang="zh-TW" altLang="en-US" sz="3200" dirty="0" smtClean="0"/>
              <a:t>匯出成</a:t>
            </a:r>
            <a:r>
              <a:rPr lang="en-US" altLang="zh-TW" sz="3200" dirty="0" smtClean="0"/>
              <a:t>.X</a:t>
            </a:r>
            <a:r>
              <a:rPr lang="zh-TW" altLang="en-US" sz="3200" dirty="0" smtClean="0"/>
              <a:t>檔格式（</a:t>
            </a:r>
            <a:r>
              <a:rPr lang="en-US" altLang="zh-TW" sz="3200" dirty="0" smtClean="0"/>
              <a:t>3</a:t>
            </a:r>
            <a:r>
              <a:rPr lang="zh-TW" altLang="en-US" sz="3200" dirty="0" smtClean="0"/>
              <a:t>）</a:t>
            </a:r>
            <a:endParaRPr lang="zh-TW" altLang="en-US" dirty="0"/>
          </a:p>
        </p:txBody>
      </p:sp>
      <p:sp>
        <p:nvSpPr>
          <p:cNvPr id="3" name="內容版面配置區 2"/>
          <p:cNvSpPr>
            <a:spLocks noGrp="1"/>
          </p:cNvSpPr>
          <p:nvPr>
            <p:ph sz="quarter" idx="1"/>
          </p:nvPr>
        </p:nvSpPr>
        <p:spPr>
          <a:xfrm>
            <a:off x="301752" y="1527048"/>
            <a:ext cx="8503920" cy="3846168"/>
          </a:xfrm>
        </p:spPr>
        <p:txBody>
          <a:bodyPr>
            <a:normAutofit/>
          </a:bodyPr>
          <a:lstStyle/>
          <a:p>
            <a:r>
              <a:rPr lang="zh-TW" altLang="en-US" sz="2400" dirty="0" smtClean="0"/>
              <a:t>選擇適當的版本後，會跳出下載視窗。 請點選「儲存（</a:t>
            </a:r>
            <a:r>
              <a:rPr lang="en-US" altLang="zh-TW" sz="2400" dirty="0" smtClean="0"/>
              <a:t>S</a:t>
            </a:r>
            <a:r>
              <a:rPr lang="zh-TW" altLang="en-US" sz="2400" dirty="0" smtClean="0"/>
              <a:t>）」進行下載，請記住下載的檔案放在哪個資料夾。</a:t>
            </a:r>
            <a:endParaRPr lang="en-US" altLang="zh-TW" sz="2400" dirty="0" smtClean="0"/>
          </a:p>
          <a:p>
            <a:endParaRPr lang="en-US" altLang="zh-TW" sz="2400" dirty="0" smtClean="0"/>
          </a:p>
          <a:p>
            <a:endParaRPr lang="en-US" altLang="zh-TW" sz="2400" dirty="0" smtClean="0"/>
          </a:p>
          <a:p>
            <a:endParaRPr lang="en-US" altLang="zh-TW" sz="2400" dirty="0" smtClean="0"/>
          </a:p>
          <a:p>
            <a:endParaRPr lang="en-US" altLang="zh-TW" sz="2400" dirty="0" smtClean="0"/>
          </a:p>
          <a:p>
            <a:endParaRPr lang="en-US" altLang="zh-TW" sz="2400" dirty="0" smtClean="0"/>
          </a:p>
          <a:p>
            <a:r>
              <a:rPr lang="zh-TW" altLang="en-US" sz="2400" dirty="0" smtClean="0"/>
              <a:t>下載完成後，請到檔案所在的資料夾，找到檔案後按右鍵，對該檔案做一個解壓縮的動作。</a:t>
            </a:r>
            <a:endParaRPr lang="en-US" altLang="zh-TW" sz="2400" dirty="0" smtClean="0"/>
          </a:p>
          <a:p>
            <a:endParaRPr lang="zh-TW" altLang="en-US" sz="2400" dirty="0"/>
          </a:p>
        </p:txBody>
      </p:sp>
      <p:pic>
        <p:nvPicPr>
          <p:cNvPr id="3074" name="Picture 2"/>
          <p:cNvPicPr>
            <a:picLocks noChangeAspect="1" noChangeArrowheads="1"/>
          </p:cNvPicPr>
          <p:nvPr/>
        </p:nvPicPr>
        <p:blipFill>
          <a:blip r:embed="rId2" cstate="print"/>
          <a:srcRect/>
          <a:stretch>
            <a:fillRect/>
          </a:stretch>
        </p:blipFill>
        <p:spPr bwMode="auto">
          <a:xfrm>
            <a:off x="2843808" y="2324876"/>
            <a:ext cx="3384376" cy="2256251"/>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4E6E3318-207F-4E4D-924B-D1B5C0A9B549}" type="slidenum">
              <a:rPr lang="zh-TW" altLang="en-US" smtClean="0"/>
              <a:pPr/>
              <a:t>58</a:t>
            </a:fld>
            <a:endParaRPr lang="zh-TW" altLang="en-US"/>
          </a:p>
        </p:txBody>
      </p:sp>
      <p:pic>
        <p:nvPicPr>
          <p:cNvPr id="6" name="Picture 2"/>
          <p:cNvPicPr>
            <a:picLocks noChangeAspect="1" noChangeArrowheads="1"/>
          </p:cNvPicPr>
          <p:nvPr/>
        </p:nvPicPr>
        <p:blipFill>
          <a:blip r:embed="rId3" cstate="print"/>
          <a:srcRect/>
          <a:stretch>
            <a:fillRect/>
          </a:stretch>
        </p:blipFill>
        <p:spPr bwMode="auto">
          <a:xfrm>
            <a:off x="611560" y="5373216"/>
            <a:ext cx="7848872" cy="13458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200" dirty="0" smtClean="0">
                <a:latin typeface="Arial Black" pitchFamily="34" charset="0"/>
              </a:rPr>
              <a:t>使用</a:t>
            </a:r>
            <a:r>
              <a:rPr lang="zh-TW" altLang="zh-TW" sz="3200" dirty="0" smtClean="0"/>
              <a:t>３</a:t>
            </a:r>
            <a:r>
              <a:rPr lang="en-US" altLang="zh-TW" sz="3200" dirty="0" smtClean="0">
                <a:latin typeface="Arial Black" pitchFamily="34" charset="0"/>
              </a:rPr>
              <a:t>DS Max</a:t>
            </a:r>
            <a:r>
              <a:rPr lang="zh-TW" altLang="en-US" sz="3200" dirty="0" smtClean="0"/>
              <a:t>將３</a:t>
            </a:r>
            <a:r>
              <a:rPr lang="en-US" altLang="zh-TW" sz="3200" dirty="0" smtClean="0"/>
              <a:t>D</a:t>
            </a:r>
            <a:r>
              <a:rPr lang="zh-TW" altLang="zh-TW" sz="3200" dirty="0" smtClean="0"/>
              <a:t>模組</a:t>
            </a:r>
            <a:r>
              <a:rPr lang="zh-TW" altLang="en-US" sz="3200" dirty="0" smtClean="0"/>
              <a:t>匯出成</a:t>
            </a:r>
            <a:r>
              <a:rPr lang="en-US" altLang="zh-TW" sz="3200" dirty="0" smtClean="0"/>
              <a:t>.X</a:t>
            </a:r>
            <a:r>
              <a:rPr lang="zh-TW" altLang="en-US" sz="3200" dirty="0" smtClean="0"/>
              <a:t>檔格式（</a:t>
            </a:r>
            <a:r>
              <a:rPr lang="en-US" altLang="zh-TW" sz="3200" dirty="0" smtClean="0"/>
              <a:t>4</a:t>
            </a:r>
            <a:r>
              <a:rPr lang="zh-TW" altLang="en-US" sz="3200" dirty="0" smtClean="0"/>
              <a:t>）</a:t>
            </a:r>
            <a:endParaRPr lang="zh-TW" altLang="en-US" dirty="0"/>
          </a:p>
        </p:txBody>
      </p:sp>
      <p:sp>
        <p:nvSpPr>
          <p:cNvPr id="3" name="內容版面配置區 2"/>
          <p:cNvSpPr>
            <a:spLocks noGrp="1"/>
          </p:cNvSpPr>
          <p:nvPr>
            <p:ph sz="quarter" idx="1"/>
          </p:nvPr>
        </p:nvSpPr>
        <p:spPr/>
        <p:txBody>
          <a:bodyPr/>
          <a:lstStyle/>
          <a:p>
            <a:r>
              <a:rPr lang="zh-TW" altLang="en-US" dirty="0" smtClean="0"/>
              <a:t>在此以「</a:t>
            </a:r>
            <a:r>
              <a:rPr lang="en-US" altLang="zh-TW" dirty="0" smtClean="0"/>
              <a:t>X</a:t>
            </a:r>
            <a:r>
              <a:rPr lang="zh-TW" altLang="en-US" dirty="0" smtClean="0"/>
              <a:t>６４</a:t>
            </a:r>
            <a:r>
              <a:rPr lang="zh-TW" altLang="zh-TW" dirty="0" smtClean="0"/>
              <a:t>」</a:t>
            </a:r>
            <a:r>
              <a:rPr lang="zh-TW" altLang="en-US" dirty="0" smtClean="0"/>
              <a:t>即６４位元的</a:t>
            </a:r>
            <a:r>
              <a:rPr lang="zh-TW" altLang="zh-TW" dirty="0" smtClean="0"/>
              <a:t>「</a:t>
            </a:r>
            <a:r>
              <a:rPr lang="zh-TW" altLang="en-US" dirty="0" smtClean="0"/>
              <a:t>６</a:t>
            </a:r>
            <a:r>
              <a:rPr lang="en-US" altLang="zh-TW" dirty="0" smtClean="0"/>
              <a:t>.</a:t>
            </a:r>
            <a:r>
              <a:rPr lang="zh-TW" altLang="en-US" dirty="0" smtClean="0"/>
              <a:t>２０１２</a:t>
            </a:r>
            <a:r>
              <a:rPr lang="en-US" altLang="zh-TW" dirty="0" smtClean="0"/>
              <a:t>.</a:t>
            </a:r>
            <a:r>
              <a:rPr lang="zh-TW" altLang="en-US" dirty="0" smtClean="0"/>
              <a:t>７２</a:t>
            </a:r>
            <a:r>
              <a:rPr lang="en-US" altLang="zh-TW" dirty="0" smtClean="0"/>
              <a:t>.</a:t>
            </a:r>
            <a:r>
              <a:rPr lang="zh-TW" altLang="en-US" dirty="0" smtClean="0"/>
              <a:t>０</a:t>
            </a:r>
            <a:r>
              <a:rPr lang="zh-TW" altLang="zh-TW" dirty="0" smtClean="0"/>
              <a:t>」</a:t>
            </a:r>
            <a:r>
              <a:rPr lang="zh-TW" altLang="en-US" dirty="0" smtClean="0"/>
              <a:t>外載程式版本為例，來下載。</a:t>
            </a:r>
            <a:endParaRPr lang="en-US" altLang="zh-TW" dirty="0" smtClean="0"/>
          </a:p>
          <a:p>
            <a:r>
              <a:rPr lang="zh-TW" altLang="en-US" dirty="0" smtClean="0"/>
              <a:t>下載完，壓縮檔內只有一個檔案。解壓縮後，將「</a:t>
            </a:r>
            <a:r>
              <a:rPr lang="en-US" altLang="zh-TW" dirty="0" smtClean="0"/>
              <a:t>PandaDirectXMaxExporter_64.Dle</a:t>
            </a:r>
            <a:r>
              <a:rPr lang="zh-TW" altLang="en-US" dirty="0" smtClean="0"/>
              <a:t>」檔案剪下或複製到「</a:t>
            </a:r>
            <a:r>
              <a:rPr lang="en-US" altLang="zh-TW" dirty="0" smtClean="0"/>
              <a:t>3Ds Max</a:t>
            </a:r>
            <a:r>
              <a:rPr lang="zh-TW" altLang="en-US" dirty="0" smtClean="0"/>
              <a:t>」 的外掛程式資料夾即可。</a:t>
            </a:r>
            <a:endParaRPr lang="zh-TW" altLang="en-US" dirty="0"/>
          </a:p>
        </p:txBody>
      </p:sp>
      <p:pic>
        <p:nvPicPr>
          <p:cNvPr id="5122" name="Picture 2"/>
          <p:cNvPicPr>
            <a:picLocks noChangeAspect="1" noChangeArrowheads="1"/>
          </p:cNvPicPr>
          <p:nvPr/>
        </p:nvPicPr>
        <p:blipFill>
          <a:blip r:embed="rId2" cstate="print"/>
          <a:srcRect/>
          <a:stretch>
            <a:fillRect/>
          </a:stretch>
        </p:blipFill>
        <p:spPr bwMode="auto">
          <a:xfrm>
            <a:off x="1691680" y="4149080"/>
            <a:ext cx="5688632" cy="223066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4E6E3318-207F-4E4D-924B-D1B5C0A9B549}" type="slidenum">
              <a:rPr lang="zh-TW" altLang="en-US" smtClean="0"/>
              <a:pPr/>
              <a:t>59</a:t>
            </a:fld>
            <a:endParaRPr lang="zh-TW"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產生</a:t>
            </a:r>
            <a:r>
              <a:rPr lang="zh-TW" altLang="zh-TW" dirty="0" smtClean="0"/>
              <a:t>圖卡</a:t>
            </a:r>
            <a:r>
              <a:rPr lang="zh-TW" altLang="en-US" dirty="0" smtClean="0"/>
              <a:t>特徵檔</a:t>
            </a:r>
            <a:r>
              <a:rPr lang="en-US" altLang="zh-TW" sz="3600" dirty="0" err="1" smtClean="0"/>
              <a:t>patt.l</a:t>
            </a:r>
            <a:r>
              <a:rPr lang="zh-TW" altLang="en-US" sz="3600" dirty="0" smtClean="0"/>
              <a:t>（</a:t>
            </a:r>
            <a:r>
              <a:rPr lang="en-US" altLang="zh-TW" sz="3600" dirty="0" smtClean="0"/>
              <a:t>1</a:t>
            </a:r>
            <a:r>
              <a:rPr lang="zh-TW" altLang="en-US" sz="3600" dirty="0" smtClean="0"/>
              <a:t>）</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6</a:t>
            </a:fld>
            <a:endParaRPr lang="zh-TW" altLang="en-US"/>
          </a:p>
        </p:txBody>
      </p:sp>
      <p:sp>
        <p:nvSpPr>
          <p:cNvPr id="4" name="內容版面配置區 3"/>
          <p:cNvSpPr>
            <a:spLocks noGrp="1"/>
          </p:cNvSpPr>
          <p:nvPr>
            <p:ph sz="quarter" idx="1"/>
          </p:nvPr>
        </p:nvSpPr>
        <p:spPr>
          <a:xfrm>
            <a:off x="301752" y="1527048"/>
            <a:ext cx="8503920" cy="2045968"/>
          </a:xfrm>
        </p:spPr>
        <p:txBody>
          <a:bodyPr>
            <a:normAutofit fontScale="92500" lnSpcReduction="10000"/>
          </a:bodyPr>
          <a:lstStyle/>
          <a:p>
            <a:r>
              <a:rPr lang="zh-TW" altLang="en-US" sz="2800" dirty="0" smtClean="0"/>
              <a:t>使用下面左方的圖卡，來產生其</a:t>
            </a:r>
            <a:r>
              <a:rPr lang="zh-TW" altLang="zh-TW" sz="2800" dirty="0" smtClean="0"/>
              <a:t>圖卡</a:t>
            </a:r>
            <a:r>
              <a:rPr lang="zh-TW" altLang="en-US" sz="2800" dirty="0" smtClean="0"/>
              <a:t>特徵檔</a:t>
            </a:r>
            <a:r>
              <a:rPr lang="en-US" altLang="zh-TW" sz="2800" dirty="0" smtClean="0"/>
              <a:t> </a:t>
            </a:r>
            <a:r>
              <a:rPr lang="zh-TW" altLang="en-US" sz="2800" dirty="0" smtClean="0"/>
              <a:t>，檔名自訂為</a:t>
            </a:r>
            <a:r>
              <a:rPr lang="en-US" altLang="zh-TW" sz="2800" dirty="0" err="1" smtClean="0"/>
              <a:t>patt.l</a:t>
            </a:r>
            <a:r>
              <a:rPr lang="zh-TW" altLang="en-US" sz="2800" dirty="0" smtClean="0"/>
              <a:t>。</a:t>
            </a:r>
            <a:endParaRPr lang="en-US" altLang="zh-TW" sz="2800" dirty="0" smtClean="0"/>
          </a:p>
          <a:p>
            <a:r>
              <a:rPr lang="zh-TW" altLang="zh-TW" sz="2800" dirty="0" smtClean="0"/>
              <a:t>先到之前所下載的</a:t>
            </a:r>
            <a:r>
              <a:rPr lang="en-US" altLang="zh-TW" sz="2800" dirty="0" err="1" smtClean="0"/>
              <a:t>ARToolkit</a:t>
            </a:r>
            <a:r>
              <a:rPr lang="zh-TW" altLang="zh-TW" sz="2800" dirty="0" smtClean="0"/>
              <a:t>資料夾中，找到拍攝</a:t>
            </a:r>
            <a:r>
              <a:rPr lang="zh-TW" altLang="en-US" sz="2800" dirty="0" smtClean="0"/>
              <a:t>圖卡</a:t>
            </a:r>
            <a:r>
              <a:rPr lang="zh-TW" altLang="zh-TW" sz="2800" dirty="0" smtClean="0"/>
              <a:t>的執行檔</a:t>
            </a:r>
            <a:r>
              <a:rPr lang="en-US" altLang="zh-TW" sz="2800" dirty="0" smtClean="0"/>
              <a:t>mk_patt.exe</a:t>
            </a:r>
            <a:r>
              <a:rPr lang="zh-TW" altLang="en-US" sz="2800" dirty="0" smtClean="0"/>
              <a:t>。如下面右方圖片所示。</a:t>
            </a:r>
            <a:endParaRPr lang="zh-TW" altLang="zh-TW" sz="2800" dirty="0" smtClean="0"/>
          </a:p>
          <a:p>
            <a:r>
              <a:rPr lang="zh-TW" altLang="zh-TW" sz="2800" dirty="0" smtClean="0"/>
              <a:t>此範例</a:t>
            </a:r>
            <a:r>
              <a:rPr lang="zh-TW" altLang="en-US" sz="2800" dirty="0" smtClean="0"/>
              <a:t>的資料夾</a:t>
            </a:r>
            <a:r>
              <a:rPr lang="zh-TW" altLang="zh-TW" sz="2800" dirty="0" smtClean="0"/>
              <a:t>路徑為</a:t>
            </a:r>
            <a:r>
              <a:rPr lang="en-US" altLang="zh-TW" sz="2800" dirty="0" smtClean="0"/>
              <a:t>: C:\ARToolKit\bin</a:t>
            </a:r>
            <a:r>
              <a:rPr lang="zh-TW" altLang="en-US" sz="2800" dirty="0" smtClean="0"/>
              <a:t>。</a:t>
            </a:r>
            <a:endParaRPr lang="zh-TW" altLang="zh-TW" sz="2800" dirty="0" smtClean="0"/>
          </a:p>
          <a:p>
            <a:endParaRPr lang="en-US" altLang="zh-TW" sz="2800" dirty="0" smtClean="0"/>
          </a:p>
          <a:p>
            <a:endParaRPr lang="zh-TW" altLang="en-US" dirty="0"/>
          </a:p>
        </p:txBody>
      </p:sp>
      <p:pic>
        <p:nvPicPr>
          <p:cNvPr id="5" name="Picture 2" descr="C:\Documents and Settings\Administrator\桌面\文化教學\AR相關資料\AR教學檔案\製作mark\利用小畫家設計Marker.bmp"/>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2088" y="3573016"/>
            <a:ext cx="3059832" cy="305983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圖片 5" descr="C:\Documents and Settings\Administrator\桌面\AR教學檔案\如何拍攝Marker\2011-08-30_184614.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51920" y="3501008"/>
            <a:ext cx="4979293" cy="322441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200" dirty="0" smtClean="0">
                <a:latin typeface="Arial Black" pitchFamily="34" charset="0"/>
              </a:rPr>
              <a:t>使用</a:t>
            </a:r>
            <a:r>
              <a:rPr lang="zh-TW" altLang="zh-TW" sz="3200" dirty="0" smtClean="0"/>
              <a:t>３</a:t>
            </a:r>
            <a:r>
              <a:rPr lang="en-US" altLang="zh-TW" sz="3200" dirty="0" smtClean="0">
                <a:latin typeface="Arial Black" pitchFamily="34" charset="0"/>
              </a:rPr>
              <a:t>DS Max</a:t>
            </a:r>
            <a:r>
              <a:rPr lang="zh-TW" altLang="en-US" sz="3200" dirty="0" smtClean="0"/>
              <a:t>將３</a:t>
            </a:r>
            <a:r>
              <a:rPr lang="en-US" altLang="zh-TW" sz="3200" dirty="0" smtClean="0"/>
              <a:t>D</a:t>
            </a:r>
            <a:r>
              <a:rPr lang="zh-TW" altLang="zh-TW" sz="3200" dirty="0" smtClean="0"/>
              <a:t>模組</a:t>
            </a:r>
            <a:r>
              <a:rPr lang="zh-TW" altLang="en-US" sz="3200" dirty="0" smtClean="0"/>
              <a:t>匯出成</a:t>
            </a:r>
            <a:r>
              <a:rPr lang="en-US" altLang="zh-TW" sz="3200" dirty="0" smtClean="0"/>
              <a:t>.X</a:t>
            </a:r>
            <a:r>
              <a:rPr lang="zh-TW" altLang="en-US" sz="3200" dirty="0" smtClean="0"/>
              <a:t>檔格式（</a:t>
            </a:r>
            <a:r>
              <a:rPr lang="en-US" altLang="zh-TW" sz="3200" dirty="0" smtClean="0"/>
              <a:t>5</a:t>
            </a:r>
            <a:r>
              <a:rPr lang="zh-TW" altLang="en-US" sz="3200" dirty="0" smtClean="0"/>
              <a:t>）</a:t>
            </a:r>
            <a:endParaRPr lang="zh-TW" altLang="en-US" dirty="0"/>
          </a:p>
        </p:txBody>
      </p:sp>
      <p:sp>
        <p:nvSpPr>
          <p:cNvPr id="3" name="內容版面配置區 2"/>
          <p:cNvSpPr>
            <a:spLocks noGrp="1"/>
          </p:cNvSpPr>
          <p:nvPr>
            <p:ph sz="quarter" idx="1"/>
          </p:nvPr>
        </p:nvSpPr>
        <p:spPr/>
        <p:txBody>
          <a:bodyPr/>
          <a:lstStyle/>
          <a:p>
            <a:r>
              <a:rPr lang="zh-TW" altLang="en-US" dirty="0" smtClean="0"/>
              <a:t>找到我們所安裝「</a:t>
            </a:r>
            <a:r>
              <a:rPr lang="zh-TW" altLang="en-US" sz="2800" dirty="0" smtClean="0"/>
              <a:t>３ </a:t>
            </a:r>
            <a:r>
              <a:rPr lang="en-US" altLang="zh-TW" dirty="0" smtClean="0"/>
              <a:t>Ds Max</a:t>
            </a:r>
            <a:r>
              <a:rPr lang="zh-TW" altLang="en-US" dirty="0" smtClean="0"/>
              <a:t>」目錄下的「</a:t>
            </a:r>
            <a:r>
              <a:rPr lang="en-US" altLang="zh-TW" dirty="0" err="1" smtClean="0"/>
              <a:t>Plugins</a:t>
            </a:r>
            <a:r>
              <a:rPr lang="zh-TW" altLang="en-US" dirty="0" smtClean="0"/>
              <a:t>」資料夾，此資料夾專為存放支援「</a:t>
            </a:r>
            <a:r>
              <a:rPr lang="zh-TW" altLang="en-US" sz="2800" dirty="0" smtClean="0"/>
              <a:t>３</a:t>
            </a:r>
            <a:r>
              <a:rPr lang="en-US" altLang="zh-TW" dirty="0" smtClean="0"/>
              <a:t>Ds Max</a:t>
            </a:r>
            <a:r>
              <a:rPr lang="zh-TW" altLang="en-US" dirty="0" smtClean="0"/>
              <a:t>」 的外掛程式，將「</a:t>
            </a:r>
            <a:r>
              <a:rPr lang="en-US" altLang="zh-TW" dirty="0" smtClean="0"/>
              <a:t>PandaDirectXMaxExporter_64.Dle</a:t>
            </a:r>
            <a:r>
              <a:rPr lang="zh-TW" altLang="en-US" dirty="0" smtClean="0"/>
              <a:t>」檔案貼上。</a:t>
            </a:r>
            <a:endParaRPr lang="en-US" altLang="zh-TW" dirty="0" smtClean="0"/>
          </a:p>
          <a:p>
            <a:r>
              <a:rPr lang="zh-TW" altLang="en-US" dirty="0" smtClean="0"/>
              <a:t>此「</a:t>
            </a:r>
            <a:r>
              <a:rPr lang="zh-TW" altLang="en-US" sz="2800" dirty="0" smtClean="0"/>
              <a:t>３</a:t>
            </a:r>
            <a:r>
              <a:rPr lang="en-US" altLang="zh-TW" dirty="0" smtClean="0"/>
              <a:t>Ds Max</a:t>
            </a:r>
            <a:r>
              <a:rPr lang="zh-TW" altLang="en-US" dirty="0" smtClean="0"/>
              <a:t>」外掛程式不需要另外做設定，程式複製過去後，即可使用。</a:t>
            </a:r>
            <a:endParaRPr lang="en-US" altLang="zh-TW" dirty="0" smtClean="0"/>
          </a:p>
        </p:txBody>
      </p:sp>
      <p:pic>
        <p:nvPicPr>
          <p:cNvPr id="6146" name="Picture 2"/>
          <p:cNvPicPr>
            <a:picLocks noChangeAspect="1" noChangeArrowheads="1"/>
          </p:cNvPicPr>
          <p:nvPr/>
        </p:nvPicPr>
        <p:blipFill>
          <a:blip r:embed="rId2" cstate="print"/>
          <a:srcRect/>
          <a:stretch>
            <a:fillRect/>
          </a:stretch>
        </p:blipFill>
        <p:spPr bwMode="auto">
          <a:xfrm>
            <a:off x="827584" y="4581128"/>
            <a:ext cx="7724775" cy="1323975"/>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4E6E3318-207F-4E4D-924B-D1B5C0A9B549}" type="slidenum">
              <a:rPr lang="zh-TW" altLang="en-US" smtClean="0"/>
              <a:pPr/>
              <a:t>60</a:t>
            </a:fld>
            <a:endParaRPr lang="zh-TW"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200" dirty="0" smtClean="0">
                <a:latin typeface="Arial Black" pitchFamily="34" charset="0"/>
              </a:rPr>
              <a:t>使用</a:t>
            </a:r>
            <a:r>
              <a:rPr lang="zh-TW" altLang="zh-TW" sz="3200" dirty="0" smtClean="0"/>
              <a:t>３</a:t>
            </a:r>
            <a:r>
              <a:rPr lang="en-US" altLang="zh-TW" sz="3200" dirty="0" smtClean="0">
                <a:latin typeface="Arial Black" pitchFamily="34" charset="0"/>
              </a:rPr>
              <a:t>DS Max</a:t>
            </a:r>
            <a:r>
              <a:rPr lang="zh-TW" altLang="en-US" sz="3200" dirty="0" smtClean="0"/>
              <a:t>將３</a:t>
            </a:r>
            <a:r>
              <a:rPr lang="en-US" altLang="zh-TW" sz="3200" dirty="0" smtClean="0"/>
              <a:t>D</a:t>
            </a:r>
            <a:r>
              <a:rPr lang="zh-TW" altLang="zh-TW" sz="3200" dirty="0" smtClean="0"/>
              <a:t>模組</a:t>
            </a:r>
            <a:r>
              <a:rPr lang="zh-TW" altLang="en-US" sz="3200" dirty="0" smtClean="0"/>
              <a:t>匯出成</a:t>
            </a:r>
            <a:r>
              <a:rPr lang="en-US" altLang="zh-TW" sz="3200" dirty="0" smtClean="0"/>
              <a:t>.X</a:t>
            </a:r>
            <a:r>
              <a:rPr lang="zh-TW" altLang="en-US" sz="3200" dirty="0" smtClean="0"/>
              <a:t>檔格式（</a:t>
            </a:r>
            <a:r>
              <a:rPr lang="en-US" altLang="zh-TW" sz="3200" dirty="0" smtClean="0"/>
              <a:t>6</a:t>
            </a:r>
            <a:r>
              <a:rPr lang="zh-TW" altLang="en-US" sz="3200" dirty="0" smtClean="0"/>
              <a:t>）</a:t>
            </a:r>
            <a:endParaRPr lang="zh-TW" altLang="en-US" dirty="0"/>
          </a:p>
        </p:txBody>
      </p:sp>
      <p:sp>
        <p:nvSpPr>
          <p:cNvPr id="3" name="內容版面配置區 2"/>
          <p:cNvSpPr>
            <a:spLocks noGrp="1"/>
          </p:cNvSpPr>
          <p:nvPr>
            <p:ph sz="quarter" idx="1"/>
          </p:nvPr>
        </p:nvSpPr>
        <p:spPr>
          <a:xfrm>
            <a:off x="301752" y="1527048"/>
            <a:ext cx="8503920" cy="2550024"/>
          </a:xfrm>
        </p:spPr>
        <p:txBody>
          <a:bodyPr>
            <a:normAutofit fontScale="92500" lnSpcReduction="20000"/>
          </a:bodyPr>
          <a:lstStyle/>
          <a:p>
            <a:r>
              <a:rPr lang="zh-TW" altLang="en-US" dirty="0" smtClean="0"/>
              <a:t>為看出外掛程式是否已被「</a:t>
            </a:r>
            <a:r>
              <a:rPr lang="en-US" altLang="zh-TW" dirty="0" smtClean="0"/>
              <a:t>3DS Max</a:t>
            </a:r>
            <a:r>
              <a:rPr lang="zh-TW" altLang="en-US" dirty="0" smtClean="0"/>
              <a:t>」所掛上。請執行「</a:t>
            </a:r>
            <a:r>
              <a:rPr lang="en-US" altLang="zh-TW" dirty="0" smtClean="0"/>
              <a:t>3DS Max</a:t>
            </a:r>
            <a:r>
              <a:rPr lang="zh-TW" altLang="en-US" dirty="0" smtClean="0"/>
              <a:t>」，點選左上角「檔案按鈕」 </a:t>
            </a:r>
            <a:r>
              <a:rPr lang="en-US" altLang="zh-TW" dirty="0" smtClean="0">
                <a:sym typeface="Wingdings" pitchFamily="2" charset="2"/>
              </a:rPr>
              <a:t></a:t>
            </a:r>
            <a:r>
              <a:rPr lang="zh-TW" altLang="en-US" dirty="0" smtClean="0"/>
              <a:t>「</a:t>
            </a:r>
            <a:r>
              <a:rPr lang="en-US" altLang="zh-TW" dirty="0" smtClean="0"/>
              <a:t>Export</a:t>
            </a:r>
            <a:r>
              <a:rPr lang="zh-TW" altLang="en-US" dirty="0" smtClean="0"/>
              <a:t>」</a:t>
            </a:r>
            <a:r>
              <a:rPr lang="en-US" altLang="zh-TW" dirty="0" smtClean="0">
                <a:sym typeface="Wingdings" pitchFamily="2" charset="2"/>
              </a:rPr>
              <a:t></a:t>
            </a:r>
            <a:r>
              <a:rPr lang="zh-TW" altLang="en-US" dirty="0" smtClean="0"/>
              <a:t>「</a:t>
            </a:r>
            <a:r>
              <a:rPr lang="en-US" altLang="zh-TW" dirty="0" smtClean="0"/>
              <a:t>Export</a:t>
            </a:r>
            <a:r>
              <a:rPr lang="zh-TW" altLang="en-US" dirty="0" smtClean="0"/>
              <a:t>」匯出模組的部分。如下面左方圖片所示。</a:t>
            </a:r>
            <a:endParaRPr lang="en-US" altLang="zh-TW" dirty="0" smtClean="0"/>
          </a:p>
          <a:p>
            <a:r>
              <a:rPr lang="zh-TW" altLang="en-US" dirty="0" smtClean="0"/>
              <a:t>在匯出檔案的存檔類型中，「３</a:t>
            </a:r>
            <a:r>
              <a:rPr lang="en-US" altLang="zh-TW" dirty="0" smtClean="0"/>
              <a:t>DS Max</a:t>
            </a:r>
            <a:r>
              <a:rPr lang="zh-TW" altLang="en-US" dirty="0" smtClean="0"/>
              <a:t>」會列出所有支援匯出的檔案類型。此時</a:t>
            </a:r>
            <a:r>
              <a:rPr lang="zh-TW" altLang="zh-TW" dirty="0" smtClean="0"/>
              <a:t>「</a:t>
            </a:r>
            <a:r>
              <a:rPr lang="en-US" altLang="zh-TW" dirty="0" smtClean="0"/>
              <a:t>.X</a:t>
            </a:r>
            <a:r>
              <a:rPr lang="zh-TW" altLang="zh-TW" dirty="0" smtClean="0"/>
              <a:t>」</a:t>
            </a:r>
            <a:r>
              <a:rPr lang="zh-TW" altLang="en-US" dirty="0" smtClean="0"/>
              <a:t>檔就出現在下方。</a:t>
            </a:r>
            <a:endParaRPr lang="en-US" altLang="zh-TW" dirty="0" smtClean="0"/>
          </a:p>
          <a:p>
            <a:r>
              <a:rPr lang="zh-TW" altLang="en-US" dirty="0" smtClean="0"/>
              <a:t>看到「</a:t>
            </a:r>
            <a:r>
              <a:rPr lang="en-US" altLang="zh-TW" dirty="0" smtClean="0"/>
              <a:t>3DS Max</a:t>
            </a:r>
            <a:r>
              <a:rPr lang="zh-TW" altLang="en-US" dirty="0" smtClean="0"/>
              <a:t>」支援「</a:t>
            </a:r>
            <a:r>
              <a:rPr lang="en-US" altLang="zh-TW" dirty="0" smtClean="0"/>
              <a:t>.X</a:t>
            </a:r>
            <a:r>
              <a:rPr lang="zh-TW" altLang="en-US" dirty="0" smtClean="0"/>
              <a:t>」格式的輸出，即表示此外掛程式已被「</a:t>
            </a:r>
            <a:r>
              <a:rPr lang="en-US" altLang="zh-TW" dirty="0" smtClean="0"/>
              <a:t>3DS Max</a:t>
            </a:r>
            <a:r>
              <a:rPr lang="zh-TW" altLang="en-US" dirty="0" smtClean="0"/>
              <a:t>」 所掛上。如下面右方圖片所示。</a:t>
            </a:r>
          </a:p>
          <a:p>
            <a:endParaRPr lang="zh-TW" altLang="en-US" dirty="0"/>
          </a:p>
        </p:txBody>
      </p:sp>
      <p:pic>
        <p:nvPicPr>
          <p:cNvPr id="6" name="Picture 2"/>
          <p:cNvPicPr>
            <a:picLocks noChangeAspect="1" noChangeArrowheads="1"/>
          </p:cNvPicPr>
          <p:nvPr/>
        </p:nvPicPr>
        <p:blipFill>
          <a:blip r:embed="rId2" cstate="print"/>
          <a:srcRect/>
          <a:stretch>
            <a:fillRect/>
          </a:stretch>
        </p:blipFill>
        <p:spPr bwMode="auto">
          <a:xfrm>
            <a:off x="3563889" y="3855839"/>
            <a:ext cx="5040559" cy="3002160"/>
          </a:xfrm>
          <a:prstGeom prst="rect">
            <a:avLst/>
          </a:prstGeom>
          <a:noFill/>
          <a:ln w="9525">
            <a:noFill/>
            <a:miter lim="800000"/>
            <a:headEnd/>
            <a:tailEnd/>
          </a:ln>
        </p:spPr>
      </p:pic>
      <p:pic>
        <p:nvPicPr>
          <p:cNvPr id="7170" name="Picture 2"/>
          <p:cNvPicPr>
            <a:picLocks noChangeAspect="1" noChangeArrowheads="1"/>
          </p:cNvPicPr>
          <p:nvPr/>
        </p:nvPicPr>
        <p:blipFill>
          <a:blip r:embed="rId3" cstate="print"/>
          <a:srcRect/>
          <a:stretch>
            <a:fillRect/>
          </a:stretch>
        </p:blipFill>
        <p:spPr bwMode="auto">
          <a:xfrm>
            <a:off x="572800" y="4149080"/>
            <a:ext cx="3207111" cy="270891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4E6E3318-207F-4E4D-924B-D1B5C0A9B549}" type="slidenum">
              <a:rPr lang="zh-TW" altLang="en-US" smtClean="0"/>
              <a:pPr/>
              <a:t>61</a:t>
            </a:fld>
            <a:endParaRPr lang="zh-TW"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3600" dirty="0" smtClean="0"/>
              <a:t>使用</a:t>
            </a:r>
            <a:r>
              <a:rPr lang="en-US" altLang="zh-TW" sz="3600" dirty="0" smtClean="0"/>
              <a:t>Blender</a:t>
            </a:r>
            <a:r>
              <a:rPr lang="zh-TW" altLang="en-US" sz="3600" dirty="0" smtClean="0"/>
              <a:t>將３</a:t>
            </a:r>
            <a:r>
              <a:rPr lang="en-US" altLang="zh-TW" sz="3600" dirty="0" smtClean="0"/>
              <a:t>D</a:t>
            </a:r>
            <a:r>
              <a:rPr lang="zh-TW" altLang="zh-TW" sz="3600" dirty="0" smtClean="0"/>
              <a:t>模組</a:t>
            </a:r>
            <a:r>
              <a:rPr lang="zh-TW" altLang="en-US" sz="3600" dirty="0" smtClean="0"/>
              <a:t>以</a:t>
            </a:r>
            <a:r>
              <a:rPr lang="en-US" altLang="zh-TW" sz="3600" dirty="0" smtClean="0"/>
              <a:t>.X</a:t>
            </a:r>
            <a:r>
              <a:rPr lang="zh-TW" altLang="en-US" sz="3600" dirty="0" smtClean="0"/>
              <a:t>檔格式匯出（</a:t>
            </a:r>
            <a:r>
              <a:rPr lang="en-US" altLang="zh-TW" sz="3600" dirty="0" smtClean="0"/>
              <a:t>1</a:t>
            </a:r>
            <a:r>
              <a:rPr lang="zh-TW" altLang="en-US" sz="3600" dirty="0" smtClean="0"/>
              <a:t>）</a:t>
            </a:r>
            <a:endParaRPr lang="zh-TW" altLang="en-US" sz="3600"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62</a:t>
            </a:fld>
            <a:endParaRPr lang="zh-TW" altLang="en-US"/>
          </a:p>
        </p:txBody>
      </p:sp>
      <p:sp>
        <p:nvSpPr>
          <p:cNvPr id="4" name="內容版面配置區 3"/>
          <p:cNvSpPr>
            <a:spLocks noGrp="1"/>
          </p:cNvSpPr>
          <p:nvPr>
            <p:ph sz="quarter" idx="1"/>
          </p:nvPr>
        </p:nvSpPr>
        <p:spPr>
          <a:xfrm>
            <a:off x="301752" y="1527048"/>
            <a:ext cx="4774304" cy="5330952"/>
          </a:xfrm>
        </p:spPr>
        <p:txBody>
          <a:bodyPr>
            <a:normAutofit fontScale="92500" lnSpcReduction="10000"/>
          </a:bodyPr>
          <a:lstStyle/>
          <a:p>
            <a:r>
              <a:rPr lang="zh-TW" altLang="en-US" sz="2800" dirty="0" smtClean="0">
                <a:latin typeface="Arial Black" pitchFamily="34" charset="0"/>
              </a:rPr>
              <a:t>「</a:t>
            </a:r>
            <a:r>
              <a:rPr lang="en-US" altLang="zh-TW" dirty="0"/>
              <a:t>Blender</a:t>
            </a:r>
            <a:r>
              <a:rPr lang="zh-TW" altLang="en-US" sz="2800" dirty="0" smtClean="0">
                <a:latin typeface="Arial Black" pitchFamily="34" charset="0"/>
              </a:rPr>
              <a:t>」由於預設的匯出格式選項，並沒有啟用「</a:t>
            </a:r>
            <a:r>
              <a:rPr lang="en-US" altLang="zh-TW" dirty="0"/>
              <a:t>.X</a:t>
            </a:r>
            <a:r>
              <a:rPr lang="zh-TW" altLang="en-US" sz="2800" dirty="0" smtClean="0">
                <a:latin typeface="Arial Black" pitchFamily="34" charset="0"/>
              </a:rPr>
              <a:t>」檔格式的匯出。</a:t>
            </a:r>
            <a:endParaRPr lang="en-US" altLang="zh-TW" sz="2800" dirty="0" smtClean="0">
              <a:latin typeface="Arial Black" pitchFamily="34" charset="0"/>
            </a:endParaRPr>
          </a:p>
          <a:p>
            <a:r>
              <a:rPr lang="zh-TW" altLang="en-US" sz="2800" dirty="0" smtClean="0">
                <a:latin typeface="Arial Black" pitchFamily="34" charset="0"/>
              </a:rPr>
              <a:t>若要使用</a:t>
            </a:r>
            <a:r>
              <a:rPr lang="zh-TW" altLang="en-US" dirty="0"/>
              <a:t>「</a:t>
            </a:r>
            <a:r>
              <a:rPr lang="en-US" altLang="zh-TW" dirty="0"/>
              <a:t> Blender </a:t>
            </a:r>
            <a:r>
              <a:rPr lang="zh-TW" altLang="en-US" sz="2800" dirty="0" smtClean="0">
                <a:latin typeface="Arial Black" pitchFamily="34" charset="0"/>
              </a:rPr>
              <a:t>」 軟體來匯出「</a:t>
            </a:r>
            <a:r>
              <a:rPr lang="en-US" altLang="zh-TW" dirty="0"/>
              <a:t>.X</a:t>
            </a:r>
            <a:r>
              <a:rPr lang="zh-TW" altLang="en-US" sz="2800" dirty="0" smtClean="0">
                <a:latin typeface="Arial Black" pitchFamily="34" charset="0"/>
              </a:rPr>
              <a:t>」檔，必須在匯出及匯入的支援格式設定下，將「</a:t>
            </a:r>
            <a:r>
              <a:rPr lang="fr-FR" altLang="zh-TW" dirty="0" smtClean="0"/>
              <a:t>Import</a:t>
            </a:r>
            <a:r>
              <a:rPr lang="zh-TW" altLang="en-US" dirty="0"/>
              <a:t>－</a:t>
            </a:r>
            <a:r>
              <a:rPr lang="fr-FR" altLang="zh-TW" dirty="0"/>
              <a:t>Export</a:t>
            </a:r>
            <a:r>
              <a:rPr lang="zh-TW" altLang="en-US" dirty="0"/>
              <a:t>：</a:t>
            </a:r>
            <a:r>
              <a:rPr lang="fr-FR" altLang="zh-TW" dirty="0"/>
              <a:t>DirectX Model Format (</a:t>
            </a:r>
            <a:r>
              <a:rPr lang="zh-TW" altLang="en-US" dirty="0"/>
              <a:t> </a:t>
            </a:r>
            <a:r>
              <a:rPr lang="fr-FR" altLang="zh-TW" dirty="0"/>
              <a:t>.X</a:t>
            </a:r>
            <a:r>
              <a:rPr lang="zh-TW" altLang="en-US" dirty="0"/>
              <a:t> </a:t>
            </a:r>
            <a:r>
              <a:rPr lang="fr-FR" altLang="zh-TW" dirty="0"/>
              <a:t>)</a:t>
            </a:r>
            <a:r>
              <a:rPr lang="zh-TW" altLang="en-US" dirty="0"/>
              <a:t> </a:t>
            </a:r>
            <a:r>
              <a:rPr lang="zh-TW" altLang="en-US" dirty="0" smtClean="0"/>
              <a:t>」</a:t>
            </a:r>
            <a:r>
              <a:rPr lang="zh-TW" altLang="en-US" sz="2800" dirty="0" smtClean="0">
                <a:latin typeface="Arial Black" pitchFamily="34" charset="0"/>
              </a:rPr>
              <a:t>勾選啟用，以便匯出「</a:t>
            </a:r>
            <a:r>
              <a:rPr lang="en-US" altLang="zh-TW" dirty="0"/>
              <a:t>.X</a:t>
            </a:r>
            <a:r>
              <a:rPr lang="zh-TW" altLang="en-US" sz="2800" dirty="0" smtClean="0">
                <a:latin typeface="Arial Black" pitchFamily="34" charset="0"/>
              </a:rPr>
              <a:t>」檔。</a:t>
            </a:r>
            <a:endParaRPr lang="en-US" altLang="zh-TW" sz="2800" dirty="0" smtClean="0">
              <a:latin typeface="Arial Black" pitchFamily="34" charset="0"/>
            </a:endParaRPr>
          </a:p>
          <a:p>
            <a:r>
              <a:rPr lang="zh-TW" altLang="en-US" sz="2800" dirty="0" smtClean="0"/>
              <a:t>我們可至上排的「工具列」中找到「</a:t>
            </a:r>
            <a:r>
              <a:rPr lang="en-US" altLang="zh-TW" sz="2800" dirty="0" smtClean="0"/>
              <a:t>File</a:t>
            </a:r>
            <a:r>
              <a:rPr lang="zh-TW" altLang="en-US" sz="2800" dirty="0" smtClean="0"/>
              <a:t>」的功能選單，點選「</a:t>
            </a:r>
            <a:r>
              <a:rPr lang="en-US" altLang="zh-TW" sz="2800" dirty="0" smtClean="0"/>
              <a:t>File</a:t>
            </a:r>
            <a:r>
              <a:rPr lang="zh-TW" altLang="en-US" sz="2800" dirty="0" smtClean="0"/>
              <a:t>」的功能選單後並選擇</a:t>
            </a:r>
            <a:r>
              <a:rPr lang="zh-TW" altLang="en-US" sz="2800" dirty="0" smtClean="0">
                <a:sym typeface="Wingdings" pitchFamily="2" charset="2"/>
              </a:rPr>
              <a:t>「</a:t>
            </a:r>
            <a:r>
              <a:rPr lang="en-US" altLang="zh-TW" sz="2800" dirty="0" smtClean="0">
                <a:sym typeface="Wingdings" pitchFamily="2" charset="2"/>
              </a:rPr>
              <a:t>User</a:t>
            </a:r>
            <a:r>
              <a:rPr lang="zh-TW" altLang="en-US" sz="2800" dirty="0" smtClean="0">
                <a:sym typeface="Wingdings" pitchFamily="2" charset="2"/>
              </a:rPr>
              <a:t> </a:t>
            </a:r>
            <a:r>
              <a:rPr lang="en-US" altLang="zh-TW" sz="2800" dirty="0" smtClean="0">
                <a:sym typeface="Wingdings" pitchFamily="2" charset="2"/>
              </a:rPr>
              <a:t>Preferences</a:t>
            </a:r>
            <a:r>
              <a:rPr lang="zh-TW" altLang="en-US" sz="2800" dirty="0" smtClean="0">
                <a:sym typeface="Wingdings" pitchFamily="2" charset="2"/>
              </a:rPr>
              <a:t>」進行設定。</a:t>
            </a:r>
            <a:endParaRPr lang="en-US" altLang="zh-TW" sz="2800" dirty="0" smtClean="0">
              <a:sym typeface="Wingdings" pitchFamily="2" charset="2"/>
            </a:endParaRPr>
          </a:p>
          <a:p>
            <a:endParaRPr lang="en-US" altLang="zh-TW" sz="2800" dirty="0" smtClean="0">
              <a:latin typeface="Arial Black" pitchFamily="34" charset="0"/>
            </a:endParaRPr>
          </a:p>
          <a:p>
            <a:endParaRPr lang="zh-TW" altLang="en-US" dirty="0" smtClean="0"/>
          </a:p>
          <a:p>
            <a:endParaRPr lang="zh-TW" altLang="en-US" dirty="0"/>
          </a:p>
        </p:txBody>
      </p:sp>
      <p:pic>
        <p:nvPicPr>
          <p:cNvPr id="5" name="Picture 2" descr="D:\honda資料夾\新資料夾\2011-11-07_2356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47811" y="2420888"/>
            <a:ext cx="4132702" cy="343653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3600" dirty="0" smtClean="0"/>
              <a:t>使用</a:t>
            </a:r>
            <a:r>
              <a:rPr lang="en-US" altLang="zh-TW" sz="3600" dirty="0" smtClean="0"/>
              <a:t>Blender</a:t>
            </a:r>
            <a:r>
              <a:rPr lang="zh-TW" altLang="en-US" sz="3600" dirty="0" smtClean="0"/>
              <a:t>將３</a:t>
            </a:r>
            <a:r>
              <a:rPr lang="en-US" altLang="zh-TW" sz="3600" dirty="0" smtClean="0"/>
              <a:t>D</a:t>
            </a:r>
            <a:r>
              <a:rPr lang="zh-TW" altLang="zh-TW" sz="3600" dirty="0" smtClean="0"/>
              <a:t>模組</a:t>
            </a:r>
            <a:r>
              <a:rPr lang="zh-TW" altLang="en-US" sz="3600" dirty="0" smtClean="0"/>
              <a:t>以</a:t>
            </a:r>
            <a:r>
              <a:rPr lang="en-US" altLang="zh-TW" sz="3600" dirty="0" smtClean="0"/>
              <a:t>.X</a:t>
            </a:r>
            <a:r>
              <a:rPr lang="zh-TW" altLang="en-US" sz="3600" dirty="0" smtClean="0"/>
              <a:t>檔格式匯出（</a:t>
            </a:r>
            <a:r>
              <a:rPr lang="en-US" altLang="zh-TW" sz="3600" dirty="0" smtClean="0"/>
              <a:t>2</a:t>
            </a:r>
            <a:r>
              <a:rPr lang="zh-TW" altLang="en-US" sz="3600" dirty="0" smtClean="0"/>
              <a:t>）</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63</a:t>
            </a:fld>
            <a:endParaRPr lang="zh-TW" altLang="en-US"/>
          </a:p>
        </p:txBody>
      </p:sp>
      <p:sp>
        <p:nvSpPr>
          <p:cNvPr id="4" name="內容版面配置區 3"/>
          <p:cNvSpPr>
            <a:spLocks noGrp="1"/>
          </p:cNvSpPr>
          <p:nvPr>
            <p:ph sz="quarter" idx="1"/>
          </p:nvPr>
        </p:nvSpPr>
        <p:spPr>
          <a:xfrm>
            <a:off x="301752" y="1527048"/>
            <a:ext cx="8503920" cy="2406008"/>
          </a:xfrm>
        </p:spPr>
        <p:txBody>
          <a:bodyPr>
            <a:normAutofit fontScale="92500" lnSpcReduction="10000"/>
          </a:bodyPr>
          <a:lstStyle/>
          <a:p>
            <a:r>
              <a:rPr lang="zh-TW" altLang="en-US" dirty="0"/>
              <a:t>選擇</a:t>
            </a:r>
            <a:r>
              <a:rPr lang="zh-TW" altLang="en-US" dirty="0">
                <a:sym typeface="Wingdings" pitchFamily="2" charset="2"/>
              </a:rPr>
              <a:t>「</a:t>
            </a:r>
            <a:r>
              <a:rPr lang="en-US" altLang="zh-TW" dirty="0">
                <a:sym typeface="Wingdings" pitchFamily="2" charset="2"/>
              </a:rPr>
              <a:t>User</a:t>
            </a:r>
            <a:r>
              <a:rPr lang="zh-TW" altLang="en-US" dirty="0">
                <a:sym typeface="Wingdings" pitchFamily="2" charset="2"/>
              </a:rPr>
              <a:t> </a:t>
            </a:r>
            <a:r>
              <a:rPr lang="en-US" altLang="zh-TW" dirty="0">
                <a:sym typeface="Wingdings" pitchFamily="2" charset="2"/>
              </a:rPr>
              <a:t>Preferences</a:t>
            </a:r>
            <a:r>
              <a:rPr lang="zh-TW" altLang="en-US" dirty="0" smtClean="0">
                <a:sym typeface="Wingdings" pitchFamily="2" charset="2"/>
              </a:rPr>
              <a:t>」後，即可看到下列功能設定視窗，先選取在上層「</a:t>
            </a:r>
            <a:r>
              <a:rPr lang="en-US" altLang="zh-TW" dirty="0">
                <a:sym typeface="Wingdings" pitchFamily="2" charset="2"/>
              </a:rPr>
              <a:t>Add</a:t>
            </a:r>
            <a:r>
              <a:rPr lang="zh-TW" altLang="en-US" dirty="0">
                <a:sym typeface="Wingdings" pitchFamily="2" charset="2"/>
              </a:rPr>
              <a:t>－</a:t>
            </a:r>
            <a:r>
              <a:rPr lang="en-US" altLang="zh-TW" dirty="0" err="1" smtClean="0">
                <a:sym typeface="Wingdings" pitchFamily="2" charset="2"/>
              </a:rPr>
              <a:t>Ons</a:t>
            </a:r>
            <a:r>
              <a:rPr lang="zh-TW" altLang="en-US" dirty="0" smtClean="0">
                <a:sym typeface="Wingdings" pitchFamily="2" charset="2"/>
              </a:rPr>
              <a:t>」功能頁面，在選擇左邊功能列中的「</a:t>
            </a:r>
            <a:r>
              <a:rPr lang="fr-FR" altLang="zh-TW" sz="2800" dirty="0" smtClean="0"/>
              <a:t>Import</a:t>
            </a:r>
            <a:r>
              <a:rPr lang="zh-TW" altLang="en-US" sz="2800" dirty="0"/>
              <a:t>－</a:t>
            </a:r>
            <a:r>
              <a:rPr lang="fr-FR" altLang="zh-TW" sz="2800" dirty="0"/>
              <a:t>Export </a:t>
            </a:r>
            <a:r>
              <a:rPr lang="zh-TW" altLang="en-US" sz="2800" dirty="0" smtClean="0"/>
              <a:t>」，即可列出所有的輸出格式。</a:t>
            </a:r>
            <a:endParaRPr lang="en-US" altLang="zh-TW" sz="2800" dirty="0" smtClean="0"/>
          </a:p>
          <a:p>
            <a:r>
              <a:rPr lang="zh-TW" altLang="en-US" dirty="0" smtClean="0"/>
              <a:t>在此我們將</a:t>
            </a:r>
            <a:r>
              <a:rPr lang="zh-TW" altLang="en-US" sz="2800" dirty="0" smtClean="0">
                <a:latin typeface="Arial Black" pitchFamily="34" charset="0"/>
              </a:rPr>
              <a:t>「</a:t>
            </a:r>
            <a:r>
              <a:rPr lang="fr-FR" altLang="zh-TW" dirty="0"/>
              <a:t>Import</a:t>
            </a:r>
            <a:r>
              <a:rPr lang="zh-TW" altLang="en-US" dirty="0"/>
              <a:t>－</a:t>
            </a:r>
            <a:r>
              <a:rPr lang="fr-FR" altLang="zh-TW" dirty="0"/>
              <a:t>Export</a:t>
            </a:r>
            <a:r>
              <a:rPr lang="zh-TW" altLang="en-US" dirty="0"/>
              <a:t>：</a:t>
            </a:r>
            <a:r>
              <a:rPr lang="fr-FR" altLang="zh-TW" dirty="0"/>
              <a:t>DirectX Model Format (</a:t>
            </a:r>
            <a:r>
              <a:rPr lang="zh-TW" altLang="en-US" dirty="0"/>
              <a:t> </a:t>
            </a:r>
            <a:r>
              <a:rPr lang="fr-FR" altLang="zh-TW" dirty="0"/>
              <a:t>.X</a:t>
            </a:r>
            <a:r>
              <a:rPr lang="zh-TW" altLang="en-US" dirty="0"/>
              <a:t> </a:t>
            </a:r>
            <a:r>
              <a:rPr lang="fr-FR" altLang="zh-TW" dirty="0"/>
              <a:t>)</a:t>
            </a:r>
            <a:r>
              <a:rPr lang="zh-TW" altLang="en-US" dirty="0" smtClean="0"/>
              <a:t> 」右邊的方格打勾啟用即可。</a:t>
            </a:r>
            <a:endParaRPr lang="zh-TW" altLang="en-US" dirty="0"/>
          </a:p>
        </p:txBody>
      </p:sp>
      <p:pic>
        <p:nvPicPr>
          <p:cNvPr id="5" name="圖片 4"/>
          <p:cNvPicPr/>
          <p:nvPr/>
        </p:nvPicPr>
        <p:blipFill>
          <a:blip r:embed="rId2" cstate="print"/>
          <a:srcRect/>
          <a:stretch>
            <a:fillRect/>
          </a:stretch>
        </p:blipFill>
        <p:spPr bwMode="auto">
          <a:xfrm>
            <a:off x="2483768" y="3758737"/>
            <a:ext cx="4736404" cy="3018274"/>
          </a:xfrm>
          <a:prstGeom prst="rect">
            <a:avLst/>
          </a:prstGeom>
          <a:noFill/>
          <a:ln w="9525">
            <a:noFill/>
            <a:miter lim="800000"/>
            <a:headEnd/>
            <a:tailEnd/>
          </a:ln>
        </p:spPr>
      </p:pic>
    </p:spTree>
    <p:extLst>
      <p:ext uri="{BB962C8B-B14F-4D97-AF65-F5344CB8AC3E}">
        <p14:creationId xmlns:p14="http://schemas.microsoft.com/office/powerpoint/2010/main" xmlns="" val="19450923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3600" dirty="0" smtClean="0"/>
              <a:t>使用</a:t>
            </a:r>
            <a:r>
              <a:rPr lang="en-US" altLang="zh-TW" sz="3600" dirty="0" smtClean="0"/>
              <a:t>Blender</a:t>
            </a:r>
            <a:r>
              <a:rPr lang="zh-TW" altLang="en-US" sz="3600" dirty="0" smtClean="0"/>
              <a:t>將３</a:t>
            </a:r>
            <a:r>
              <a:rPr lang="en-US" altLang="zh-TW" sz="3600" dirty="0" smtClean="0"/>
              <a:t>D</a:t>
            </a:r>
            <a:r>
              <a:rPr lang="zh-TW" altLang="zh-TW" sz="3600" dirty="0" smtClean="0"/>
              <a:t>模組</a:t>
            </a:r>
            <a:r>
              <a:rPr lang="zh-TW" altLang="en-US" sz="3600" dirty="0" smtClean="0"/>
              <a:t>以</a:t>
            </a:r>
            <a:r>
              <a:rPr lang="en-US" altLang="zh-TW" sz="3600" dirty="0" smtClean="0"/>
              <a:t>.X</a:t>
            </a:r>
            <a:r>
              <a:rPr lang="zh-TW" altLang="en-US" sz="3600" dirty="0" smtClean="0"/>
              <a:t>檔格式匯出（</a:t>
            </a:r>
            <a:r>
              <a:rPr lang="en-US" altLang="zh-TW" sz="3600" dirty="0" smtClean="0"/>
              <a:t>3</a:t>
            </a:r>
            <a:r>
              <a:rPr lang="zh-TW" altLang="en-US" sz="3600" dirty="0" smtClean="0"/>
              <a:t>）</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64</a:t>
            </a:fld>
            <a:endParaRPr lang="zh-TW" altLang="en-US"/>
          </a:p>
        </p:txBody>
      </p:sp>
      <p:sp>
        <p:nvSpPr>
          <p:cNvPr id="4" name="內容版面配置區 3"/>
          <p:cNvSpPr>
            <a:spLocks noGrp="1"/>
          </p:cNvSpPr>
          <p:nvPr>
            <p:ph sz="quarter" idx="1"/>
          </p:nvPr>
        </p:nvSpPr>
        <p:spPr>
          <a:xfrm>
            <a:off x="301752" y="1527048"/>
            <a:ext cx="3910208" cy="4854280"/>
          </a:xfrm>
        </p:spPr>
        <p:txBody>
          <a:bodyPr>
            <a:normAutofit fontScale="92500" lnSpcReduction="20000"/>
          </a:bodyPr>
          <a:lstStyle/>
          <a:p>
            <a:r>
              <a:rPr lang="zh-TW" altLang="en-US" dirty="0"/>
              <a:t>為看出外掛程式是否已被</a:t>
            </a:r>
            <a:r>
              <a:rPr lang="zh-TW" altLang="en-US" dirty="0" smtClean="0"/>
              <a:t>「</a:t>
            </a:r>
            <a:r>
              <a:rPr lang="en-US" altLang="zh-TW" dirty="0" smtClean="0"/>
              <a:t>Blender</a:t>
            </a:r>
            <a:r>
              <a:rPr lang="zh-TW" altLang="en-US" dirty="0" smtClean="0"/>
              <a:t>」</a:t>
            </a:r>
            <a:r>
              <a:rPr lang="zh-TW" altLang="en-US" dirty="0"/>
              <a:t>所掛上</a:t>
            </a:r>
            <a:r>
              <a:rPr lang="zh-TW" altLang="en-US" dirty="0" smtClean="0"/>
              <a:t>。我們一樣在</a:t>
            </a:r>
            <a:r>
              <a:rPr lang="zh-TW" altLang="en-US" dirty="0"/>
              <a:t>上排的「工具列」裡找到「</a:t>
            </a:r>
            <a:r>
              <a:rPr lang="en-US" altLang="zh-TW" dirty="0"/>
              <a:t>File</a:t>
            </a:r>
            <a:r>
              <a:rPr lang="zh-TW" altLang="en-US" dirty="0"/>
              <a:t>」的功能選單</a:t>
            </a:r>
            <a:r>
              <a:rPr lang="zh-TW" altLang="en-US" dirty="0" smtClean="0"/>
              <a:t>，並選擇</a:t>
            </a:r>
            <a:r>
              <a:rPr lang="zh-TW" altLang="en-US" dirty="0"/>
              <a:t>「</a:t>
            </a:r>
            <a:r>
              <a:rPr lang="en-US" altLang="zh-TW" dirty="0"/>
              <a:t>Export</a:t>
            </a:r>
            <a:r>
              <a:rPr lang="zh-TW" altLang="en-US" dirty="0" smtClean="0"/>
              <a:t>」之後。</a:t>
            </a:r>
            <a:endParaRPr lang="en-US" altLang="zh-TW" dirty="0" smtClean="0"/>
          </a:p>
          <a:p>
            <a:r>
              <a:rPr lang="zh-TW" altLang="en-US" sz="2400" dirty="0" smtClean="0"/>
              <a:t>在</a:t>
            </a:r>
            <a:r>
              <a:rPr lang="zh-TW" altLang="en-US" sz="2400" dirty="0"/>
              <a:t>匯出檔案的存檔類型</a:t>
            </a:r>
            <a:r>
              <a:rPr lang="zh-TW" altLang="en-US" sz="2400" dirty="0" smtClean="0"/>
              <a:t>中，「</a:t>
            </a:r>
            <a:r>
              <a:rPr lang="en-US" altLang="zh-TW" sz="2400" dirty="0" smtClean="0"/>
              <a:t> </a:t>
            </a:r>
            <a:r>
              <a:rPr lang="en-US" altLang="zh-TW" sz="2400" dirty="0"/>
              <a:t>Blender </a:t>
            </a:r>
            <a:r>
              <a:rPr lang="zh-TW" altLang="en-US" sz="2400" dirty="0" smtClean="0"/>
              <a:t>」</a:t>
            </a:r>
            <a:r>
              <a:rPr lang="zh-TW" altLang="en-US" sz="2400" dirty="0"/>
              <a:t>會列出所有支援匯出的檔案類型。</a:t>
            </a:r>
            <a:r>
              <a:rPr lang="zh-TW" altLang="en-US" sz="2400" dirty="0" smtClean="0"/>
              <a:t>即可在列出</a:t>
            </a:r>
            <a:r>
              <a:rPr lang="zh-TW" altLang="en-US" sz="2400" dirty="0"/>
              <a:t>所有的輸出</a:t>
            </a:r>
            <a:r>
              <a:rPr lang="zh-TW" altLang="en-US" sz="2400" dirty="0" smtClean="0"/>
              <a:t>格式中找到</a:t>
            </a:r>
            <a:r>
              <a:rPr lang="en-US" altLang="zh-TW" sz="2400" dirty="0" smtClean="0"/>
              <a:t>DirectX(</a:t>
            </a:r>
            <a:r>
              <a:rPr lang="zh-TW" altLang="en-US" sz="2400" dirty="0" smtClean="0"/>
              <a:t> </a:t>
            </a:r>
            <a:r>
              <a:rPr lang="en-US" altLang="zh-TW" sz="2400" dirty="0" smtClean="0"/>
              <a:t> .</a:t>
            </a:r>
            <a:r>
              <a:rPr lang="zh-TW" altLang="en-US" sz="2400" dirty="0" smtClean="0"/>
              <a:t>Ｘ </a:t>
            </a:r>
            <a:r>
              <a:rPr lang="en-US" altLang="zh-TW" sz="2400" dirty="0" smtClean="0"/>
              <a:t>)</a:t>
            </a:r>
            <a:r>
              <a:rPr lang="zh-TW" altLang="en-US" sz="2400" dirty="0" smtClean="0"/>
              <a:t>。</a:t>
            </a:r>
            <a:endParaRPr lang="en-US" altLang="zh-TW" sz="2400" dirty="0" smtClean="0"/>
          </a:p>
          <a:p>
            <a:r>
              <a:rPr lang="zh-TW" altLang="en-US" sz="2400" dirty="0" smtClean="0"/>
              <a:t>看到</a:t>
            </a:r>
            <a:r>
              <a:rPr lang="zh-TW" altLang="en-US" sz="2400" dirty="0"/>
              <a:t>「</a:t>
            </a:r>
            <a:r>
              <a:rPr lang="en-US" altLang="zh-TW" sz="2400" dirty="0"/>
              <a:t> Blender </a:t>
            </a:r>
            <a:r>
              <a:rPr lang="zh-TW" altLang="en-US" sz="2400" dirty="0"/>
              <a:t>」</a:t>
            </a:r>
            <a:r>
              <a:rPr lang="zh-TW" altLang="en-US" sz="2400" dirty="0" smtClean="0"/>
              <a:t>支援</a:t>
            </a:r>
            <a:r>
              <a:rPr lang="zh-TW" altLang="en-US" sz="2400" dirty="0"/>
              <a:t>「</a:t>
            </a:r>
            <a:r>
              <a:rPr lang="en-US" altLang="zh-TW" sz="2400" dirty="0"/>
              <a:t>.X</a:t>
            </a:r>
            <a:r>
              <a:rPr lang="zh-TW" altLang="en-US" sz="2400" dirty="0"/>
              <a:t>」格式的輸出，即表示</a:t>
            </a:r>
            <a:r>
              <a:rPr lang="zh-TW" altLang="en-US" sz="2400" dirty="0" smtClean="0"/>
              <a:t>此功能已被</a:t>
            </a:r>
            <a:r>
              <a:rPr lang="zh-TW" altLang="en-US" sz="2400" dirty="0"/>
              <a:t>「</a:t>
            </a:r>
            <a:r>
              <a:rPr lang="en-US" altLang="zh-TW" sz="2400" dirty="0"/>
              <a:t> Blender </a:t>
            </a:r>
            <a:r>
              <a:rPr lang="zh-TW" altLang="en-US" sz="2400" dirty="0" smtClean="0"/>
              <a:t>」啟用。</a:t>
            </a:r>
            <a:endParaRPr lang="en-US" altLang="zh-TW" sz="2400" dirty="0" smtClean="0"/>
          </a:p>
          <a:p>
            <a:r>
              <a:rPr lang="zh-TW" altLang="en-US" sz="2400" dirty="0" smtClean="0"/>
              <a:t>最後選擇檔案類型為「</a:t>
            </a:r>
            <a:r>
              <a:rPr lang="en-US" altLang="zh-TW" sz="2400" dirty="0" smtClean="0"/>
              <a:t>.X</a:t>
            </a:r>
            <a:r>
              <a:rPr lang="zh-TW" altLang="en-US" sz="2400" dirty="0" smtClean="0"/>
              <a:t>」格式，即可匯出「</a:t>
            </a:r>
            <a:r>
              <a:rPr lang="en-US" altLang="zh-TW" sz="2400" dirty="0" smtClean="0"/>
              <a:t>.X</a:t>
            </a:r>
            <a:r>
              <a:rPr lang="zh-TW" altLang="en-US" sz="2400" dirty="0" smtClean="0"/>
              <a:t>」 。</a:t>
            </a:r>
          </a:p>
          <a:p>
            <a:endParaRPr lang="zh-TW" altLang="en-US" sz="2400" dirty="0"/>
          </a:p>
          <a:p>
            <a:endParaRPr lang="en-US" altLang="zh-TW" sz="2400" dirty="0" smtClean="0"/>
          </a:p>
          <a:p>
            <a:endParaRPr lang="zh-TW" altLang="en-US" dirty="0"/>
          </a:p>
        </p:txBody>
      </p:sp>
      <p:pic>
        <p:nvPicPr>
          <p:cNvPr id="5" name="Picture 2" descr="D:\honda資料夾\新資料夾\2011-11-07_23553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39952" y="2022028"/>
            <a:ext cx="5004048" cy="41962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26353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dirty="0" smtClean="0"/>
              <a:t>將</a:t>
            </a:r>
            <a:r>
              <a:rPr lang="zh-TW" altLang="en-US" sz="3600" dirty="0"/>
              <a:t>其他</a:t>
            </a:r>
            <a:r>
              <a:rPr lang="zh-TW" altLang="en-US" sz="3600" dirty="0" smtClean="0"/>
              <a:t>格式３</a:t>
            </a:r>
            <a:r>
              <a:rPr lang="en-US" altLang="zh-TW" sz="3600" dirty="0" smtClean="0"/>
              <a:t>D</a:t>
            </a:r>
            <a:r>
              <a:rPr lang="zh-TW" altLang="zh-TW" sz="3600" dirty="0" smtClean="0"/>
              <a:t>模組</a:t>
            </a:r>
            <a:r>
              <a:rPr lang="zh-TW" altLang="en-US" sz="3600" dirty="0" smtClean="0"/>
              <a:t>轉換成「</a:t>
            </a:r>
            <a:r>
              <a:rPr lang="en-US" altLang="zh-TW" sz="3600" dirty="0" smtClean="0"/>
              <a:t>.X</a:t>
            </a:r>
            <a:r>
              <a:rPr lang="zh-TW" altLang="en-US" sz="3600" dirty="0" smtClean="0"/>
              <a:t>」檔（</a:t>
            </a:r>
            <a:r>
              <a:rPr lang="en-US" altLang="zh-TW" sz="3600" dirty="0" smtClean="0"/>
              <a:t>1</a:t>
            </a:r>
            <a:r>
              <a:rPr lang="zh-TW" altLang="en-US" sz="3600" dirty="0" smtClean="0"/>
              <a:t>）</a:t>
            </a:r>
            <a:endParaRPr lang="zh-TW" altLang="en-US" sz="3600" dirty="0"/>
          </a:p>
        </p:txBody>
      </p:sp>
      <p:sp>
        <p:nvSpPr>
          <p:cNvPr id="3" name="內容版面配置區 2"/>
          <p:cNvSpPr>
            <a:spLocks noGrp="1"/>
          </p:cNvSpPr>
          <p:nvPr>
            <p:ph sz="quarter" idx="1"/>
          </p:nvPr>
        </p:nvSpPr>
        <p:spPr>
          <a:xfrm>
            <a:off x="301752" y="1527048"/>
            <a:ext cx="8503920" cy="3414120"/>
          </a:xfrm>
        </p:spPr>
        <p:txBody>
          <a:bodyPr>
            <a:normAutofit fontScale="92500" lnSpcReduction="20000"/>
          </a:bodyPr>
          <a:lstStyle/>
          <a:p>
            <a:r>
              <a:rPr lang="zh-TW" altLang="en-US" dirty="0" smtClean="0"/>
              <a:t>若用其他軟體製作出來的３</a:t>
            </a:r>
            <a:r>
              <a:rPr lang="en-US" altLang="zh-TW" dirty="0" smtClean="0"/>
              <a:t>D</a:t>
            </a:r>
            <a:r>
              <a:rPr lang="zh-TW" altLang="en-US" dirty="0" smtClean="0"/>
              <a:t>模組，也可透過「</a:t>
            </a:r>
            <a:r>
              <a:rPr lang="en-US" altLang="zh-TW" dirty="0" smtClean="0"/>
              <a:t>3DS Max</a:t>
            </a:r>
            <a:r>
              <a:rPr lang="zh-TW" altLang="en-US" dirty="0" smtClean="0"/>
              <a:t>」或「</a:t>
            </a:r>
            <a:r>
              <a:rPr lang="en-US" altLang="zh-TW" dirty="0" smtClean="0"/>
              <a:t>Blender</a:t>
            </a:r>
            <a:r>
              <a:rPr lang="zh-TW" altLang="en-US" dirty="0" smtClean="0"/>
              <a:t>」來轉換成「</a:t>
            </a:r>
            <a:r>
              <a:rPr lang="en-US" altLang="zh-TW" dirty="0" smtClean="0"/>
              <a:t>.X</a:t>
            </a:r>
            <a:r>
              <a:rPr lang="zh-TW" altLang="en-US" dirty="0" smtClean="0"/>
              <a:t>」檔格式。因為「</a:t>
            </a:r>
            <a:r>
              <a:rPr lang="en-US" altLang="zh-TW" dirty="0" smtClean="0"/>
              <a:t>3DS Max</a:t>
            </a:r>
            <a:r>
              <a:rPr lang="zh-TW" altLang="en-US" dirty="0" smtClean="0"/>
              <a:t>」及「</a:t>
            </a:r>
            <a:r>
              <a:rPr lang="en-US" altLang="zh-TW" dirty="0" smtClean="0"/>
              <a:t>Blender</a:t>
            </a:r>
            <a:r>
              <a:rPr lang="zh-TW" altLang="en-US" dirty="0" smtClean="0"/>
              <a:t>」支援許多３</a:t>
            </a:r>
            <a:r>
              <a:rPr lang="en-US" altLang="zh-TW" dirty="0" smtClean="0"/>
              <a:t>D</a:t>
            </a:r>
            <a:r>
              <a:rPr lang="zh-TW" altLang="en-US" dirty="0" smtClean="0"/>
              <a:t>模組。 透過其所支援的３</a:t>
            </a:r>
            <a:r>
              <a:rPr lang="en-US" altLang="zh-TW" dirty="0" smtClean="0"/>
              <a:t>D</a:t>
            </a:r>
            <a:r>
              <a:rPr lang="zh-TW" altLang="en-US" dirty="0" smtClean="0"/>
              <a:t>模組匯入「３</a:t>
            </a:r>
            <a:r>
              <a:rPr lang="en-US" altLang="zh-TW" dirty="0" smtClean="0"/>
              <a:t>DS Max</a:t>
            </a:r>
            <a:r>
              <a:rPr lang="zh-TW" altLang="en-US" dirty="0" smtClean="0"/>
              <a:t>」或「</a:t>
            </a:r>
            <a:r>
              <a:rPr lang="en-US" altLang="zh-TW" dirty="0" smtClean="0"/>
              <a:t>Blender</a:t>
            </a:r>
            <a:r>
              <a:rPr lang="zh-TW" altLang="en-US" dirty="0" smtClean="0"/>
              <a:t>」中，再透過「３ </a:t>
            </a:r>
            <a:r>
              <a:rPr lang="en-US" altLang="zh-TW" dirty="0" smtClean="0"/>
              <a:t>DS Max</a:t>
            </a:r>
            <a:r>
              <a:rPr lang="zh-TW" altLang="en-US" dirty="0" smtClean="0"/>
              <a:t>」的相關外掛程式或「</a:t>
            </a:r>
            <a:r>
              <a:rPr lang="en-US" altLang="zh-TW" dirty="0" smtClean="0"/>
              <a:t>Blender</a:t>
            </a:r>
            <a:r>
              <a:rPr lang="zh-TW" altLang="en-US" dirty="0" smtClean="0"/>
              <a:t>」匯出「</a:t>
            </a:r>
            <a:r>
              <a:rPr lang="en-US" altLang="zh-TW" dirty="0" smtClean="0"/>
              <a:t>.X</a:t>
            </a:r>
            <a:r>
              <a:rPr lang="zh-TW" altLang="en-US" dirty="0" smtClean="0"/>
              <a:t>」。</a:t>
            </a:r>
            <a:endParaRPr lang="en-US" altLang="zh-TW" dirty="0" smtClean="0"/>
          </a:p>
          <a:p>
            <a:r>
              <a:rPr lang="zh-TW" altLang="en-US" dirty="0" smtClean="0"/>
              <a:t>在此以「３</a:t>
            </a:r>
            <a:r>
              <a:rPr lang="en-US" altLang="zh-TW" dirty="0" smtClean="0"/>
              <a:t>DS Max</a:t>
            </a:r>
            <a:r>
              <a:rPr lang="zh-TW" altLang="en-US" dirty="0" smtClean="0"/>
              <a:t>」為例， 「</a:t>
            </a:r>
            <a:r>
              <a:rPr lang="en-US" altLang="zh-TW" dirty="0" smtClean="0"/>
              <a:t>Blender</a:t>
            </a:r>
            <a:r>
              <a:rPr lang="zh-TW" altLang="en-US" dirty="0" smtClean="0"/>
              <a:t>」的匯出檔案操作方式與「３</a:t>
            </a:r>
            <a:r>
              <a:rPr lang="en-US" altLang="zh-TW" dirty="0" smtClean="0"/>
              <a:t>DS Max</a:t>
            </a:r>
            <a:r>
              <a:rPr lang="zh-TW" altLang="en-US" dirty="0" smtClean="0"/>
              <a:t>」相似。</a:t>
            </a:r>
            <a:endParaRPr lang="en-US" altLang="zh-TW" dirty="0" smtClean="0"/>
          </a:p>
          <a:p>
            <a:r>
              <a:rPr lang="zh-TW" altLang="en-US" dirty="0" smtClean="0"/>
              <a:t>首先我們執行使用「３</a:t>
            </a:r>
            <a:r>
              <a:rPr lang="en-US" altLang="zh-TW" dirty="0" smtClean="0"/>
              <a:t>DS Max</a:t>
            </a:r>
            <a:r>
              <a:rPr lang="zh-TW" altLang="en-US" dirty="0" smtClean="0"/>
              <a:t>」 ，點選左上角「檔案按鈕」 </a:t>
            </a:r>
            <a:r>
              <a:rPr lang="en-US" altLang="zh-TW" dirty="0" smtClean="0">
                <a:sym typeface="Wingdings" pitchFamily="2" charset="2"/>
              </a:rPr>
              <a:t></a:t>
            </a:r>
            <a:r>
              <a:rPr lang="zh-TW" altLang="en-US" dirty="0" smtClean="0"/>
              <a:t>「</a:t>
            </a:r>
            <a:r>
              <a:rPr lang="en-US" altLang="zh-TW" dirty="0" smtClean="0"/>
              <a:t>Import</a:t>
            </a:r>
            <a:r>
              <a:rPr lang="zh-TW" altLang="en-US" dirty="0" smtClean="0"/>
              <a:t>」</a:t>
            </a:r>
            <a:r>
              <a:rPr lang="en-US" altLang="zh-TW" dirty="0" smtClean="0">
                <a:sym typeface="Wingdings" pitchFamily="2" charset="2"/>
              </a:rPr>
              <a:t></a:t>
            </a:r>
            <a:r>
              <a:rPr lang="zh-TW" altLang="en-US" dirty="0" smtClean="0"/>
              <a:t>「</a:t>
            </a:r>
            <a:r>
              <a:rPr lang="en-US" altLang="zh-TW" dirty="0" smtClean="0"/>
              <a:t>Import</a:t>
            </a:r>
            <a:r>
              <a:rPr lang="zh-TW" altLang="en-US" dirty="0" smtClean="0"/>
              <a:t>」匯入所要轉匯出的３</a:t>
            </a:r>
            <a:r>
              <a:rPr lang="en-US" altLang="zh-TW" dirty="0" smtClean="0"/>
              <a:t>D</a:t>
            </a:r>
            <a:r>
              <a:rPr lang="zh-TW" altLang="en-US" dirty="0" smtClean="0"/>
              <a:t>模組。</a:t>
            </a:r>
            <a:endParaRPr lang="zh-TW" altLang="en-US" dirty="0"/>
          </a:p>
        </p:txBody>
      </p:sp>
      <p:pic>
        <p:nvPicPr>
          <p:cNvPr id="1026" name="Picture 2"/>
          <p:cNvPicPr>
            <a:picLocks noChangeAspect="1" noChangeArrowheads="1"/>
          </p:cNvPicPr>
          <p:nvPr/>
        </p:nvPicPr>
        <p:blipFill>
          <a:blip r:embed="rId2" cstate="print"/>
          <a:srcRect/>
          <a:stretch>
            <a:fillRect/>
          </a:stretch>
        </p:blipFill>
        <p:spPr bwMode="auto">
          <a:xfrm>
            <a:off x="2699792" y="4797152"/>
            <a:ext cx="3672408" cy="207023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E7DACD8E-C2BF-479B-852D-268252EFE720}" type="slidenum">
              <a:rPr lang="zh-TW" altLang="en-US" smtClean="0"/>
              <a:pPr/>
              <a:t>65</a:t>
            </a:fld>
            <a:endParaRPr lang="zh-TW"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200" dirty="0" smtClean="0"/>
              <a:t>將其他格式３</a:t>
            </a:r>
            <a:r>
              <a:rPr lang="en-US" altLang="zh-TW" sz="3200" dirty="0" smtClean="0"/>
              <a:t>D</a:t>
            </a:r>
            <a:r>
              <a:rPr lang="zh-TW" altLang="zh-TW" sz="3200" dirty="0" smtClean="0"/>
              <a:t>模組</a:t>
            </a:r>
            <a:r>
              <a:rPr lang="zh-TW" altLang="en-US" sz="3200" dirty="0" smtClean="0"/>
              <a:t>匯入轉換成「</a:t>
            </a:r>
            <a:r>
              <a:rPr lang="en-US" altLang="zh-TW" sz="3200" dirty="0" smtClean="0"/>
              <a:t>.X</a:t>
            </a:r>
            <a:r>
              <a:rPr lang="zh-TW" altLang="en-US" sz="3200" dirty="0" smtClean="0"/>
              <a:t>」檔（</a:t>
            </a:r>
            <a:r>
              <a:rPr lang="en-US" altLang="zh-TW" sz="3200" dirty="0" smtClean="0"/>
              <a:t>2</a:t>
            </a:r>
            <a:r>
              <a:rPr lang="zh-TW" altLang="en-US" sz="3200" dirty="0" smtClean="0"/>
              <a:t>）</a:t>
            </a:r>
            <a:endParaRPr lang="zh-TW" altLang="en-US" dirty="0"/>
          </a:p>
        </p:txBody>
      </p:sp>
      <p:sp>
        <p:nvSpPr>
          <p:cNvPr id="3" name="內容版面配置區 2"/>
          <p:cNvSpPr>
            <a:spLocks noGrp="1"/>
          </p:cNvSpPr>
          <p:nvPr>
            <p:ph sz="quarter" idx="1"/>
          </p:nvPr>
        </p:nvSpPr>
        <p:spPr/>
        <p:txBody>
          <a:bodyPr>
            <a:normAutofit/>
          </a:bodyPr>
          <a:lstStyle/>
          <a:p>
            <a:r>
              <a:rPr lang="zh-TW" altLang="en-US" sz="2400" dirty="0" smtClean="0"/>
              <a:t>「</a:t>
            </a:r>
            <a:r>
              <a:rPr lang="en-US" altLang="zh-TW" sz="2400" dirty="0" smtClean="0"/>
              <a:t>Import</a:t>
            </a:r>
            <a:r>
              <a:rPr lang="zh-TW" altLang="en-US" sz="2400" dirty="0" smtClean="0"/>
              <a:t>」的功能就是將我們的模組匯入至「３</a:t>
            </a:r>
            <a:r>
              <a:rPr lang="en-US" altLang="zh-TW" sz="2400" dirty="0" smtClean="0"/>
              <a:t>DS Max</a:t>
            </a:r>
            <a:r>
              <a:rPr lang="zh-TW" altLang="en-US" sz="2400" dirty="0" smtClean="0"/>
              <a:t>」 中。</a:t>
            </a:r>
          </a:p>
          <a:p>
            <a:r>
              <a:rPr lang="zh-TW" altLang="en-US" sz="2400" dirty="0" smtClean="0"/>
              <a:t>在此以</a:t>
            </a:r>
            <a:r>
              <a:rPr lang="en-US" altLang="zh-TW" sz="2400" dirty="0" smtClean="0"/>
              <a:t>.3ds</a:t>
            </a:r>
            <a:r>
              <a:rPr lang="zh-TW" altLang="en-US" sz="2400" dirty="0" smtClean="0"/>
              <a:t>檔為例。找到我們自行製作的模組檔，按下右下角「開啟（</a:t>
            </a:r>
            <a:r>
              <a:rPr lang="en-US" altLang="zh-TW" sz="2400" dirty="0" smtClean="0"/>
              <a:t>O</a:t>
            </a:r>
            <a:r>
              <a:rPr lang="zh-TW" altLang="en-US" sz="2400" dirty="0" smtClean="0"/>
              <a:t>）」的按鈕將其開啟。</a:t>
            </a:r>
            <a:endParaRPr lang="zh-TW" altLang="en-US" sz="2400" dirty="0"/>
          </a:p>
        </p:txBody>
      </p:sp>
      <p:pic>
        <p:nvPicPr>
          <p:cNvPr id="2050" name="Picture 2"/>
          <p:cNvPicPr>
            <a:picLocks noChangeAspect="1" noChangeArrowheads="1"/>
          </p:cNvPicPr>
          <p:nvPr/>
        </p:nvPicPr>
        <p:blipFill>
          <a:blip r:embed="rId2" cstate="print"/>
          <a:srcRect/>
          <a:stretch>
            <a:fillRect/>
          </a:stretch>
        </p:blipFill>
        <p:spPr bwMode="auto">
          <a:xfrm>
            <a:off x="2339752" y="3275632"/>
            <a:ext cx="4968552" cy="3582368"/>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E7DACD8E-C2BF-479B-852D-268252EFE720}" type="slidenum">
              <a:rPr lang="zh-TW" altLang="en-US" smtClean="0"/>
              <a:pPr/>
              <a:t>66</a:t>
            </a:fld>
            <a:endParaRPr lang="zh-TW"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200" dirty="0" smtClean="0"/>
              <a:t>將其他格式３</a:t>
            </a:r>
            <a:r>
              <a:rPr lang="en-US" altLang="zh-TW" sz="3200" dirty="0" smtClean="0"/>
              <a:t>D</a:t>
            </a:r>
            <a:r>
              <a:rPr lang="zh-TW" altLang="zh-TW" sz="3200" dirty="0" smtClean="0"/>
              <a:t>模組</a:t>
            </a:r>
            <a:r>
              <a:rPr lang="zh-TW" altLang="en-US" sz="3200" dirty="0" smtClean="0"/>
              <a:t>匯入轉換成「</a:t>
            </a:r>
            <a:r>
              <a:rPr lang="en-US" altLang="zh-TW" sz="3200" dirty="0" smtClean="0"/>
              <a:t>.X</a:t>
            </a:r>
            <a:r>
              <a:rPr lang="zh-TW" altLang="en-US" sz="3200" dirty="0" smtClean="0"/>
              <a:t>」檔（</a:t>
            </a:r>
            <a:r>
              <a:rPr lang="en-US" altLang="zh-TW" sz="3200" dirty="0" smtClean="0"/>
              <a:t>3</a:t>
            </a:r>
            <a:r>
              <a:rPr lang="zh-TW" altLang="en-US" sz="3200" dirty="0" smtClean="0"/>
              <a:t>）</a:t>
            </a:r>
            <a:endParaRPr lang="zh-TW" altLang="en-US" dirty="0"/>
          </a:p>
        </p:txBody>
      </p:sp>
      <p:sp>
        <p:nvSpPr>
          <p:cNvPr id="3" name="內容版面配置區 2"/>
          <p:cNvSpPr>
            <a:spLocks noGrp="1"/>
          </p:cNvSpPr>
          <p:nvPr>
            <p:ph sz="quarter" idx="1"/>
          </p:nvPr>
        </p:nvSpPr>
        <p:spPr/>
        <p:txBody>
          <a:bodyPr/>
          <a:lstStyle/>
          <a:p>
            <a:r>
              <a:rPr lang="zh-TW" altLang="en-US" dirty="0" smtClean="0"/>
              <a:t>成功開啟</a:t>
            </a:r>
            <a:r>
              <a:rPr lang="en-US" altLang="zh-TW" dirty="0" smtClean="0"/>
              <a:t>.3ds</a:t>
            </a:r>
            <a:r>
              <a:rPr lang="zh-TW" altLang="en-US" dirty="0" smtClean="0"/>
              <a:t>檔案，即匯入完成。 畫面上就可以看到我們自行設計的模組出現在「３</a:t>
            </a:r>
            <a:r>
              <a:rPr lang="en-US" altLang="zh-TW" dirty="0" smtClean="0"/>
              <a:t>DS Max</a:t>
            </a:r>
            <a:r>
              <a:rPr lang="zh-TW" altLang="en-US" dirty="0" smtClean="0"/>
              <a:t>」的場景裡。下圖是自行製作的雪人模組。</a:t>
            </a:r>
            <a:endParaRPr lang="zh-TW" altLang="en-US" dirty="0"/>
          </a:p>
        </p:txBody>
      </p:sp>
      <p:pic>
        <p:nvPicPr>
          <p:cNvPr id="3075" name="Picture 3"/>
          <p:cNvPicPr>
            <a:picLocks noChangeAspect="1" noChangeArrowheads="1"/>
          </p:cNvPicPr>
          <p:nvPr/>
        </p:nvPicPr>
        <p:blipFill>
          <a:blip r:embed="rId2" cstate="print"/>
          <a:srcRect/>
          <a:stretch>
            <a:fillRect/>
          </a:stretch>
        </p:blipFill>
        <p:spPr bwMode="auto">
          <a:xfrm>
            <a:off x="827584" y="2920301"/>
            <a:ext cx="7200800" cy="338901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E7DACD8E-C2BF-479B-852D-268252EFE720}" type="slidenum">
              <a:rPr lang="zh-TW" altLang="en-US" smtClean="0"/>
              <a:pPr/>
              <a:t>67</a:t>
            </a:fld>
            <a:endParaRPr lang="zh-TW"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200" dirty="0" smtClean="0"/>
              <a:t>將其他格式３</a:t>
            </a:r>
            <a:r>
              <a:rPr lang="en-US" altLang="zh-TW" sz="3200" dirty="0" smtClean="0"/>
              <a:t>D</a:t>
            </a:r>
            <a:r>
              <a:rPr lang="zh-TW" altLang="zh-TW" sz="3200" dirty="0" smtClean="0"/>
              <a:t>模組</a:t>
            </a:r>
            <a:r>
              <a:rPr lang="zh-TW" altLang="en-US" sz="3200" dirty="0" smtClean="0"/>
              <a:t>匯入轉換成「</a:t>
            </a:r>
            <a:r>
              <a:rPr lang="en-US" altLang="zh-TW" sz="3200" dirty="0" smtClean="0"/>
              <a:t>.X</a:t>
            </a:r>
            <a:r>
              <a:rPr lang="zh-TW" altLang="en-US" sz="3200" dirty="0" smtClean="0"/>
              <a:t>」檔（</a:t>
            </a:r>
            <a:r>
              <a:rPr lang="en-US" altLang="zh-TW" sz="3200" dirty="0" smtClean="0"/>
              <a:t>4</a:t>
            </a:r>
            <a:r>
              <a:rPr lang="zh-TW" altLang="en-US" sz="3200" dirty="0" smtClean="0"/>
              <a:t>）</a:t>
            </a:r>
            <a:endParaRPr lang="zh-TW" altLang="en-US" dirty="0"/>
          </a:p>
        </p:txBody>
      </p:sp>
      <p:sp>
        <p:nvSpPr>
          <p:cNvPr id="3" name="內容版面配置區 2"/>
          <p:cNvSpPr>
            <a:spLocks noGrp="1"/>
          </p:cNvSpPr>
          <p:nvPr>
            <p:ph sz="quarter" idx="1"/>
          </p:nvPr>
        </p:nvSpPr>
        <p:spPr/>
        <p:txBody>
          <a:bodyPr/>
          <a:lstStyle/>
          <a:p>
            <a:r>
              <a:rPr lang="zh-TW" altLang="en-US" dirty="0" smtClean="0"/>
              <a:t>匯入模組後，點選左上角「檔案按鈕」 </a:t>
            </a:r>
            <a:r>
              <a:rPr lang="en-US" altLang="zh-TW" dirty="0" smtClean="0">
                <a:sym typeface="Wingdings" pitchFamily="2" charset="2"/>
              </a:rPr>
              <a:t></a:t>
            </a:r>
            <a:r>
              <a:rPr lang="zh-TW" altLang="en-US" dirty="0" smtClean="0"/>
              <a:t>「</a:t>
            </a:r>
            <a:r>
              <a:rPr lang="en-US" altLang="zh-TW" dirty="0" smtClean="0"/>
              <a:t>Export</a:t>
            </a:r>
            <a:r>
              <a:rPr lang="zh-TW" altLang="en-US" dirty="0" smtClean="0"/>
              <a:t>」</a:t>
            </a:r>
            <a:r>
              <a:rPr lang="en-US" altLang="zh-TW" dirty="0" smtClean="0">
                <a:sym typeface="Wingdings" pitchFamily="2" charset="2"/>
              </a:rPr>
              <a:t></a:t>
            </a:r>
            <a:r>
              <a:rPr lang="zh-TW" altLang="en-US" dirty="0" smtClean="0"/>
              <a:t>「</a:t>
            </a:r>
            <a:r>
              <a:rPr lang="en-US" altLang="zh-TW" dirty="0" smtClean="0"/>
              <a:t>Export</a:t>
            </a:r>
            <a:r>
              <a:rPr lang="zh-TW" altLang="en-US" dirty="0" smtClean="0"/>
              <a:t>」匯出模組的部分。</a:t>
            </a:r>
            <a:endParaRPr lang="en-US" altLang="zh-TW" dirty="0" smtClean="0"/>
          </a:p>
          <a:p>
            <a:r>
              <a:rPr lang="zh-TW" altLang="en-US" dirty="0" smtClean="0"/>
              <a:t>選擇檔案類型為「</a:t>
            </a:r>
            <a:r>
              <a:rPr lang="en-US" altLang="zh-TW" dirty="0" smtClean="0"/>
              <a:t>.X</a:t>
            </a:r>
            <a:r>
              <a:rPr lang="zh-TW" altLang="en-US" dirty="0" smtClean="0"/>
              <a:t>」格式，即可匯出「</a:t>
            </a:r>
            <a:r>
              <a:rPr lang="en-US" altLang="zh-TW" dirty="0" smtClean="0"/>
              <a:t>.X</a:t>
            </a:r>
            <a:r>
              <a:rPr lang="zh-TW" altLang="en-US" dirty="0" smtClean="0"/>
              <a:t>」 。</a:t>
            </a:r>
            <a:endParaRPr lang="zh-TW" altLang="en-US" dirty="0"/>
          </a:p>
        </p:txBody>
      </p:sp>
      <p:pic>
        <p:nvPicPr>
          <p:cNvPr id="4098" name="Picture 2"/>
          <p:cNvPicPr>
            <a:picLocks noChangeAspect="1" noChangeArrowheads="1"/>
          </p:cNvPicPr>
          <p:nvPr/>
        </p:nvPicPr>
        <p:blipFill>
          <a:blip r:embed="rId2" cstate="print"/>
          <a:srcRect/>
          <a:stretch>
            <a:fillRect/>
          </a:stretch>
        </p:blipFill>
        <p:spPr bwMode="auto">
          <a:xfrm>
            <a:off x="2195736" y="2906275"/>
            <a:ext cx="5184576" cy="3951724"/>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E7DACD8E-C2BF-479B-852D-268252EFE720}" type="slidenum">
              <a:rPr lang="zh-TW" altLang="en-US" smtClean="0"/>
              <a:pPr/>
              <a:t>68</a:t>
            </a:fld>
            <a:endParaRPr lang="zh-TW" alt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步驟４：</a:t>
            </a:r>
            <a:r>
              <a:rPr lang="zh-TW" altLang="zh-TW" dirty="0" smtClean="0"/>
              <a:t>設定連</a:t>
            </a:r>
            <a:r>
              <a:rPr lang="zh-TW" altLang="en-US" dirty="0" smtClean="0"/>
              <a:t>結３</a:t>
            </a:r>
            <a:r>
              <a:rPr lang="en-US" altLang="zh-TW" dirty="0" smtClean="0"/>
              <a:t>D</a:t>
            </a:r>
            <a:r>
              <a:rPr lang="zh-TW" altLang="zh-TW" dirty="0" smtClean="0"/>
              <a:t>模</a:t>
            </a:r>
            <a:r>
              <a:rPr lang="zh-TW" altLang="en-US" dirty="0" smtClean="0"/>
              <a:t>組（</a:t>
            </a:r>
            <a:r>
              <a:rPr lang="en-US" altLang="zh-TW" dirty="0" smtClean="0"/>
              <a:t>1</a:t>
            </a:r>
            <a:r>
              <a:rPr lang="zh-TW" altLang="en-US" dirty="0" smtClean="0"/>
              <a:t>）</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69</a:t>
            </a:fld>
            <a:endParaRPr lang="zh-TW" altLang="en-US"/>
          </a:p>
        </p:txBody>
      </p:sp>
      <p:sp>
        <p:nvSpPr>
          <p:cNvPr id="4" name="內容版面配置區 3"/>
          <p:cNvSpPr>
            <a:spLocks noGrp="1"/>
          </p:cNvSpPr>
          <p:nvPr>
            <p:ph sz="quarter" idx="1"/>
          </p:nvPr>
        </p:nvSpPr>
        <p:spPr>
          <a:xfrm>
            <a:off x="301752" y="1527048"/>
            <a:ext cx="8503920" cy="2117976"/>
          </a:xfrm>
        </p:spPr>
        <p:txBody>
          <a:bodyPr>
            <a:normAutofit fontScale="77500" lnSpcReduction="20000"/>
          </a:bodyPr>
          <a:lstStyle/>
          <a:p>
            <a:r>
              <a:rPr lang="zh-TW" altLang="zh-TW" sz="2800" dirty="0" smtClean="0"/>
              <a:t>在開始設定前，先到我</a:t>
            </a:r>
            <a:r>
              <a:rPr lang="zh-TW" altLang="en-US" sz="2800" dirty="0" smtClean="0"/>
              <a:t>們</a:t>
            </a:r>
            <a:r>
              <a:rPr lang="zh-TW" altLang="zh-TW" sz="2800" dirty="0" smtClean="0"/>
              <a:t>之前所繪製好的</a:t>
            </a:r>
            <a:r>
              <a:rPr lang="zh-TW" altLang="en-US" sz="2800" dirty="0" smtClean="0"/>
              <a:t>３</a:t>
            </a:r>
            <a:r>
              <a:rPr lang="en-US" altLang="zh-TW" sz="2800" dirty="0" smtClean="0"/>
              <a:t>D</a:t>
            </a:r>
            <a:r>
              <a:rPr lang="zh-TW" altLang="zh-TW" sz="2800" dirty="0" smtClean="0"/>
              <a:t>模組資料夾底下，將 </a:t>
            </a:r>
            <a:r>
              <a:rPr lang="en-US" altLang="zh-TW" sz="2800" dirty="0" smtClean="0"/>
              <a:t>.X</a:t>
            </a:r>
            <a:r>
              <a:rPr lang="zh-TW" altLang="zh-TW" sz="2800" dirty="0" smtClean="0"/>
              <a:t>檔及材質全部複製</a:t>
            </a:r>
            <a:r>
              <a:rPr lang="zh-TW" altLang="en-US" sz="2800" dirty="0" smtClean="0"/>
              <a:t>。如下面左方圖片所示。</a:t>
            </a:r>
            <a:endParaRPr lang="en-US" altLang="zh-TW" sz="2800" dirty="0" smtClean="0"/>
          </a:p>
          <a:p>
            <a:r>
              <a:rPr lang="zh-TW" altLang="zh-TW" sz="2800" dirty="0" smtClean="0"/>
              <a:t>至</a:t>
            </a:r>
            <a:r>
              <a:rPr lang="en-US" altLang="zh-TW" sz="2800" dirty="0" err="1" smtClean="0"/>
              <a:t>Uma</a:t>
            </a:r>
            <a:r>
              <a:rPr lang="zh-TW" altLang="en-US" sz="2800" dirty="0" smtClean="0"/>
              <a:t>２</a:t>
            </a:r>
            <a:r>
              <a:rPr lang="en-US" altLang="zh-TW" sz="2800" dirty="0" smtClean="0"/>
              <a:t>Desktop-</a:t>
            </a:r>
            <a:r>
              <a:rPr lang="en-US" altLang="zh-TW" sz="2800" dirty="0" err="1" smtClean="0"/>
              <a:t>src</a:t>
            </a:r>
            <a:r>
              <a:rPr lang="en-US" altLang="zh-TW" sz="2800" dirty="0" smtClean="0"/>
              <a:t>-</a:t>
            </a:r>
            <a:r>
              <a:rPr lang="zh-TW" altLang="en-US" sz="2800" dirty="0" smtClean="0"/>
              <a:t>０</a:t>
            </a:r>
            <a:r>
              <a:rPr lang="en-US" altLang="zh-TW" sz="2800" dirty="0" smtClean="0"/>
              <a:t>.</a:t>
            </a:r>
            <a:r>
              <a:rPr lang="zh-TW" altLang="en-US" sz="2800" dirty="0" smtClean="0"/>
              <a:t>１</a:t>
            </a:r>
            <a:r>
              <a:rPr lang="en-US" altLang="zh-TW" sz="2800" dirty="0" smtClean="0"/>
              <a:t>.</a:t>
            </a:r>
            <a:r>
              <a:rPr lang="zh-TW" altLang="en-US" sz="2800" dirty="0" smtClean="0"/>
              <a:t>２</a:t>
            </a:r>
            <a:r>
              <a:rPr lang="en-US" altLang="zh-TW" sz="2800" dirty="0" smtClean="0"/>
              <a:t>\application\ </a:t>
            </a:r>
            <a:r>
              <a:rPr lang="zh-TW" altLang="zh-TW" sz="2800" dirty="0" smtClean="0"/>
              <a:t>資料夾下新增一個資料夾，並將資料夾為命名為</a:t>
            </a:r>
            <a:r>
              <a:rPr lang="en-US" altLang="zh-TW" sz="2800" dirty="0" smtClean="0"/>
              <a:t>rock </a:t>
            </a:r>
            <a:r>
              <a:rPr lang="zh-TW" altLang="en-US" sz="2800" dirty="0" smtClean="0"/>
              <a:t>。如下面右方圖片所示。</a:t>
            </a:r>
            <a:endParaRPr lang="zh-TW" altLang="zh-TW" sz="2800" dirty="0" smtClean="0"/>
          </a:p>
          <a:p>
            <a:r>
              <a:rPr lang="zh-TW" altLang="zh-TW" sz="2800" dirty="0" smtClean="0"/>
              <a:t>此範例檔路徑為</a:t>
            </a:r>
            <a:r>
              <a:rPr lang="en-US" altLang="zh-TW" sz="2800" dirty="0" smtClean="0"/>
              <a:t>: C:\NyARToolKit\Uma</a:t>
            </a:r>
            <a:r>
              <a:rPr lang="zh-TW" altLang="en-US" sz="2800" dirty="0" smtClean="0"/>
              <a:t>２</a:t>
            </a:r>
            <a:r>
              <a:rPr lang="en-US" altLang="zh-TW" sz="2800" dirty="0" smtClean="0"/>
              <a:t>Desktop-</a:t>
            </a:r>
            <a:r>
              <a:rPr lang="en-US" altLang="zh-TW" sz="2800" dirty="0" err="1" smtClean="0"/>
              <a:t>src</a:t>
            </a:r>
            <a:r>
              <a:rPr lang="en-US" altLang="zh-TW" sz="2800" dirty="0" smtClean="0"/>
              <a:t>-</a:t>
            </a:r>
            <a:r>
              <a:rPr lang="zh-TW" altLang="en-US" sz="2800" dirty="0" smtClean="0"/>
              <a:t>０</a:t>
            </a:r>
            <a:r>
              <a:rPr lang="en-US" altLang="zh-TW" sz="2800" dirty="0" smtClean="0"/>
              <a:t>.</a:t>
            </a:r>
            <a:r>
              <a:rPr lang="zh-TW" altLang="en-US" sz="2800" dirty="0" smtClean="0"/>
              <a:t>１</a:t>
            </a:r>
            <a:r>
              <a:rPr lang="en-US" altLang="zh-TW" sz="2800" dirty="0" smtClean="0"/>
              <a:t>.</a:t>
            </a:r>
            <a:r>
              <a:rPr lang="zh-TW" altLang="en-US" sz="2800" dirty="0" smtClean="0"/>
              <a:t>２</a:t>
            </a:r>
            <a:r>
              <a:rPr lang="en-US" altLang="zh-TW" sz="2800" dirty="0" smtClean="0"/>
              <a:t>\application\</a:t>
            </a:r>
            <a:r>
              <a:rPr lang="zh-TW" altLang="en-US" sz="2800" dirty="0" smtClean="0"/>
              <a:t>。</a:t>
            </a:r>
            <a:endParaRPr lang="zh-TW" altLang="zh-TW" sz="2800" dirty="0" smtClean="0"/>
          </a:p>
          <a:p>
            <a:endParaRPr lang="zh-TW" altLang="zh-TW" sz="2800" dirty="0" smtClean="0"/>
          </a:p>
          <a:p>
            <a:endParaRPr lang="zh-TW" altLang="en-US" dirty="0"/>
          </a:p>
        </p:txBody>
      </p:sp>
      <p:pic>
        <p:nvPicPr>
          <p:cNvPr id="5" name="圖片 4" descr="C:\Documents and Settings\Administrator\桌面\AR教學檔案\如何修改Marker、模組\2011-08-31_030514.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3573016"/>
            <a:ext cx="4355976" cy="3284984"/>
          </a:xfrm>
          <a:prstGeom prst="rect">
            <a:avLst/>
          </a:prstGeom>
          <a:noFill/>
          <a:ln>
            <a:noFill/>
          </a:ln>
        </p:spPr>
      </p:pic>
      <p:pic>
        <p:nvPicPr>
          <p:cNvPr id="6" name="圖片 5" descr="C:\Documents and Settings\Administrator\桌面\AR教學檔案\如何修改Marker、模組\2011-08-31_030718.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11960" y="3573016"/>
            <a:ext cx="4691261" cy="328498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產生</a:t>
            </a:r>
            <a:r>
              <a:rPr lang="zh-TW" altLang="zh-TW" dirty="0" smtClean="0"/>
              <a:t>圖卡</a:t>
            </a:r>
            <a:r>
              <a:rPr lang="zh-TW" altLang="en-US" dirty="0" smtClean="0"/>
              <a:t>特徵檔</a:t>
            </a:r>
            <a:r>
              <a:rPr lang="en-US" altLang="zh-TW" sz="3200" dirty="0" err="1" smtClean="0"/>
              <a:t>patt.l</a:t>
            </a:r>
            <a:r>
              <a:rPr lang="zh-TW" altLang="en-US" sz="3200" dirty="0" smtClean="0"/>
              <a:t>（</a:t>
            </a:r>
            <a:r>
              <a:rPr lang="en-US" altLang="zh-TW" sz="3200" dirty="0" smtClean="0"/>
              <a:t>2</a:t>
            </a:r>
            <a:r>
              <a:rPr lang="zh-TW" altLang="en-US" sz="3200" dirty="0" smtClean="0"/>
              <a:t>）</a:t>
            </a:r>
            <a:endParaRPr lang="zh-TW" altLang="en-US" dirty="0"/>
          </a:p>
        </p:txBody>
      </p:sp>
      <p:sp>
        <p:nvSpPr>
          <p:cNvPr id="3" name="內容版面配置區 2"/>
          <p:cNvSpPr>
            <a:spLocks noGrp="1"/>
          </p:cNvSpPr>
          <p:nvPr>
            <p:ph sz="quarter" idx="1"/>
          </p:nvPr>
        </p:nvSpPr>
        <p:spPr>
          <a:xfrm>
            <a:off x="301752" y="1527048"/>
            <a:ext cx="8503920" cy="2334000"/>
          </a:xfrm>
        </p:spPr>
        <p:txBody>
          <a:bodyPr>
            <a:normAutofit fontScale="85000" lnSpcReduction="20000"/>
          </a:bodyPr>
          <a:lstStyle/>
          <a:p>
            <a:r>
              <a:rPr lang="zh-TW" altLang="zh-TW" dirty="0" smtClean="0"/>
              <a:t>執行</a:t>
            </a:r>
            <a:r>
              <a:rPr lang="en-US" altLang="zh-TW" dirty="0" smtClean="0"/>
              <a:t>mk_patt.exe</a:t>
            </a:r>
            <a:r>
              <a:rPr lang="zh-TW" altLang="zh-TW" dirty="0" smtClean="0"/>
              <a:t>後</a:t>
            </a:r>
            <a:r>
              <a:rPr lang="zh-TW" altLang="zh-TW" dirty="0"/>
              <a:t>，會</a:t>
            </a:r>
            <a:r>
              <a:rPr lang="zh-TW" altLang="zh-TW" dirty="0" smtClean="0"/>
              <a:t>出現</a:t>
            </a:r>
            <a:r>
              <a:rPr lang="zh-TW" altLang="en-US" dirty="0" smtClean="0"/>
              <a:t>下面左方圖片的主控台</a:t>
            </a:r>
            <a:r>
              <a:rPr lang="zh-TW" altLang="zh-TW" dirty="0" smtClean="0"/>
              <a:t>對話</a:t>
            </a:r>
            <a:r>
              <a:rPr lang="zh-TW" altLang="en-US" dirty="0" smtClean="0"/>
              <a:t>視窗</a:t>
            </a:r>
            <a:r>
              <a:rPr lang="zh-TW" altLang="zh-TW" dirty="0" smtClean="0"/>
              <a:t>，</a:t>
            </a:r>
            <a:r>
              <a:rPr lang="zh-TW" altLang="en-US" dirty="0" smtClean="0"/>
              <a:t>直</a:t>
            </a:r>
            <a:r>
              <a:rPr lang="zh-TW" altLang="zh-TW" dirty="0" smtClean="0"/>
              <a:t>接</a:t>
            </a:r>
            <a:r>
              <a:rPr lang="zh-TW" altLang="zh-TW" dirty="0"/>
              <a:t>按</a:t>
            </a:r>
            <a:r>
              <a:rPr lang="en-US" altLang="zh-TW" dirty="0"/>
              <a:t>Enter</a:t>
            </a:r>
            <a:r>
              <a:rPr lang="zh-TW" altLang="zh-TW" dirty="0" smtClean="0"/>
              <a:t>即可</a:t>
            </a:r>
            <a:r>
              <a:rPr lang="zh-TW" altLang="en-US" dirty="0" smtClean="0"/>
              <a:t>。</a:t>
            </a:r>
            <a:endParaRPr lang="zh-TW" altLang="zh-TW" dirty="0"/>
          </a:p>
          <a:p>
            <a:r>
              <a:rPr lang="zh-TW" altLang="zh-TW" dirty="0" smtClean="0"/>
              <a:t>按</a:t>
            </a:r>
            <a:r>
              <a:rPr lang="en-US" altLang="zh-TW" dirty="0" smtClean="0"/>
              <a:t>Enter</a:t>
            </a:r>
            <a:r>
              <a:rPr lang="zh-TW" altLang="zh-TW" dirty="0" smtClean="0"/>
              <a:t>後會出現</a:t>
            </a:r>
            <a:r>
              <a:rPr lang="zh-TW" altLang="en-US" dirty="0" smtClean="0"/>
              <a:t>下面右方圖片，</a:t>
            </a:r>
            <a:r>
              <a:rPr lang="zh-TW" altLang="zh-TW" dirty="0" smtClean="0"/>
              <a:t>詢問</a:t>
            </a:r>
            <a:r>
              <a:rPr lang="en-US" altLang="zh-TW" dirty="0" smtClean="0"/>
              <a:t>webcam</a:t>
            </a:r>
            <a:r>
              <a:rPr lang="zh-TW" altLang="zh-TW" dirty="0" smtClean="0"/>
              <a:t>參數檔的對話</a:t>
            </a:r>
            <a:r>
              <a:rPr lang="zh-TW" altLang="en-US" dirty="0" smtClean="0"/>
              <a:t>視窗畫</a:t>
            </a:r>
            <a:r>
              <a:rPr lang="zh-TW" altLang="zh-TW" dirty="0" smtClean="0"/>
              <a:t>面</a:t>
            </a:r>
            <a:r>
              <a:rPr lang="zh-TW" altLang="en-US" dirty="0" smtClean="0"/>
              <a:t>。</a:t>
            </a:r>
            <a:endParaRPr lang="en-US" altLang="zh-TW" dirty="0" smtClean="0"/>
          </a:p>
          <a:p>
            <a:r>
              <a:rPr lang="zh-TW" altLang="en-US" dirty="0" smtClean="0"/>
              <a:t>視窗上會有「色隙</a:t>
            </a:r>
            <a:r>
              <a:rPr lang="en-US" altLang="zh-TW" dirty="0" smtClean="0"/>
              <a:t>/</a:t>
            </a:r>
            <a:r>
              <a:rPr lang="zh-TW" altLang="en-US" dirty="0" smtClean="0"/>
              <a:t>壓縮」、「輸出大小」、「幀率」等屬性可以設定。</a:t>
            </a:r>
            <a:endParaRPr lang="en-US" altLang="zh-TW" dirty="0" smtClean="0"/>
          </a:p>
          <a:p>
            <a:r>
              <a:rPr lang="zh-TW" altLang="zh-TW" dirty="0" smtClean="0"/>
              <a:t>若使用預設值，直接按確定即可</a:t>
            </a:r>
            <a:r>
              <a:rPr lang="zh-TW" altLang="en-US" dirty="0" smtClean="0"/>
              <a:t>。</a:t>
            </a:r>
            <a:endParaRPr lang="zh-TW" altLang="zh-TW" dirty="0" smtClean="0"/>
          </a:p>
          <a:p>
            <a:endParaRPr lang="zh-TW"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5" y="3933056"/>
            <a:ext cx="4462759" cy="29249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投影片編號版面配置區 4"/>
          <p:cNvSpPr>
            <a:spLocks noGrp="1"/>
          </p:cNvSpPr>
          <p:nvPr>
            <p:ph type="sldNum" sz="quarter" idx="12"/>
          </p:nvPr>
        </p:nvSpPr>
        <p:spPr/>
        <p:txBody>
          <a:bodyPr/>
          <a:lstStyle/>
          <a:p>
            <a:fld id="{73DA0BB7-265A-403C-9275-D587AB510EDC}" type="slidenum">
              <a:rPr lang="zh-TW" altLang="en-US" smtClean="0"/>
              <a:pPr/>
              <a:t>7</a:t>
            </a:fld>
            <a:endParaRPr lang="zh-TW" altLang="en-US"/>
          </a:p>
        </p:txBody>
      </p:sp>
      <p:pic>
        <p:nvPicPr>
          <p:cNvPr id="6" name="圖片 5" descr="C:\Documents and Settings\Administrator\桌面\AR教學檔案\如何拍攝Marker\2011-08-30_185051.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99992" y="3933056"/>
            <a:ext cx="4644008" cy="2924944"/>
          </a:xfrm>
          <a:prstGeom prst="rect">
            <a:avLst/>
          </a:prstGeom>
          <a:noFill/>
          <a:ln>
            <a:noFill/>
          </a:ln>
        </p:spPr>
      </p:pic>
    </p:spTree>
    <p:extLst>
      <p:ext uri="{BB962C8B-B14F-4D97-AF65-F5344CB8AC3E}">
        <p14:creationId xmlns:p14="http://schemas.microsoft.com/office/powerpoint/2010/main" xmlns="" val="10087896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步驟４</a:t>
            </a:r>
            <a:r>
              <a:rPr lang="en-US" altLang="zh-TW" dirty="0" smtClean="0"/>
              <a:t> </a:t>
            </a:r>
            <a:r>
              <a:rPr lang="zh-TW" altLang="en-US" dirty="0" smtClean="0"/>
              <a:t>：</a:t>
            </a:r>
            <a:r>
              <a:rPr lang="zh-TW" altLang="zh-TW" dirty="0" smtClean="0"/>
              <a:t>設定連</a:t>
            </a:r>
            <a:r>
              <a:rPr lang="zh-TW" altLang="en-US" dirty="0" smtClean="0"/>
              <a:t>結３</a:t>
            </a:r>
            <a:r>
              <a:rPr lang="en-US" altLang="zh-TW" dirty="0" smtClean="0"/>
              <a:t>D</a:t>
            </a:r>
            <a:r>
              <a:rPr lang="zh-TW" altLang="zh-TW" dirty="0" smtClean="0"/>
              <a:t>模</a:t>
            </a:r>
            <a:r>
              <a:rPr lang="zh-TW" altLang="en-US" dirty="0" smtClean="0"/>
              <a:t>組（</a:t>
            </a:r>
            <a:r>
              <a:rPr lang="en-US" altLang="zh-TW" dirty="0" smtClean="0"/>
              <a:t>2</a:t>
            </a:r>
            <a:r>
              <a:rPr lang="zh-TW" altLang="en-US" dirty="0" smtClean="0"/>
              <a:t>）</a:t>
            </a:r>
            <a:endParaRPr lang="zh-TW" altLang="zh-TW" dirty="0"/>
          </a:p>
        </p:txBody>
      </p:sp>
      <p:sp>
        <p:nvSpPr>
          <p:cNvPr id="3" name="內容版面配置區 2"/>
          <p:cNvSpPr>
            <a:spLocks noGrp="1"/>
          </p:cNvSpPr>
          <p:nvPr>
            <p:ph sz="quarter" idx="1"/>
          </p:nvPr>
        </p:nvSpPr>
        <p:spPr>
          <a:xfrm>
            <a:off x="301752" y="1527048"/>
            <a:ext cx="8503920" cy="1829944"/>
          </a:xfrm>
        </p:spPr>
        <p:txBody>
          <a:bodyPr/>
          <a:lstStyle/>
          <a:p>
            <a:r>
              <a:rPr lang="zh-TW" altLang="zh-TW" dirty="0"/>
              <a:t>並於</a:t>
            </a:r>
            <a:r>
              <a:rPr lang="en-US" altLang="zh-TW" dirty="0"/>
              <a:t>rock\ </a:t>
            </a:r>
            <a:r>
              <a:rPr lang="zh-TW" altLang="zh-TW" dirty="0"/>
              <a:t>資料夾內貼上剛剛所複製</a:t>
            </a:r>
            <a:r>
              <a:rPr lang="zh-TW" altLang="zh-TW" dirty="0" smtClean="0"/>
              <a:t>的</a:t>
            </a:r>
            <a:r>
              <a:rPr lang="zh-TW" altLang="en-US" dirty="0" smtClean="0"/>
              <a:t>３</a:t>
            </a:r>
            <a:r>
              <a:rPr lang="en-US" altLang="zh-TW" dirty="0" smtClean="0"/>
              <a:t>D</a:t>
            </a:r>
            <a:r>
              <a:rPr lang="zh-TW" altLang="zh-TW" dirty="0"/>
              <a:t>模組</a:t>
            </a:r>
            <a:r>
              <a:rPr lang="en-US" altLang="zh-TW" dirty="0"/>
              <a:t>(.X</a:t>
            </a:r>
            <a:r>
              <a:rPr lang="zh-TW" altLang="zh-TW" dirty="0"/>
              <a:t>檔及材質</a:t>
            </a:r>
            <a:r>
              <a:rPr lang="en-US" altLang="zh-TW" dirty="0" smtClean="0"/>
              <a:t>)</a:t>
            </a:r>
            <a:r>
              <a:rPr lang="zh-TW" altLang="en-US" dirty="0" smtClean="0"/>
              <a:t>。如下面左方圖片所示。</a:t>
            </a:r>
            <a:endParaRPr lang="en-US" altLang="zh-TW" dirty="0" smtClean="0"/>
          </a:p>
          <a:p>
            <a:r>
              <a:rPr lang="zh-TW" altLang="zh-TW" dirty="0" smtClean="0"/>
              <a:t>至</a:t>
            </a:r>
            <a:r>
              <a:rPr lang="en-US" altLang="zh-TW" dirty="0" smtClean="0"/>
              <a:t>application\</a:t>
            </a:r>
            <a:r>
              <a:rPr lang="en-US" altLang="zh-TW" dirty="0" err="1" smtClean="0"/>
              <a:t>miku</a:t>
            </a:r>
            <a:r>
              <a:rPr lang="en-US" altLang="zh-TW" dirty="0" smtClean="0"/>
              <a:t>\ </a:t>
            </a:r>
            <a:r>
              <a:rPr lang="zh-TW" altLang="zh-TW" dirty="0" smtClean="0"/>
              <a:t>的資料夾下，複製</a:t>
            </a:r>
            <a:r>
              <a:rPr lang="en-US" altLang="zh-TW" dirty="0" smtClean="0"/>
              <a:t>miku.xml</a:t>
            </a:r>
            <a:r>
              <a:rPr lang="zh-TW" altLang="zh-TW" dirty="0" smtClean="0"/>
              <a:t>檔</a:t>
            </a:r>
            <a:r>
              <a:rPr lang="zh-TW" altLang="en-US" dirty="0" smtClean="0"/>
              <a:t>。如下面右方圖片所示。</a:t>
            </a:r>
          </a:p>
          <a:p>
            <a:endParaRPr lang="zh-TW" altLang="en-US" dirty="0"/>
          </a:p>
        </p:txBody>
      </p:sp>
      <p:pic>
        <p:nvPicPr>
          <p:cNvPr id="5" name="圖片 4" descr="C:\Documents and Settings\Administrator\桌面\AR教學檔案\如何修改Marker、模組\2011-08-31_030759.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5" y="3284984"/>
            <a:ext cx="4320479" cy="3456384"/>
          </a:xfrm>
          <a:prstGeom prst="rect">
            <a:avLst/>
          </a:prstGeom>
          <a:noFill/>
          <a:ln>
            <a:noFill/>
          </a:ln>
        </p:spPr>
      </p:pic>
      <p:sp>
        <p:nvSpPr>
          <p:cNvPr id="6" name="投影片編號版面配置區 5"/>
          <p:cNvSpPr>
            <a:spLocks noGrp="1"/>
          </p:cNvSpPr>
          <p:nvPr>
            <p:ph type="sldNum" sz="quarter" idx="12"/>
          </p:nvPr>
        </p:nvSpPr>
        <p:spPr/>
        <p:txBody>
          <a:bodyPr/>
          <a:lstStyle/>
          <a:p>
            <a:fld id="{73DA0BB7-265A-403C-9275-D587AB510EDC}" type="slidenum">
              <a:rPr lang="zh-TW" altLang="en-US" smtClean="0"/>
              <a:pPr/>
              <a:t>70</a:t>
            </a:fld>
            <a:endParaRPr lang="zh-TW" altLang="en-US"/>
          </a:p>
        </p:txBody>
      </p:sp>
      <p:pic>
        <p:nvPicPr>
          <p:cNvPr id="7" name="圖片 6" descr="C:\Documents and Settings\Administrator\桌面\AR教學檔案\如何修改Marker、模組\2011-08-31_030936.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27984" y="3284984"/>
            <a:ext cx="4644008" cy="3440435"/>
          </a:xfrm>
          <a:prstGeom prst="rect">
            <a:avLst/>
          </a:prstGeom>
          <a:noFill/>
          <a:ln>
            <a:noFill/>
          </a:ln>
        </p:spPr>
      </p:pic>
    </p:spTree>
    <p:extLst>
      <p:ext uri="{BB962C8B-B14F-4D97-AF65-F5344CB8AC3E}">
        <p14:creationId xmlns:p14="http://schemas.microsoft.com/office/powerpoint/2010/main" xmlns="" val="32345058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步驟４</a:t>
            </a:r>
            <a:r>
              <a:rPr lang="en-US" altLang="zh-TW" dirty="0" smtClean="0"/>
              <a:t> </a:t>
            </a:r>
            <a:r>
              <a:rPr lang="zh-TW" altLang="en-US" dirty="0" smtClean="0"/>
              <a:t>：</a:t>
            </a:r>
            <a:r>
              <a:rPr lang="zh-TW" altLang="zh-TW" dirty="0" smtClean="0"/>
              <a:t>設定連</a:t>
            </a:r>
            <a:r>
              <a:rPr lang="zh-TW" altLang="en-US" dirty="0" smtClean="0"/>
              <a:t>結３</a:t>
            </a:r>
            <a:r>
              <a:rPr lang="en-US" altLang="zh-TW" dirty="0" smtClean="0"/>
              <a:t>D</a:t>
            </a:r>
            <a:r>
              <a:rPr lang="zh-TW" altLang="zh-TW" dirty="0" smtClean="0"/>
              <a:t>模</a:t>
            </a:r>
            <a:r>
              <a:rPr lang="zh-TW" altLang="en-US" dirty="0" smtClean="0"/>
              <a:t>組（</a:t>
            </a:r>
            <a:r>
              <a:rPr lang="en-US" altLang="zh-TW" dirty="0" smtClean="0"/>
              <a:t>3</a:t>
            </a:r>
            <a:r>
              <a:rPr lang="zh-TW" altLang="en-US" dirty="0" smtClean="0"/>
              <a:t>）</a:t>
            </a:r>
            <a:endParaRPr lang="zh-TW" altLang="zh-TW" dirty="0"/>
          </a:p>
        </p:txBody>
      </p:sp>
      <p:sp>
        <p:nvSpPr>
          <p:cNvPr id="3" name="內容版面配置區 2"/>
          <p:cNvSpPr>
            <a:spLocks noGrp="1"/>
          </p:cNvSpPr>
          <p:nvPr>
            <p:ph sz="quarter" idx="1"/>
          </p:nvPr>
        </p:nvSpPr>
        <p:spPr/>
        <p:txBody>
          <a:bodyPr/>
          <a:lstStyle/>
          <a:p>
            <a:r>
              <a:rPr lang="zh-TW" altLang="zh-TW" dirty="0"/>
              <a:t>並於剛剛在</a:t>
            </a:r>
            <a:r>
              <a:rPr lang="en-US" altLang="zh-TW" dirty="0"/>
              <a:t>application\ </a:t>
            </a:r>
            <a:r>
              <a:rPr lang="zh-TW" altLang="zh-TW" dirty="0"/>
              <a:t>資料夾所建立的</a:t>
            </a:r>
            <a:r>
              <a:rPr lang="en-US" altLang="zh-TW" dirty="0"/>
              <a:t>rock\ </a:t>
            </a:r>
            <a:r>
              <a:rPr lang="zh-TW" altLang="zh-TW" dirty="0"/>
              <a:t>資料夾內貼上</a:t>
            </a:r>
            <a:r>
              <a:rPr lang="en-US" altLang="zh-TW" dirty="0"/>
              <a:t>miku.xml</a:t>
            </a:r>
            <a:r>
              <a:rPr lang="zh-TW" altLang="zh-TW" dirty="0" smtClean="0"/>
              <a:t>檔</a:t>
            </a:r>
            <a:r>
              <a:rPr lang="zh-TW" altLang="en-US" dirty="0" smtClean="0"/>
              <a:t>。如下面左方圖片所示。</a:t>
            </a:r>
            <a:endParaRPr lang="en-US" altLang="zh-TW" dirty="0" smtClean="0"/>
          </a:p>
          <a:p>
            <a:r>
              <a:rPr lang="zh-TW" altLang="zh-TW" dirty="0" smtClean="0"/>
              <a:t>將</a:t>
            </a:r>
            <a:r>
              <a:rPr lang="en-US" altLang="zh-TW" dirty="0" smtClean="0"/>
              <a:t>miku.xml</a:t>
            </a:r>
            <a:r>
              <a:rPr lang="zh-TW" altLang="zh-TW" dirty="0" smtClean="0"/>
              <a:t>檔名更改為</a:t>
            </a:r>
            <a:r>
              <a:rPr lang="en-US" altLang="zh-TW" dirty="0" smtClean="0"/>
              <a:t>rock.xml</a:t>
            </a:r>
            <a:r>
              <a:rPr lang="zh-TW" altLang="en-US" dirty="0" smtClean="0"/>
              <a:t>。如下面右方圖片所示。</a:t>
            </a:r>
          </a:p>
          <a:p>
            <a:endParaRPr lang="zh-TW" altLang="en-US" dirty="0"/>
          </a:p>
        </p:txBody>
      </p:sp>
      <p:pic>
        <p:nvPicPr>
          <p:cNvPr id="4" name="圖片 3" descr="C:\Documents and Settings\Administrator\桌面\AR教學檔案\如何修改Marker、模組\2011-08-31_031015.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3" y="3284984"/>
            <a:ext cx="4176464" cy="3573016"/>
          </a:xfrm>
          <a:prstGeom prst="rect">
            <a:avLst/>
          </a:prstGeom>
          <a:noFill/>
          <a:ln>
            <a:noFill/>
          </a:ln>
        </p:spPr>
      </p:pic>
      <p:sp>
        <p:nvSpPr>
          <p:cNvPr id="5" name="投影片編號版面配置區 4"/>
          <p:cNvSpPr>
            <a:spLocks noGrp="1"/>
          </p:cNvSpPr>
          <p:nvPr>
            <p:ph type="sldNum" sz="quarter" idx="12"/>
          </p:nvPr>
        </p:nvSpPr>
        <p:spPr/>
        <p:txBody>
          <a:bodyPr/>
          <a:lstStyle/>
          <a:p>
            <a:fld id="{73DA0BB7-265A-403C-9275-D587AB510EDC}" type="slidenum">
              <a:rPr lang="zh-TW" altLang="en-US" smtClean="0"/>
              <a:pPr/>
              <a:t>71</a:t>
            </a:fld>
            <a:endParaRPr lang="zh-TW" altLang="en-US"/>
          </a:p>
        </p:txBody>
      </p:sp>
      <p:pic>
        <p:nvPicPr>
          <p:cNvPr id="6" name="圖片 5" descr="C:\Documents and Settings\Administrator\桌面\AR教學檔案\如何修改Marker、模組\2011-08-31_031016.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55976" y="3284984"/>
            <a:ext cx="4716016" cy="3573016"/>
          </a:xfrm>
          <a:prstGeom prst="rect">
            <a:avLst/>
          </a:prstGeom>
          <a:noFill/>
          <a:ln>
            <a:noFill/>
          </a:ln>
        </p:spPr>
      </p:pic>
    </p:spTree>
    <p:extLst>
      <p:ext uri="{BB962C8B-B14F-4D97-AF65-F5344CB8AC3E}">
        <p14:creationId xmlns:p14="http://schemas.microsoft.com/office/powerpoint/2010/main" xmlns="" val="32345058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步驟４</a:t>
            </a:r>
            <a:r>
              <a:rPr lang="en-US" altLang="zh-TW" dirty="0" smtClean="0"/>
              <a:t> </a:t>
            </a:r>
            <a:r>
              <a:rPr lang="zh-TW" altLang="en-US" dirty="0" smtClean="0"/>
              <a:t>：</a:t>
            </a:r>
            <a:r>
              <a:rPr lang="zh-TW" altLang="zh-TW" dirty="0" smtClean="0"/>
              <a:t>設定連</a:t>
            </a:r>
            <a:r>
              <a:rPr lang="zh-TW" altLang="en-US" dirty="0" smtClean="0"/>
              <a:t>結３</a:t>
            </a:r>
            <a:r>
              <a:rPr lang="en-US" altLang="zh-TW" dirty="0" smtClean="0"/>
              <a:t>D</a:t>
            </a:r>
            <a:r>
              <a:rPr lang="zh-TW" altLang="zh-TW" dirty="0" smtClean="0"/>
              <a:t>模</a:t>
            </a:r>
            <a:r>
              <a:rPr lang="zh-TW" altLang="en-US" dirty="0" smtClean="0"/>
              <a:t>組（</a:t>
            </a:r>
            <a:r>
              <a:rPr lang="en-US" altLang="zh-TW" dirty="0" smtClean="0"/>
              <a:t>4</a:t>
            </a:r>
            <a:r>
              <a:rPr lang="zh-TW" altLang="en-US" dirty="0" smtClean="0"/>
              <a:t>）</a:t>
            </a:r>
            <a:endParaRPr lang="zh-TW" altLang="zh-TW" dirty="0"/>
          </a:p>
        </p:txBody>
      </p:sp>
      <p:sp>
        <p:nvSpPr>
          <p:cNvPr id="3" name="內容版面配置區 2"/>
          <p:cNvSpPr>
            <a:spLocks noGrp="1"/>
          </p:cNvSpPr>
          <p:nvPr>
            <p:ph sz="quarter" idx="1"/>
          </p:nvPr>
        </p:nvSpPr>
        <p:spPr/>
        <p:txBody>
          <a:bodyPr>
            <a:normAutofit/>
          </a:bodyPr>
          <a:lstStyle/>
          <a:p>
            <a:r>
              <a:rPr lang="zh-TW" altLang="zh-TW" sz="2000" dirty="0" smtClean="0"/>
              <a:t>用記</a:t>
            </a:r>
            <a:r>
              <a:rPr lang="zh-TW" altLang="en-US" sz="2000" dirty="0" smtClean="0"/>
              <a:t>事</a:t>
            </a:r>
            <a:r>
              <a:rPr lang="zh-TW" altLang="zh-TW" sz="2000" dirty="0" smtClean="0"/>
              <a:t>本</a:t>
            </a:r>
            <a:r>
              <a:rPr lang="zh-TW" altLang="zh-TW" sz="2000" dirty="0"/>
              <a:t>的方式將</a:t>
            </a:r>
            <a:r>
              <a:rPr lang="en-US" altLang="zh-TW" sz="2000" dirty="0"/>
              <a:t>rock.xml</a:t>
            </a:r>
            <a:r>
              <a:rPr lang="zh-TW" altLang="zh-TW" sz="2000" dirty="0"/>
              <a:t>檔開啟，並修改</a:t>
            </a:r>
            <a:r>
              <a:rPr lang="zh-TW" altLang="zh-TW" sz="2000" dirty="0" smtClean="0"/>
              <a:t>內容</a:t>
            </a:r>
            <a:r>
              <a:rPr lang="zh-TW" altLang="en-US" sz="2000" dirty="0" smtClean="0"/>
              <a:t>。</a:t>
            </a:r>
            <a:endParaRPr lang="zh-TW" altLang="zh-TW" sz="2000" dirty="0"/>
          </a:p>
          <a:p>
            <a:r>
              <a:rPr lang="zh-TW" altLang="zh-TW" sz="2000" dirty="0" smtClean="0"/>
              <a:t>將</a:t>
            </a:r>
            <a:r>
              <a:rPr lang="en-US" altLang="zh-TW" sz="2000" dirty="0" smtClean="0"/>
              <a:t>&lt; </a:t>
            </a:r>
            <a:r>
              <a:rPr lang="en-US" altLang="zh-TW" sz="2000" dirty="0" err="1" smtClean="0"/>
              <a:t>xfileset</a:t>
            </a:r>
            <a:r>
              <a:rPr lang="en-US" altLang="zh-TW" sz="2000" dirty="0" smtClean="0"/>
              <a:t> &gt; &lt; / </a:t>
            </a:r>
            <a:r>
              <a:rPr lang="en-US" altLang="zh-TW" sz="2000" dirty="0" err="1" smtClean="0"/>
              <a:t>xfileset</a:t>
            </a:r>
            <a:r>
              <a:rPr lang="en-US" altLang="zh-TW" sz="2000" dirty="0" smtClean="0"/>
              <a:t> &gt;</a:t>
            </a:r>
            <a:r>
              <a:rPr lang="zh-TW" altLang="en-US" sz="2000" dirty="0" smtClean="0"/>
              <a:t>標籤內，</a:t>
            </a:r>
            <a:r>
              <a:rPr lang="en-US" altLang="zh-TW" sz="2000" dirty="0" smtClean="0"/>
              <a:t>&lt; </a:t>
            </a:r>
            <a:r>
              <a:rPr lang="en-US" altLang="zh-TW" sz="2000" dirty="0" err="1" smtClean="0"/>
              <a:t>xfile</a:t>
            </a:r>
            <a:r>
              <a:rPr lang="en-US" altLang="zh-TW" sz="2000" dirty="0" smtClean="0"/>
              <a:t> file = “</a:t>
            </a:r>
            <a:r>
              <a:rPr lang="zh-TW" altLang="en-US" sz="2000" dirty="0" smtClean="0"/>
              <a:t>０２</a:t>
            </a:r>
            <a:r>
              <a:rPr lang="en-US" altLang="zh-TW" sz="2000" dirty="0" smtClean="0"/>
              <a:t>.x”/ &gt; </a:t>
            </a:r>
            <a:r>
              <a:rPr lang="zh-TW" altLang="zh-TW" sz="2000" dirty="0"/>
              <a:t>至 </a:t>
            </a:r>
            <a:r>
              <a:rPr lang="en-US" altLang="zh-TW" sz="2000" dirty="0" smtClean="0"/>
              <a:t>&lt; </a:t>
            </a:r>
            <a:r>
              <a:rPr lang="en-US" altLang="zh-TW" sz="2000" dirty="0" err="1" smtClean="0"/>
              <a:t>xfile</a:t>
            </a:r>
            <a:r>
              <a:rPr lang="en-US" altLang="zh-TW" sz="2000" dirty="0" smtClean="0"/>
              <a:t> file = “</a:t>
            </a:r>
            <a:r>
              <a:rPr lang="zh-TW" altLang="en-US" sz="2000" dirty="0" smtClean="0"/>
              <a:t>１２</a:t>
            </a:r>
            <a:r>
              <a:rPr lang="en-US" altLang="zh-TW" sz="2000" dirty="0" smtClean="0"/>
              <a:t>.x”/ &gt;</a:t>
            </a:r>
            <a:r>
              <a:rPr lang="zh-TW" altLang="zh-TW" sz="2000" dirty="0" smtClean="0"/>
              <a:t>都</a:t>
            </a:r>
            <a:r>
              <a:rPr lang="zh-TW" altLang="zh-TW" sz="2000" dirty="0"/>
              <a:t>刪除，僅留下</a:t>
            </a:r>
            <a:r>
              <a:rPr lang="en-US" altLang="zh-TW" sz="2000" dirty="0" smtClean="0"/>
              <a:t>&lt; </a:t>
            </a:r>
            <a:r>
              <a:rPr lang="en-US" altLang="zh-TW" sz="2000" dirty="0" err="1" smtClean="0"/>
              <a:t>xfile</a:t>
            </a:r>
            <a:r>
              <a:rPr lang="en-US" altLang="zh-TW" sz="2000" dirty="0" smtClean="0"/>
              <a:t> file = “</a:t>
            </a:r>
            <a:r>
              <a:rPr lang="zh-TW" altLang="en-US" sz="2000" dirty="0" smtClean="0"/>
              <a:t>０１</a:t>
            </a:r>
            <a:r>
              <a:rPr lang="en-US" altLang="zh-TW" sz="2000" dirty="0" smtClean="0"/>
              <a:t>.x” / &gt;</a:t>
            </a:r>
            <a:r>
              <a:rPr lang="zh-TW" altLang="en-US" sz="2000" dirty="0" smtClean="0"/>
              <a:t>一個標籤即可。</a:t>
            </a:r>
            <a:endParaRPr lang="zh-TW" altLang="zh-TW" sz="2000" dirty="0"/>
          </a:p>
          <a:p>
            <a:endParaRPr lang="zh-TW" altLang="en-US" sz="2000" dirty="0"/>
          </a:p>
        </p:txBody>
      </p:sp>
      <p:pic>
        <p:nvPicPr>
          <p:cNvPr id="4" name="圖片 3" descr="C:\Documents and Settings\Administrator\桌面\AR教學檔案\如何修改Marker、模組\2011-08-31_031303.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8336" y="2708920"/>
            <a:ext cx="5267325" cy="3800475"/>
          </a:xfrm>
          <a:prstGeom prst="rect">
            <a:avLst/>
          </a:prstGeom>
          <a:noFill/>
          <a:ln>
            <a:noFill/>
          </a:ln>
        </p:spPr>
      </p:pic>
      <p:sp>
        <p:nvSpPr>
          <p:cNvPr id="5" name="投影片編號版面配置區 4"/>
          <p:cNvSpPr>
            <a:spLocks noGrp="1"/>
          </p:cNvSpPr>
          <p:nvPr>
            <p:ph type="sldNum" sz="quarter" idx="12"/>
          </p:nvPr>
        </p:nvSpPr>
        <p:spPr/>
        <p:txBody>
          <a:bodyPr/>
          <a:lstStyle/>
          <a:p>
            <a:fld id="{73DA0BB7-265A-403C-9275-D587AB510EDC}" type="slidenum">
              <a:rPr lang="zh-TW" altLang="en-US" smtClean="0"/>
              <a:pPr/>
              <a:t>72</a:t>
            </a:fld>
            <a:endParaRPr lang="zh-TW" altLang="en-US"/>
          </a:p>
        </p:txBody>
      </p:sp>
    </p:spTree>
    <p:extLst>
      <p:ext uri="{BB962C8B-B14F-4D97-AF65-F5344CB8AC3E}">
        <p14:creationId xmlns:p14="http://schemas.microsoft.com/office/powerpoint/2010/main" xmlns="" val="32345058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步驟４：</a:t>
            </a:r>
            <a:r>
              <a:rPr lang="zh-TW" altLang="zh-TW" dirty="0" smtClean="0"/>
              <a:t>設定連</a:t>
            </a:r>
            <a:r>
              <a:rPr lang="zh-TW" altLang="en-US" dirty="0" smtClean="0"/>
              <a:t>結３</a:t>
            </a:r>
            <a:r>
              <a:rPr lang="en-US" altLang="zh-TW" dirty="0" smtClean="0"/>
              <a:t>D</a:t>
            </a:r>
            <a:r>
              <a:rPr lang="zh-TW" altLang="zh-TW" dirty="0" smtClean="0"/>
              <a:t>模</a:t>
            </a:r>
            <a:r>
              <a:rPr lang="zh-TW" altLang="en-US" dirty="0" smtClean="0"/>
              <a:t>組（</a:t>
            </a:r>
            <a:r>
              <a:rPr lang="en-US" altLang="zh-TW" dirty="0" smtClean="0"/>
              <a:t>5</a:t>
            </a:r>
            <a:r>
              <a:rPr lang="zh-TW" altLang="en-US" dirty="0" smtClean="0"/>
              <a:t>）</a:t>
            </a:r>
            <a:endParaRPr lang="zh-TW" altLang="zh-TW" dirty="0"/>
          </a:p>
        </p:txBody>
      </p:sp>
      <p:sp>
        <p:nvSpPr>
          <p:cNvPr id="3" name="內容版面配置區 2"/>
          <p:cNvSpPr>
            <a:spLocks noGrp="1"/>
          </p:cNvSpPr>
          <p:nvPr>
            <p:ph sz="quarter" idx="1"/>
          </p:nvPr>
        </p:nvSpPr>
        <p:spPr/>
        <p:txBody>
          <a:bodyPr/>
          <a:lstStyle/>
          <a:p>
            <a:r>
              <a:rPr lang="zh-TW" altLang="zh-TW" dirty="0"/>
              <a:t>留下</a:t>
            </a:r>
            <a:r>
              <a:rPr lang="en-US" altLang="zh-TW" dirty="0" smtClean="0"/>
              <a:t>&lt; </a:t>
            </a:r>
            <a:r>
              <a:rPr lang="en-US" altLang="zh-TW" dirty="0" err="1" smtClean="0"/>
              <a:t>xfile</a:t>
            </a:r>
            <a:r>
              <a:rPr lang="en-US" altLang="zh-TW" dirty="0" smtClean="0"/>
              <a:t> file = “</a:t>
            </a:r>
            <a:r>
              <a:rPr lang="zh-TW" altLang="en-US" dirty="0" smtClean="0"/>
              <a:t>０１</a:t>
            </a:r>
            <a:r>
              <a:rPr lang="en-US" altLang="zh-TW" dirty="0" smtClean="0"/>
              <a:t>.x”/ &gt;</a:t>
            </a:r>
            <a:r>
              <a:rPr lang="zh-TW" altLang="zh-TW" dirty="0"/>
              <a:t>之後</a:t>
            </a:r>
            <a:r>
              <a:rPr lang="zh-TW" altLang="zh-TW" dirty="0" smtClean="0"/>
              <a:t>，儲存</a:t>
            </a:r>
            <a:r>
              <a:rPr lang="zh-TW" altLang="en-US" dirty="0" smtClean="0"/>
              <a:t>後即可</a:t>
            </a:r>
            <a:r>
              <a:rPr lang="zh-TW" altLang="zh-TW" dirty="0" smtClean="0"/>
              <a:t>離開</a:t>
            </a:r>
            <a:r>
              <a:rPr lang="zh-TW" altLang="en-US" dirty="0" smtClean="0"/>
              <a:t>。</a:t>
            </a:r>
            <a:endParaRPr lang="zh-TW" altLang="zh-TW" dirty="0"/>
          </a:p>
          <a:p>
            <a:endParaRPr lang="zh-TW" altLang="en-US" dirty="0"/>
          </a:p>
        </p:txBody>
      </p:sp>
      <p:pic>
        <p:nvPicPr>
          <p:cNvPr id="4" name="圖片 3" descr="C:\Documents and Settings\Administrator\桌面\AR教學檔案\如何修改Marker、模組\2011-08-31_031304.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25869" y="2348880"/>
            <a:ext cx="5267325" cy="3810000"/>
          </a:xfrm>
          <a:prstGeom prst="rect">
            <a:avLst/>
          </a:prstGeom>
          <a:noFill/>
          <a:ln>
            <a:noFill/>
          </a:ln>
        </p:spPr>
      </p:pic>
      <p:sp>
        <p:nvSpPr>
          <p:cNvPr id="5" name="投影片編號版面配置區 4"/>
          <p:cNvSpPr>
            <a:spLocks noGrp="1"/>
          </p:cNvSpPr>
          <p:nvPr>
            <p:ph type="sldNum" sz="quarter" idx="12"/>
          </p:nvPr>
        </p:nvSpPr>
        <p:spPr/>
        <p:txBody>
          <a:bodyPr/>
          <a:lstStyle/>
          <a:p>
            <a:fld id="{73DA0BB7-265A-403C-9275-D587AB510EDC}" type="slidenum">
              <a:rPr lang="zh-TW" altLang="en-US" smtClean="0"/>
              <a:pPr/>
              <a:t>73</a:t>
            </a:fld>
            <a:endParaRPr lang="zh-TW" altLang="en-US"/>
          </a:p>
        </p:txBody>
      </p:sp>
    </p:spTree>
    <p:extLst>
      <p:ext uri="{BB962C8B-B14F-4D97-AF65-F5344CB8AC3E}">
        <p14:creationId xmlns:p14="http://schemas.microsoft.com/office/powerpoint/2010/main" xmlns="" val="27774169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步驟４：</a:t>
            </a:r>
            <a:r>
              <a:rPr lang="zh-TW" altLang="zh-TW" dirty="0" smtClean="0"/>
              <a:t>設定連</a:t>
            </a:r>
            <a:r>
              <a:rPr lang="zh-TW" altLang="en-US" dirty="0" smtClean="0"/>
              <a:t>結３</a:t>
            </a:r>
            <a:r>
              <a:rPr lang="en-US" altLang="zh-TW" dirty="0" smtClean="0"/>
              <a:t>D</a:t>
            </a:r>
            <a:r>
              <a:rPr lang="zh-TW" altLang="zh-TW" dirty="0" smtClean="0"/>
              <a:t>模</a:t>
            </a:r>
            <a:r>
              <a:rPr lang="zh-TW" altLang="en-US" dirty="0" smtClean="0"/>
              <a:t>組（</a:t>
            </a:r>
            <a:r>
              <a:rPr lang="en-US" altLang="zh-TW" dirty="0" smtClean="0"/>
              <a:t>6</a:t>
            </a:r>
            <a:r>
              <a:rPr lang="zh-TW" altLang="en-US" dirty="0" smtClean="0"/>
              <a:t>）</a:t>
            </a:r>
            <a:endParaRPr lang="zh-TW" altLang="zh-TW" dirty="0"/>
          </a:p>
        </p:txBody>
      </p:sp>
      <p:sp>
        <p:nvSpPr>
          <p:cNvPr id="3" name="內容版面配置區 2"/>
          <p:cNvSpPr>
            <a:spLocks noGrp="1"/>
          </p:cNvSpPr>
          <p:nvPr>
            <p:ph sz="quarter" idx="1"/>
          </p:nvPr>
        </p:nvSpPr>
        <p:spPr/>
        <p:txBody>
          <a:bodyPr>
            <a:normAutofit/>
          </a:bodyPr>
          <a:lstStyle/>
          <a:p>
            <a:r>
              <a:rPr lang="zh-TW" altLang="zh-TW" sz="2400" dirty="0"/>
              <a:t>回到 </a:t>
            </a:r>
            <a:r>
              <a:rPr lang="en-US" altLang="zh-TW" sz="2400" dirty="0" err="1" smtClean="0"/>
              <a:t>Uma</a:t>
            </a:r>
            <a:r>
              <a:rPr lang="zh-TW" altLang="en-US" sz="2400" dirty="0" smtClean="0"/>
              <a:t>２</a:t>
            </a:r>
            <a:r>
              <a:rPr lang="en-US" altLang="zh-TW" sz="2400" dirty="0" smtClean="0"/>
              <a:t>Desktop-</a:t>
            </a:r>
            <a:r>
              <a:rPr lang="en-US" altLang="zh-TW" sz="2400" dirty="0" err="1" smtClean="0"/>
              <a:t>src</a:t>
            </a:r>
            <a:r>
              <a:rPr lang="en-US" altLang="zh-TW" sz="2400" dirty="0" smtClean="0"/>
              <a:t>-</a:t>
            </a:r>
            <a:r>
              <a:rPr lang="zh-TW" altLang="en-US" sz="2400" dirty="0" smtClean="0"/>
              <a:t>０</a:t>
            </a:r>
            <a:r>
              <a:rPr lang="en-US" altLang="zh-TW" sz="2400" dirty="0" smtClean="0"/>
              <a:t>.</a:t>
            </a:r>
            <a:r>
              <a:rPr lang="zh-TW" altLang="en-US" sz="2400" dirty="0" smtClean="0"/>
              <a:t>１</a:t>
            </a:r>
            <a:r>
              <a:rPr lang="en-US" altLang="zh-TW" sz="2400" dirty="0" smtClean="0"/>
              <a:t>.</a:t>
            </a:r>
            <a:r>
              <a:rPr lang="zh-TW" altLang="en-US" sz="2400" dirty="0" smtClean="0"/>
              <a:t>２</a:t>
            </a:r>
            <a:r>
              <a:rPr lang="en-US" altLang="zh-TW" sz="2400" dirty="0" smtClean="0"/>
              <a:t>\application</a:t>
            </a:r>
            <a:r>
              <a:rPr lang="en-US" altLang="zh-TW" sz="2400" dirty="0"/>
              <a:t>\</a:t>
            </a:r>
            <a:r>
              <a:rPr lang="zh-TW" altLang="zh-TW" sz="2400" dirty="0"/>
              <a:t>的資料夾內，</a:t>
            </a:r>
            <a:r>
              <a:rPr lang="zh-TW" altLang="zh-TW" sz="2400" dirty="0" smtClean="0"/>
              <a:t>利用記</a:t>
            </a:r>
            <a:r>
              <a:rPr lang="zh-TW" altLang="en-US" sz="2400" dirty="0" smtClean="0"/>
              <a:t>事</a:t>
            </a:r>
            <a:r>
              <a:rPr lang="zh-TW" altLang="zh-TW" sz="2400" dirty="0" smtClean="0"/>
              <a:t>本</a:t>
            </a:r>
            <a:r>
              <a:rPr lang="zh-TW" altLang="en-US" sz="2400" dirty="0" smtClean="0"/>
              <a:t>來</a:t>
            </a:r>
            <a:r>
              <a:rPr lang="zh-TW" altLang="zh-TW" sz="2400" dirty="0" smtClean="0"/>
              <a:t>開啟</a:t>
            </a:r>
            <a:r>
              <a:rPr lang="en-US" altLang="zh-TW" sz="2400" dirty="0"/>
              <a:t>setting.xml</a:t>
            </a:r>
            <a:r>
              <a:rPr lang="zh-TW" altLang="zh-TW" sz="2400" dirty="0"/>
              <a:t>檔案，並將</a:t>
            </a:r>
            <a:r>
              <a:rPr lang="en-US" altLang="zh-TW" sz="2400" dirty="0" smtClean="0"/>
              <a:t>&lt; object file = “ </a:t>
            </a:r>
            <a:r>
              <a:rPr lang="en-US" altLang="zh-TW" sz="2400" dirty="0" err="1" smtClean="0"/>
              <a:t>miku</a:t>
            </a:r>
            <a:r>
              <a:rPr lang="en-US" altLang="zh-TW" sz="2400" dirty="0" smtClean="0"/>
              <a:t>\miku.xml” / &gt;</a:t>
            </a:r>
            <a:r>
              <a:rPr lang="zh-TW" altLang="zh-TW" sz="2400" dirty="0"/>
              <a:t>更改為</a:t>
            </a:r>
            <a:r>
              <a:rPr lang="en-US" altLang="zh-TW" sz="2400" dirty="0" smtClean="0"/>
              <a:t>&lt; object file = “rock\rock.xml” / &gt;</a:t>
            </a:r>
            <a:r>
              <a:rPr lang="zh-TW" altLang="en-US" sz="2400" dirty="0" smtClean="0"/>
              <a:t>。</a:t>
            </a:r>
            <a:endParaRPr lang="zh-TW" altLang="en-US" sz="2400" dirty="0"/>
          </a:p>
        </p:txBody>
      </p:sp>
      <p:pic>
        <p:nvPicPr>
          <p:cNvPr id="4" name="圖片 3" descr="C:\Documents and Settings\Administrator\桌面\AR教學檔案\如何修改Marker、模組\2011-08-31_031744.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95736" y="2924944"/>
            <a:ext cx="5267325" cy="3800475"/>
          </a:xfrm>
          <a:prstGeom prst="rect">
            <a:avLst/>
          </a:prstGeom>
          <a:noFill/>
          <a:ln>
            <a:noFill/>
          </a:ln>
        </p:spPr>
      </p:pic>
      <p:sp>
        <p:nvSpPr>
          <p:cNvPr id="5" name="投影片編號版面配置區 4"/>
          <p:cNvSpPr>
            <a:spLocks noGrp="1"/>
          </p:cNvSpPr>
          <p:nvPr>
            <p:ph type="sldNum" sz="quarter" idx="12"/>
          </p:nvPr>
        </p:nvSpPr>
        <p:spPr/>
        <p:txBody>
          <a:bodyPr/>
          <a:lstStyle/>
          <a:p>
            <a:fld id="{73DA0BB7-265A-403C-9275-D587AB510EDC}" type="slidenum">
              <a:rPr lang="zh-TW" altLang="en-US" smtClean="0"/>
              <a:pPr/>
              <a:t>74</a:t>
            </a:fld>
            <a:endParaRPr lang="zh-TW" altLang="en-US"/>
          </a:p>
        </p:txBody>
      </p:sp>
    </p:spTree>
    <p:extLst>
      <p:ext uri="{BB962C8B-B14F-4D97-AF65-F5344CB8AC3E}">
        <p14:creationId xmlns:p14="http://schemas.microsoft.com/office/powerpoint/2010/main" xmlns="" val="31775414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步驟４：</a:t>
            </a:r>
            <a:r>
              <a:rPr lang="zh-TW" altLang="zh-TW" dirty="0" smtClean="0"/>
              <a:t>設定連</a:t>
            </a:r>
            <a:r>
              <a:rPr lang="zh-TW" altLang="en-US" dirty="0" smtClean="0"/>
              <a:t>結３</a:t>
            </a:r>
            <a:r>
              <a:rPr lang="en-US" altLang="zh-TW" dirty="0" smtClean="0"/>
              <a:t>D</a:t>
            </a:r>
            <a:r>
              <a:rPr lang="zh-TW" altLang="zh-TW" dirty="0" smtClean="0"/>
              <a:t>模</a:t>
            </a:r>
            <a:r>
              <a:rPr lang="zh-TW" altLang="en-US" dirty="0" smtClean="0"/>
              <a:t>組（</a:t>
            </a:r>
            <a:r>
              <a:rPr lang="en-US" altLang="zh-TW" dirty="0" smtClean="0"/>
              <a:t>7</a:t>
            </a:r>
            <a:r>
              <a:rPr lang="zh-TW" altLang="en-US" dirty="0" smtClean="0"/>
              <a:t>）</a:t>
            </a:r>
            <a:endParaRPr lang="zh-TW" altLang="zh-TW" dirty="0"/>
          </a:p>
        </p:txBody>
      </p:sp>
      <p:sp>
        <p:nvSpPr>
          <p:cNvPr id="3" name="內容版面配置區 2"/>
          <p:cNvSpPr>
            <a:spLocks noGrp="1"/>
          </p:cNvSpPr>
          <p:nvPr>
            <p:ph sz="quarter" idx="1"/>
          </p:nvPr>
        </p:nvSpPr>
        <p:spPr/>
        <p:txBody>
          <a:bodyPr/>
          <a:lstStyle/>
          <a:p>
            <a:r>
              <a:rPr lang="zh-TW" altLang="zh-TW" dirty="0"/>
              <a:t>將</a:t>
            </a:r>
            <a:r>
              <a:rPr lang="en-US" altLang="zh-TW" dirty="0" smtClean="0"/>
              <a:t>&lt; object file = “ </a:t>
            </a:r>
            <a:r>
              <a:rPr lang="en-US" altLang="zh-TW" dirty="0" err="1" smtClean="0"/>
              <a:t>miku</a:t>
            </a:r>
            <a:r>
              <a:rPr lang="en-US" altLang="zh-TW" dirty="0" smtClean="0"/>
              <a:t>\miku.xml” / &gt;</a:t>
            </a:r>
            <a:r>
              <a:rPr lang="zh-TW" altLang="zh-TW" dirty="0"/>
              <a:t>更改為</a:t>
            </a:r>
            <a:r>
              <a:rPr lang="en-US" altLang="zh-TW" dirty="0" smtClean="0"/>
              <a:t>&lt; object file = “rock\rock.xml” / &gt;</a:t>
            </a:r>
            <a:r>
              <a:rPr lang="zh-TW" altLang="zh-TW" dirty="0"/>
              <a:t>之後</a:t>
            </a:r>
            <a:r>
              <a:rPr lang="zh-TW" altLang="zh-TW" dirty="0" smtClean="0"/>
              <a:t>，儲存</a:t>
            </a:r>
            <a:r>
              <a:rPr lang="zh-TW" altLang="en-US" dirty="0" smtClean="0"/>
              <a:t>後即可</a:t>
            </a:r>
            <a:r>
              <a:rPr lang="zh-TW" altLang="zh-TW" dirty="0" smtClean="0"/>
              <a:t>離開</a:t>
            </a:r>
            <a:r>
              <a:rPr lang="zh-TW" altLang="en-US" dirty="0" smtClean="0"/>
              <a:t>。</a:t>
            </a:r>
            <a:endParaRPr lang="zh-TW" altLang="zh-TW" dirty="0"/>
          </a:p>
          <a:p>
            <a:endParaRPr lang="zh-TW" altLang="en-US" dirty="0"/>
          </a:p>
        </p:txBody>
      </p:sp>
      <p:pic>
        <p:nvPicPr>
          <p:cNvPr id="4" name="圖片 3" descr="C:\Documents and Settings\Administrator\桌面\AR教學檔案\如何修改Marker、模組\2011-08-31_032710.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59049" y="2465862"/>
            <a:ext cx="5267325" cy="4076700"/>
          </a:xfrm>
          <a:prstGeom prst="rect">
            <a:avLst/>
          </a:prstGeom>
          <a:noFill/>
          <a:ln>
            <a:noFill/>
          </a:ln>
        </p:spPr>
      </p:pic>
      <p:sp>
        <p:nvSpPr>
          <p:cNvPr id="5" name="投影片編號版面配置區 4"/>
          <p:cNvSpPr>
            <a:spLocks noGrp="1"/>
          </p:cNvSpPr>
          <p:nvPr>
            <p:ph type="sldNum" sz="quarter" idx="12"/>
          </p:nvPr>
        </p:nvSpPr>
        <p:spPr/>
        <p:txBody>
          <a:bodyPr/>
          <a:lstStyle/>
          <a:p>
            <a:fld id="{73DA0BB7-265A-403C-9275-D587AB510EDC}" type="slidenum">
              <a:rPr lang="zh-TW" altLang="en-US" smtClean="0"/>
              <a:pPr/>
              <a:t>75</a:t>
            </a:fld>
            <a:endParaRPr lang="zh-TW" altLang="en-US"/>
          </a:p>
        </p:txBody>
      </p:sp>
    </p:spTree>
    <p:extLst>
      <p:ext uri="{BB962C8B-B14F-4D97-AF65-F5344CB8AC3E}">
        <p14:creationId xmlns:p14="http://schemas.microsoft.com/office/powerpoint/2010/main" xmlns="" val="27774169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步驟５</a:t>
            </a:r>
            <a:r>
              <a:rPr lang="en-US" altLang="zh-TW" dirty="0" smtClean="0"/>
              <a:t> </a:t>
            </a:r>
            <a:r>
              <a:rPr lang="zh-TW" altLang="en-US" dirty="0" smtClean="0"/>
              <a:t>：</a:t>
            </a:r>
            <a:r>
              <a:rPr lang="zh-TW" altLang="zh-TW" dirty="0" smtClean="0"/>
              <a:t>將</a:t>
            </a:r>
            <a:r>
              <a:rPr lang="zh-TW" altLang="en-US" dirty="0" smtClean="0"/>
              <a:t>３</a:t>
            </a:r>
            <a:r>
              <a:rPr lang="en-US" altLang="zh-TW" dirty="0" smtClean="0"/>
              <a:t>D</a:t>
            </a:r>
            <a:r>
              <a:rPr lang="zh-TW" altLang="zh-TW" dirty="0" smtClean="0"/>
              <a:t>模</a:t>
            </a:r>
            <a:r>
              <a:rPr lang="zh-TW" altLang="en-US" dirty="0" smtClean="0"/>
              <a:t>組顯示於實境中（</a:t>
            </a:r>
            <a:r>
              <a:rPr lang="en-US" altLang="zh-TW" dirty="0" smtClean="0"/>
              <a:t>1</a:t>
            </a:r>
            <a:r>
              <a:rPr lang="zh-TW" altLang="en-US" dirty="0" smtClean="0"/>
              <a:t>）</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76</a:t>
            </a:fld>
            <a:endParaRPr lang="zh-TW" altLang="en-US"/>
          </a:p>
        </p:txBody>
      </p:sp>
      <p:sp>
        <p:nvSpPr>
          <p:cNvPr id="4" name="內容版面配置區 3"/>
          <p:cNvSpPr>
            <a:spLocks noGrp="1"/>
          </p:cNvSpPr>
          <p:nvPr>
            <p:ph sz="quarter" idx="1"/>
          </p:nvPr>
        </p:nvSpPr>
        <p:spPr/>
        <p:txBody>
          <a:bodyPr/>
          <a:lstStyle/>
          <a:p>
            <a:r>
              <a:rPr lang="zh-TW" altLang="en-US" dirty="0" smtClean="0"/>
              <a:t>最後介紹</a:t>
            </a:r>
            <a:r>
              <a:rPr lang="zh-TW" altLang="zh-TW" dirty="0" smtClean="0"/>
              <a:t>步驟</a:t>
            </a:r>
            <a:r>
              <a:rPr lang="zh-TW" altLang="en-US" dirty="0" smtClean="0"/>
              <a:t>５</a:t>
            </a:r>
            <a:r>
              <a:rPr lang="en-US" altLang="zh-TW" dirty="0" smtClean="0"/>
              <a:t> </a:t>
            </a:r>
            <a:r>
              <a:rPr lang="zh-TW" altLang="en-US" dirty="0" smtClean="0"/>
              <a:t>：</a:t>
            </a:r>
            <a:r>
              <a:rPr lang="en-US" altLang="zh-TW" dirty="0" smtClean="0"/>
              <a:t> </a:t>
            </a:r>
            <a:r>
              <a:rPr lang="zh-TW" altLang="zh-TW" dirty="0" smtClean="0"/>
              <a:t>將</a:t>
            </a:r>
            <a:r>
              <a:rPr lang="zh-TW" altLang="en-US" dirty="0" smtClean="0"/>
              <a:t>３</a:t>
            </a:r>
            <a:r>
              <a:rPr lang="en-US" altLang="zh-TW" dirty="0" smtClean="0"/>
              <a:t>D</a:t>
            </a:r>
            <a:r>
              <a:rPr lang="zh-TW" altLang="zh-TW" dirty="0" smtClean="0"/>
              <a:t>模</a:t>
            </a:r>
            <a:r>
              <a:rPr lang="zh-TW" altLang="en-US" dirty="0" smtClean="0"/>
              <a:t>組顯示於實境中</a:t>
            </a:r>
          </a:p>
          <a:p>
            <a:endParaRPr lang="zh-TW" altLang="en-US" dirty="0"/>
          </a:p>
        </p:txBody>
      </p:sp>
      <p:grpSp>
        <p:nvGrpSpPr>
          <p:cNvPr id="5" name="群組 4"/>
          <p:cNvGrpSpPr/>
          <p:nvPr/>
        </p:nvGrpSpPr>
        <p:grpSpPr>
          <a:xfrm>
            <a:off x="921452" y="3573016"/>
            <a:ext cx="7250948" cy="2376264"/>
            <a:chOff x="539552" y="2636912"/>
            <a:chExt cx="7250948" cy="2376264"/>
          </a:xfrm>
        </p:grpSpPr>
        <p:cxnSp>
          <p:nvCxnSpPr>
            <p:cNvPr id="6" name="圖案 5"/>
            <p:cNvCxnSpPr>
              <a:stCxn id="11" idx="3"/>
              <a:endCxn id="12" idx="1"/>
            </p:cNvCxnSpPr>
            <p:nvPr/>
          </p:nvCxnSpPr>
          <p:spPr>
            <a:xfrm flipH="1">
              <a:off x="1569524" y="3068960"/>
              <a:ext cx="6220976" cy="1512168"/>
            </a:xfrm>
            <a:prstGeom prst="bentConnector5">
              <a:avLst>
                <a:gd name="adj1" fmla="val -3675"/>
                <a:gd name="adj2" fmla="val 50000"/>
                <a:gd name="adj3" fmla="val 103675"/>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 name="直線單箭頭接點 6"/>
            <p:cNvCxnSpPr>
              <a:stCxn id="8" idx="3"/>
              <a:endCxn id="9" idx="1"/>
            </p:cNvCxnSpPr>
            <p:nvPr/>
          </p:nvCxnSpPr>
          <p:spPr>
            <a:xfrm>
              <a:off x="2461908" y="3068960"/>
              <a:ext cx="66993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圓角矩形 7"/>
            <p:cNvSpPr/>
            <p:nvPr/>
          </p:nvSpPr>
          <p:spPr>
            <a:xfrm>
              <a:off x="539552" y="2636912"/>
              <a:ext cx="1922356" cy="864096"/>
            </a:xfrm>
            <a:prstGeom prst="roundRect">
              <a:avLst/>
            </a:prstGeom>
            <a:solidFill>
              <a:srgbClr val="D5DFDF"/>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smtClean="0">
                  <a:solidFill>
                    <a:srgbClr val="A0A5B8"/>
                  </a:solidFill>
                </a:rPr>
                <a:t>１</a:t>
              </a:r>
              <a:r>
                <a:rPr lang="en-US" altLang="zh-TW" dirty="0" smtClean="0">
                  <a:solidFill>
                    <a:srgbClr val="A0A5B8"/>
                  </a:solidFill>
                </a:rPr>
                <a:t>.</a:t>
              </a:r>
              <a:r>
                <a:rPr lang="zh-TW" altLang="en-US" dirty="0" smtClean="0">
                  <a:solidFill>
                    <a:srgbClr val="A0A5B8"/>
                  </a:solidFill>
                </a:rPr>
                <a:t>圖卡製作</a:t>
              </a:r>
            </a:p>
          </p:txBody>
        </p:sp>
        <p:sp>
          <p:nvSpPr>
            <p:cNvPr id="9" name="圓角矩形 8"/>
            <p:cNvSpPr/>
            <p:nvPr/>
          </p:nvSpPr>
          <p:spPr>
            <a:xfrm>
              <a:off x="3131840" y="2636912"/>
              <a:ext cx="1922356" cy="864096"/>
            </a:xfrm>
            <a:prstGeom prst="roundRect">
              <a:avLst/>
            </a:prstGeom>
            <a:solidFill>
              <a:srgbClr val="D5DFDF"/>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smtClean="0">
                  <a:solidFill>
                    <a:srgbClr val="A0A5B8"/>
                  </a:solidFill>
                </a:rPr>
                <a:t>２</a:t>
              </a:r>
              <a:r>
                <a:rPr lang="en-US" altLang="zh-TW" dirty="0" smtClean="0">
                  <a:solidFill>
                    <a:srgbClr val="A0A5B8"/>
                  </a:solidFill>
                </a:rPr>
                <a:t>.</a:t>
              </a:r>
              <a:r>
                <a:rPr lang="zh-TW" altLang="en-US" dirty="0" smtClean="0">
                  <a:solidFill>
                    <a:srgbClr val="A0A5B8"/>
                  </a:solidFill>
                </a:rPr>
                <a:t>產生圖卡特徵檔</a:t>
              </a:r>
            </a:p>
          </p:txBody>
        </p:sp>
        <p:cxnSp>
          <p:nvCxnSpPr>
            <p:cNvPr id="10" name="直線單箭頭接點 9"/>
            <p:cNvCxnSpPr>
              <a:stCxn id="9" idx="3"/>
              <a:endCxn id="11" idx="1"/>
            </p:cNvCxnSpPr>
            <p:nvPr/>
          </p:nvCxnSpPr>
          <p:spPr>
            <a:xfrm>
              <a:off x="5054196" y="3068960"/>
              <a:ext cx="81394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圓角矩形 10"/>
            <p:cNvSpPr/>
            <p:nvPr/>
          </p:nvSpPr>
          <p:spPr>
            <a:xfrm>
              <a:off x="5868144" y="2636912"/>
              <a:ext cx="1922356" cy="864096"/>
            </a:xfrm>
            <a:prstGeom prst="roundRect">
              <a:avLst/>
            </a:prstGeom>
            <a:solidFill>
              <a:schemeClr val="accent3">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rgbClr val="A0A5B8"/>
                  </a:solidFill>
                </a:rPr>
                <a:t>３</a:t>
              </a:r>
              <a:r>
                <a:rPr lang="en-US" altLang="zh-TW" dirty="0" smtClean="0">
                  <a:solidFill>
                    <a:srgbClr val="A0A5B8"/>
                  </a:solidFill>
                </a:rPr>
                <a:t>.</a:t>
              </a:r>
              <a:r>
                <a:rPr lang="zh-TW" altLang="en-US" dirty="0" smtClean="0">
                  <a:solidFill>
                    <a:srgbClr val="A0A5B8"/>
                  </a:solidFill>
                </a:rPr>
                <a:t>設定連結成自訂圖</a:t>
              </a:r>
              <a:r>
                <a:rPr lang="zh-TW" altLang="zh-TW" dirty="0" smtClean="0">
                  <a:solidFill>
                    <a:srgbClr val="A0A5B8"/>
                  </a:solidFill>
                </a:rPr>
                <a:t>卡</a:t>
              </a:r>
              <a:endParaRPr lang="zh-TW" altLang="en-US" dirty="0">
                <a:solidFill>
                  <a:srgbClr val="A0A5B8"/>
                </a:solidFill>
              </a:endParaRPr>
            </a:p>
          </p:txBody>
        </p:sp>
        <p:sp>
          <p:nvSpPr>
            <p:cNvPr id="12" name="圓角矩形 11"/>
            <p:cNvSpPr/>
            <p:nvPr/>
          </p:nvSpPr>
          <p:spPr>
            <a:xfrm>
              <a:off x="1569524" y="4149080"/>
              <a:ext cx="1922356" cy="864096"/>
            </a:xfrm>
            <a:prstGeom prst="roundRect">
              <a:avLst/>
            </a:prstGeom>
            <a:solidFill>
              <a:srgbClr val="D5DFDF"/>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smtClean="0">
                  <a:solidFill>
                    <a:srgbClr val="A0A5B8"/>
                  </a:solidFill>
                </a:rPr>
                <a:t>４</a:t>
              </a:r>
              <a:r>
                <a:rPr lang="en-US" altLang="zh-TW" dirty="0" smtClean="0">
                  <a:solidFill>
                    <a:srgbClr val="A0A5B8"/>
                  </a:solidFill>
                </a:rPr>
                <a:t>.</a:t>
              </a:r>
              <a:r>
                <a:rPr lang="zh-TW" altLang="zh-TW" dirty="0" smtClean="0">
                  <a:solidFill>
                    <a:srgbClr val="A0A5B8"/>
                  </a:solidFill>
                </a:rPr>
                <a:t>設定連</a:t>
              </a:r>
              <a:r>
                <a:rPr lang="zh-TW" altLang="en-US" dirty="0" smtClean="0">
                  <a:solidFill>
                    <a:srgbClr val="A0A5B8"/>
                  </a:solidFill>
                </a:rPr>
                <a:t>結３</a:t>
              </a:r>
              <a:r>
                <a:rPr lang="en-US" altLang="zh-TW" dirty="0" smtClean="0">
                  <a:solidFill>
                    <a:srgbClr val="A0A5B8"/>
                  </a:solidFill>
                </a:rPr>
                <a:t>D</a:t>
              </a:r>
              <a:r>
                <a:rPr lang="zh-TW" altLang="zh-TW" dirty="0" smtClean="0">
                  <a:solidFill>
                    <a:srgbClr val="A0A5B8"/>
                  </a:solidFill>
                </a:rPr>
                <a:t>模</a:t>
              </a:r>
              <a:r>
                <a:rPr lang="zh-TW" altLang="en-US" dirty="0" smtClean="0">
                  <a:solidFill>
                    <a:srgbClr val="A0A5B8"/>
                  </a:solidFill>
                </a:rPr>
                <a:t>組</a:t>
              </a:r>
              <a:endParaRPr lang="zh-TW" altLang="en-US" dirty="0">
                <a:solidFill>
                  <a:srgbClr val="A0A5B8"/>
                </a:solidFill>
              </a:endParaRPr>
            </a:p>
          </p:txBody>
        </p:sp>
        <p:cxnSp>
          <p:nvCxnSpPr>
            <p:cNvPr id="13" name="直線單箭頭接點 12"/>
            <p:cNvCxnSpPr>
              <a:stCxn id="12" idx="3"/>
              <a:endCxn id="14" idx="1"/>
            </p:cNvCxnSpPr>
            <p:nvPr/>
          </p:nvCxnSpPr>
          <p:spPr>
            <a:xfrm>
              <a:off x="3491880" y="4581128"/>
              <a:ext cx="102997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圓角矩形 13"/>
            <p:cNvSpPr/>
            <p:nvPr/>
          </p:nvSpPr>
          <p:spPr>
            <a:xfrm>
              <a:off x="4521852" y="4149080"/>
              <a:ext cx="1922356" cy="864096"/>
            </a:xfrm>
            <a:prstGeom prst="roundRect">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smtClean="0">
                  <a:solidFill>
                    <a:schemeClr val="tx1"/>
                  </a:solidFill>
                </a:rPr>
                <a:t>５</a:t>
              </a:r>
              <a:r>
                <a:rPr lang="en-US" altLang="zh-TW" dirty="0" smtClean="0">
                  <a:solidFill>
                    <a:schemeClr val="tx1"/>
                  </a:solidFill>
                </a:rPr>
                <a:t>.</a:t>
              </a:r>
              <a:r>
                <a:rPr lang="zh-TW" altLang="zh-TW" dirty="0" smtClean="0">
                  <a:solidFill>
                    <a:schemeClr val="tx1"/>
                  </a:solidFill>
                </a:rPr>
                <a:t>將</a:t>
              </a:r>
              <a:r>
                <a:rPr lang="zh-TW" altLang="en-US" dirty="0" smtClean="0">
                  <a:solidFill>
                    <a:schemeClr val="tx1"/>
                  </a:solidFill>
                </a:rPr>
                <a:t>３</a:t>
              </a:r>
              <a:r>
                <a:rPr lang="en-US" altLang="zh-TW" dirty="0" smtClean="0">
                  <a:solidFill>
                    <a:schemeClr val="tx1"/>
                  </a:solidFill>
                </a:rPr>
                <a:t>D</a:t>
              </a:r>
              <a:r>
                <a:rPr lang="zh-TW" altLang="zh-TW" dirty="0" smtClean="0">
                  <a:solidFill>
                    <a:schemeClr val="tx1"/>
                  </a:solidFill>
                </a:rPr>
                <a:t>模</a:t>
              </a:r>
              <a:r>
                <a:rPr lang="zh-TW" altLang="en-US" dirty="0" smtClean="0">
                  <a:solidFill>
                    <a:schemeClr val="tx1"/>
                  </a:solidFill>
                </a:rPr>
                <a:t>組顯示於實境中</a:t>
              </a:r>
              <a:endParaRPr lang="zh-TW" altLang="en-US" dirty="0">
                <a:solidFill>
                  <a:schemeClr val="tx1"/>
                </a:solidFill>
              </a:endParaRPr>
            </a:p>
          </p:txBody>
        </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步驟５</a:t>
            </a:r>
            <a:r>
              <a:rPr lang="en-US" altLang="zh-TW" dirty="0" smtClean="0"/>
              <a:t> </a:t>
            </a:r>
            <a:r>
              <a:rPr lang="zh-TW" altLang="en-US" dirty="0" smtClean="0"/>
              <a:t>：</a:t>
            </a:r>
            <a:r>
              <a:rPr lang="zh-TW" altLang="zh-TW" dirty="0" smtClean="0"/>
              <a:t>將</a:t>
            </a:r>
            <a:r>
              <a:rPr lang="zh-TW" altLang="en-US" dirty="0" smtClean="0"/>
              <a:t>３</a:t>
            </a:r>
            <a:r>
              <a:rPr lang="en-US" altLang="zh-TW" dirty="0" smtClean="0"/>
              <a:t>D</a:t>
            </a:r>
            <a:r>
              <a:rPr lang="zh-TW" altLang="zh-TW" dirty="0" smtClean="0"/>
              <a:t>模</a:t>
            </a:r>
            <a:r>
              <a:rPr lang="zh-TW" altLang="en-US" dirty="0" smtClean="0"/>
              <a:t>組顯示於實境中（</a:t>
            </a:r>
            <a:r>
              <a:rPr lang="en-US" altLang="zh-TW" dirty="0" smtClean="0"/>
              <a:t>2</a:t>
            </a:r>
            <a:r>
              <a:rPr lang="zh-TW" altLang="en-US" dirty="0" smtClean="0"/>
              <a:t>）</a:t>
            </a:r>
            <a:endParaRPr lang="zh-TW" altLang="zh-TW" dirty="0"/>
          </a:p>
        </p:txBody>
      </p:sp>
      <p:sp>
        <p:nvSpPr>
          <p:cNvPr id="3" name="內容版面配置區 2"/>
          <p:cNvSpPr>
            <a:spLocks noGrp="1"/>
          </p:cNvSpPr>
          <p:nvPr>
            <p:ph sz="quarter" idx="1"/>
          </p:nvPr>
        </p:nvSpPr>
        <p:spPr/>
        <p:txBody>
          <a:bodyPr/>
          <a:lstStyle/>
          <a:p>
            <a:r>
              <a:rPr lang="zh-TW" altLang="zh-TW" dirty="0" smtClean="0"/>
              <a:t>做好</a:t>
            </a:r>
            <a:r>
              <a:rPr lang="zh-TW" altLang="en-US" dirty="0" smtClean="0"/>
              <a:t>相關</a:t>
            </a:r>
            <a:r>
              <a:rPr lang="en-US" altLang="zh-TW" dirty="0" smtClean="0"/>
              <a:t>.xml</a:t>
            </a:r>
            <a:r>
              <a:rPr lang="zh-TW" altLang="zh-TW" dirty="0" smtClean="0"/>
              <a:t>更改</a:t>
            </a:r>
            <a:r>
              <a:rPr lang="zh-TW" altLang="zh-TW" dirty="0"/>
              <a:t>的設定之後，就可以再一次的執行</a:t>
            </a:r>
            <a:r>
              <a:rPr lang="zh-TW" altLang="zh-TW" dirty="0" smtClean="0"/>
              <a:t>程式</a:t>
            </a:r>
            <a:r>
              <a:rPr lang="zh-TW" altLang="en-US" dirty="0" smtClean="0"/>
              <a:t>。</a:t>
            </a:r>
            <a:endParaRPr lang="zh-TW" altLang="en-US" dirty="0"/>
          </a:p>
        </p:txBody>
      </p:sp>
      <p:pic>
        <p:nvPicPr>
          <p:cNvPr id="4" name="圖片 3" descr="C:\Documents and Settings\Administrator\桌面\AR教學檔案\如何修改Marker、模組\2011-08-31_032711.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47752" y="2348880"/>
            <a:ext cx="5267325" cy="3800475"/>
          </a:xfrm>
          <a:prstGeom prst="rect">
            <a:avLst/>
          </a:prstGeom>
          <a:noFill/>
          <a:ln>
            <a:noFill/>
          </a:ln>
        </p:spPr>
      </p:pic>
      <p:sp>
        <p:nvSpPr>
          <p:cNvPr id="5" name="投影片編號版面配置區 4"/>
          <p:cNvSpPr>
            <a:spLocks noGrp="1"/>
          </p:cNvSpPr>
          <p:nvPr>
            <p:ph type="sldNum" sz="quarter" idx="12"/>
          </p:nvPr>
        </p:nvSpPr>
        <p:spPr/>
        <p:txBody>
          <a:bodyPr/>
          <a:lstStyle/>
          <a:p>
            <a:fld id="{73DA0BB7-265A-403C-9275-D587AB510EDC}" type="slidenum">
              <a:rPr lang="zh-TW" altLang="en-US" smtClean="0"/>
              <a:pPr/>
              <a:t>77</a:t>
            </a:fld>
            <a:endParaRPr lang="zh-TW" altLang="en-US"/>
          </a:p>
        </p:txBody>
      </p:sp>
    </p:spTree>
    <p:extLst>
      <p:ext uri="{BB962C8B-B14F-4D97-AF65-F5344CB8AC3E}">
        <p14:creationId xmlns:p14="http://schemas.microsoft.com/office/powerpoint/2010/main" xmlns="" val="31775414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５</a:t>
            </a:r>
            <a:r>
              <a:rPr lang="en-US" altLang="zh-TW" dirty="0" smtClean="0"/>
              <a:t> : </a:t>
            </a:r>
            <a:r>
              <a:rPr lang="zh-TW" altLang="zh-TW" dirty="0" smtClean="0"/>
              <a:t>將</a:t>
            </a:r>
            <a:r>
              <a:rPr lang="zh-TW" altLang="en-US" dirty="0" smtClean="0"/>
              <a:t>３</a:t>
            </a:r>
            <a:r>
              <a:rPr lang="en-US" altLang="zh-TW" dirty="0" smtClean="0"/>
              <a:t>D</a:t>
            </a:r>
            <a:r>
              <a:rPr lang="zh-TW" altLang="zh-TW" dirty="0" smtClean="0"/>
              <a:t>模</a:t>
            </a:r>
            <a:r>
              <a:rPr lang="zh-TW" altLang="en-US" dirty="0" smtClean="0"/>
              <a:t>組顯示於實境中（</a:t>
            </a:r>
            <a:r>
              <a:rPr lang="en-US" altLang="zh-TW" dirty="0" smtClean="0"/>
              <a:t>3</a:t>
            </a:r>
            <a:r>
              <a:rPr lang="zh-TW" altLang="en-US" dirty="0" smtClean="0"/>
              <a:t>）</a:t>
            </a:r>
            <a:endParaRPr lang="en-US" altLang="zh-TW" dirty="0" smtClean="0"/>
          </a:p>
        </p:txBody>
      </p:sp>
      <p:sp>
        <p:nvSpPr>
          <p:cNvPr id="3" name="內容版面配置區 2"/>
          <p:cNvSpPr>
            <a:spLocks noGrp="1"/>
          </p:cNvSpPr>
          <p:nvPr>
            <p:ph sz="quarter" idx="1"/>
          </p:nvPr>
        </p:nvSpPr>
        <p:spPr/>
        <p:txBody>
          <a:bodyPr/>
          <a:lstStyle/>
          <a:p>
            <a:pPr marL="274320" lvl="1">
              <a:buClr>
                <a:schemeClr val="accent1"/>
              </a:buClr>
              <a:buSzPct val="85000"/>
              <a:buFont typeface="Wingdings 2"/>
              <a:buChar char=""/>
            </a:pPr>
            <a:r>
              <a:rPr lang="zh-TW" altLang="en-US" dirty="0" smtClean="0">
                <a:solidFill>
                  <a:schemeClr val="tx1"/>
                </a:solidFill>
              </a:rPr>
              <a:t>將視訊鏡頭對準圖卡，經由系統辨識後</a:t>
            </a:r>
            <a:r>
              <a:rPr lang="zh-TW" altLang="zh-TW" dirty="0" smtClean="0">
                <a:solidFill>
                  <a:schemeClr val="tx1"/>
                </a:solidFill>
              </a:rPr>
              <a:t>讀取</a:t>
            </a:r>
            <a:r>
              <a:rPr lang="zh-TW" altLang="en-US" dirty="0" smtClean="0">
                <a:solidFill>
                  <a:schemeClr val="tx1"/>
                </a:solidFill>
              </a:rPr>
              <a:t>３</a:t>
            </a:r>
            <a:r>
              <a:rPr lang="en-US" altLang="zh-TW" dirty="0" smtClean="0">
                <a:solidFill>
                  <a:schemeClr val="tx1"/>
                </a:solidFill>
              </a:rPr>
              <a:t>D</a:t>
            </a:r>
            <a:r>
              <a:rPr lang="zh-TW" altLang="zh-TW" dirty="0" smtClean="0">
                <a:solidFill>
                  <a:schemeClr val="tx1"/>
                </a:solidFill>
              </a:rPr>
              <a:t>模</a:t>
            </a:r>
            <a:r>
              <a:rPr lang="zh-TW" altLang="en-US" dirty="0" smtClean="0">
                <a:solidFill>
                  <a:schemeClr val="tx1"/>
                </a:solidFill>
              </a:rPr>
              <a:t>組</a:t>
            </a:r>
            <a:r>
              <a:rPr lang="en-US" altLang="zh-TW" dirty="0" smtClean="0">
                <a:solidFill>
                  <a:schemeClr val="tx1"/>
                </a:solidFill>
              </a:rPr>
              <a:t> </a:t>
            </a:r>
            <a:r>
              <a:rPr lang="zh-TW" altLang="zh-TW" dirty="0" smtClean="0">
                <a:solidFill>
                  <a:schemeClr val="tx1"/>
                </a:solidFill>
              </a:rPr>
              <a:t>，並</a:t>
            </a:r>
            <a:r>
              <a:rPr lang="zh-TW" altLang="en-US" dirty="0" smtClean="0">
                <a:solidFill>
                  <a:schemeClr val="tx1"/>
                </a:solidFill>
              </a:rPr>
              <a:t>將３</a:t>
            </a:r>
            <a:r>
              <a:rPr lang="en-US" altLang="zh-TW" dirty="0" smtClean="0">
                <a:solidFill>
                  <a:schemeClr val="tx1"/>
                </a:solidFill>
              </a:rPr>
              <a:t>D</a:t>
            </a:r>
            <a:r>
              <a:rPr lang="zh-TW" altLang="en-US" dirty="0" smtClean="0">
                <a:solidFill>
                  <a:schemeClr val="tx1"/>
                </a:solidFill>
              </a:rPr>
              <a:t>模組</a:t>
            </a:r>
            <a:r>
              <a:rPr lang="zh-TW" altLang="zh-TW" dirty="0" smtClean="0">
                <a:solidFill>
                  <a:schemeClr val="tx1"/>
                </a:solidFill>
              </a:rPr>
              <a:t>建置於圖卡之上</a:t>
            </a:r>
            <a:r>
              <a:rPr lang="zh-TW" altLang="en-US" dirty="0" smtClean="0">
                <a:solidFill>
                  <a:schemeClr val="tx1"/>
                </a:solidFill>
              </a:rPr>
              <a:t>。</a:t>
            </a:r>
          </a:p>
          <a:p>
            <a:r>
              <a:rPr lang="zh-TW" altLang="zh-TW" sz="2200" dirty="0" smtClean="0"/>
              <a:t>經過</a:t>
            </a:r>
            <a:r>
              <a:rPr lang="zh-TW" altLang="zh-TW" sz="2200" dirty="0"/>
              <a:t>設定之後，我們也很順利的</a:t>
            </a:r>
            <a:r>
              <a:rPr lang="zh-TW" altLang="zh-TW" sz="2200" dirty="0" smtClean="0"/>
              <a:t>將</a:t>
            </a:r>
            <a:r>
              <a:rPr lang="zh-TW" altLang="en-US" sz="2200" dirty="0" smtClean="0"/>
              <a:t>３</a:t>
            </a:r>
            <a:r>
              <a:rPr lang="en-US" altLang="zh-TW" sz="2200" dirty="0" smtClean="0"/>
              <a:t>D</a:t>
            </a:r>
            <a:r>
              <a:rPr lang="zh-TW" altLang="zh-TW" sz="2200" dirty="0"/>
              <a:t>模組更改為我們自己的模組</a:t>
            </a:r>
            <a:r>
              <a:rPr lang="zh-TW" altLang="zh-TW" sz="2200" dirty="0" smtClean="0"/>
              <a:t>了</a:t>
            </a:r>
            <a:r>
              <a:rPr lang="zh-TW" altLang="en-US" sz="2200" dirty="0" smtClean="0"/>
              <a:t>。</a:t>
            </a:r>
            <a:endParaRPr lang="en-US" altLang="zh-TW" sz="2200" dirty="0" smtClean="0"/>
          </a:p>
          <a:p>
            <a:endParaRPr lang="zh-TW" altLang="en-US"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78</a:t>
            </a:fld>
            <a:endParaRPr lang="zh-TW" altLang="en-US"/>
          </a:p>
        </p:txBody>
      </p:sp>
      <p:pic>
        <p:nvPicPr>
          <p:cNvPr id="11266" name="Picture 2"/>
          <p:cNvPicPr>
            <a:picLocks noChangeAspect="1" noChangeArrowheads="1"/>
          </p:cNvPicPr>
          <p:nvPr/>
        </p:nvPicPr>
        <p:blipFill>
          <a:blip r:embed="rId2" cstate="print"/>
          <a:srcRect/>
          <a:stretch>
            <a:fillRect/>
          </a:stretch>
        </p:blipFill>
        <p:spPr bwMode="auto">
          <a:xfrm>
            <a:off x="1475656" y="2924944"/>
            <a:ext cx="6171651" cy="3933055"/>
          </a:xfrm>
          <a:prstGeom prst="rect">
            <a:avLst/>
          </a:prstGeom>
          <a:noFill/>
          <a:ln w="9525">
            <a:noFill/>
            <a:miter lim="800000"/>
            <a:headEnd/>
            <a:tailEnd/>
          </a:ln>
        </p:spPr>
      </p:pic>
    </p:spTree>
    <p:extLst>
      <p:ext uri="{BB962C8B-B14F-4D97-AF65-F5344CB8AC3E}">
        <p14:creationId xmlns:p14="http://schemas.microsoft.com/office/powerpoint/2010/main" xmlns="" val="27774169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５</a:t>
            </a:r>
            <a:r>
              <a:rPr lang="en-US" altLang="zh-TW" dirty="0" smtClean="0"/>
              <a:t> : </a:t>
            </a:r>
            <a:r>
              <a:rPr lang="zh-TW" altLang="zh-TW" dirty="0" smtClean="0"/>
              <a:t>將</a:t>
            </a:r>
            <a:r>
              <a:rPr lang="zh-TW" altLang="en-US" dirty="0" smtClean="0"/>
              <a:t>３</a:t>
            </a:r>
            <a:r>
              <a:rPr lang="en-US" altLang="zh-TW" dirty="0" smtClean="0"/>
              <a:t>D</a:t>
            </a:r>
            <a:r>
              <a:rPr lang="zh-TW" altLang="zh-TW" dirty="0" smtClean="0"/>
              <a:t>模</a:t>
            </a:r>
            <a:r>
              <a:rPr lang="zh-TW" altLang="en-US" dirty="0" smtClean="0"/>
              <a:t>組顯示於實境中（</a:t>
            </a:r>
            <a:r>
              <a:rPr lang="en-US" altLang="zh-TW" dirty="0" smtClean="0"/>
              <a:t>4</a:t>
            </a:r>
            <a:r>
              <a:rPr lang="zh-TW" altLang="en-US" dirty="0" smtClean="0"/>
              <a:t>）</a:t>
            </a:r>
            <a:endParaRPr lang="zh-TW" altLang="zh-TW" dirty="0"/>
          </a:p>
        </p:txBody>
      </p:sp>
      <p:sp>
        <p:nvSpPr>
          <p:cNvPr id="3" name="內容版面配置區 2"/>
          <p:cNvSpPr>
            <a:spLocks noGrp="1"/>
          </p:cNvSpPr>
          <p:nvPr>
            <p:ph sz="quarter" idx="1"/>
          </p:nvPr>
        </p:nvSpPr>
        <p:spPr/>
        <p:txBody>
          <a:bodyPr>
            <a:normAutofit/>
          </a:bodyPr>
          <a:lstStyle/>
          <a:p>
            <a:r>
              <a:rPr lang="zh-TW" altLang="zh-TW" sz="2400" dirty="0"/>
              <a:t>如果</a:t>
            </a:r>
            <a:r>
              <a:rPr lang="zh-TW" altLang="zh-TW" sz="2400" dirty="0" smtClean="0"/>
              <a:t>覺得</a:t>
            </a:r>
            <a:r>
              <a:rPr lang="zh-TW" altLang="en-US" sz="2400" dirty="0" smtClean="0"/>
              <a:t>３</a:t>
            </a:r>
            <a:r>
              <a:rPr lang="en-US" altLang="zh-TW" sz="2400" dirty="0" smtClean="0"/>
              <a:t>D</a:t>
            </a:r>
            <a:r>
              <a:rPr lang="zh-TW" altLang="zh-TW" sz="2400" dirty="0"/>
              <a:t>模組的顯示大小不適合的話，可以至</a:t>
            </a:r>
            <a:r>
              <a:rPr lang="en-US" altLang="zh-TW" sz="2400" dirty="0"/>
              <a:t>rock\</a:t>
            </a:r>
            <a:r>
              <a:rPr lang="zh-TW" altLang="zh-TW" sz="2400" dirty="0"/>
              <a:t>的資料夾內將</a:t>
            </a:r>
            <a:r>
              <a:rPr lang="en-US" altLang="zh-TW" sz="2400" dirty="0"/>
              <a:t>rock.xml</a:t>
            </a:r>
            <a:r>
              <a:rPr lang="zh-TW" altLang="zh-TW" sz="2400" dirty="0"/>
              <a:t>內的 </a:t>
            </a:r>
            <a:r>
              <a:rPr lang="en-US" altLang="zh-TW" sz="2400" dirty="0" smtClean="0"/>
              <a:t>&lt; </a:t>
            </a:r>
            <a:r>
              <a:rPr lang="en-US" altLang="zh-TW" sz="2400" dirty="0" err="1" smtClean="0"/>
              <a:t>xfileset</a:t>
            </a:r>
            <a:r>
              <a:rPr lang="en-US" altLang="zh-TW" sz="2400" dirty="0" smtClean="0"/>
              <a:t> name = “</a:t>
            </a:r>
            <a:r>
              <a:rPr lang="zh-TW" altLang="en-US" sz="2400" dirty="0" smtClean="0"/>
              <a:t>１</a:t>
            </a:r>
            <a:r>
              <a:rPr lang="en-US" altLang="zh-TW" sz="2400" dirty="0" smtClean="0"/>
              <a:t>” scale = “</a:t>
            </a:r>
            <a:r>
              <a:rPr lang="zh-TW" altLang="en-US" sz="2400" dirty="0" smtClean="0"/>
              <a:t>１５</a:t>
            </a:r>
            <a:r>
              <a:rPr lang="en-US" altLang="zh-TW" sz="2400" dirty="0" smtClean="0"/>
              <a:t>.</a:t>
            </a:r>
            <a:r>
              <a:rPr lang="zh-TW" altLang="en-US" sz="2400" dirty="0" smtClean="0"/>
              <a:t>０</a:t>
            </a:r>
            <a:r>
              <a:rPr lang="en-US" altLang="zh-TW" sz="2400" dirty="0" smtClean="0"/>
              <a:t>” &gt;</a:t>
            </a:r>
            <a:r>
              <a:rPr lang="zh-TW" altLang="zh-TW" sz="2400" dirty="0"/>
              <a:t>更改</a:t>
            </a:r>
            <a:r>
              <a:rPr lang="en-US" altLang="zh-TW" sz="2400" dirty="0" smtClean="0"/>
              <a:t>scale = “</a:t>
            </a:r>
            <a:r>
              <a:rPr lang="zh-TW" altLang="en-US" sz="2400" dirty="0" smtClean="0"/>
              <a:t>１５</a:t>
            </a:r>
            <a:r>
              <a:rPr lang="en-US" altLang="zh-TW" sz="2400" dirty="0" smtClean="0"/>
              <a:t>.</a:t>
            </a:r>
            <a:r>
              <a:rPr lang="zh-TW" altLang="en-US" sz="2400" dirty="0" smtClean="0"/>
              <a:t>０</a:t>
            </a:r>
            <a:r>
              <a:rPr lang="en-US" altLang="zh-TW" sz="2400" dirty="0" smtClean="0"/>
              <a:t>”</a:t>
            </a:r>
            <a:r>
              <a:rPr lang="zh-TW" altLang="zh-TW" sz="2400" dirty="0" smtClean="0"/>
              <a:t>的</a:t>
            </a:r>
            <a:r>
              <a:rPr lang="zh-TW" altLang="zh-TW" sz="2400" dirty="0"/>
              <a:t>參數</a:t>
            </a:r>
            <a:r>
              <a:rPr lang="zh-TW" altLang="zh-TW" sz="2400" dirty="0" smtClean="0"/>
              <a:t>大小</a:t>
            </a:r>
            <a:r>
              <a:rPr lang="zh-TW" altLang="en-US" sz="2400" dirty="0" smtClean="0"/>
              <a:t>。</a:t>
            </a:r>
            <a:endParaRPr lang="zh-TW" altLang="en-US" sz="2400" dirty="0"/>
          </a:p>
        </p:txBody>
      </p:sp>
      <p:pic>
        <p:nvPicPr>
          <p:cNvPr id="4" name="圖片 3" descr="C:\Documents and Settings\Administrator\桌面\AR教學檔案\如何修改Marker、模組\2011-08-31_033307.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8337" y="2736699"/>
            <a:ext cx="5267325" cy="3800475"/>
          </a:xfrm>
          <a:prstGeom prst="rect">
            <a:avLst/>
          </a:prstGeom>
          <a:noFill/>
          <a:ln>
            <a:noFill/>
          </a:ln>
        </p:spPr>
      </p:pic>
      <p:sp>
        <p:nvSpPr>
          <p:cNvPr id="5" name="投影片編號版面配置區 4"/>
          <p:cNvSpPr>
            <a:spLocks noGrp="1"/>
          </p:cNvSpPr>
          <p:nvPr>
            <p:ph type="sldNum" sz="quarter" idx="12"/>
          </p:nvPr>
        </p:nvSpPr>
        <p:spPr/>
        <p:txBody>
          <a:bodyPr/>
          <a:lstStyle/>
          <a:p>
            <a:fld id="{73DA0BB7-265A-403C-9275-D587AB510EDC}" type="slidenum">
              <a:rPr lang="zh-TW" altLang="en-US" smtClean="0"/>
              <a:pPr/>
              <a:t>79</a:t>
            </a:fld>
            <a:endParaRPr lang="zh-TW" altLang="en-US"/>
          </a:p>
        </p:txBody>
      </p:sp>
    </p:spTree>
    <p:extLst>
      <p:ext uri="{BB962C8B-B14F-4D97-AF65-F5344CB8AC3E}">
        <p14:creationId xmlns:p14="http://schemas.microsoft.com/office/powerpoint/2010/main" xmlns="" val="636210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產生</a:t>
            </a:r>
            <a:r>
              <a:rPr lang="zh-TW" altLang="zh-TW" dirty="0" smtClean="0"/>
              <a:t>圖卡</a:t>
            </a:r>
            <a:r>
              <a:rPr lang="zh-TW" altLang="en-US" dirty="0" smtClean="0"/>
              <a:t>特徵檔</a:t>
            </a:r>
            <a:r>
              <a:rPr lang="en-US" altLang="zh-TW" sz="3200" dirty="0" err="1" smtClean="0"/>
              <a:t>patt.l</a:t>
            </a:r>
            <a:r>
              <a:rPr lang="zh-TW" altLang="en-US" sz="3200" dirty="0" smtClean="0"/>
              <a:t>（</a:t>
            </a:r>
            <a:r>
              <a:rPr lang="en-US" altLang="zh-TW" sz="3200" dirty="0" smtClean="0"/>
              <a:t>3</a:t>
            </a:r>
            <a:r>
              <a:rPr lang="zh-TW" altLang="en-US" sz="3200" dirty="0" smtClean="0"/>
              <a:t>）</a:t>
            </a:r>
            <a:endParaRPr lang="zh-TW" altLang="en-US" dirty="0"/>
          </a:p>
        </p:txBody>
      </p:sp>
      <p:sp>
        <p:nvSpPr>
          <p:cNvPr id="3" name="內容版面配置區 2"/>
          <p:cNvSpPr>
            <a:spLocks noGrp="1"/>
          </p:cNvSpPr>
          <p:nvPr>
            <p:ph sz="quarter" idx="1"/>
          </p:nvPr>
        </p:nvSpPr>
        <p:spPr>
          <a:xfrm>
            <a:off x="301752" y="1527048"/>
            <a:ext cx="8503920" cy="1757936"/>
          </a:xfrm>
        </p:spPr>
        <p:txBody>
          <a:bodyPr>
            <a:normAutofit/>
          </a:bodyPr>
          <a:lstStyle/>
          <a:p>
            <a:r>
              <a:rPr lang="zh-TW" altLang="zh-TW" sz="2400" dirty="0"/>
              <a:t>將你所製作</a:t>
            </a:r>
            <a:r>
              <a:rPr lang="zh-TW" altLang="zh-TW" sz="2400" dirty="0" smtClean="0"/>
              <a:t>的</a:t>
            </a:r>
            <a:r>
              <a:rPr lang="zh-TW" altLang="en-US" sz="2400" dirty="0" smtClean="0"/>
              <a:t>圖卡</a:t>
            </a:r>
            <a:r>
              <a:rPr lang="zh-TW" altLang="zh-TW" sz="2400" dirty="0" smtClean="0"/>
              <a:t>對準</a:t>
            </a:r>
            <a:r>
              <a:rPr lang="zh-TW" altLang="en-US" sz="2400" dirty="0" smtClean="0"/>
              <a:t>視訊</a:t>
            </a:r>
            <a:r>
              <a:rPr lang="zh-TW" altLang="zh-TW" sz="2400" dirty="0" smtClean="0"/>
              <a:t>鏡頭</a:t>
            </a:r>
            <a:r>
              <a:rPr lang="zh-TW" altLang="zh-TW" sz="2400" dirty="0"/>
              <a:t>後，程式將會自動抓取、</a:t>
            </a:r>
            <a:r>
              <a:rPr lang="zh-TW" altLang="zh-TW" sz="2400" dirty="0" smtClean="0"/>
              <a:t>判斷</a:t>
            </a:r>
            <a:r>
              <a:rPr lang="zh-TW" altLang="en-US" sz="2400" dirty="0" smtClean="0"/>
              <a:t>圖卡</a:t>
            </a:r>
            <a:r>
              <a:rPr lang="zh-TW" altLang="zh-TW" sz="2400" dirty="0" smtClean="0"/>
              <a:t>，</a:t>
            </a:r>
            <a:r>
              <a:rPr lang="zh-TW" altLang="zh-TW" sz="2400" dirty="0"/>
              <a:t>直到你</a:t>
            </a:r>
            <a:r>
              <a:rPr lang="zh-TW" altLang="zh-TW" sz="2400" dirty="0" smtClean="0"/>
              <a:t>的</a:t>
            </a:r>
            <a:r>
              <a:rPr lang="zh-TW" altLang="en-US" sz="2400" dirty="0" smtClean="0"/>
              <a:t>圖卡</a:t>
            </a:r>
            <a:r>
              <a:rPr lang="zh-TW" altLang="zh-TW" sz="2400" dirty="0" smtClean="0"/>
              <a:t>周圍</a:t>
            </a:r>
            <a:r>
              <a:rPr lang="zh-TW" altLang="zh-TW" sz="2400" dirty="0"/>
              <a:t>出現紅綠框框之後，即可</a:t>
            </a:r>
            <a:r>
              <a:rPr lang="zh-TW" altLang="zh-TW" sz="2400" dirty="0" smtClean="0"/>
              <a:t>在</a:t>
            </a:r>
            <a:r>
              <a:rPr lang="zh-TW" altLang="en-US" sz="2400" dirty="0" smtClean="0"/>
              <a:t>視訊</a:t>
            </a:r>
            <a:r>
              <a:rPr lang="zh-TW" altLang="zh-TW" sz="2400" dirty="0" smtClean="0"/>
              <a:t>畫面</a:t>
            </a:r>
            <a:r>
              <a:rPr lang="zh-TW" altLang="zh-TW" sz="2400" dirty="0"/>
              <a:t>上點擊一下左鍵，</a:t>
            </a:r>
            <a:r>
              <a:rPr lang="zh-TW" altLang="zh-TW" sz="2400" dirty="0" smtClean="0"/>
              <a:t>拍攝</a:t>
            </a:r>
            <a:r>
              <a:rPr lang="zh-TW" altLang="en-US" sz="2400" dirty="0" smtClean="0"/>
              <a:t>圖卡</a:t>
            </a:r>
            <a:r>
              <a:rPr lang="zh-TW" altLang="zh-TW" sz="2400" dirty="0" smtClean="0"/>
              <a:t>。</a:t>
            </a:r>
            <a:r>
              <a:rPr lang="zh-TW" altLang="en-US" sz="2400" dirty="0" smtClean="0"/>
              <a:t>（圖卡</a:t>
            </a:r>
            <a:r>
              <a:rPr lang="zh-TW" altLang="zh-TW" sz="2400" dirty="0" smtClean="0"/>
              <a:t>辨別方向</a:t>
            </a:r>
            <a:r>
              <a:rPr lang="zh-TW" altLang="en-US" sz="2400" dirty="0" smtClean="0"/>
              <a:t>：</a:t>
            </a:r>
            <a:r>
              <a:rPr lang="zh-TW" altLang="zh-TW" sz="2400" dirty="0" smtClean="0"/>
              <a:t>左上為</a:t>
            </a:r>
            <a:r>
              <a:rPr lang="zh-TW" altLang="zh-TW" sz="2400" smtClean="0"/>
              <a:t>紅色、右下</a:t>
            </a:r>
            <a:r>
              <a:rPr lang="zh-TW" altLang="en-US" sz="2400" smtClean="0"/>
              <a:t>為</a:t>
            </a:r>
            <a:r>
              <a:rPr lang="zh-TW" altLang="zh-TW" sz="2400" smtClean="0"/>
              <a:t>綠色</a:t>
            </a:r>
            <a:r>
              <a:rPr lang="zh-TW" altLang="en-US" sz="2400" smtClean="0"/>
              <a:t>）。</a:t>
            </a:r>
            <a:endParaRPr lang="zh-TW" altLang="en-US" sz="2400"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8</a:t>
            </a:fld>
            <a:endParaRPr lang="zh-TW" altLang="en-US"/>
          </a:p>
        </p:txBody>
      </p:sp>
      <p:pic>
        <p:nvPicPr>
          <p:cNvPr id="81921" name="Picture 1"/>
          <p:cNvPicPr>
            <a:picLocks noChangeAspect="1" noChangeArrowheads="1"/>
          </p:cNvPicPr>
          <p:nvPr/>
        </p:nvPicPr>
        <p:blipFill>
          <a:blip r:embed="rId2" cstate="print"/>
          <a:srcRect/>
          <a:stretch>
            <a:fillRect/>
          </a:stretch>
        </p:blipFill>
        <p:spPr bwMode="auto">
          <a:xfrm>
            <a:off x="2051720" y="3072192"/>
            <a:ext cx="5019700" cy="3785807"/>
          </a:xfrm>
          <a:prstGeom prst="rect">
            <a:avLst/>
          </a:prstGeom>
          <a:noFill/>
          <a:ln w="9525">
            <a:noFill/>
            <a:miter lim="800000"/>
            <a:headEnd/>
            <a:tailEnd/>
          </a:ln>
        </p:spPr>
      </p:pic>
    </p:spTree>
    <p:extLst>
      <p:ext uri="{BB962C8B-B14F-4D97-AF65-F5344CB8AC3E}">
        <p14:creationId xmlns:p14="http://schemas.microsoft.com/office/powerpoint/2010/main" xmlns="" val="9834344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５</a:t>
            </a:r>
            <a:r>
              <a:rPr lang="en-US" altLang="zh-TW" dirty="0" smtClean="0"/>
              <a:t> : </a:t>
            </a:r>
            <a:r>
              <a:rPr lang="zh-TW" altLang="zh-TW" dirty="0" smtClean="0"/>
              <a:t>將</a:t>
            </a:r>
            <a:r>
              <a:rPr lang="zh-TW" altLang="en-US" dirty="0" smtClean="0"/>
              <a:t>３</a:t>
            </a:r>
            <a:r>
              <a:rPr lang="en-US" altLang="zh-TW" dirty="0" smtClean="0"/>
              <a:t>D</a:t>
            </a:r>
            <a:r>
              <a:rPr lang="zh-TW" altLang="zh-TW" dirty="0" smtClean="0"/>
              <a:t>模</a:t>
            </a:r>
            <a:r>
              <a:rPr lang="zh-TW" altLang="en-US" dirty="0" smtClean="0"/>
              <a:t>組顯示於實境中（</a:t>
            </a:r>
            <a:r>
              <a:rPr lang="en-US" altLang="zh-TW" dirty="0" smtClean="0"/>
              <a:t>5</a:t>
            </a:r>
            <a:r>
              <a:rPr lang="zh-TW" altLang="en-US" dirty="0" smtClean="0"/>
              <a:t>）</a:t>
            </a:r>
            <a:endParaRPr lang="zh-TW" altLang="zh-TW" dirty="0"/>
          </a:p>
        </p:txBody>
      </p:sp>
      <p:sp>
        <p:nvSpPr>
          <p:cNvPr id="3" name="內容版面配置區 2"/>
          <p:cNvSpPr>
            <a:spLocks noGrp="1"/>
          </p:cNvSpPr>
          <p:nvPr>
            <p:ph sz="quarter" idx="1"/>
          </p:nvPr>
        </p:nvSpPr>
        <p:spPr/>
        <p:txBody>
          <a:bodyPr>
            <a:normAutofit/>
          </a:bodyPr>
          <a:lstStyle/>
          <a:p>
            <a:r>
              <a:rPr lang="en-US" altLang="zh-TW" sz="2400" dirty="0"/>
              <a:t>scale</a:t>
            </a:r>
            <a:r>
              <a:rPr lang="zh-TW" altLang="zh-TW" sz="2400" dirty="0"/>
              <a:t>參數設定的越</a:t>
            </a:r>
            <a:r>
              <a:rPr lang="zh-TW" altLang="zh-TW" sz="2400" dirty="0" smtClean="0"/>
              <a:t>大</a:t>
            </a:r>
            <a:r>
              <a:rPr lang="zh-TW" altLang="en-US" sz="2400" dirty="0" smtClean="0"/>
              <a:t>，</a:t>
            </a:r>
            <a:r>
              <a:rPr lang="zh-TW" altLang="zh-TW" sz="2400" dirty="0" smtClean="0"/>
              <a:t>顯示的模組就</a:t>
            </a:r>
            <a:r>
              <a:rPr lang="zh-TW" altLang="zh-TW" sz="2400" dirty="0"/>
              <a:t>會越大</a:t>
            </a:r>
            <a:r>
              <a:rPr lang="zh-TW" altLang="zh-TW" sz="2400" dirty="0" smtClean="0"/>
              <a:t>，反之</a:t>
            </a:r>
            <a:r>
              <a:rPr lang="zh-TW" altLang="en-US" sz="2400" dirty="0" smtClean="0"/>
              <a:t>亦然。</a:t>
            </a:r>
            <a:r>
              <a:rPr lang="zh-TW" altLang="zh-TW" sz="2400" dirty="0" smtClean="0"/>
              <a:t>設定好</a:t>
            </a:r>
            <a:r>
              <a:rPr lang="zh-TW" altLang="en-US" sz="2400" dirty="0" smtClean="0"/>
              <a:t>之後即可</a:t>
            </a:r>
            <a:r>
              <a:rPr lang="zh-TW" altLang="zh-TW" sz="2400" dirty="0" smtClean="0"/>
              <a:t>儲存</a:t>
            </a:r>
            <a:r>
              <a:rPr lang="zh-TW" altLang="en-US" sz="2400" dirty="0" smtClean="0"/>
              <a:t>並</a:t>
            </a:r>
            <a:r>
              <a:rPr lang="zh-TW" altLang="zh-TW" sz="2400" dirty="0" smtClean="0"/>
              <a:t>離開。</a:t>
            </a:r>
            <a:r>
              <a:rPr lang="zh-TW" altLang="en-US" sz="2400" dirty="0" smtClean="0"/>
              <a:t> </a:t>
            </a:r>
            <a:r>
              <a:rPr lang="zh-TW" altLang="zh-TW" sz="2400" dirty="0" smtClean="0"/>
              <a:t>此</a:t>
            </a:r>
            <a:r>
              <a:rPr lang="zh-TW" altLang="zh-TW" sz="2400" dirty="0"/>
              <a:t>範例的設定值為</a:t>
            </a:r>
            <a:r>
              <a:rPr lang="en-US" altLang="zh-TW" sz="2400" dirty="0"/>
              <a:t>: </a:t>
            </a:r>
            <a:r>
              <a:rPr lang="en-US" altLang="zh-TW" sz="2400" dirty="0" smtClean="0"/>
              <a:t>scale = “</a:t>
            </a:r>
            <a:r>
              <a:rPr lang="zh-TW" altLang="en-US" sz="2400" dirty="0" smtClean="0"/>
              <a:t>３０</a:t>
            </a:r>
            <a:r>
              <a:rPr lang="en-US" altLang="zh-TW" sz="2400" dirty="0" smtClean="0"/>
              <a:t>.</a:t>
            </a:r>
            <a:r>
              <a:rPr lang="zh-TW" altLang="en-US" sz="2400" dirty="0" smtClean="0"/>
              <a:t>０</a:t>
            </a:r>
            <a:r>
              <a:rPr lang="en-US" altLang="zh-TW" sz="2400" dirty="0" smtClean="0"/>
              <a:t>”</a:t>
            </a:r>
            <a:r>
              <a:rPr lang="zh-TW" altLang="en-US" sz="2400" dirty="0" smtClean="0"/>
              <a:t>。</a:t>
            </a:r>
            <a:endParaRPr lang="zh-TW" altLang="zh-TW" sz="2400" dirty="0"/>
          </a:p>
          <a:p>
            <a:endParaRPr lang="zh-TW" altLang="en-US" sz="2400" dirty="0"/>
          </a:p>
        </p:txBody>
      </p:sp>
      <p:pic>
        <p:nvPicPr>
          <p:cNvPr id="5" name="圖片 4" descr="C:\Documents and Settings\Administrator\桌面\AR教學檔案\如何修改Marker、模組\2011-08-31_033343.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43986" y="2520652"/>
            <a:ext cx="5267325" cy="4076700"/>
          </a:xfrm>
          <a:prstGeom prst="rect">
            <a:avLst/>
          </a:prstGeom>
          <a:noFill/>
          <a:ln>
            <a:noFill/>
          </a:ln>
        </p:spPr>
      </p:pic>
      <p:sp>
        <p:nvSpPr>
          <p:cNvPr id="6" name="投影片編號版面配置區 5"/>
          <p:cNvSpPr>
            <a:spLocks noGrp="1"/>
          </p:cNvSpPr>
          <p:nvPr>
            <p:ph type="sldNum" sz="quarter" idx="12"/>
          </p:nvPr>
        </p:nvSpPr>
        <p:spPr/>
        <p:txBody>
          <a:bodyPr/>
          <a:lstStyle/>
          <a:p>
            <a:fld id="{73DA0BB7-265A-403C-9275-D587AB510EDC}" type="slidenum">
              <a:rPr lang="zh-TW" altLang="en-US" smtClean="0"/>
              <a:pPr/>
              <a:t>80</a:t>
            </a:fld>
            <a:endParaRPr lang="zh-TW" altLang="en-US"/>
          </a:p>
        </p:txBody>
      </p:sp>
    </p:spTree>
    <p:extLst>
      <p:ext uri="{BB962C8B-B14F-4D97-AF65-F5344CB8AC3E}">
        <p14:creationId xmlns:p14="http://schemas.microsoft.com/office/powerpoint/2010/main" xmlns="" val="31775414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５</a:t>
            </a:r>
            <a:r>
              <a:rPr lang="en-US" altLang="zh-TW" dirty="0" smtClean="0"/>
              <a:t> : </a:t>
            </a:r>
            <a:r>
              <a:rPr lang="zh-TW" altLang="zh-TW" dirty="0" smtClean="0"/>
              <a:t>將</a:t>
            </a:r>
            <a:r>
              <a:rPr lang="zh-TW" altLang="en-US" dirty="0" smtClean="0"/>
              <a:t>３</a:t>
            </a:r>
            <a:r>
              <a:rPr lang="en-US" altLang="zh-TW" dirty="0" smtClean="0"/>
              <a:t>D</a:t>
            </a:r>
            <a:r>
              <a:rPr lang="zh-TW" altLang="zh-TW" dirty="0" smtClean="0"/>
              <a:t>模</a:t>
            </a:r>
            <a:r>
              <a:rPr lang="zh-TW" altLang="en-US" dirty="0" smtClean="0"/>
              <a:t>組顯示於實境中（</a:t>
            </a:r>
            <a:r>
              <a:rPr lang="en-US" altLang="zh-TW" dirty="0" smtClean="0"/>
              <a:t>6</a:t>
            </a:r>
            <a:r>
              <a:rPr lang="zh-TW" altLang="en-US" dirty="0" smtClean="0"/>
              <a:t>）</a:t>
            </a:r>
            <a:endParaRPr lang="zh-TW" altLang="zh-TW" dirty="0"/>
          </a:p>
        </p:txBody>
      </p:sp>
      <p:sp>
        <p:nvSpPr>
          <p:cNvPr id="3" name="內容版面配置區 2"/>
          <p:cNvSpPr>
            <a:spLocks noGrp="1"/>
          </p:cNvSpPr>
          <p:nvPr>
            <p:ph sz="quarter" idx="1"/>
          </p:nvPr>
        </p:nvSpPr>
        <p:spPr/>
        <p:txBody>
          <a:bodyPr/>
          <a:lstStyle/>
          <a:p>
            <a:r>
              <a:rPr lang="zh-TW" altLang="zh-TW" dirty="0" smtClean="0"/>
              <a:t>再</a:t>
            </a:r>
            <a:r>
              <a:rPr lang="zh-TW" altLang="zh-TW" dirty="0"/>
              <a:t>設定好</a:t>
            </a:r>
            <a:r>
              <a:rPr lang="en-US" altLang="zh-TW" dirty="0"/>
              <a:t>scale </a:t>
            </a:r>
            <a:r>
              <a:rPr lang="zh-TW" altLang="zh-TW" dirty="0"/>
              <a:t>的參數後，所顯示</a:t>
            </a:r>
            <a:r>
              <a:rPr lang="zh-TW" altLang="zh-TW" dirty="0" smtClean="0"/>
              <a:t>的</a:t>
            </a:r>
            <a:r>
              <a:rPr lang="zh-TW" altLang="en-US" dirty="0" smtClean="0"/>
              <a:t>３</a:t>
            </a:r>
            <a:r>
              <a:rPr lang="en-US" altLang="zh-TW" dirty="0" smtClean="0"/>
              <a:t>D</a:t>
            </a:r>
            <a:r>
              <a:rPr lang="zh-TW" altLang="zh-TW" dirty="0"/>
              <a:t>模組也明顯的變大</a:t>
            </a:r>
            <a:r>
              <a:rPr lang="zh-TW" altLang="zh-TW" dirty="0" smtClean="0"/>
              <a:t>了</a:t>
            </a:r>
            <a:r>
              <a:rPr lang="zh-TW" altLang="en-US" dirty="0" smtClean="0"/>
              <a:t>。</a:t>
            </a:r>
            <a:endParaRPr lang="zh-TW" altLang="zh-TW" dirty="0"/>
          </a:p>
          <a:p>
            <a:endParaRPr lang="zh-TW" altLang="en-US" dirty="0"/>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81</a:t>
            </a:fld>
            <a:endParaRPr lang="zh-TW" altLang="en-US"/>
          </a:p>
        </p:txBody>
      </p:sp>
      <p:pic>
        <p:nvPicPr>
          <p:cNvPr id="12290" name="Picture 2"/>
          <p:cNvPicPr>
            <a:picLocks noChangeAspect="1" noChangeArrowheads="1"/>
          </p:cNvPicPr>
          <p:nvPr/>
        </p:nvPicPr>
        <p:blipFill>
          <a:blip r:embed="rId2" cstate="print"/>
          <a:srcRect/>
          <a:stretch>
            <a:fillRect/>
          </a:stretch>
        </p:blipFill>
        <p:spPr bwMode="auto">
          <a:xfrm>
            <a:off x="1082380" y="2492896"/>
            <a:ext cx="6729980" cy="4365103"/>
          </a:xfrm>
          <a:prstGeom prst="rect">
            <a:avLst/>
          </a:prstGeom>
          <a:noFill/>
          <a:ln w="9525">
            <a:noFill/>
            <a:miter lim="800000"/>
            <a:headEnd/>
            <a:tailEnd/>
          </a:ln>
        </p:spPr>
      </p:pic>
    </p:spTree>
    <p:extLst>
      <p:ext uri="{BB962C8B-B14F-4D97-AF65-F5344CB8AC3E}">
        <p14:creationId xmlns:p14="http://schemas.microsoft.com/office/powerpoint/2010/main" xmlns="" val="6362103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步驟</a:t>
            </a:r>
            <a:r>
              <a:rPr lang="zh-TW" altLang="en-US" dirty="0" smtClean="0"/>
              <a:t>５</a:t>
            </a:r>
            <a:r>
              <a:rPr lang="en-US" altLang="zh-TW" dirty="0" smtClean="0"/>
              <a:t> : </a:t>
            </a:r>
            <a:r>
              <a:rPr lang="zh-TW" altLang="zh-TW" dirty="0" smtClean="0"/>
              <a:t>將</a:t>
            </a:r>
            <a:r>
              <a:rPr lang="zh-TW" altLang="en-US" dirty="0" smtClean="0"/>
              <a:t>３</a:t>
            </a:r>
            <a:r>
              <a:rPr lang="en-US" altLang="zh-TW" dirty="0" smtClean="0"/>
              <a:t>D</a:t>
            </a:r>
            <a:r>
              <a:rPr lang="zh-TW" altLang="zh-TW" dirty="0" smtClean="0"/>
              <a:t>模</a:t>
            </a:r>
            <a:r>
              <a:rPr lang="zh-TW" altLang="en-US" dirty="0" smtClean="0"/>
              <a:t>組顯示於實境中（</a:t>
            </a:r>
            <a:r>
              <a:rPr lang="en-US" altLang="zh-TW" dirty="0" smtClean="0"/>
              <a:t>7</a:t>
            </a:r>
            <a:r>
              <a:rPr lang="zh-TW" altLang="en-US" dirty="0" smtClean="0"/>
              <a:t>）</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82</a:t>
            </a:fld>
            <a:endParaRPr lang="zh-TW" altLang="en-US"/>
          </a:p>
        </p:txBody>
      </p:sp>
      <p:sp>
        <p:nvSpPr>
          <p:cNvPr id="4" name="內容版面配置區 3"/>
          <p:cNvSpPr>
            <a:spLocks noGrp="1"/>
          </p:cNvSpPr>
          <p:nvPr>
            <p:ph sz="quarter" idx="1"/>
          </p:nvPr>
        </p:nvSpPr>
        <p:spPr/>
        <p:txBody>
          <a:bodyPr/>
          <a:lstStyle/>
          <a:p>
            <a:r>
              <a:rPr lang="zh-TW" altLang="en-US" dirty="0" smtClean="0"/>
              <a:t>若要試試其他自行設計的模組，操作方式相同。下圖為另外設計的雪人模組。</a:t>
            </a:r>
            <a:endParaRPr lang="zh-TW" altLang="en-US" dirty="0"/>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1025" name="Object 1"/>
          <p:cNvGraphicFramePr>
            <a:graphicFrameLocks noChangeAspect="1"/>
          </p:cNvGraphicFramePr>
          <p:nvPr/>
        </p:nvGraphicFramePr>
        <p:xfrm>
          <a:off x="2699792" y="3284984"/>
          <a:ext cx="3960440" cy="3004246"/>
        </p:xfrm>
        <a:graphic>
          <a:graphicData uri="http://schemas.openxmlformats.org/presentationml/2006/ole">
            <p:oleObj spid="_x0000_s1025" name="PhotoImpact" r:id="rId3" imgW="2521905" imgH="1904762" progId="PI3.Image">
              <p:embed/>
            </p:oleObj>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預期結果</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83</a:t>
            </a:fld>
            <a:endParaRPr lang="zh-TW" altLang="en-US"/>
          </a:p>
        </p:txBody>
      </p:sp>
      <p:sp>
        <p:nvSpPr>
          <p:cNvPr id="4" name="內容版面配置區 3"/>
          <p:cNvSpPr>
            <a:spLocks noGrp="1"/>
          </p:cNvSpPr>
          <p:nvPr>
            <p:ph sz="quarter" idx="1"/>
          </p:nvPr>
        </p:nvSpPr>
        <p:spPr/>
        <p:txBody>
          <a:bodyPr/>
          <a:lstStyle/>
          <a:p>
            <a:r>
              <a:rPr lang="zh-TW" altLang="zh-TW" sz="2400" dirty="0" smtClean="0"/>
              <a:t>促使同學在專題製作前有一定的擴充實境概念</a:t>
            </a:r>
            <a:r>
              <a:rPr lang="zh-TW" altLang="en-US" sz="2400" dirty="0" smtClean="0"/>
              <a:t>。</a:t>
            </a:r>
            <a:endParaRPr lang="en-US" altLang="zh-TW" sz="2400" dirty="0" smtClean="0"/>
          </a:p>
          <a:p>
            <a:r>
              <a:rPr lang="zh-TW" altLang="zh-TW" sz="2400" dirty="0" smtClean="0"/>
              <a:t>增加學生撰寫擴充實境的程式能力</a:t>
            </a:r>
            <a:r>
              <a:rPr lang="zh-TW" altLang="en-US" sz="2400" dirty="0" smtClean="0"/>
              <a:t>。</a:t>
            </a:r>
            <a:endParaRPr lang="en-US" altLang="zh-TW" sz="2400" dirty="0" smtClean="0"/>
          </a:p>
          <a:p>
            <a:r>
              <a:rPr lang="zh-TW" altLang="zh-TW" sz="2400" dirty="0" smtClean="0"/>
              <a:t>讓同學清楚知道，擴充實境</a:t>
            </a:r>
            <a:r>
              <a:rPr lang="zh-TW" altLang="en-US" sz="2400" dirty="0" smtClean="0"/>
              <a:t>的基本操作應用。</a:t>
            </a:r>
            <a:endParaRPr lang="zh-TW" altLang="zh-TW" sz="2400" dirty="0" smtClean="0"/>
          </a:p>
          <a:p>
            <a:endParaRPr lang="zh-TW" alt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問題與討論</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84</a:t>
            </a:fld>
            <a:endParaRPr lang="zh-TW" altLang="en-US"/>
          </a:p>
        </p:txBody>
      </p:sp>
      <p:sp>
        <p:nvSpPr>
          <p:cNvPr id="4" name="內容版面配置區 3"/>
          <p:cNvSpPr>
            <a:spLocks noGrp="1"/>
          </p:cNvSpPr>
          <p:nvPr>
            <p:ph sz="quarter" idx="1"/>
          </p:nvPr>
        </p:nvSpPr>
        <p:spPr/>
        <p:txBody>
          <a:bodyPr/>
          <a:lstStyle/>
          <a:p>
            <a:r>
              <a:rPr lang="zh-TW" altLang="zh-TW" sz="2400" dirty="0" smtClean="0"/>
              <a:t>問題一</a:t>
            </a:r>
            <a:r>
              <a:rPr lang="en-US" altLang="zh-TW" sz="2400" dirty="0" smtClean="0"/>
              <a:t> : AR</a:t>
            </a:r>
            <a:r>
              <a:rPr lang="zh-TW" altLang="zh-TW" sz="2400" dirty="0" smtClean="0"/>
              <a:t>相關技術與影像處理的關連</a:t>
            </a:r>
            <a:r>
              <a:rPr lang="zh-TW" altLang="en-US" sz="2400" dirty="0" smtClean="0"/>
              <a:t>。</a:t>
            </a:r>
            <a:endParaRPr lang="en-US" altLang="zh-TW" sz="2400" dirty="0" smtClean="0"/>
          </a:p>
          <a:p>
            <a:r>
              <a:rPr lang="zh-TW" altLang="zh-TW" sz="2400" dirty="0" smtClean="0"/>
              <a:t>問題二</a:t>
            </a:r>
            <a:r>
              <a:rPr lang="en-US" altLang="zh-TW" sz="2400" dirty="0" smtClean="0"/>
              <a:t> : AR</a:t>
            </a:r>
            <a:r>
              <a:rPr lang="zh-TW" altLang="zh-TW" sz="2400" dirty="0" smtClean="0"/>
              <a:t>可應用的相關領域</a:t>
            </a:r>
            <a:r>
              <a:rPr lang="zh-TW" altLang="en-US" sz="2400" dirty="0" smtClean="0"/>
              <a:t>。</a:t>
            </a:r>
            <a:endParaRPr lang="en-US" altLang="zh-TW" sz="2400" dirty="0" smtClean="0"/>
          </a:p>
          <a:p>
            <a:r>
              <a:rPr lang="zh-TW" altLang="zh-TW" sz="2400" dirty="0" smtClean="0"/>
              <a:t>問題三</a:t>
            </a:r>
            <a:r>
              <a:rPr lang="en-US" altLang="zh-TW" sz="2400" dirty="0" smtClean="0"/>
              <a:t> : AR</a:t>
            </a:r>
            <a:r>
              <a:rPr lang="zh-TW" altLang="zh-TW" sz="2400" dirty="0" smtClean="0"/>
              <a:t>與智慧型行動裝置的未來發展趨勢</a:t>
            </a:r>
            <a:r>
              <a:rPr lang="zh-TW" altLang="en-US" sz="2400" dirty="0" smtClean="0"/>
              <a:t>。</a:t>
            </a:r>
            <a:endParaRPr lang="zh-TW" altLang="zh-TW" sz="2400" dirty="0" smtClean="0"/>
          </a:p>
          <a:p>
            <a:endParaRPr lang="zh-TW" alt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參考資料</a:t>
            </a:r>
            <a:endParaRPr lang="zh-TW" altLang="en-US" dirty="0"/>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85</a:t>
            </a:fld>
            <a:endParaRPr lang="zh-TW" altLang="en-US"/>
          </a:p>
        </p:txBody>
      </p:sp>
      <p:sp>
        <p:nvSpPr>
          <p:cNvPr id="4" name="內容版面配置區 3"/>
          <p:cNvSpPr>
            <a:spLocks noGrp="1"/>
          </p:cNvSpPr>
          <p:nvPr>
            <p:ph sz="quarter" idx="1"/>
          </p:nvPr>
        </p:nvSpPr>
        <p:spPr>
          <a:xfrm>
            <a:off x="301752" y="1527048"/>
            <a:ext cx="8503920" cy="5330952"/>
          </a:xfrm>
        </p:spPr>
        <p:txBody>
          <a:bodyPr>
            <a:normAutofit fontScale="77500" lnSpcReduction="20000"/>
          </a:bodyPr>
          <a:lstStyle/>
          <a:p>
            <a:r>
              <a:rPr lang="en-US" altLang="zh-TW" u="sng" dirty="0" smtClean="0">
                <a:hlinkClick r:id="rId2"/>
              </a:rPr>
              <a:t>http://nyatla.jp/nyartoolkit/wiki/index.php?FrontPage</a:t>
            </a:r>
            <a:r>
              <a:rPr lang="zh-TW" altLang="zh-TW" dirty="0" smtClean="0"/>
              <a:t>。</a:t>
            </a:r>
          </a:p>
          <a:p>
            <a:r>
              <a:rPr lang="en-US" altLang="zh-TW" u="sng" dirty="0" smtClean="0">
                <a:hlinkClick r:id="rId3"/>
              </a:rPr>
              <a:t>http://www.dotblogs.com.tw/chou/archive/2010/01/13/12984.aspx</a:t>
            </a:r>
            <a:r>
              <a:rPr lang="zh-TW" altLang="zh-TW" dirty="0" smtClean="0"/>
              <a:t> 。</a:t>
            </a:r>
          </a:p>
          <a:p>
            <a:pPr lvl="0"/>
            <a:r>
              <a:rPr lang="en-US" altLang="zh-TW" dirty="0" err="1" smtClean="0"/>
              <a:t>Burdea</a:t>
            </a:r>
            <a:r>
              <a:rPr lang="en-US" altLang="zh-TW" dirty="0" smtClean="0"/>
              <a:t>, G., “Virtual Reality Systems and Applications,” Electro’</a:t>
            </a:r>
            <a:r>
              <a:rPr lang="zh-TW" altLang="en-US" dirty="0" smtClean="0"/>
              <a:t>９３</a:t>
            </a:r>
            <a:r>
              <a:rPr lang="en-US" altLang="zh-TW" dirty="0" smtClean="0"/>
              <a:t> International Conference, Short Course, Edison, NJ, pp.</a:t>
            </a:r>
            <a:r>
              <a:rPr lang="zh-TW" altLang="en-US" dirty="0" smtClean="0"/>
              <a:t>１６４</a:t>
            </a:r>
            <a:r>
              <a:rPr lang="en-US" altLang="zh-TW" dirty="0" smtClean="0"/>
              <a:t>, April </a:t>
            </a:r>
            <a:r>
              <a:rPr lang="zh-TW" altLang="en-US" dirty="0" smtClean="0"/>
              <a:t>２８</a:t>
            </a:r>
            <a:r>
              <a:rPr lang="en-US" altLang="zh-TW" dirty="0" smtClean="0"/>
              <a:t>, </a:t>
            </a:r>
            <a:r>
              <a:rPr lang="zh-TW" altLang="en-US" dirty="0" smtClean="0"/>
              <a:t>１９９３</a:t>
            </a:r>
            <a:r>
              <a:rPr lang="en-US" altLang="zh-TW" dirty="0" smtClean="0"/>
              <a:t>.</a:t>
            </a:r>
            <a:endParaRPr lang="zh-TW" altLang="zh-TW" dirty="0" smtClean="0"/>
          </a:p>
          <a:p>
            <a:pPr lvl="0"/>
            <a:r>
              <a:rPr lang="zh-TW" altLang="zh-TW" dirty="0" smtClean="0"/>
              <a:t>王啟榮。 </a:t>
            </a:r>
            <a:r>
              <a:rPr lang="zh-TW" altLang="en-US" dirty="0" smtClean="0"/>
              <a:t>３</a:t>
            </a:r>
            <a:r>
              <a:rPr lang="en-US" altLang="zh-TW" dirty="0" smtClean="0"/>
              <a:t>D</a:t>
            </a:r>
            <a:r>
              <a:rPr lang="zh-TW" altLang="zh-TW" dirty="0" smtClean="0"/>
              <a:t>繪圖虛擬實境</a:t>
            </a:r>
            <a:r>
              <a:rPr lang="en-US" altLang="zh-TW" dirty="0" smtClean="0"/>
              <a:t>-</a:t>
            </a:r>
            <a:r>
              <a:rPr lang="zh-TW" altLang="en-US" dirty="0" smtClean="0"/>
              <a:t>３</a:t>
            </a:r>
            <a:r>
              <a:rPr lang="en-US" altLang="zh-TW" dirty="0" err="1" smtClean="0"/>
              <a:t>ds</a:t>
            </a:r>
            <a:r>
              <a:rPr lang="en-US" altLang="zh-TW" dirty="0" smtClean="0"/>
              <a:t> max-</a:t>
            </a:r>
            <a:r>
              <a:rPr lang="en-US" altLang="zh-TW" dirty="0" err="1" smtClean="0"/>
              <a:t>Virtools</a:t>
            </a:r>
            <a:r>
              <a:rPr lang="en-US" altLang="zh-TW" dirty="0" smtClean="0"/>
              <a:t>-Photoshop</a:t>
            </a:r>
            <a:r>
              <a:rPr lang="zh-TW" altLang="zh-TW" dirty="0" smtClean="0"/>
              <a:t> 。 文魁。 </a:t>
            </a:r>
            <a:r>
              <a:rPr lang="zh-TW" altLang="en-US" dirty="0" smtClean="0"/>
              <a:t>２００６</a:t>
            </a:r>
            <a:r>
              <a:rPr lang="zh-TW" altLang="zh-TW" dirty="0" smtClean="0"/>
              <a:t>年。</a:t>
            </a:r>
          </a:p>
          <a:p>
            <a:pPr lvl="0"/>
            <a:r>
              <a:rPr lang="zh-TW" altLang="zh-TW" dirty="0" smtClean="0"/>
              <a:t>塗能榮。聲訊傳播手冊─成音與錄音理論。 世界文物。 </a:t>
            </a:r>
            <a:r>
              <a:rPr lang="zh-TW" altLang="en-US" dirty="0" smtClean="0"/>
              <a:t>１９８８</a:t>
            </a:r>
            <a:r>
              <a:rPr lang="zh-TW" altLang="zh-TW" dirty="0" smtClean="0"/>
              <a:t>年。</a:t>
            </a:r>
            <a:endParaRPr lang="en-US" altLang="zh-TW" dirty="0" smtClean="0"/>
          </a:p>
          <a:p>
            <a:pPr lvl="0"/>
            <a:r>
              <a:rPr lang="zh-TW" altLang="en-US" dirty="0" smtClean="0"/>
              <a:t>呂瑞城。３</a:t>
            </a:r>
            <a:r>
              <a:rPr lang="en-US" altLang="zh-TW" dirty="0" err="1" smtClean="0"/>
              <a:t>ds</a:t>
            </a:r>
            <a:r>
              <a:rPr lang="en-US" altLang="zh-TW" dirty="0" smtClean="0"/>
              <a:t> Max</a:t>
            </a:r>
            <a:r>
              <a:rPr lang="zh-TW" altLang="en-US" dirty="0" smtClean="0"/>
              <a:t>動畫大師。上奇。２０１１年７月。</a:t>
            </a:r>
            <a:endParaRPr lang="zh-TW" altLang="zh-TW" dirty="0" smtClean="0"/>
          </a:p>
          <a:p>
            <a:pPr lvl="0"/>
            <a:r>
              <a:rPr lang="en-US" altLang="zh-TW" u="sng" dirty="0" smtClean="0">
                <a:hlinkClick r:id="rId4"/>
              </a:rPr>
              <a:t>http://140.128.56.9/~vehicle/course/magneticfield_explain.htm</a:t>
            </a:r>
            <a:endParaRPr lang="zh-TW" altLang="zh-TW" dirty="0" smtClean="0"/>
          </a:p>
          <a:p>
            <a:pPr lvl="0"/>
            <a:r>
              <a:rPr lang="en-US" altLang="zh-TW" u="sng" dirty="0" smtClean="0">
                <a:hlinkClick r:id="rId5"/>
              </a:rPr>
              <a:t>http://bsd.chjhs.tpc.edu.tw/~ch1jc520/lectureans/phychem/12/12ans.htm</a:t>
            </a:r>
            <a:endParaRPr lang="zh-TW" altLang="zh-TW" dirty="0" smtClean="0"/>
          </a:p>
          <a:p>
            <a:pPr lvl="0"/>
            <a:r>
              <a:rPr lang="en-US" altLang="zh-TW" dirty="0" smtClean="0">
                <a:hlinkClick r:id="rId6"/>
              </a:rPr>
              <a:t>http://www.thmalex.com/railway/chi/motor.html</a:t>
            </a:r>
            <a:endParaRPr lang="en-US" altLang="zh-TW" dirty="0" smtClean="0"/>
          </a:p>
          <a:p>
            <a:r>
              <a:rPr lang="en-US" altLang="zh-TW" sz="2400" dirty="0" smtClean="0">
                <a:hlinkClick r:id="rId7"/>
              </a:rPr>
              <a:t>http://www.andytather.co.uk/Panda/directxmax_downloads.aspx</a:t>
            </a:r>
            <a:endParaRPr lang="en-US" altLang="zh-TW" sz="2400" dirty="0" smtClean="0"/>
          </a:p>
          <a:p>
            <a:pPr lvl="0">
              <a:buNone/>
            </a:pPr>
            <a:endParaRPr lang="zh-TW"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產生</a:t>
            </a:r>
            <a:r>
              <a:rPr lang="zh-TW" altLang="zh-TW" dirty="0" smtClean="0"/>
              <a:t>圖卡</a:t>
            </a:r>
            <a:r>
              <a:rPr lang="zh-TW" altLang="en-US" dirty="0" smtClean="0"/>
              <a:t>特徵檔</a:t>
            </a:r>
            <a:r>
              <a:rPr lang="en-US" altLang="zh-TW" sz="3200" dirty="0" err="1" smtClean="0"/>
              <a:t>patt.l</a:t>
            </a:r>
            <a:r>
              <a:rPr lang="zh-TW" altLang="en-US" sz="3200" dirty="0" smtClean="0"/>
              <a:t>（</a:t>
            </a:r>
            <a:r>
              <a:rPr lang="en-US" altLang="zh-TW" sz="3200" dirty="0" smtClean="0"/>
              <a:t>4</a:t>
            </a:r>
            <a:r>
              <a:rPr lang="zh-TW" altLang="en-US" sz="3200" dirty="0" smtClean="0"/>
              <a:t>）</a:t>
            </a:r>
            <a:endParaRPr lang="zh-TW" altLang="en-US" dirty="0"/>
          </a:p>
        </p:txBody>
      </p:sp>
      <p:sp>
        <p:nvSpPr>
          <p:cNvPr id="3" name="內容版面配置區 2"/>
          <p:cNvSpPr>
            <a:spLocks noGrp="1"/>
          </p:cNvSpPr>
          <p:nvPr>
            <p:ph sz="quarter" idx="1"/>
          </p:nvPr>
        </p:nvSpPr>
        <p:spPr>
          <a:xfrm>
            <a:off x="301752" y="1527048"/>
            <a:ext cx="8503920" cy="2189984"/>
          </a:xfrm>
        </p:spPr>
        <p:txBody>
          <a:bodyPr>
            <a:normAutofit fontScale="92500" lnSpcReduction="10000"/>
          </a:bodyPr>
          <a:lstStyle/>
          <a:p>
            <a:r>
              <a:rPr lang="zh-TW" altLang="zh-TW" sz="2400" dirty="0"/>
              <a:t>拍攝之後畫面會定格，接著</a:t>
            </a:r>
            <a:r>
              <a:rPr lang="zh-TW" altLang="zh-TW" sz="2400" dirty="0" smtClean="0"/>
              <a:t>輸入</a:t>
            </a:r>
            <a:r>
              <a:rPr lang="zh-TW" altLang="en-US" sz="2400" dirty="0" smtClean="0"/>
              <a:t>所要產生圖卡的特徵檔之</a:t>
            </a:r>
            <a:r>
              <a:rPr lang="zh-TW" altLang="zh-TW" sz="2400" dirty="0" smtClean="0"/>
              <a:t>檔名即可</a:t>
            </a:r>
            <a:r>
              <a:rPr lang="zh-TW" altLang="en-US" sz="2400" dirty="0" smtClean="0"/>
              <a:t>。如下面左方圖片所示。</a:t>
            </a:r>
            <a:endParaRPr lang="zh-TW" altLang="zh-TW" sz="2400" dirty="0"/>
          </a:p>
          <a:p>
            <a:r>
              <a:rPr lang="zh-TW" altLang="en-US" sz="2400" dirty="0" smtClean="0"/>
              <a:t>圖卡特徵檔的主</a:t>
            </a:r>
            <a:r>
              <a:rPr lang="zh-TW" altLang="zh-TW" sz="2400" dirty="0" smtClean="0"/>
              <a:t>檔名</a:t>
            </a:r>
            <a:r>
              <a:rPr lang="zh-TW" altLang="zh-TW" sz="2400" dirty="0"/>
              <a:t>及副檔名並無故固定格式，所以你可以依照你的方式命名合適的檔名</a:t>
            </a:r>
            <a:r>
              <a:rPr lang="zh-TW" altLang="zh-TW" sz="2400" dirty="0" smtClean="0"/>
              <a:t>。</a:t>
            </a:r>
            <a:r>
              <a:rPr lang="zh-TW" altLang="en-US" sz="2400" dirty="0" smtClean="0"/>
              <a:t>在</a:t>
            </a:r>
            <a:r>
              <a:rPr lang="zh-TW" altLang="zh-TW" sz="2400" dirty="0" smtClean="0"/>
              <a:t>此</a:t>
            </a:r>
            <a:r>
              <a:rPr lang="zh-TW" altLang="zh-TW" sz="2400" dirty="0"/>
              <a:t>範例命名為</a:t>
            </a:r>
            <a:r>
              <a:rPr lang="en-US" altLang="zh-TW" sz="2400" dirty="0"/>
              <a:t>: </a:t>
            </a:r>
            <a:r>
              <a:rPr lang="en-US" altLang="zh-TW" sz="2400" dirty="0" err="1" smtClean="0"/>
              <a:t>patt.l</a:t>
            </a:r>
            <a:r>
              <a:rPr lang="zh-TW" altLang="en-US" sz="2400" dirty="0" smtClean="0"/>
              <a:t>。</a:t>
            </a:r>
            <a:endParaRPr lang="en-US" altLang="zh-TW" sz="2400" dirty="0" smtClean="0"/>
          </a:p>
          <a:p>
            <a:r>
              <a:rPr lang="zh-TW" altLang="zh-TW" sz="2400" dirty="0" smtClean="0"/>
              <a:t>當你輸入好檔名之後，按下</a:t>
            </a:r>
            <a:r>
              <a:rPr lang="en-US" altLang="zh-TW" sz="2400" dirty="0" smtClean="0"/>
              <a:t>Enter</a:t>
            </a:r>
            <a:r>
              <a:rPr lang="zh-TW" altLang="zh-TW" sz="2400" dirty="0" smtClean="0"/>
              <a:t>就可以將你所拍攝</a:t>
            </a:r>
            <a:r>
              <a:rPr lang="zh-TW" altLang="en-US" sz="2400" dirty="0" smtClean="0"/>
              <a:t>的圖卡特徵檔</a:t>
            </a:r>
            <a:r>
              <a:rPr lang="zh-TW" altLang="zh-TW" sz="2400" dirty="0" smtClean="0"/>
              <a:t>儲存下來</a:t>
            </a:r>
            <a:r>
              <a:rPr lang="zh-TW" altLang="en-US" sz="2400" dirty="0" smtClean="0"/>
              <a:t>。看到下面右方圖片的「</a:t>
            </a:r>
            <a:r>
              <a:rPr lang="en-US" altLang="zh-TW" sz="2400" dirty="0" smtClean="0"/>
              <a:t>Saved</a:t>
            </a:r>
            <a:r>
              <a:rPr lang="zh-TW" altLang="en-US" sz="2400" dirty="0" smtClean="0"/>
              <a:t>」字樣，表示已儲存成功。</a:t>
            </a:r>
          </a:p>
          <a:p>
            <a:endParaRPr lang="zh-TW" altLang="en-US" sz="2400" dirty="0"/>
          </a:p>
        </p:txBody>
      </p:sp>
      <p:pic>
        <p:nvPicPr>
          <p:cNvPr id="4" name="圖片 3" descr="C:\Documents and Settings\Administrator\桌面\AR教學檔案\如何拍攝Marker\2011-08-30_185634.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3573016"/>
            <a:ext cx="4536504" cy="3284984"/>
          </a:xfrm>
          <a:prstGeom prst="rect">
            <a:avLst/>
          </a:prstGeom>
          <a:noFill/>
          <a:ln>
            <a:noFill/>
          </a:ln>
        </p:spPr>
      </p:pic>
      <p:sp>
        <p:nvSpPr>
          <p:cNvPr id="5" name="投影片編號版面配置區 4"/>
          <p:cNvSpPr>
            <a:spLocks noGrp="1"/>
          </p:cNvSpPr>
          <p:nvPr>
            <p:ph type="sldNum" sz="quarter" idx="12"/>
          </p:nvPr>
        </p:nvSpPr>
        <p:spPr/>
        <p:txBody>
          <a:bodyPr/>
          <a:lstStyle/>
          <a:p>
            <a:fld id="{73DA0BB7-265A-403C-9275-D587AB510EDC}" type="slidenum">
              <a:rPr lang="zh-TW" altLang="en-US" smtClean="0"/>
              <a:pPr/>
              <a:t>9</a:t>
            </a:fld>
            <a:endParaRPr lang="zh-TW" altLang="en-US"/>
          </a:p>
        </p:txBody>
      </p:sp>
      <p:pic>
        <p:nvPicPr>
          <p:cNvPr id="6" name="圖片 5" descr="C:\Documents and Settings\Administrator\桌面\AR教學檔案\如何拍攝Marker\2011-08-30_185727.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4008" y="3573016"/>
            <a:ext cx="4392488" cy="3284984"/>
          </a:xfrm>
          <a:prstGeom prst="rect">
            <a:avLst/>
          </a:prstGeom>
          <a:noFill/>
          <a:ln>
            <a:noFill/>
          </a:ln>
        </p:spPr>
      </p:pic>
    </p:spTree>
    <p:extLst>
      <p:ext uri="{BB962C8B-B14F-4D97-AF65-F5344CB8AC3E}">
        <p14:creationId xmlns:p14="http://schemas.microsoft.com/office/powerpoint/2010/main" xmlns="" val="98343446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市鎮">
  <a:themeElements>
    <a:clrScheme name="市鎮">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市鎮">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市鎮">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2200</TotalTime>
  <Words>16138</Words>
  <Application>Microsoft Office PowerPoint</Application>
  <PresentationFormat>如螢幕大小 (4:3)</PresentationFormat>
  <Paragraphs>1007</Paragraphs>
  <Slides>85</Slides>
  <Notes>0</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85</vt:i4>
      </vt:variant>
    </vt:vector>
  </HeadingPairs>
  <TitlesOfParts>
    <vt:vector size="87" baseType="lpstr">
      <vt:lpstr>市鎮</vt:lpstr>
      <vt:lpstr>PhotoImpact</vt:lpstr>
      <vt:lpstr>第四章：實習操作</vt:lpstr>
      <vt:lpstr>４-１擴增實境之操作及應用Outline</vt:lpstr>
      <vt:lpstr>實驗步驟</vt:lpstr>
      <vt:lpstr>步驟２：產生圖卡特徵檔（1）</vt:lpstr>
      <vt:lpstr>步驟２：產生圖卡特徵檔（2）</vt:lpstr>
      <vt:lpstr>產生圖卡特徵檔patt.l（1）</vt:lpstr>
      <vt:lpstr>產生圖卡特徵檔patt.l（2）</vt:lpstr>
      <vt:lpstr>產生圖卡特徵檔patt.l（3）</vt:lpstr>
      <vt:lpstr>產生圖卡特徵檔patt.l（4）</vt:lpstr>
      <vt:lpstr>產生圖卡特徵檔patt.l（５）</vt:lpstr>
      <vt:lpstr>產生圖卡特徵檔patt.w（1）</vt:lpstr>
      <vt:lpstr>產生圖卡特徵檔patt.w（2）</vt:lpstr>
      <vt:lpstr>產生圖卡特徵檔patt.w（3）</vt:lpstr>
      <vt:lpstr>產生圖卡特徵檔patt.w（4）</vt:lpstr>
      <vt:lpstr>產生圖卡特徵檔patt.mark（1）</vt:lpstr>
      <vt:lpstr>產生圖卡特徵檔patt.mark（2）</vt:lpstr>
      <vt:lpstr>產生圖卡特徵檔patt.mark（3）</vt:lpstr>
      <vt:lpstr>產生圖卡特徵檔patt.mark（4）</vt:lpstr>
      <vt:lpstr>三張marker的拍攝畫面</vt:lpstr>
      <vt:lpstr>以記事本觀看圖卡特徵檔的內容（1）</vt:lpstr>
      <vt:lpstr>以記事本觀看圖卡特徵檔的內容（2）</vt:lpstr>
      <vt:lpstr>以記事本觀看圖卡特徵檔的內容（3）</vt:lpstr>
      <vt:lpstr>以記事本觀看圖卡特徵檔的內容（4）</vt:lpstr>
      <vt:lpstr>以記事本觀看圖卡特徵檔的內容（５）</vt:lpstr>
      <vt:lpstr>以記事本觀看圖卡特徵檔的內容（６）</vt:lpstr>
      <vt:lpstr>以記事本觀看圖卡特徵檔的內容（7）</vt:lpstr>
      <vt:lpstr>以記事本觀看圖卡特徵檔的內容（８）</vt:lpstr>
      <vt:lpstr>以記事本觀看圖卡特徵檔的內容（９）</vt:lpstr>
      <vt:lpstr>步驟３：設定連結成自訂圖卡（1）</vt:lpstr>
      <vt:lpstr>步驟３ : 設定連結成自訂圖卡（2）</vt:lpstr>
      <vt:lpstr>步驟３ : 設定連結成自訂圖卡（3）</vt:lpstr>
      <vt:lpstr>步驟３.１：下載相關執行檔與專案檔（1）</vt:lpstr>
      <vt:lpstr>步驟３.１：下載相關執行檔與專案檔（2）</vt:lpstr>
      <vt:lpstr>步驟３.１： 下載相關執行檔與專案檔（3）</vt:lpstr>
      <vt:lpstr>步驟３.１：下載相關執行檔與專案檔（4）</vt:lpstr>
      <vt:lpstr>步驟３.１：下載相關執行檔與專案檔（５）</vt:lpstr>
      <vt:lpstr>步驟３.１：下載相關執行檔與專案檔（６）</vt:lpstr>
      <vt:lpstr>步驟３.２：修改屬性並執行專案（1）</vt:lpstr>
      <vt:lpstr>步驟３.２：修改屬性並執行專案（2）</vt:lpstr>
      <vt:lpstr>步驟３.２：修改屬性並執行專案（3）</vt:lpstr>
      <vt:lpstr>步驟３.２：修改屬性並執行專案（4）</vt:lpstr>
      <vt:lpstr>步驟３.２：修改屬性並執行專案（5）</vt:lpstr>
      <vt:lpstr>步驟３.２：修改屬性並執行專案（6）</vt:lpstr>
      <vt:lpstr>步驟３.３：確認３D模組可正常呈現出來（1）</vt:lpstr>
      <vt:lpstr>步驟３.３：確認３D模組可正常呈現出來（2）</vt:lpstr>
      <vt:lpstr>步驟３.３：確認３D模組可正常呈現出來（3）</vt:lpstr>
      <vt:lpstr>步驟３.４：更換為自訂的圖示檔（1）</vt:lpstr>
      <vt:lpstr>步驟３.４：更換為自訂的圖示檔（2）</vt:lpstr>
      <vt:lpstr>步驟３.４：更換為自訂的圖示檔（3）</vt:lpstr>
      <vt:lpstr>步驟３.４：更換為自訂的圖示檔（4）</vt:lpstr>
      <vt:lpstr>步驟３.５：其他圖卡更換測試（1）</vt:lpstr>
      <vt:lpstr>步驟３.５：其他圖卡更換測試（2）</vt:lpstr>
      <vt:lpstr>步驟３.５：其他圖卡更換測試（3）</vt:lpstr>
      <vt:lpstr>步驟４ ：設定連結３D模組</vt:lpstr>
      <vt:lpstr>步驟４ ：設定連結３D模組</vt:lpstr>
      <vt:lpstr>使用３DS Max將３D模組匯出成.X檔格式（1）</vt:lpstr>
      <vt:lpstr>使用３DS Max將３D模組匯出成.X檔格式（2）</vt:lpstr>
      <vt:lpstr>使用３DS Max將３D模組匯出成.X檔格式（3）</vt:lpstr>
      <vt:lpstr>使用３DS Max將３D模組匯出成.X檔格式（4）</vt:lpstr>
      <vt:lpstr>使用３DS Max將３D模組匯出成.X檔格式（5）</vt:lpstr>
      <vt:lpstr>使用３DS Max將３D模組匯出成.X檔格式（6）</vt:lpstr>
      <vt:lpstr>使用Blender將３D模組以.X檔格式匯出（1）</vt:lpstr>
      <vt:lpstr>使用Blender將３D模組以.X檔格式匯出（2）</vt:lpstr>
      <vt:lpstr>使用Blender將３D模組以.X檔格式匯出（3）</vt:lpstr>
      <vt:lpstr>將其他格式３D模組轉換成「.X」檔（1）</vt:lpstr>
      <vt:lpstr>將其他格式３D模組匯入轉換成「.X」檔（2）</vt:lpstr>
      <vt:lpstr>將其他格式３D模組匯入轉換成「.X」檔（3）</vt:lpstr>
      <vt:lpstr>將其他格式３D模組匯入轉換成「.X」檔（4）</vt:lpstr>
      <vt:lpstr>步驟４：設定連結３D模組（1）</vt:lpstr>
      <vt:lpstr>步驟４ ：設定連結３D模組（2）</vt:lpstr>
      <vt:lpstr>步驟４ ：設定連結３D模組（3）</vt:lpstr>
      <vt:lpstr>步驟４ ：設定連結３D模組（4）</vt:lpstr>
      <vt:lpstr>步驟４：設定連結３D模組（5）</vt:lpstr>
      <vt:lpstr>步驟４：設定連結３D模組（6）</vt:lpstr>
      <vt:lpstr>步驟４：設定連結３D模組（7）</vt:lpstr>
      <vt:lpstr>步驟５ ：將３D模組顯示於實境中（1）</vt:lpstr>
      <vt:lpstr>步驟５ ：將３D模組顯示於實境中（2）</vt:lpstr>
      <vt:lpstr>步驟５ : 將３D模組顯示於實境中（3）</vt:lpstr>
      <vt:lpstr>步驟５ : 將３D模組顯示於實境中（4）</vt:lpstr>
      <vt:lpstr>步驟５ : 將３D模組顯示於實境中（5）</vt:lpstr>
      <vt:lpstr>步驟５ : 將３D模組顯示於實境中（6）</vt:lpstr>
      <vt:lpstr>步驟５ : 將３D模組顯示於實境中（7）</vt:lpstr>
      <vt:lpstr>預期結果</vt:lpstr>
      <vt:lpstr>問題與討論</vt:lpstr>
      <vt:lpstr>參考資料</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lyc002</dc:creator>
  <cp:lastModifiedBy>lyc002</cp:lastModifiedBy>
  <cp:revision>257</cp:revision>
  <dcterms:modified xsi:type="dcterms:W3CDTF">2011-11-13T23:25:51Z</dcterms:modified>
</cp:coreProperties>
</file>