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/>
            </a:pPr>
            <a:r>
              <a:rPr lang="en-US" altLang="zh-TW" sz="3200" dirty="0"/>
              <a:t>20~35</a:t>
            </a:r>
            <a:r>
              <a:rPr lang="zh-TW" altLang="en-US" sz="3200" dirty="0"/>
              <a:t>歲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20~35歲</c:v>
                </c:pt>
              </c:strCache>
            </c:strRef>
          </c:tx>
          <c:explosion val="35"/>
          <c:dLbls>
            <c:dLbl>
              <c:idx val="0"/>
              <c:layout>
                <c:manualLayout>
                  <c:x val="-0.1701056114798454"/>
                  <c:y val="5.3341898628417192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2275097444146718"/>
                  <c:y val="0.1154457972993348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400"/>
                </a:pPr>
                <a:endParaRPr lang="zh-TW"/>
              </a:p>
            </c:txPr>
            <c:showCatName val="1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1~10萬</c:v>
                </c:pt>
                <c:pt idx="1">
                  <c:v>11~30萬</c:v>
                </c:pt>
                <c:pt idx="2">
                  <c:v>100萬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39.1</c:v>
                </c:pt>
                <c:pt idx="1">
                  <c:v>58.6</c:v>
                </c:pt>
                <c:pt idx="2">
                  <c:v>19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zh-TW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 hasCustomPrompt="1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 b="1" i="0" dirty="0" smtClean="0">
                <a:solidFill>
                  <a:srgbClr val="000000"/>
                </a:solidFill>
                <a:latin typeface="arial"/>
              </a:rPr>
              <a:t>驚！近</a:t>
            </a:r>
            <a:r>
              <a:rPr lang="en-US" altLang="zh-TW" b="1" i="0" dirty="0" smtClean="0">
                <a:solidFill>
                  <a:srgbClr val="000000"/>
                </a:solidFill>
                <a:latin typeface="arial"/>
              </a:rPr>
              <a:t>4</a:t>
            </a:r>
            <a:r>
              <a:rPr lang="zh-TW" altLang="en-US" b="1" i="0" dirty="0" smtClean="0">
                <a:solidFill>
                  <a:srgbClr val="000000"/>
                </a:solidFill>
                <a:latin typeface="arial"/>
              </a:rPr>
              <a:t>成年輕上班族 存款不到</a:t>
            </a:r>
            <a:r>
              <a:rPr lang="en-US" altLang="zh-TW" b="1" i="0" dirty="0" smtClean="0">
                <a:solidFill>
                  <a:srgbClr val="000000"/>
                </a:solidFill>
                <a:latin typeface="arial"/>
              </a:rPr>
              <a:t>10</a:t>
            </a:r>
            <a:r>
              <a:rPr lang="zh-TW" altLang="en-US" b="1" i="0" dirty="0" smtClean="0">
                <a:solidFill>
                  <a:srgbClr val="000000"/>
                </a:solidFill>
                <a:latin typeface="arial"/>
              </a:rPr>
              <a:t>萬</a:t>
            </a:r>
            <a:endParaRPr kumimoji="0" lang="en-US" dirty="0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135732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b="1" i="0" dirty="0" smtClean="0">
                <a:solidFill>
                  <a:srgbClr val="000000"/>
                </a:solidFill>
                <a:latin typeface="arial"/>
              </a:rPr>
              <a:t>驚！近</a:t>
            </a:r>
            <a:r>
              <a:rPr lang="en-US" altLang="zh-TW" b="1" i="0" dirty="0" smtClean="0">
                <a:solidFill>
                  <a:srgbClr val="000000"/>
                </a:solidFill>
                <a:latin typeface="arial"/>
              </a:rPr>
              <a:t>4</a:t>
            </a:r>
            <a:r>
              <a:rPr lang="zh-TW" altLang="en-US" b="1" i="0" dirty="0" smtClean="0">
                <a:solidFill>
                  <a:srgbClr val="000000"/>
                </a:solidFill>
                <a:latin typeface="arial"/>
              </a:rPr>
              <a:t>成年輕上班族 存款不到</a:t>
            </a:r>
            <a:r>
              <a:rPr lang="en-US" altLang="zh-TW" b="1" i="0" dirty="0" smtClean="0">
                <a:solidFill>
                  <a:srgbClr val="000000"/>
                </a:solidFill>
                <a:latin typeface="arial"/>
              </a:rPr>
              <a:t>10</a:t>
            </a:r>
            <a:r>
              <a:rPr lang="zh-TW" altLang="en-US" b="1" i="0" dirty="0" smtClean="0">
                <a:solidFill>
                  <a:srgbClr val="000000"/>
                </a:solidFill>
                <a:latin typeface="arial"/>
              </a:rPr>
              <a:t>萬</a:t>
            </a:r>
            <a:br>
              <a:rPr lang="zh-TW" altLang="en-US" b="1" i="0" dirty="0" smtClean="0">
                <a:solidFill>
                  <a:srgbClr val="000000"/>
                </a:solidFill>
                <a:latin typeface="arial"/>
              </a:rPr>
            </a:br>
            <a:endParaRPr kumimoji="0" 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285852" y="20574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endParaRPr kumimoji="0" lang="en-US" dirty="0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C9864A-26BF-4AF9-91F9-DA8CA06B86F1}" type="datetimeFigureOut">
              <a:rPr lang="zh-TW" altLang="en-US" smtClean="0"/>
              <a:t>2014/5/8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9315920-4729-4F47-AD99-95B900D07B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kumimoji="0" lang="zh-TW" altLang="en-US" sz="4300" b="1" i="0" kern="1200" smtClean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tw.news.yahoo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357322"/>
          </a:xfrm>
        </p:spPr>
        <p:txBody>
          <a:bodyPr>
            <a:normAutofit/>
          </a:bodyPr>
          <a:lstStyle/>
          <a:p>
            <a:r>
              <a:rPr sz="3900" dirty="0"/>
              <a:t>驚！近</a:t>
            </a:r>
            <a:r>
              <a:rPr lang="en-US" altLang="zh-TW" sz="3900" dirty="0"/>
              <a:t>4</a:t>
            </a:r>
            <a:r>
              <a:rPr sz="3900" dirty="0"/>
              <a:t>成年輕上班族 存款不到</a:t>
            </a:r>
            <a:r>
              <a:rPr lang="en-US" altLang="zh-TW" sz="3900" dirty="0"/>
              <a:t>10</a:t>
            </a:r>
            <a:r>
              <a:rPr sz="3900" dirty="0"/>
              <a:t>萬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5852" y="1857364"/>
            <a:ext cx="7498080" cy="4800600"/>
          </a:xfrm>
        </p:spPr>
        <p:txBody>
          <a:bodyPr/>
          <a:lstStyle/>
          <a:p>
            <a:r>
              <a:rPr lang="zh-TW" altLang="en-US" dirty="0" smtClean="0"/>
              <a:t>一份針對</a:t>
            </a:r>
            <a:r>
              <a:rPr lang="en-US" altLang="zh-TW" dirty="0" smtClean="0"/>
              <a:t>20</a:t>
            </a:r>
            <a:r>
              <a:rPr lang="zh-TW" altLang="en-US" dirty="0" smtClean="0"/>
              <a:t>歲到</a:t>
            </a:r>
            <a:r>
              <a:rPr lang="en-US" altLang="zh-TW" dirty="0" smtClean="0"/>
              <a:t>35</a:t>
            </a:r>
            <a:r>
              <a:rPr lang="zh-TW" altLang="en-US" dirty="0" smtClean="0"/>
              <a:t>歲之間的</a:t>
            </a:r>
            <a:r>
              <a:rPr lang="en-US" altLang="zh-TW" dirty="0" smtClean="0"/>
              <a:t>1,068</a:t>
            </a:r>
            <a:r>
              <a:rPr lang="zh-TW" altLang="en-US" dirty="0" smtClean="0"/>
              <a:t>位年輕上班族的網路問卷調查，發現竟有</a:t>
            </a:r>
            <a:r>
              <a:rPr lang="en-US" altLang="zh-TW" dirty="0" smtClean="0"/>
              <a:t>39.1%</a:t>
            </a:r>
            <a:r>
              <a:rPr lang="zh-TW" altLang="en-US" dirty="0" smtClean="0"/>
              <a:t>的人迄今存款不到</a:t>
            </a:r>
            <a:r>
              <a:rPr lang="en-US" altLang="zh-TW" dirty="0" smtClean="0"/>
              <a:t>10</a:t>
            </a:r>
            <a:r>
              <a:rPr lang="zh-TW" altLang="en-US" dirty="0" smtClean="0"/>
              <a:t>萬元！再把存款在</a:t>
            </a:r>
            <a:r>
              <a:rPr lang="en-US" altLang="zh-TW" dirty="0" smtClean="0"/>
              <a:t>11</a:t>
            </a:r>
            <a:r>
              <a:rPr lang="zh-TW" altLang="en-US" dirty="0" smtClean="0"/>
              <a:t>萬元到</a:t>
            </a:r>
            <a:r>
              <a:rPr lang="en-US" altLang="zh-TW" dirty="0" smtClean="0"/>
              <a:t>30</a:t>
            </a:r>
            <a:r>
              <a:rPr lang="zh-TW" altLang="en-US" dirty="0" smtClean="0"/>
              <a:t>萬元的人加入計算，則有</a:t>
            </a:r>
            <a:r>
              <a:rPr lang="en-US" altLang="zh-TW" dirty="0" smtClean="0"/>
              <a:t>58.6%</a:t>
            </a:r>
            <a:r>
              <a:rPr lang="zh-TW" altLang="en-US" dirty="0" smtClean="0"/>
              <a:t>的上班族存款不到</a:t>
            </a:r>
            <a:r>
              <a:rPr lang="en-US" altLang="zh-TW" dirty="0" smtClean="0"/>
              <a:t>30</a:t>
            </a:r>
            <a:r>
              <a:rPr lang="zh-TW" altLang="en-US" dirty="0" smtClean="0"/>
              <a:t>萬元，存款逾百萬元者只有</a:t>
            </a:r>
            <a:r>
              <a:rPr lang="en-US" altLang="zh-TW" dirty="0" smtClean="0"/>
              <a:t>19%</a:t>
            </a:r>
            <a:r>
              <a:rPr lang="zh-TW" altLang="en-US" dirty="0" smtClean="0"/>
              <a:t>！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214414" y="642918"/>
          <a:ext cx="7643866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為什麼年輕上班族存錢績效如此差？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受</a:t>
            </a:r>
            <a:r>
              <a:rPr lang="zh-TW" altLang="en-US" dirty="0" smtClean="0"/>
              <a:t>訪者中，有</a:t>
            </a:r>
            <a:r>
              <a:rPr lang="en-US" altLang="zh-TW" dirty="0" smtClean="0"/>
              <a:t>51.5%</a:t>
            </a:r>
            <a:r>
              <a:rPr lang="zh-TW" altLang="en-US" dirty="0" smtClean="0"/>
              <a:t>說，他們領到薪水的第一件事就是「先存下固定的錢，剩下的才消費！」而問到「過</a:t>
            </a:r>
            <a:r>
              <a:rPr lang="en-US" altLang="zh-TW" dirty="0" smtClean="0"/>
              <a:t>30</a:t>
            </a:r>
            <a:r>
              <a:rPr lang="zh-TW" altLang="en-US" dirty="0" smtClean="0"/>
              <a:t>歲生日會訂什麼理財目標？」共有</a:t>
            </a:r>
            <a:r>
              <a:rPr lang="en-US" altLang="zh-TW" dirty="0" smtClean="0"/>
              <a:t>54.4%</a:t>
            </a:r>
            <a:r>
              <a:rPr lang="zh-TW" altLang="en-US" dirty="0" smtClean="0"/>
              <a:t>的人選擇「存人生第一個</a:t>
            </a:r>
            <a:r>
              <a:rPr lang="en-US" altLang="zh-TW" dirty="0" smtClean="0"/>
              <a:t>100</a:t>
            </a:r>
            <a:r>
              <a:rPr lang="zh-TW" altLang="en-US" dirty="0" smtClean="0"/>
              <a:t>萬元」或是「存夠買房頭期款」。從這些答案看，年輕上班族的理財觀念都不錯，他們都知道要趁年輕趕快存錢。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0" dirty="0"/>
              <a:t>讓大部分上班族存錢效果不如預期的主要障礙有三個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每次逛街或上購物網站一不小心就手滑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沒有記帳，不知錢花到哪裡去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投資虧損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0" dirty="0"/>
              <a:t>獲利超過</a:t>
            </a:r>
            <a:r>
              <a:rPr lang="en-US" altLang="zh-TW" b="0" dirty="0"/>
              <a:t>20%</a:t>
            </a:r>
            <a:r>
              <a:rPr b="0" dirty="0"/>
              <a:t>的人選擇的投資工具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排名第一的是股票、其次是股票型基金，新台幣存款只排到第三，保險更落到第五名</a:t>
            </a:r>
            <a:r>
              <a:rPr lang="zh-TW" altLang="en-US" dirty="0" smtClean="0"/>
              <a:t>。這個</a:t>
            </a:r>
            <a:r>
              <a:rPr lang="zh-TW" altLang="en-US" dirty="0" smtClean="0"/>
              <a:t>結果顯示，要拉高獲利、加快存錢速度，年輕上班族就得承擔一些風險，投資工具就不能太保守！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提早理財、堅持紀律 </a:t>
            </a:r>
            <a:r>
              <a:rPr lang="en-US" altLang="zh-TW" dirty="0"/>
              <a:t>35</a:t>
            </a:r>
            <a:r>
              <a:rPr dirty="0"/>
              <a:t>歲前就能存到第一桶金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提早理財：工作六年以上且提早理財（學生時期或是工作第一年就開始理財）的人有</a:t>
            </a:r>
            <a:r>
              <a:rPr lang="en-US" altLang="zh-TW" dirty="0" smtClean="0"/>
              <a:t>41.1%</a:t>
            </a:r>
            <a:r>
              <a:rPr lang="zh-TW" altLang="en-US" dirty="0" smtClean="0"/>
              <a:t>存款超過</a:t>
            </a:r>
            <a:r>
              <a:rPr lang="en-US" altLang="zh-TW" dirty="0" smtClean="0"/>
              <a:t>100</a:t>
            </a:r>
            <a:r>
              <a:rPr lang="zh-TW" altLang="en-US" dirty="0" smtClean="0"/>
              <a:t>萬元，其中，</a:t>
            </a:r>
            <a:r>
              <a:rPr lang="en-US" altLang="zh-TW" dirty="0" smtClean="0"/>
              <a:t>17.1%</a:t>
            </a:r>
            <a:r>
              <a:rPr lang="zh-TW" altLang="en-US" dirty="0" smtClean="0"/>
              <a:t>的人存款更已超過</a:t>
            </a:r>
            <a:r>
              <a:rPr lang="en-US" altLang="zh-TW" dirty="0" smtClean="0"/>
              <a:t>200</a:t>
            </a:r>
            <a:r>
              <a:rPr lang="zh-TW" altLang="en-US" dirty="0" smtClean="0"/>
              <a:t>萬元。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投資要有紀律：投資基金且資產逾</a:t>
            </a:r>
            <a:r>
              <a:rPr lang="en-US" altLang="zh-TW" dirty="0" smtClean="0"/>
              <a:t>100</a:t>
            </a:r>
            <a:r>
              <a:rPr lang="zh-TW" altLang="en-US" dirty="0" smtClean="0"/>
              <a:t>萬元的受訪者中，有</a:t>
            </a:r>
            <a:r>
              <a:rPr lang="en-US" altLang="zh-TW" dirty="0" smtClean="0"/>
              <a:t>48.9%</a:t>
            </a:r>
            <a:r>
              <a:rPr lang="zh-TW" altLang="en-US" dirty="0" smtClean="0"/>
              <a:t>的人在遇到金融海嘯時，仍然繼續定期定額投資基金不停扣。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8728" y="357166"/>
            <a:ext cx="7498080" cy="1357322"/>
          </a:xfrm>
        </p:spPr>
        <p:txBody>
          <a:bodyPr/>
          <a:lstStyle/>
          <a:p>
            <a:r>
              <a:rPr altLang="en-US" dirty="0" smtClean="0"/>
              <a:t>心得報</a:t>
            </a:r>
            <a:r>
              <a:rPr altLang="en-US" dirty="0"/>
              <a:t>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5852" y="1714488"/>
            <a:ext cx="7498080" cy="4800600"/>
          </a:xfrm>
        </p:spPr>
        <p:txBody>
          <a:bodyPr/>
          <a:lstStyle/>
          <a:p>
            <a:r>
              <a:rPr lang="zh-TW" altLang="en-US" dirty="0" smtClean="0"/>
              <a:t>善用投資工具，加速財富的成長</a:t>
            </a:r>
          </a:p>
          <a:p>
            <a:r>
              <a:rPr lang="zh-TW" altLang="en-US" dirty="0" smtClean="0"/>
              <a:t>未來是現在一步一步的累積</a:t>
            </a:r>
            <a:endParaRPr lang="en-US" altLang="zh-TW" dirty="0" smtClean="0"/>
          </a:p>
          <a:p>
            <a:r>
              <a:rPr lang="zh-TW" altLang="en-US" dirty="0" smtClean="0"/>
              <a:t>提早做理財規劃，為自已的將來做準備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dirty="0" smtClean="0"/>
              <a:t>資料來源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https://tw.news.yahoo.com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 descr="12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2786058"/>
            <a:ext cx="2571768" cy="1525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</TotalTime>
  <Words>389</Words>
  <Application>Microsoft Office PowerPoint</Application>
  <PresentationFormat>如螢幕大小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夏至</vt:lpstr>
      <vt:lpstr>驚！近4成年輕上班族 存款不到10萬</vt:lpstr>
      <vt:lpstr>投影片 2</vt:lpstr>
      <vt:lpstr>為什麼年輕上班族存錢績效如此差？</vt:lpstr>
      <vt:lpstr>讓大部分上班族存錢效果不如預期的主要障礙有三個</vt:lpstr>
      <vt:lpstr>獲利超過20%的人選擇的投資工具</vt:lpstr>
      <vt:lpstr>提早理財、堅持紀律 35歲前就能存到第一桶金</vt:lpstr>
      <vt:lpstr>心得報告</vt:lpstr>
      <vt:lpstr>資料來源</vt:lpstr>
    </vt:vector>
  </TitlesOfParts>
  <Company>SkyUN.Org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驚！近4成年輕上班族 存款不到10萬</dc:title>
  <dc:creator>SkyUN.Org</dc:creator>
  <cp:lastModifiedBy>SkyUN.Org</cp:lastModifiedBy>
  <cp:revision>9</cp:revision>
  <dcterms:created xsi:type="dcterms:W3CDTF">2014-05-08T00:00:02Z</dcterms:created>
  <dcterms:modified xsi:type="dcterms:W3CDTF">2014-05-08T01:38:08Z</dcterms:modified>
</cp:coreProperties>
</file>