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24" r:id="rId2"/>
    <p:sldId id="326" r:id="rId3"/>
    <p:sldId id="258" r:id="rId4"/>
    <p:sldId id="327" r:id="rId5"/>
    <p:sldId id="328" r:id="rId6"/>
    <p:sldId id="260" r:id="rId7"/>
    <p:sldId id="261" r:id="rId8"/>
    <p:sldId id="263" r:id="rId9"/>
    <p:sldId id="264" r:id="rId10"/>
    <p:sldId id="266" r:id="rId11"/>
    <p:sldId id="269" r:id="rId12"/>
    <p:sldId id="270" r:id="rId13"/>
    <p:sldId id="272" r:id="rId14"/>
    <p:sldId id="275" r:id="rId15"/>
    <p:sldId id="278" r:id="rId16"/>
    <p:sldId id="281" r:id="rId17"/>
    <p:sldId id="283" r:id="rId18"/>
    <p:sldId id="286" r:id="rId19"/>
    <p:sldId id="287" r:id="rId20"/>
    <p:sldId id="288" r:id="rId21"/>
    <p:sldId id="323" r:id="rId22"/>
    <p:sldId id="294" r:id="rId23"/>
    <p:sldId id="295" r:id="rId24"/>
    <p:sldId id="296" r:id="rId25"/>
    <p:sldId id="297" r:id="rId26"/>
    <p:sldId id="298" r:id="rId27"/>
    <p:sldId id="303" r:id="rId28"/>
    <p:sldId id="299" r:id="rId29"/>
    <p:sldId id="300" r:id="rId30"/>
    <p:sldId id="302" r:id="rId31"/>
    <p:sldId id="307" r:id="rId32"/>
    <p:sldId id="310" r:id="rId33"/>
    <p:sldId id="313" r:id="rId34"/>
    <p:sldId id="314" r:id="rId35"/>
    <p:sldId id="315" r:id="rId36"/>
    <p:sldId id="316" r:id="rId37"/>
    <p:sldId id="317" r:id="rId38"/>
    <p:sldId id="318" r:id="rId39"/>
    <p:sldId id="319" r:id="rId40"/>
    <p:sldId id="320" r:id="rId41"/>
    <p:sldId id="321" r:id="rId42"/>
    <p:sldId id="322" r:id="rId43"/>
    <p:sldId id="330" r:id="rId44"/>
    <p:sldId id="329" r:id="rId45"/>
    <p:sldId id="289" r:id="rId46"/>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98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5" autoAdjust="0"/>
  </p:normalViewPr>
  <p:slideViewPr>
    <p:cSldViewPr>
      <p:cViewPr>
        <p:scale>
          <a:sx n="70" d="100"/>
          <a:sy n="70" d="100"/>
        </p:scale>
        <p:origin x="-763"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3A1E7297-1E59-4B40-8898-945714475F62}" type="datetimeFigureOut">
              <a:rPr lang="zh-TW" altLang="en-US" smtClean="0"/>
              <a:pPr/>
              <a:t>2012/9/27</a:t>
            </a:fld>
            <a:endParaRPr lang="zh-TW" altLang="en-US"/>
          </a:p>
        </p:txBody>
      </p:sp>
      <p:sp>
        <p:nvSpPr>
          <p:cNvPr id="4" name="頁尾版面配置區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EDC9AD73-B6AC-4EF2-98F2-FBF20D0819E4}" type="slidenum">
              <a:rPr lang="zh-TW" altLang="en-US" smtClean="0"/>
              <a:pPr/>
              <a:t>‹#›</a:t>
            </a:fld>
            <a:endParaRPr lang="zh-TW" altLang="en-US"/>
          </a:p>
        </p:txBody>
      </p:sp>
    </p:spTree>
    <p:extLst>
      <p:ext uri="{BB962C8B-B14F-4D97-AF65-F5344CB8AC3E}">
        <p14:creationId xmlns:p14="http://schemas.microsoft.com/office/powerpoint/2010/main" xmlns="" val="1407854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D4783A69-084A-497E-AC89-A031E75D367A}" type="datetimeFigureOut">
              <a:rPr lang="zh-TW" altLang="en-US" smtClean="0"/>
              <a:pPr/>
              <a:t>2012/9/27</a:t>
            </a:fld>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C59AC799-4C41-4B6E-91C9-AC333A856012}" type="slidenum">
              <a:rPr lang="zh-TW" altLang="en-US" smtClean="0"/>
              <a:pPr/>
              <a:t>‹#›</a:t>
            </a:fld>
            <a:endParaRPr lang="zh-TW" altLang="en-US"/>
          </a:p>
        </p:txBody>
      </p:sp>
    </p:spTree>
    <p:extLst>
      <p:ext uri="{BB962C8B-B14F-4D97-AF65-F5344CB8AC3E}">
        <p14:creationId xmlns:p14="http://schemas.microsoft.com/office/powerpoint/2010/main" xmlns="" val="30292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ppinventor.mit.edu/explore/content/what-app-inventor.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eta.appinventor.mit.edu/learn/setup/setupmac.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beta.appinventor.mit.edu/learn/setup/setupwindows.html" TargetMode="External"/><Relationship Id="rId4" Type="http://schemas.openxmlformats.org/officeDocument/2006/relationships/hyperlink" Target="http://beta.appinventor.mit.edu/learn/setup/setuplinux.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1"/>
            <a:r>
              <a:rPr lang="en-US" altLang="zh-TW" dirty="0" smtClean="0">
                <a:hlinkClick r:id="rId3"/>
              </a:rPr>
              <a:t>http://appinventor.mit.edu/explore/content/what-app-inventor.html</a:t>
            </a:r>
            <a:endParaRPr lang="en-US" altLang="zh-TW" dirty="0" smtClean="0"/>
          </a:p>
          <a:p>
            <a:pPr lvl="1"/>
            <a:r>
              <a:rPr lang="zh-TW" altLang="en-US" dirty="0" smtClean="0"/>
              <a:t>「</a:t>
            </a:r>
            <a:r>
              <a:rPr lang="en-US" altLang="zh-TW" dirty="0" smtClean="0"/>
              <a:t>The </a:t>
            </a:r>
            <a:r>
              <a:rPr lang="en-US" altLang="zh-TW" i="1" dirty="0" smtClean="0"/>
              <a:t>App Inventor Designer</a:t>
            </a:r>
            <a:r>
              <a:rPr lang="en-US" altLang="zh-TW" dirty="0" smtClean="0"/>
              <a:t>, where you select the components for your app.</a:t>
            </a:r>
          </a:p>
          <a:p>
            <a:pPr lvl="1"/>
            <a:r>
              <a:rPr lang="en-US" altLang="zh-TW" dirty="0" smtClean="0"/>
              <a:t>The </a:t>
            </a:r>
            <a:r>
              <a:rPr lang="en-US" altLang="zh-TW" i="1" dirty="0" smtClean="0"/>
              <a:t>App Inventor Blocks Editor</a:t>
            </a:r>
            <a:r>
              <a:rPr lang="en-US" altLang="zh-TW" dirty="0" smtClean="0"/>
              <a:t>, where you assemble program blocks that specify how the components should behave. You assemble programs visually, fitting pieces together like pieces of a puzzle.</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C59AC799-4C41-4B6E-91C9-AC333A856012}" type="slidenum">
              <a:rPr lang="zh-TW" altLang="en-US" smtClean="0"/>
              <a:pPr/>
              <a:t>5</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t>「</a:t>
            </a:r>
            <a:r>
              <a:rPr lang="zh-TW" altLang="zh-TW" sz="1200" dirty="0" smtClean="0"/>
              <a:t>麻省理工學院</a:t>
            </a:r>
            <a:r>
              <a:rPr lang="zh-TW" altLang="en-US" sz="1200" dirty="0" smtClean="0"/>
              <a:t>」向「</a:t>
            </a:r>
            <a:r>
              <a:rPr lang="en-US" altLang="zh-TW" sz="1200" dirty="0" smtClean="0"/>
              <a:t>Google</a:t>
            </a:r>
            <a:r>
              <a:rPr lang="zh-TW" altLang="en-US" sz="1200" dirty="0" smtClean="0"/>
              <a:t>」存取您的</a:t>
            </a:r>
            <a:r>
              <a:rPr lang="en-US" altLang="zh-TW" sz="1200" dirty="0" smtClean="0"/>
              <a:t>Google</a:t>
            </a:r>
            <a:r>
              <a:rPr lang="zh-TW" altLang="en-US" sz="1200" dirty="0" smtClean="0"/>
              <a:t>帳號的詳細說明如下：</a:t>
            </a:r>
            <a:endParaRPr lang="en-US" altLang="zh-TW" sz="1200" dirty="0" smtClean="0"/>
          </a:p>
          <a:p>
            <a:r>
              <a:rPr lang="zh-TW" altLang="en-US" dirty="0" smtClean="0">
                <a:effectLst/>
              </a:rPr>
              <a:t>「</a:t>
            </a:r>
            <a:endParaRPr lang="en-US" altLang="zh-TW" dirty="0" smtClean="0">
              <a:effectLst/>
            </a:endParaRPr>
          </a:p>
          <a:p>
            <a:r>
              <a:rPr lang="en-US" altLang="zh-TW" dirty="0" smtClean="0">
                <a:effectLst/>
              </a:rPr>
              <a:t>Google is not affiliated with the contents of </a:t>
            </a:r>
            <a:r>
              <a:rPr lang="en-US" altLang="zh-TW" b="1" dirty="0" smtClean="0">
                <a:effectLst/>
              </a:rPr>
              <a:t>MIT </a:t>
            </a:r>
            <a:r>
              <a:rPr lang="en-US" altLang="zh-TW" b="1" dirty="0" err="1" smtClean="0">
                <a:effectLst/>
              </a:rPr>
              <a:t>AppInventor</a:t>
            </a:r>
            <a:r>
              <a:rPr lang="en-US" altLang="zh-TW" b="1" dirty="0" smtClean="0">
                <a:effectLst/>
              </a:rPr>
              <a:t> Experimental</a:t>
            </a:r>
            <a:r>
              <a:rPr lang="en-US" altLang="zh-TW" dirty="0" smtClean="0">
                <a:effectLst/>
              </a:rPr>
              <a:t> or its owners. If you sign in, Google will share your email address with </a:t>
            </a:r>
            <a:r>
              <a:rPr lang="en-US" altLang="zh-TW" b="1" dirty="0" smtClean="0">
                <a:effectLst/>
              </a:rPr>
              <a:t>MIT </a:t>
            </a:r>
            <a:r>
              <a:rPr lang="en-US" altLang="zh-TW" b="1" dirty="0" err="1" smtClean="0">
                <a:effectLst/>
              </a:rPr>
              <a:t>AppInventor</a:t>
            </a:r>
            <a:r>
              <a:rPr lang="en-US" altLang="zh-TW" b="1" dirty="0" smtClean="0">
                <a:effectLst/>
              </a:rPr>
              <a:t> Experimental</a:t>
            </a:r>
            <a:r>
              <a:rPr lang="en-US" altLang="zh-TW" dirty="0" smtClean="0">
                <a:effectLst/>
              </a:rPr>
              <a:t> but not your password or any other personal information. </a:t>
            </a:r>
          </a:p>
          <a:p>
            <a:r>
              <a:rPr lang="zh-TW" altLang="en-US" dirty="0" smtClean="0">
                <a:effectLst/>
              </a:rPr>
              <a:t>」</a:t>
            </a:r>
            <a:endParaRPr lang="zh-TW" altLang="en-US" dirty="0" smtClean="0"/>
          </a:p>
          <a:p>
            <a:endParaRPr lang="en-US" altLang="zh-TW" dirty="0" smtClean="0">
              <a:effectLst/>
            </a:endParaRPr>
          </a:p>
        </p:txBody>
      </p:sp>
      <p:sp>
        <p:nvSpPr>
          <p:cNvPr id="4" name="投影片編號版面配置區 3"/>
          <p:cNvSpPr>
            <a:spLocks noGrp="1"/>
          </p:cNvSpPr>
          <p:nvPr>
            <p:ph type="sldNum" sz="quarter" idx="10"/>
          </p:nvPr>
        </p:nvSpPr>
        <p:spPr/>
        <p:txBody>
          <a:bodyPr/>
          <a:lstStyle/>
          <a:p>
            <a:fld id="{C59AC799-4C41-4B6E-91C9-AC333A856012}" type="slidenum">
              <a:rPr lang="zh-TW" altLang="en-US" smtClean="0"/>
              <a:pPr/>
              <a:t>23</a:t>
            </a:fld>
            <a:endParaRPr lang="zh-TW" altLang="en-US"/>
          </a:p>
        </p:txBody>
      </p:sp>
    </p:spTree>
    <p:extLst>
      <p:ext uri="{BB962C8B-B14F-4D97-AF65-F5344CB8AC3E}">
        <p14:creationId xmlns:p14="http://schemas.microsoft.com/office/powerpoint/2010/main" xmlns="" val="414911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9AC799-4C41-4B6E-91C9-AC333A856012}" type="slidenum">
              <a:rPr lang="zh-TW" altLang="en-US" smtClean="0"/>
              <a:pPr/>
              <a:t>25</a:t>
            </a:fld>
            <a:endParaRPr lang="zh-TW" altLang="en-US"/>
          </a:p>
        </p:txBody>
      </p:sp>
    </p:spTree>
    <p:extLst>
      <p:ext uri="{BB962C8B-B14F-4D97-AF65-F5344CB8AC3E}">
        <p14:creationId xmlns:p14="http://schemas.microsoft.com/office/powerpoint/2010/main" xmlns="" val="163472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有關模擬器的詳細說明如下：</a:t>
            </a:r>
            <a:endParaRPr lang="en-US" altLang="zh-TW" dirty="0" smtClean="0"/>
          </a:p>
          <a:p>
            <a:r>
              <a:rPr lang="zh-TW" altLang="en-US" dirty="0" smtClean="0"/>
              <a:t>「</a:t>
            </a:r>
            <a:endParaRPr lang="en-US" altLang="zh-TW" dirty="0" smtClean="0"/>
          </a:p>
          <a:p>
            <a:r>
              <a:rPr lang="en-US" altLang="zh-TW" dirty="0" smtClean="0"/>
              <a:t>Please wait. It can take 2 or 3 minutes for the emulator to become ready — even longer the first time.</a:t>
            </a:r>
          </a:p>
          <a:p>
            <a:r>
              <a:rPr lang="en-US" altLang="zh-TW" dirty="0" smtClean="0"/>
              <a:t>The emulator will be ready when the phone screen has a picture background as shown in the right image here. If it has a lock screen, as shown in the left, slide the bar with the green lock icon to the right to unlock it.</a:t>
            </a:r>
          </a:p>
          <a:p>
            <a:r>
              <a:rPr lang="en-US" altLang="zh-TW" dirty="0" smtClean="0"/>
              <a:t>Even after the picture appears, continue to wait for the emulator to finish preparing the SD card: watch the notification area at the top of the emulator screen.</a:t>
            </a:r>
          </a:p>
          <a:p>
            <a:r>
              <a:rPr lang="en-US" altLang="zh-TW" dirty="0" smtClean="0"/>
              <a:t>When the emulator is ready, choose it from the Connect to Device menu to connect</a:t>
            </a:r>
          </a:p>
          <a:p>
            <a:r>
              <a:rPr lang="en-US" altLang="zh-TW" dirty="0" smtClean="0"/>
              <a:t> </a:t>
            </a:r>
          </a:p>
          <a:p>
            <a:r>
              <a:rPr lang="en-US" altLang="zh-TW" dirty="0" smtClean="0"/>
              <a:t>The Troubleshooting Guide at http://beta.appinventor.mit.edu/learn/troubleshooting.html may provide further help.</a:t>
            </a:r>
          </a:p>
          <a:p>
            <a:r>
              <a:rPr lang="zh-TW" altLang="en-US" dirty="0" smtClean="0"/>
              <a:t>」</a:t>
            </a:r>
          </a:p>
          <a:p>
            <a:endParaRPr lang="zh-TW" altLang="en-US" dirty="0"/>
          </a:p>
        </p:txBody>
      </p:sp>
      <p:sp>
        <p:nvSpPr>
          <p:cNvPr id="4" name="投影片編號版面配置區 3"/>
          <p:cNvSpPr>
            <a:spLocks noGrp="1"/>
          </p:cNvSpPr>
          <p:nvPr>
            <p:ph type="sldNum" sz="quarter" idx="10"/>
          </p:nvPr>
        </p:nvSpPr>
        <p:spPr/>
        <p:txBody>
          <a:bodyPr/>
          <a:lstStyle/>
          <a:p>
            <a:fld id="{C59AC799-4C41-4B6E-91C9-AC333A856012}" type="slidenum">
              <a:rPr lang="zh-TW" altLang="en-US" smtClean="0"/>
              <a:pPr/>
              <a:t>39</a:t>
            </a:fld>
            <a:endParaRPr lang="zh-TW" altLang="en-US"/>
          </a:p>
        </p:txBody>
      </p:sp>
    </p:spTree>
    <p:extLst>
      <p:ext uri="{BB962C8B-B14F-4D97-AF65-F5344CB8AC3E}">
        <p14:creationId xmlns:p14="http://schemas.microsoft.com/office/powerpoint/2010/main" xmlns="" val="176296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9AC799-4C41-4B6E-91C9-AC333A856012}" type="slidenum">
              <a:rPr lang="zh-TW" altLang="en-US" smtClean="0"/>
              <a:pPr/>
              <a:t>40</a:t>
            </a:fld>
            <a:endParaRPr lang="zh-TW" altLang="en-US"/>
          </a:p>
        </p:txBody>
      </p:sp>
    </p:spTree>
    <p:extLst>
      <p:ext uri="{BB962C8B-B14F-4D97-AF65-F5344CB8AC3E}">
        <p14:creationId xmlns:p14="http://schemas.microsoft.com/office/powerpoint/2010/main" xmlns="" val="14580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fld id="{34B12C3F-848B-492E-A3E6-532A0DF1F6F8}" type="slidenum">
              <a:rPr kumimoji="0" lang="zh-TW" altLang="en-US" smtClean="0">
                <a:latin typeface="Calibri" pitchFamily="34" charset="0"/>
              </a:rPr>
              <a:pPr eaLnBrk="1" fontAlgn="base" hangingPunct="1">
                <a:spcBef>
                  <a:spcPct val="0"/>
                </a:spcBef>
                <a:spcAft>
                  <a:spcPct val="0"/>
                </a:spcAft>
              </a:pPr>
              <a:t>8</a:t>
            </a:fld>
            <a:endParaRPr kumimoji="0" lang="en-US" altLang="zh-TW"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smtClean="0"/>
              <a:t>輸入所需資料說明如下：</a:t>
            </a:r>
            <a:endParaRPr lang="en-US" altLang="zh-TW" dirty="0" smtClean="0"/>
          </a:p>
          <a:p>
            <a:pPr eaLnBrk="1" hangingPunct="1">
              <a:spcBef>
                <a:spcPct val="0"/>
              </a:spcBef>
            </a:pPr>
            <a:r>
              <a:rPr lang="zh-TW" altLang="en-US" dirty="0" smtClean="0"/>
              <a:t>「</a:t>
            </a:r>
            <a:endParaRPr lang="en-US" altLang="zh-TW" dirty="0" smtClean="0"/>
          </a:p>
          <a:p>
            <a:pPr eaLnBrk="1" hangingPunct="1">
              <a:spcBef>
                <a:spcPct val="0"/>
              </a:spcBef>
            </a:pPr>
            <a:r>
              <a:rPr lang="zh-TW" altLang="en-US" dirty="0" smtClean="0"/>
              <a:t>１</a:t>
            </a:r>
            <a:r>
              <a:rPr lang="en-US" altLang="zh-TW" dirty="0" smtClean="0"/>
              <a:t>‧</a:t>
            </a:r>
            <a:r>
              <a:rPr lang="zh-TW" altLang="en-US" dirty="0" smtClean="0"/>
              <a:t>名稱：姓氏、名字</a:t>
            </a:r>
          </a:p>
          <a:p>
            <a:pPr eaLnBrk="1" hangingPunct="1">
              <a:spcBef>
                <a:spcPct val="0"/>
              </a:spcBef>
            </a:pPr>
            <a:r>
              <a:rPr lang="zh-TW" altLang="en-US" dirty="0" smtClean="0"/>
              <a:t>２</a:t>
            </a:r>
            <a:r>
              <a:rPr lang="en-US" altLang="zh-TW" dirty="0" smtClean="0"/>
              <a:t>‧</a:t>
            </a:r>
            <a:r>
              <a:rPr lang="zh-TW" altLang="en-US" dirty="0" smtClean="0"/>
              <a:t>選擇您的使用者名稱：</a:t>
            </a:r>
            <a:r>
              <a:rPr lang="en-US" altLang="zh-TW" dirty="0" smtClean="0"/>
              <a:t>xxxx@gmail.com</a:t>
            </a:r>
          </a:p>
          <a:p>
            <a:pPr eaLnBrk="1" hangingPunct="1">
              <a:spcBef>
                <a:spcPct val="0"/>
              </a:spcBef>
            </a:pPr>
            <a:r>
              <a:rPr lang="zh-TW" altLang="en-US" dirty="0" smtClean="0"/>
              <a:t>３</a:t>
            </a:r>
            <a:r>
              <a:rPr lang="en-US" altLang="zh-TW" dirty="0" smtClean="0"/>
              <a:t>‧</a:t>
            </a:r>
            <a:r>
              <a:rPr lang="zh-TW" altLang="en-US" dirty="0" smtClean="0"/>
              <a:t>建立密碼、確認密碼 </a:t>
            </a:r>
          </a:p>
          <a:p>
            <a:pPr eaLnBrk="1" hangingPunct="1">
              <a:spcBef>
                <a:spcPct val="0"/>
              </a:spcBef>
            </a:pPr>
            <a:r>
              <a:rPr lang="zh-TW" altLang="en-US" dirty="0" smtClean="0"/>
              <a:t>４</a:t>
            </a:r>
            <a:r>
              <a:rPr lang="en-US" altLang="zh-TW" dirty="0" smtClean="0"/>
              <a:t>‧</a:t>
            </a:r>
            <a:r>
              <a:rPr lang="zh-TW" altLang="en-US" dirty="0" smtClean="0"/>
              <a:t>生日：</a:t>
            </a:r>
            <a:r>
              <a:rPr lang="en-US" altLang="zh-TW" dirty="0" smtClean="0"/>
              <a:t>YYYY</a:t>
            </a:r>
            <a:r>
              <a:rPr lang="zh-TW" altLang="en-US" dirty="0" smtClean="0"/>
              <a:t>年</a:t>
            </a:r>
            <a:r>
              <a:rPr lang="en-US" altLang="zh-TW" dirty="0" smtClean="0"/>
              <a:t>MM</a:t>
            </a:r>
            <a:r>
              <a:rPr lang="zh-TW" altLang="en-US" dirty="0" smtClean="0"/>
              <a:t>月</a:t>
            </a:r>
            <a:r>
              <a:rPr lang="en-US" altLang="zh-TW" dirty="0" smtClean="0"/>
              <a:t>DD</a:t>
            </a:r>
            <a:r>
              <a:rPr lang="zh-TW" altLang="en-US" dirty="0" smtClean="0"/>
              <a:t>日</a:t>
            </a:r>
          </a:p>
          <a:p>
            <a:pPr eaLnBrk="1" hangingPunct="1">
              <a:spcBef>
                <a:spcPct val="0"/>
              </a:spcBef>
            </a:pPr>
            <a:r>
              <a:rPr lang="zh-TW" altLang="en-US" dirty="0" smtClean="0"/>
              <a:t>５</a:t>
            </a:r>
            <a:r>
              <a:rPr lang="en-US" altLang="zh-TW" dirty="0" smtClean="0"/>
              <a:t>‧</a:t>
            </a:r>
            <a:r>
              <a:rPr lang="zh-TW" altLang="en-US" dirty="0" smtClean="0"/>
              <a:t>性別：男生、女生</a:t>
            </a:r>
          </a:p>
          <a:p>
            <a:pPr eaLnBrk="1" hangingPunct="1">
              <a:spcBef>
                <a:spcPct val="0"/>
              </a:spcBef>
            </a:pPr>
            <a:r>
              <a:rPr lang="zh-TW" altLang="en-US" dirty="0" smtClean="0"/>
              <a:t>６</a:t>
            </a:r>
            <a:r>
              <a:rPr lang="en-US" altLang="zh-TW" dirty="0" smtClean="0"/>
              <a:t>‧</a:t>
            </a:r>
            <a:r>
              <a:rPr lang="zh-TW" altLang="en-US" dirty="0" smtClean="0"/>
              <a:t>行動電話</a:t>
            </a:r>
          </a:p>
          <a:p>
            <a:pPr eaLnBrk="1" hangingPunct="1">
              <a:spcBef>
                <a:spcPct val="0"/>
              </a:spcBef>
            </a:pPr>
            <a:r>
              <a:rPr lang="zh-TW" altLang="en-US" dirty="0" smtClean="0"/>
              <a:t>７</a:t>
            </a:r>
            <a:r>
              <a:rPr lang="en-US" altLang="zh-TW" dirty="0" smtClean="0"/>
              <a:t>‧</a:t>
            </a:r>
            <a:r>
              <a:rPr lang="zh-TW" altLang="en-US" dirty="0" smtClean="0"/>
              <a:t>您目前的電子郵件地址 </a:t>
            </a:r>
          </a:p>
          <a:p>
            <a:pPr eaLnBrk="1" hangingPunct="1">
              <a:spcBef>
                <a:spcPct val="0"/>
              </a:spcBef>
            </a:pPr>
            <a:r>
              <a:rPr lang="zh-TW" altLang="en-US" dirty="0" smtClean="0"/>
              <a:t>８</a:t>
            </a:r>
            <a:r>
              <a:rPr lang="en-US" altLang="zh-TW" dirty="0" smtClean="0"/>
              <a:t>‧</a:t>
            </a:r>
            <a:r>
              <a:rPr lang="zh-TW" altLang="en-US" dirty="0" smtClean="0"/>
              <a:t>協助我們排除自動程式：防止機器人的亂數影像（請輸入這兩個字）</a:t>
            </a:r>
          </a:p>
          <a:p>
            <a:pPr eaLnBrk="1" hangingPunct="1">
              <a:spcBef>
                <a:spcPct val="0"/>
              </a:spcBef>
            </a:pPr>
            <a:r>
              <a:rPr lang="zh-TW" altLang="en-US" dirty="0" smtClean="0"/>
              <a:t>９</a:t>
            </a:r>
            <a:r>
              <a:rPr lang="en-US" altLang="zh-TW" dirty="0" smtClean="0"/>
              <a:t>‧</a:t>
            </a:r>
            <a:r>
              <a:rPr lang="zh-TW" altLang="en-US" dirty="0" smtClean="0"/>
              <a:t>地區：台灣、日本</a:t>
            </a:r>
            <a:r>
              <a:rPr lang="en-US" altLang="zh-TW" dirty="0" smtClean="0"/>
              <a:t>... </a:t>
            </a:r>
          </a:p>
          <a:p>
            <a:pPr eaLnBrk="1" hangingPunct="1">
              <a:spcBef>
                <a:spcPct val="0"/>
              </a:spcBef>
            </a:pPr>
            <a:r>
              <a:rPr lang="zh-TW" altLang="en-US" dirty="0" smtClean="0"/>
              <a:t>１０</a:t>
            </a:r>
            <a:r>
              <a:rPr lang="en-US" altLang="zh-TW" dirty="0" smtClean="0"/>
              <a:t>‧Google</a:t>
            </a:r>
            <a:r>
              <a:rPr lang="zh-TW" altLang="en-US" dirty="0" smtClean="0"/>
              <a:t>條款：</a:t>
            </a:r>
          </a:p>
          <a:p>
            <a:pPr eaLnBrk="1" hangingPunct="1">
              <a:spcBef>
                <a:spcPct val="0"/>
              </a:spcBef>
            </a:pPr>
            <a:r>
              <a:rPr lang="zh-TW" altLang="en-US" dirty="0" smtClean="0"/>
              <a:t>１０－１</a:t>
            </a:r>
            <a:r>
              <a:rPr lang="en-US" altLang="zh-TW" dirty="0" smtClean="0"/>
              <a:t>‧</a:t>
            </a:r>
            <a:r>
              <a:rPr lang="zh-TW" altLang="en-US" dirty="0" smtClean="0"/>
              <a:t>我同意 </a:t>
            </a:r>
            <a:r>
              <a:rPr lang="en-US" altLang="zh-TW" dirty="0" smtClean="0"/>
              <a:t>Google《</a:t>
            </a:r>
            <a:r>
              <a:rPr lang="zh-TW" altLang="en-US" dirty="0" smtClean="0"/>
              <a:t>服務條款</a:t>
            </a:r>
            <a:r>
              <a:rPr lang="en-US" altLang="zh-TW" dirty="0" smtClean="0"/>
              <a:t>》</a:t>
            </a:r>
            <a:r>
              <a:rPr lang="zh-TW" altLang="en-US" dirty="0" smtClean="0"/>
              <a:t>及</a:t>
            </a:r>
            <a:r>
              <a:rPr lang="en-US" altLang="zh-TW" dirty="0" smtClean="0"/>
              <a:t>《</a:t>
            </a:r>
            <a:r>
              <a:rPr lang="zh-TW" altLang="en-US" dirty="0" smtClean="0"/>
              <a:t>隱私權政策</a:t>
            </a:r>
            <a:r>
              <a:rPr lang="en-US" altLang="zh-TW" dirty="0" smtClean="0"/>
              <a:t>》</a:t>
            </a:r>
          </a:p>
          <a:p>
            <a:pPr eaLnBrk="1" hangingPunct="1">
              <a:spcBef>
                <a:spcPct val="0"/>
              </a:spcBef>
            </a:pPr>
            <a:r>
              <a:rPr lang="zh-TW" altLang="en-US" dirty="0" smtClean="0"/>
              <a:t>１０－２</a:t>
            </a:r>
            <a:r>
              <a:rPr lang="en-US" altLang="zh-TW" dirty="0" smtClean="0"/>
              <a:t>‧Google </a:t>
            </a:r>
            <a:r>
              <a:rPr lang="zh-TW" altLang="en-US" dirty="0" smtClean="0"/>
              <a:t>可使用我的帳戶資訊，在 </a:t>
            </a:r>
            <a:r>
              <a:rPr lang="en-US" altLang="zh-TW" dirty="0" smtClean="0"/>
              <a:t>Google </a:t>
            </a:r>
            <a:r>
              <a:rPr lang="zh-TW" altLang="en-US" dirty="0" smtClean="0"/>
              <a:t>以外的網站為我提供個人化的推薦內容和廣告。關於個人化服務。</a:t>
            </a:r>
            <a:endParaRPr lang="en-US" altLang="zh-TW" dirty="0" smtClean="0"/>
          </a:p>
          <a:p>
            <a:pPr eaLnBrk="1" hangingPunct="1">
              <a:spcBef>
                <a:spcPct val="0"/>
              </a:spcBef>
            </a:pPr>
            <a:r>
              <a:rPr lang="zh-TW" altLang="en-US" dirty="0" smtClean="0"/>
              <a:t>」</a:t>
            </a:r>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fld id="{8D47243E-9903-498F-B7F1-744363695C8B}" type="slidenum">
              <a:rPr kumimoji="0" lang="zh-TW" altLang="en-US" smtClean="0">
                <a:latin typeface="Calibri" pitchFamily="34" charset="0"/>
              </a:rPr>
              <a:pPr eaLnBrk="1" fontAlgn="base" hangingPunct="1">
                <a:spcBef>
                  <a:spcPct val="0"/>
                </a:spcBef>
                <a:spcAft>
                  <a:spcPct val="0"/>
                </a:spcAft>
              </a:pPr>
              <a:t>9</a:t>
            </a:fld>
            <a:endParaRPr kumimoji="0" lang="en-US" altLang="zh-TW"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4" name="投影片編號版面配置區 3"/>
          <p:cNvSpPr>
            <a:spLocks noGrp="1"/>
          </p:cNvSpPr>
          <p:nvPr>
            <p:ph type="sldNum" sz="quarter" idx="5"/>
          </p:nvPr>
        </p:nvSpPr>
        <p:spPr/>
        <p:txBody>
          <a:bodyPr/>
          <a:lstStyle/>
          <a:p>
            <a:pPr>
              <a:defRPr/>
            </a:pPr>
            <a:fld id="{0BE5F5A1-0F22-40B4-9A11-2B6117CC746E}" type="slidenum">
              <a:rPr lang="zh-TW" altLang="en-US" smtClean="0"/>
              <a:pPr>
                <a:defRPr/>
              </a:pPr>
              <a:t>13</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在頁面的下方有兩個聯結點，分別為「安裝說明」、「系統需求」。</a:t>
            </a:r>
            <a:endParaRPr lang="en-US" altLang="zh-TW" smtClean="0"/>
          </a:p>
          <a:p>
            <a:pPr eaLnBrk="1" hangingPunct="1"/>
            <a:r>
              <a:rPr lang="zh-TW" altLang="en-US" smtClean="0"/>
              <a:t>在「系統需求」下我可以查看，安裝</a:t>
            </a:r>
            <a:r>
              <a:rPr lang="en-US" altLang="zh-TW" smtClean="0"/>
              <a:t>Java</a:t>
            </a:r>
            <a:r>
              <a:rPr lang="zh-TW" altLang="en-US" smtClean="0"/>
              <a:t> </a:t>
            </a:r>
            <a:r>
              <a:rPr lang="en-US" altLang="zh-TW" smtClean="0"/>
              <a:t>JDK</a:t>
            </a:r>
            <a:r>
              <a:rPr lang="zh-TW" altLang="en-US" smtClean="0"/>
              <a:t>基本需求的說明。</a:t>
            </a:r>
            <a:endParaRPr lang="en-US" altLang="zh-TW" smtClean="0"/>
          </a:p>
          <a:p>
            <a:pPr eaLnBrk="1" hangingPunct="1"/>
            <a:r>
              <a:rPr lang="zh-TW" altLang="en-US" smtClean="0"/>
              <a:t>該說明如下：</a:t>
            </a:r>
            <a:endParaRPr lang="en-US" altLang="zh-TW" smtClean="0"/>
          </a:p>
          <a:p>
            <a:pPr eaLnBrk="1" hangingPunct="1"/>
            <a:r>
              <a:rPr lang="zh-TW" altLang="en-US" smtClean="0"/>
              <a:t>「</a:t>
            </a:r>
            <a:endParaRPr lang="en-US" altLang="zh-TW" smtClean="0"/>
          </a:p>
          <a:p>
            <a:pPr eaLnBrk="1" hangingPunct="1"/>
            <a:r>
              <a:rPr lang="en-US" altLang="zh-TW" smtClean="0"/>
              <a:t>Windows </a:t>
            </a:r>
            <a:r>
              <a:rPr lang="zh-TW" altLang="en-US" smtClean="0"/>
              <a:t>系統需求：</a:t>
            </a:r>
          </a:p>
          <a:p>
            <a:pPr eaLnBrk="1" hangingPunct="1"/>
            <a:r>
              <a:rPr lang="en-US" altLang="zh-TW" smtClean="0"/>
              <a:t>Windows 7</a:t>
            </a:r>
            <a:r>
              <a:rPr lang="zh-TW" altLang="en-US" smtClean="0"/>
              <a:t>、</a:t>
            </a:r>
            <a:r>
              <a:rPr lang="en-US" altLang="zh-TW" smtClean="0"/>
              <a:t>Vista</a:t>
            </a:r>
            <a:r>
              <a:rPr lang="zh-TW" altLang="en-US" smtClean="0"/>
              <a:t>、</a:t>
            </a:r>
            <a:r>
              <a:rPr lang="en-US" altLang="zh-TW" smtClean="0"/>
              <a:t>Windows XP</a:t>
            </a:r>
            <a:r>
              <a:rPr lang="zh-TW" altLang="en-US" smtClean="0"/>
              <a:t>、</a:t>
            </a:r>
            <a:r>
              <a:rPr lang="en-US" altLang="zh-TW" smtClean="0"/>
              <a:t>Windows Server 2008</a:t>
            </a:r>
          </a:p>
          <a:p>
            <a:pPr eaLnBrk="1" hangingPunct="1"/>
            <a:r>
              <a:rPr lang="zh-TW" altLang="en-US" smtClean="0"/>
              <a:t>支援 </a:t>
            </a:r>
            <a:r>
              <a:rPr lang="en-US" altLang="zh-TW" smtClean="0"/>
              <a:t>Intel </a:t>
            </a:r>
            <a:r>
              <a:rPr lang="zh-TW" altLang="en-US" smtClean="0"/>
              <a:t>及百分之百相容的處理器。建議使用 </a:t>
            </a:r>
            <a:r>
              <a:rPr lang="en-US" altLang="zh-TW" smtClean="0"/>
              <a:t>Pentium 166MHz </a:t>
            </a:r>
            <a:r>
              <a:rPr lang="zh-TW" altLang="en-US" smtClean="0"/>
              <a:t>或更快的處理器，至少具備 </a:t>
            </a:r>
            <a:r>
              <a:rPr lang="en-US" altLang="zh-TW" smtClean="0"/>
              <a:t>64MB </a:t>
            </a:r>
            <a:r>
              <a:rPr lang="zh-TW" altLang="en-US" smtClean="0"/>
              <a:t>的實體 </a:t>
            </a:r>
            <a:r>
              <a:rPr lang="en-US" altLang="zh-TW" smtClean="0"/>
              <a:t>RAM</a:t>
            </a:r>
            <a:r>
              <a:rPr lang="zh-TW" altLang="en-US" smtClean="0"/>
              <a:t>。最少還需要 </a:t>
            </a:r>
            <a:r>
              <a:rPr lang="en-US" altLang="zh-TW" smtClean="0"/>
              <a:t>98MB </a:t>
            </a:r>
            <a:r>
              <a:rPr lang="zh-TW" altLang="en-US" smtClean="0"/>
              <a:t>的可用磁碟空間。 </a:t>
            </a:r>
            <a:endParaRPr lang="en-US" altLang="zh-TW" smtClean="0"/>
          </a:p>
          <a:p>
            <a:pPr eaLnBrk="1" hangingPunct="1"/>
            <a:r>
              <a:rPr lang="zh-TW" altLang="en-US" smtClean="0"/>
              <a:t>」</a:t>
            </a:r>
          </a:p>
          <a:p>
            <a:pPr eaLnBrk="1" hangingPunct="1"/>
            <a:endParaRPr lang="en-US" altLang="zh-TW" smtClean="0"/>
          </a:p>
          <a:p>
            <a:pPr eaLnBrk="1" hangingPunct="1"/>
            <a:r>
              <a:rPr lang="zh-TW" altLang="en-US" smtClean="0"/>
              <a:t>一般使用者授權合約如下：</a:t>
            </a:r>
            <a:endParaRPr lang="en-US" altLang="zh-TW" smtClean="0"/>
          </a:p>
          <a:p>
            <a:pPr eaLnBrk="1" hangingPunct="1"/>
            <a:r>
              <a:rPr lang="zh-TW" altLang="en-US" smtClean="0"/>
              <a:t>「</a:t>
            </a:r>
            <a:endParaRPr lang="en-US" altLang="zh-TW" smtClean="0"/>
          </a:p>
          <a:p>
            <a:pPr eaLnBrk="1" hangingPunct="1"/>
            <a:r>
              <a:rPr lang="en-US" altLang="zh-TW" smtClean="0"/>
              <a:t>Oracle Binary Code License Agreement for the Java SE Platform Products and JavaFX</a:t>
            </a:r>
          </a:p>
          <a:p>
            <a:pPr eaLnBrk="1" hangingPunct="1"/>
            <a:r>
              <a:rPr lang="en-US" altLang="zh-TW" smtClean="0"/>
              <a:t>ORACLE AMERICA, INC. ("ORACLE"), FOR AND ON BEHALF OF ITSELF AND ITS SUBSIDIARIES AND AFFILIATES UNDER COMMON CONTROL, IS WILLING TO LICENSE THE SOFTWARE TO YOU ONLY UPON THE CONDITION THAT YOU ACCEPT ALL OF THE TERMS  CONTAINED IN THIS BINARY CODE LICENSE AGREEMENT AND SUPPLEMENTAL LICENSE TERMS (COLLECTIVELY "AGREEMENT").  PLEASE READ THE AGREEMENT CAREFULLY.  BY SELECTING THE "ACCEPT LICENSE AGREEMENT" (OR THE EQUIVALENT) BUTTON AND/OR BY USING THE SOFTWARE YOU ACKNOWLEDGE THAT YOU HAVE READ THE TERMS AND AGREE TO THEM.  IF YOU ARE AGREEING TO THESE TERMS ON BEHALF OF A COMPANY OR OTHER LEGAL ENTITY, YOU REPRESENT THAT YOU HAVE THE LEGAL AUTHORITY TO BIND THE LEGAL ENTITY TO THESE TERMS.  IF YOU DO NOT HAVE SUCH AUTHORITY, OR IF YOU DO NOT WISH TO BE BOUND BY THE TERMS, THEN SELECT THE "DECLINE LICENSE AGREEMENT" (OR THE EQUIVALENT) BUTTON AND YOU MUST NOT USE THE SOFTWARE ON THIS SITE OR ANY OTHER MEDIA ON WHICH THE SOFTWARE IS CONTAINED.</a:t>
            </a:r>
          </a:p>
          <a:p>
            <a:pPr eaLnBrk="1" hangingPunct="1"/>
            <a:endParaRPr lang="en-US" altLang="zh-TW" smtClean="0"/>
          </a:p>
          <a:p>
            <a:pPr eaLnBrk="1" hangingPunct="1"/>
            <a:r>
              <a:rPr lang="en-US" altLang="zh-TW" smtClean="0"/>
              <a:t>1.  DEFINITIONS.  "Software" means the software identified above in binary form that you selected for download, install or use (in the version You selected for download, install or use) from Oracle or its authorized licensees, any other machine readable materials (including, but not limited to, libraries, source files, header files, and data files), any updates or error corrections provided by Oracle, and any user manuals, programming guides and other documentation provided to you by Oracle under this Agreement.  "General Purpose Desktop Computers and Servers" means computers,  including desktop and laptop computers, or servers, used for general  computing functions under end user control (such as but not specifically  limited to email, general purpose Internet browsing, and office suite  productivity tools).  The use of Software in systems and solutions that provide dedicated functionality (other than as mentioned above) or designed  for use in embedded or function-specific software applications, for example but not limited to: Software embedded in or bundled with industrial control systems, wireless mobile telephones, wireless handheld devices, netbooks, kiosks, TV/STB, Blu-ray Disc devices, telematics and network control switching equipment, printers and storage management systems, and other related systems are excluded from this definition and not licensed under this  Agreement.  "Programs" means (a) Java technology applets and applications  intended to run on the Java Platform, Standard Edition platform on Java-enabled General Purpose Desktop Computers and Servers; and (b) JavaFX technology applications intended to run on the JavaFX Runtime on JavaFX-enabled General Purpose Desktop Computers and Servers.  “Commercial Features” means those features identified in Table 1-1 (Commercial Features In Java SE Product Editions) of the Java SE documentation accessible at  http://www.oracle.com/technetwork/java/javase/documentation/index.html.  “README File” means the README file for the Software accessible at http://www.oracle.com/technetwork/java/javase/documentation/index.html.</a:t>
            </a:r>
          </a:p>
          <a:p>
            <a:pPr eaLnBrk="1" hangingPunct="1"/>
            <a:endParaRPr lang="en-US" altLang="zh-TW" smtClean="0"/>
          </a:p>
          <a:p>
            <a:pPr eaLnBrk="1" hangingPunct="1"/>
            <a:r>
              <a:rPr lang="en-US" altLang="zh-TW" smtClean="0"/>
              <a:t>2.  LICENSE TO USE.  Subject to the terms and conditions of this Agreement   including, but not limited to, the Java Technology Restrictions of the  Supplemental License Terms, Oracle grants you a non-exclusive, non-transferable, limited license without license fees to reproduce and use internally the Software complete and unmodified for the sole purpose of  running Programs.  THE LICENSE SET FORTH IN THIS SECTION 2 DOES NOT EXTEND TO THE COMMERCIAL FEATURES.  YOUR RIGHTS AND OBLIGATIONS RELATED TO THE COMMERCIAL FEATURES ARE AS SET FORTH IN THE SUPPLEMENTAL TERMS ALONG WITH ADDITIONAL LICENSES FOR DEVELOPERS AND PUBLISHERS.</a:t>
            </a:r>
          </a:p>
          <a:p>
            <a:pPr eaLnBrk="1" hangingPunct="1"/>
            <a:endParaRPr lang="en-US" altLang="zh-TW" smtClean="0"/>
          </a:p>
          <a:p>
            <a:pPr eaLnBrk="1" hangingPunct="1"/>
            <a:r>
              <a:rPr lang="en-US" altLang="zh-TW" smtClean="0"/>
              <a:t> 3.  RESTRICTIONS.  Software is copyrighted.  Title to Software and all associated intellectual property rights is retained by Oracle and/or its licensors.  Unless enforcement is prohibited by applicable law, you may not modify, decompile, or reverse engineer Software.  You acknowledge that the Software is developed for general use in a variety of information management applications; it is not developed or intended for use in any inherently dangerous applications, including applications that may create a risk of personal injury. If you use the Software in dangerous applications, then you shall be responsible to take all appropriate fail-safe, backup, redundancy, and other measures to ensure its safe use.  Oracle disclaims any express or implied warranty of fitness for such uses.  No right, title or interest in or to any trademark, service mark, logo or trade name of Oracle or its licensors is granted under this Agreement.  Additional restrictions for developers and/or publishers licenses are set forth in the Supplemental License Terms.</a:t>
            </a:r>
          </a:p>
          <a:p>
            <a:pPr eaLnBrk="1" hangingPunct="1"/>
            <a:endParaRPr lang="en-US" altLang="zh-TW" smtClean="0"/>
          </a:p>
          <a:p>
            <a:pPr eaLnBrk="1" hangingPunct="1"/>
            <a:r>
              <a:rPr lang="en-US" altLang="zh-TW" smtClean="0"/>
              <a:t> 4.  DISCLAIMER OF WARRANTY.  THE SOFTWARE IS PROVIDED "AS IS" WITHOUT WARRANTY OF ANY KIND.  ORACLE FURTHER DISCLAIMS ALL WARRANTIES, EXPRESS AND IMPLIED, INCLUDING WITHOUT LIMITATION, ANY IMPLIED WARRANTIES OF MERCHANTABILITY, FITNESS FOR A PARTICULAR PURPOSE OR NONINFRINGEMENT.  </a:t>
            </a:r>
          </a:p>
          <a:p>
            <a:pPr eaLnBrk="1" hangingPunct="1"/>
            <a:endParaRPr lang="en-US" altLang="zh-TW" smtClean="0"/>
          </a:p>
          <a:p>
            <a:pPr eaLnBrk="1" hangingPunct="1"/>
            <a:r>
              <a:rPr lang="en-US" altLang="zh-TW" smtClean="0"/>
              <a:t> 5.  LIMITATION OF LIABILITY.  IN NO EVENT SHALL ORACLE BE LIABLE FOR ANY INDIRECT, INCIDENTAL, SPECIAL, PUNITIVE OR CONSEQUENTIAL DAMAGES, OR DAMAGES FOR LOSS OF PROFITS, REVENUE, DATA OR DATA USE, INCURRED BY YOU OR ANY THIRD PARTY, WHETHER IN AN ACTION IN CONTRACT OR TORT, EVEN IF ORACLE HAS BEEN ADVISED OF THE POSSIBILITY OF SUCH DAMAGES. ORACLE'S ENTIRE LIABILITY FOR DAMAGES HEREUNDER SHALL IN NO EVENT EXCEED ONE THOUSAND DOLLARS (U.S. $1,000). </a:t>
            </a:r>
          </a:p>
          <a:p>
            <a:pPr eaLnBrk="1" hangingPunct="1"/>
            <a:endParaRPr lang="en-US" altLang="zh-TW" smtClean="0"/>
          </a:p>
          <a:p>
            <a:pPr eaLnBrk="1" hangingPunct="1"/>
            <a:r>
              <a:rPr lang="en-US" altLang="zh-TW" smtClean="0"/>
              <a:t> 6.  TERMINATION.  This Agreement is effective until terminated.  You may terminate this Agreement at any time by destroying all copies of Software.  This Agreement will terminate immediately without notice from Oracle if you  fail to comply with any provision of this Agreement.  Either party may  terminate this Agreement immediately should any Software become, or in either party's opinion be likely to become, the subject of a claim of infringement  of any intellectual property right.  Upon termination, you must destroy all copies of Software.</a:t>
            </a:r>
          </a:p>
          <a:p>
            <a:pPr eaLnBrk="1" hangingPunct="1"/>
            <a:endParaRPr lang="en-US" altLang="zh-TW" smtClean="0"/>
          </a:p>
          <a:p>
            <a:pPr eaLnBrk="1" hangingPunct="1"/>
            <a:r>
              <a:rPr lang="en-US" altLang="zh-TW" smtClean="0"/>
              <a:t>7.  EXPORT  REGULATIONS.  You agree that U.S. export control laws and other applicable export and import laws govern your use of the Software, including technical data; additional information can be found on Oracle's Global Trade Compliance web site (http://www.oracle.com/products/export). You agree that neither the Software nor any direct product thereof will be exported, directly, or indirectly, in violation of these laws, or will be used for any purpose prohibited by these laws including, without limitation, nuclear, chemical, or biological weapons proliferation.  </a:t>
            </a:r>
          </a:p>
          <a:p>
            <a:pPr eaLnBrk="1" hangingPunct="1"/>
            <a:endParaRPr lang="en-US" altLang="zh-TW" smtClean="0"/>
          </a:p>
          <a:p>
            <a:pPr eaLnBrk="1" hangingPunct="1"/>
            <a:r>
              <a:rPr lang="en-US" altLang="zh-TW" smtClean="0"/>
              <a:t>8.  TRADEMARKS AND LOGOS.  You acknowledge and agree as between you</a:t>
            </a:r>
          </a:p>
          <a:p>
            <a:pPr eaLnBrk="1" hangingPunct="1"/>
            <a:r>
              <a:rPr lang="en-US" altLang="zh-TW" smtClean="0"/>
              <a:t>and Oracle that Oracle owns the ORACLE and JAVA trademarks and all ORACLE- and JAVA-related trademarks, service marks, logos and other brand</a:t>
            </a:r>
          </a:p>
          <a:p>
            <a:pPr eaLnBrk="1" hangingPunct="1"/>
            <a:r>
              <a:rPr lang="en-US" altLang="zh-TW" smtClean="0"/>
              <a:t>designations ("Oracle Marks"), and you agree to comply with the Third</a:t>
            </a:r>
          </a:p>
          <a:p>
            <a:pPr eaLnBrk="1" hangingPunct="1"/>
            <a:r>
              <a:rPr lang="en-US" altLang="zh-TW" smtClean="0"/>
              <a:t>Party Usage Guidelines for Oracle Trademarks currently located at</a:t>
            </a:r>
          </a:p>
          <a:p>
            <a:pPr eaLnBrk="1" hangingPunct="1"/>
            <a:r>
              <a:rPr lang="en-US" altLang="zh-TW" smtClean="0"/>
              <a:t>http://www.oracle.com/us/legal/third-party-trademarks/index.html.  Any use you make of the Oracle Marks inures to Oracle's benefit.</a:t>
            </a:r>
          </a:p>
          <a:p>
            <a:pPr eaLnBrk="1" hangingPunct="1"/>
            <a:endParaRPr lang="en-US" altLang="zh-TW" smtClean="0"/>
          </a:p>
          <a:p>
            <a:pPr eaLnBrk="1" hangingPunct="1"/>
            <a:r>
              <a:rPr lang="en-US" altLang="zh-TW" smtClean="0"/>
              <a:t>9.  U.S.  GOVERNMENT LICENSE RIGHTS.  If Software is being acquired by or on  behalf of the U.S. Government or by a U.S. Government prime contractor or  subcontractor (at any tier), then the Government's rights in Software and accompanying documentation shall be only those set forth in this Agreement.  </a:t>
            </a:r>
          </a:p>
          <a:p>
            <a:pPr eaLnBrk="1" hangingPunct="1"/>
            <a:endParaRPr lang="en-US" altLang="zh-TW" smtClean="0"/>
          </a:p>
          <a:p>
            <a:pPr eaLnBrk="1" hangingPunct="1"/>
            <a:r>
              <a:rPr lang="en-US" altLang="zh-TW" smtClean="0"/>
              <a:t> 10.  GOVERNING  LAW.  This agreement is governed by the substantive and procedural laws of California. You and Oracle agree to submit to the exclusive jurisdiction of, and venue in, the courts of San Francisco, or Santa Clara counties in California in any dispute arising out of or relating to this agreement.  </a:t>
            </a:r>
          </a:p>
          <a:p>
            <a:pPr eaLnBrk="1" hangingPunct="1"/>
            <a:endParaRPr lang="en-US" altLang="zh-TW" smtClean="0"/>
          </a:p>
          <a:p>
            <a:pPr eaLnBrk="1" hangingPunct="1"/>
            <a:r>
              <a:rPr lang="en-US" altLang="zh-TW" smtClean="0"/>
              <a:t> 11.  SEVERABILITY.  If any provision of this Agreement is held to be unenforceable, this Agreement will remain in effect with the provision omitted, unless omission would frustrate the intent of the parties, in which case this Agreement will immediately terminate.</a:t>
            </a:r>
          </a:p>
          <a:p>
            <a:pPr eaLnBrk="1" hangingPunct="1"/>
            <a:endParaRPr lang="en-US" altLang="zh-TW" smtClean="0"/>
          </a:p>
          <a:p>
            <a:pPr eaLnBrk="1" hangingPunct="1"/>
            <a:r>
              <a:rPr lang="en-US" altLang="zh-TW" smtClean="0"/>
              <a:t> 12.  INTEGRATION.  This Agreement is the entire agreement between you and Oracle relating to its subject matter.  It supersedes all prior or contemporaneous oral or written communications, proposals, representations  and warranties and prevails over any conflicting or additional terms of any  quote, order, acknowledgment, or other communication between the parties  relating to its subject matter during the term of this Agreement.  No modification of this Agreement will be binding, unless in writing and signed  by an authorized representative of each party.</a:t>
            </a:r>
          </a:p>
          <a:p>
            <a:pPr eaLnBrk="1" hangingPunct="1"/>
            <a:endParaRPr lang="en-US" altLang="zh-TW" smtClean="0"/>
          </a:p>
          <a:p>
            <a:pPr eaLnBrk="1" hangingPunct="1"/>
            <a:r>
              <a:rPr lang="en-US" altLang="zh-TW" smtClean="0"/>
              <a:t> SUPPLEMENTAL LICENSE TERMS</a:t>
            </a:r>
          </a:p>
          <a:p>
            <a:pPr eaLnBrk="1" hangingPunct="1"/>
            <a:endParaRPr lang="en-US" altLang="zh-TW" smtClean="0"/>
          </a:p>
          <a:p>
            <a:pPr eaLnBrk="1" hangingPunct="1"/>
            <a:r>
              <a:rPr lang="en-US" altLang="zh-TW" smtClean="0"/>
              <a:t>These Supplemental License Terms add to or modify the terms of the Binary Code License Agreement.  Capitalized terms not defined in these Supplemental  Terms shall have the same meanings ascribed to them in the Binary Code License Agreement.  These Supplemental Terms shall supersede any  inconsistent or conflicting terms in the Binary Code License Agreement, or in any license contained within the Software.</a:t>
            </a:r>
          </a:p>
          <a:p>
            <a:pPr eaLnBrk="1" hangingPunct="1"/>
            <a:endParaRPr lang="en-US" altLang="zh-TW" smtClean="0"/>
          </a:p>
          <a:p>
            <a:pPr eaLnBrk="1" hangingPunct="1"/>
            <a:r>
              <a:rPr lang="en-US" altLang="zh-TW" smtClean="0"/>
              <a:t>A.  COMMERCIAL FEATURES.  You may not use the Commercial Features for running Programs, Java applets or applications in your internal business operations or for any commercial or production purpose, or for any purpose other than as set forth in Sections B, C, D and E of these Supplemental Terms.  If You want to use the Commercial Features for any purpose other than as permitted in this Agreement, You must obtain a separate license from Oracle.</a:t>
            </a:r>
          </a:p>
          <a:p>
            <a:pPr eaLnBrk="1" hangingPunct="1"/>
            <a:endParaRPr lang="en-US" altLang="zh-TW" smtClean="0"/>
          </a:p>
          <a:p>
            <a:pPr eaLnBrk="1" hangingPunct="1"/>
            <a:r>
              <a:rPr lang="en-US" altLang="zh-TW" smtClean="0"/>
              <a:t>B.  SOFTWARE INTERNAL USE FOR DEVELOPMENT LICENSE GRANT.  Subject to the terms and conditions of this Agreement and restrictions and exceptions set forth in the README File incorporated herein by reference, including, but not limited to the Java Technology Restrictions of these Supplemental Terms, Oracle grants you a non-exclusive, non-transferable, limited license without fees to reproduce internally and use internally the Software complete and unmodified for the purpose of designing, developing, and testing your Programs.</a:t>
            </a:r>
          </a:p>
          <a:p>
            <a:pPr eaLnBrk="1" hangingPunct="1"/>
            <a:endParaRPr lang="en-US" altLang="zh-TW" smtClean="0"/>
          </a:p>
          <a:p>
            <a:pPr eaLnBrk="1" hangingPunct="1"/>
            <a:r>
              <a:rPr lang="en-US" altLang="zh-TW" smtClean="0"/>
              <a:t>C.  LICENSE TO DISTRIBUTE SOFTWARE.  Subject to the terms and conditions of this Agreement and restrictions and exceptions set forth in the  README File, including, but not limited to the Java Technology Restrictions and    Limitations on Redistribution of these Supplemental Terms, Oracle grants you a non-exclusive, non-transferable, limited license without fees to reproduce and distribute the Software, provided that (i) you distribute the Software complete and unmodified and only bundled as part of, and for the sole purpose of running, your Programs, (ii) the Programs add significant and primary functionality to the Software, (iii) you do not distribute additional  software intended to replace any component(s) of the Software, (iv) you do not remove or alter any proprietary legends or notices contained in the Software, (v) you only distribute the Software subject to a license agreement that: (a) is a complete, unmodified reproduction of this Agreement; or (b) protects Oracle's interests consistent with the terms contained in this Agreement and that includes the notice set forth in Section H, and (vi) you agree to defend and indemnify Oracle and its licensors from and against any damages, costs, liabilities, settlement amounts and/or expenses (including  attorneys' fees)  incurred in connection  with any claim, lawsuit or action by any third party that arises or results from the use or distribution of any and all Programs and/or Software.  The license set forth in this Section C does not extend to the Software identified in Section G.</a:t>
            </a:r>
          </a:p>
          <a:p>
            <a:pPr eaLnBrk="1" hangingPunct="1"/>
            <a:endParaRPr lang="en-US" altLang="zh-TW" smtClean="0"/>
          </a:p>
          <a:p>
            <a:pPr eaLnBrk="1" hangingPunct="1"/>
            <a:r>
              <a:rPr lang="en-US" altLang="zh-TW" smtClean="0"/>
              <a:t>D.  LICENSE TO DISTRIBUTE REDISTRIBUTABLES.  Subject to the terms and conditions of this Agreement and restrictions and exceptions set forth in the README File, including but not limited to the Java Technology Restrictions and Limitations on Redistribution of these Supplemental Terms, Oracle grants you a non-exclusive, non-transferable, limited license without fees to reproduce and distribute those files specifically identified as redistributable in the README File ("Redistributables") provided that: (i) you distribute the Redistributables complete and unmodified, and only bundled as part of Programs, (ii) the Programs add significant and primary functionality to the Redistributables, (iii) you do not distribute additional software intended to supersede any component(s) of the Redistributables (unless otherwise specified in the applicable README File), (iv) you do not remove or alter any proprietary legends or notices contained in or on the Redistributables, (v) you only distribute the Redistributables pursuant to a license agreement that: (a) is a complete, unmodified reproduction of this Agreement; or (b) protects Oracle's interests consistent with the terms contained in the Agreement and includes the notice set forth in Section H, (vi) you agree to defend and indemnify Oracle and its licensors from and against any damages, costs, liabilities, settlement amounts and/or expenses (including attorneys' fees) incurred in connection with any claim, lawsuit or action by any third party that arises or results from the use or distribution of any and all Programs and/or Software.  The license set forth in this Section D does not extend to the Software identified in Section G.</a:t>
            </a:r>
          </a:p>
          <a:p>
            <a:pPr eaLnBrk="1" hangingPunct="1"/>
            <a:r>
              <a:rPr lang="en-US" altLang="zh-TW" smtClean="0"/>
              <a:t> </a:t>
            </a:r>
          </a:p>
          <a:p>
            <a:pPr eaLnBrk="1" hangingPunct="1"/>
            <a:r>
              <a:rPr lang="en-US" altLang="zh-TW" smtClean="0"/>
              <a:t>E.  DISTRIBUTION BY PUBLISHERS.  This section pertains to your distribution  of the JavaTM SE Development Kit Software (“JDK”) with your printed book or magazine (as those terms are commonly used in the industry) relating to Java technology ("Publication").  Subject to and conditioned upon your compliance  with the restrictions and obligations contained in the Agreement, Oracle hereby grants to you a non-exclusive, nontransferable limited right to reproduce complete and unmodified copies of the JDK on electronic media (the "Media") for the sole purpose of inclusion and distribution with your Publication(s), subject to the following terms: (i) You may not distribute the JDK on a stand-alone basis; it must be distributed with your Publication(s); (ii) You are responsible for downloading the JDK from the applicable Oracle web site; (iii) You must refer to the JDK as JavaTM SE Development Kit; (iv) The JDK must be reproduced in its entirety and without any modification whatsoever (including with respect to all proprietary notices) and distributed with your Publication subject to a license agreement that is a complete, unmodified reproduction of this Agreement; (v) The Media label shall include the following information: “Copyright [YEAR], Oracle America, Inc.  All rights reserved.  Use is subject to license terms.  ORACLE and JAVA trademarks and all ORACLE- and JAVA-related trademarks, service marks, logos and other brand designations are trademarks or registered trademarks of Oracle in the U.S. and other countries.”  [YEAR] is the year of Oracle's release of the Software; the year information can typically be found in the Software’s “About” box or screen. This information must be placed on the Media label in such a manner as to only apply to the JDK; (vi) You must clearly identify the JDK as Oracle's product on the Media holder or Media label, and you may not state or imply that Oracle is responsible for any third-party software contained on the Media; (vii) You may not include any third party software on the Media which is intended to be a replacement or substitute for the JDK; (viii) You agree to defend and indemnify Oracle and its licensors from and against any damages, costs, liabilities, settlement amounts and/or expenses (including attorneys' fees) incurred in connection with any claim, lawsuit or action by any third party that arises or results from the use or distribution of the JDK and/or the Publication; ; and (ix) You shall provide Oracle with a written notice for each Publication; such notice shall include the following information: (1) title of Publication, (2) author(s), (3) date of Publication, and (4) ISBN or ISSN  numbers.  Such notice shall be sent to Oracle America, Inc., 500 Oracle  Parkway, Redwood Shores, California 94065 U.S.A , Attention: General Counsel. </a:t>
            </a:r>
          </a:p>
          <a:p>
            <a:pPr eaLnBrk="1" hangingPunct="1"/>
            <a:endParaRPr lang="en-US" altLang="zh-TW" smtClean="0"/>
          </a:p>
          <a:p>
            <a:pPr eaLnBrk="1" hangingPunct="1"/>
            <a:r>
              <a:rPr lang="en-US" altLang="zh-TW" smtClean="0"/>
              <a:t>F.  JAVA TECHNOLOGY RESTRICTIONS.  You may not create, modify, or change the behavior of, or authorize your licensees to create, modify, or change the behavior of, classes, interfaces, or subpackages that are in any way  identified as "java", "javax", "sun", “oracle” or similar convention as   specified by Oracle in any naming convention designation. </a:t>
            </a:r>
          </a:p>
          <a:p>
            <a:pPr eaLnBrk="1" hangingPunct="1"/>
            <a:endParaRPr lang="en-US" altLang="zh-TW" smtClean="0"/>
          </a:p>
          <a:p>
            <a:pPr eaLnBrk="1" hangingPunct="1"/>
            <a:r>
              <a:rPr lang="en-US" altLang="zh-TW" smtClean="0"/>
              <a:t>G.   LIMITATIONS ON REDISTRIBUTION.  You may not redistribute or otherwise transfer: (a) JavaFX Runtime prior to version 2.0.2, (b) JavaFX Development Kit prior to version 2.0.2, or (c) any and all patches, bug fixes and updates made available by Oracle through Oracle Premier Support, including those made available under Oracle's Java SE Support program.</a:t>
            </a:r>
          </a:p>
          <a:p>
            <a:pPr eaLnBrk="1" hangingPunct="1"/>
            <a:endParaRPr lang="en-US" altLang="zh-TW" smtClean="0"/>
          </a:p>
          <a:p>
            <a:pPr eaLnBrk="1" hangingPunct="1"/>
            <a:r>
              <a:rPr lang="en-US" altLang="zh-TW" smtClean="0"/>
              <a:t>H.  COMMERCIAL FEATURES NOTICE.  For purpose of complying with Supplemental Term Section C.(v)(b) and D.(v)(b), your license agreement shall include the following notice, where the notice is displayed in a manner that anyone using the Software will see the notice:</a:t>
            </a:r>
          </a:p>
          <a:p>
            <a:pPr eaLnBrk="1" hangingPunct="1"/>
            <a:endParaRPr lang="en-US" altLang="zh-TW" smtClean="0"/>
          </a:p>
          <a:p>
            <a:pPr eaLnBrk="1" hangingPunct="1"/>
            <a:r>
              <a:rPr lang="en-US" altLang="zh-TW" smtClean="0"/>
              <a:t> Use of the Commercial Features for any commercial or production purpose requires a separate license from Oracle.  “Commercial Features” means those features identified Table 1-1 (Commercial Features In Java SE Product Editions) of the Java SE documentation accessible at http://www.oracle.com/technetwork/java/javase/documentation/index.html</a:t>
            </a:r>
          </a:p>
          <a:p>
            <a:pPr eaLnBrk="1" hangingPunct="1"/>
            <a:endParaRPr lang="en-US" altLang="zh-TW" smtClean="0"/>
          </a:p>
          <a:p>
            <a:pPr eaLnBrk="1" hangingPunct="1"/>
            <a:r>
              <a:rPr lang="en-US" altLang="zh-TW" smtClean="0"/>
              <a:t> I.  SOURCE CODE.  Software may contain source code that, unless expressly   licensed for other purposes, is provided solely for reference purposes  pursuant to the terms of this Agreement.  Source code may not be redistributed unless expressly provided for in this Agreement.</a:t>
            </a:r>
          </a:p>
          <a:p>
            <a:pPr eaLnBrk="1" hangingPunct="1"/>
            <a:endParaRPr lang="en-US" altLang="zh-TW" smtClean="0"/>
          </a:p>
          <a:p>
            <a:pPr eaLnBrk="1" hangingPunct="1"/>
            <a:r>
              <a:rPr lang="en-US" altLang="zh-TW" smtClean="0"/>
              <a:t> J.  THIRD PARTY CODE.  Additional copyright notices and license terms applicable to portions of the Software are set forth in the THIRDPARTYLICENSEREADME file accessible at http://www.oracle.com/technetwork/java/javase/documentation/index.html.  In addition to any terms and conditions of any third party opensource/freeware license identified in the THIRDPARTYLICENSEREADME file, the disclaimer of warranty and limitation of liability provisions in paragraphs 4 and 5 of the Binary Code License Agreement shall apply to all Software in this distribution.</a:t>
            </a:r>
          </a:p>
          <a:p>
            <a:pPr eaLnBrk="1" hangingPunct="1"/>
            <a:endParaRPr lang="en-US" altLang="zh-TW" smtClean="0"/>
          </a:p>
          <a:p>
            <a:pPr eaLnBrk="1" hangingPunct="1"/>
            <a:r>
              <a:rPr lang="en-US" altLang="zh-TW" smtClean="0"/>
              <a:t> K.  TERMINATION FOR INFRINGEMENT.  Either party may terminate this Agreement immediately should any Software become, or in either party's opinion be likely to become, the subject of a claim of infringement of any intellectual property right.</a:t>
            </a:r>
          </a:p>
          <a:p>
            <a:pPr eaLnBrk="1" hangingPunct="1"/>
            <a:endParaRPr lang="en-US" altLang="zh-TW" smtClean="0"/>
          </a:p>
          <a:p>
            <a:pPr eaLnBrk="1" hangingPunct="1"/>
            <a:r>
              <a:rPr lang="en-US" altLang="zh-TW" smtClean="0"/>
              <a:t> L.  INSTALLATION AND AUTO-UPDATE.  The Software's installation and auto-update processes transmit a limited amount of data to Oracle (or its service  provider) about those specific processes to help Oracle understand and optimize them.  Oracle does not associate the data with personally  identifiable information.  You can find more information about the data Oracle collects as a result of your Software download at http://www.oracle.com/technetwork/java/javase/documentation/index.html.</a:t>
            </a:r>
          </a:p>
          <a:p>
            <a:pPr eaLnBrk="1" hangingPunct="1"/>
            <a:endParaRPr lang="en-US" altLang="zh-TW" smtClean="0"/>
          </a:p>
          <a:p>
            <a:pPr eaLnBrk="1" hangingPunct="1"/>
            <a:r>
              <a:rPr lang="en-US" altLang="zh-TW" smtClean="0"/>
              <a:t> For inquiries please contact:  Oracle America, Inc., 500 Oracle Parkway,</a:t>
            </a:r>
          </a:p>
          <a:p>
            <a:pPr eaLnBrk="1" hangingPunct="1"/>
            <a:r>
              <a:rPr lang="en-US" altLang="zh-TW" smtClean="0"/>
              <a:t>Redwood Shores, California 94065, USA.</a:t>
            </a:r>
          </a:p>
          <a:p>
            <a:pPr eaLnBrk="1" hangingPunct="1"/>
            <a:endParaRPr lang="en-US" altLang="zh-TW" smtClean="0"/>
          </a:p>
          <a:p>
            <a:pPr eaLnBrk="1" hangingPunct="1"/>
            <a:r>
              <a:rPr lang="en-US" altLang="zh-TW" smtClean="0"/>
              <a:t>Last updated 25 April 2012 </a:t>
            </a:r>
          </a:p>
          <a:p>
            <a:pPr eaLnBrk="1" hangingPunct="1"/>
            <a:r>
              <a:rPr lang="zh-TW" altLang="en-US" smtClean="0"/>
              <a:t>」</a:t>
            </a:r>
            <a:endParaRPr lang="en-US" altLang="zh-TW" smtClean="0"/>
          </a:p>
        </p:txBody>
      </p:sp>
      <p:sp>
        <p:nvSpPr>
          <p:cNvPr id="4" name="投影片編號版面配置區 3"/>
          <p:cNvSpPr>
            <a:spLocks noGrp="1"/>
          </p:cNvSpPr>
          <p:nvPr>
            <p:ph type="sldNum" sz="quarter" idx="5"/>
          </p:nvPr>
        </p:nvSpPr>
        <p:spPr/>
        <p:txBody>
          <a:bodyPr/>
          <a:lstStyle/>
          <a:p>
            <a:pPr>
              <a:defRPr/>
            </a:pPr>
            <a:fld id="{62E9CB15-B12C-4C0C-89A6-065AC136936B}" type="slidenum">
              <a:rPr lang="zh-TW" altLang="en-US" smtClean="0"/>
              <a:pPr>
                <a:defRPr/>
              </a:pPr>
              <a:t>14</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TW" smtClean="0"/>
              <a:t>Java</a:t>
            </a:r>
            <a:r>
              <a:rPr lang="zh-TW" altLang="en-US" smtClean="0"/>
              <a:t>安裝完成後，系統會自動偵測是否有更新版本，並且提醒使用者可只官網下載更新。</a:t>
            </a:r>
          </a:p>
        </p:txBody>
      </p:sp>
      <p:sp>
        <p:nvSpPr>
          <p:cNvPr id="4" name="投影片編號版面配置區 3"/>
          <p:cNvSpPr>
            <a:spLocks noGrp="1"/>
          </p:cNvSpPr>
          <p:nvPr>
            <p:ph type="sldNum" sz="quarter" idx="5"/>
          </p:nvPr>
        </p:nvSpPr>
        <p:spPr/>
        <p:txBody>
          <a:bodyPr/>
          <a:lstStyle/>
          <a:p>
            <a:pPr>
              <a:defRPr/>
            </a:pPr>
            <a:fld id="{D5B9467C-F945-4B20-886B-51FB42BF8AD3}" type="slidenum">
              <a:rPr lang="zh-TW" altLang="en-US" smtClean="0"/>
              <a:pPr>
                <a:defRPr/>
              </a:pPr>
              <a:t>15</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此分頁有包含以下四個分頁，其分頁如下：</a:t>
            </a:r>
            <a:endParaRPr lang="en-US" altLang="zh-TW" smtClean="0"/>
          </a:p>
          <a:p>
            <a:pPr eaLnBrk="1" hangingPunct="1">
              <a:spcBef>
                <a:spcPct val="0"/>
              </a:spcBef>
            </a:pPr>
            <a:r>
              <a:rPr lang="zh-TW" altLang="en-US" smtClean="0"/>
              <a:t>「</a:t>
            </a:r>
            <a:endParaRPr lang="en-US" altLang="zh-TW" smtClean="0"/>
          </a:p>
          <a:p>
            <a:pPr eaLnBrk="1" hangingPunct="1">
              <a:spcBef>
                <a:spcPct val="0"/>
              </a:spcBef>
            </a:pPr>
            <a:r>
              <a:rPr lang="en-US" altLang="zh-TW" smtClean="0"/>
              <a:t>Welcome to MIT App Inventor</a:t>
            </a:r>
            <a:r>
              <a:rPr lang="zh-TW" altLang="en-US" smtClean="0"/>
              <a:t>（網站主要頁面）、</a:t>
            </a:r>
            <a:r>
              <a:rPr lang="en-US" altLang="zh-TW" smtClean="0"/>
              <a:t>Educator Resources</a:t>
            </a:r>
            <a:r>
              <a:rPr lang="zh-TW" altLang="en-US" smtClean="0"/>
              <a:t>（教育資源）、</a:t>
            </a:r>
            <a:r>
              <a:rPr lang="en-US" altLang="zh-TW" smtClean="0"/>
              <a:t>Information &amp; Tutorials</a:t>
            </a:r>
            <a:r>
              <a:rPr lang="zh-TW" altLang="en-US" smtClean="0"/>
              <a:t>（相關資訊及教學課程）、</a:t>
            </a:r>
            <a:r>
              <a:rPr lang="en-US" altLang="zh-TW" smtClean="0"/>
              <a:t>Create Mobile Apps</a:t>
            </a:r>
            <a:r>
              <a:rPr lang="zh-TW" altLang="en-US" smtClean="0"/>
              <a:t>（開發移動應用）</a:t>
            </a:r>
            <a:endParaRPr lang="en-US" altLang="zh-TW" smtClean="0"/>
          </a:p>
          <a:p>
            <a:pPr eaLnBrk="1" hangingPunct="1">
              <a:spcBef>
                <a:spcPct val="0"/>
              </a:spcBef>
            </a:pPr>
            <a:r>
              <a:rPr lang="zh-TW" altLang="en-US" smtClean="0"/>
              <a:t>」</a:t>
            </a:r>
            <a:endParaRPr lang="en-US" altLang="zh-TW" smtClean="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fld id="{2ABD3FC0-91AE-415B-8E81-097C0069F6A6}" type="slidenum">
              <a:rPr kumimoji="0" lang="zh-TW" altLang="en-US" smtClean="0">
                <a:latin typeface="Calibri" pitchFamily="34" charset="0"/>
              </a:rPr>
              <a:pPr eaLnBrk="1" fontAlgn="base" hangingPunct="1">
                <a:spcBef>
                  <a:spcPct val="0"/>
                </a:spcBef>
                <a:spcAft>
                  <a:spcPct val="0"/>
                </a:spcAft>
              </a:pPr>
              <a:t>16</a:t>
            </a:fld>
            <a:endParaRPr kumimoji="0" lang="en-US" altLang="zh-TW"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smtClean="0"/>
              <a:t>在使用</a:t>
            </a:r>
            <a:r>
              <a:rPr lang="en-US" altLang="zh-TW" dirty="0" smtClean="0"/>
              <a:t>App Inventor</a:t>
            </a:r>
            <a:r>
              <a:rPr lang="zh-TW" altLang="en-US" dirty="0" smtClean="0"/>
              <a:t> 軟體之前，你必須先作一些相關設定，也必須事先安裝</a:t>
            </a:r>
            <a:r>
              <a:rPr lang="en-US" altLang="zh-TW" dirty="0" smtClean="0"/>
              <a:t>App Inventor </a:t>
            </a:r>
            <a:r>
              <a:rPr lang="zh-TW" altLang="en-US" dirty="0" smtClean="0"/>
              <a:t>設定套件。</a:t>
            </a:r>
            <a:endParaRPr lang="en-US" altLang="zh-TW" dirty="0" smtClean="0"/>
          </a:p>
          <a:p>
            <a:pPr eaLnBrk="1" hangingPunct="1">
              <a:spcBef>
                <a:spcPct val="0"/>
              </a:spcBef>
            </a:pPr>
            <a:r>
              <a:rPr lang="zh-TW" altLang="en-US" dirty="0" smtClean="0"/>
              <a:t>作業系統規格的選擇中，共有下列幾種選項，提供使用者選擇：</a:t>
            </a:r>
            <a:endParaRPr lang="en-US" altLang="zh-TW" dirty="0" smtClean="0"/>
          </a:p>
          <a:p>
            <a:pPr eaLnBrk="1" hangingPunct="1">
              <a:spcBef>
                <a:spcPct val="0"/>
              </a:spcBef>
            </a:pPr>
            <a:r>
              <a:rPr lang="en-US" altLang="zh-TW" dirty="0" smtClean="0"/>
              <a:t>Get setup package for: </a:t>
            </a:r>
            <a:r>
              <a:rPr lang="en-US" altLang="zh-TW" dirty="0" smtClean="0">
                <a:hlinkClick r:id="rId3"/>
              </a:rPr>
              <a:t>Mac</a:t>
            </a:r>
            <a:r>
              <a:rPr lang="en-US" altLang="zh-TW" dirty="0" smtClean="0"/>
              <a:t> | </a:t>
            </a:r>
            <a:r>
              <a:rPr lang="en-US" altLang="zh-TW" dirty="0" smtClean="0">
                <a:hlinkClick r:id="rId4"/>
              </a:rPr>
              <a:t>GNU/Linux</a:t>
            </a:r>
            <a:r>
              <a:rPr lang="en-US" altLang="zh-TW" dirty="0" smtClean="0"/>
              <a:t> | </a:t>
            </a:r>
            <a:r>
              <a:rPr lang="en-US" altLang="zh-TW" dirty="0" smtClean="0">
                <a:hlinkClick r:id="rId5"/>
              </a:rPr>
              <a:t>Windows</a:t>
            </a:r>
            <a:endParaRPr lang="zh-TW" altLang="en-US" dirty="0"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fld id="{83FA2866-9B47-4941-BC83-21FEABC6F34B}" type="slidenum">
              <a:rPr kumimoji="0" lang="zh-TW" altLang="en-US" smtClean="0">
                <a:latin typeface="Calibri" pitchFamily="34" charset="0"/>
              </a:rPr>
              <a:pPr eaLnBrk="1" fontAlgn="base" hangingPunct="1">
                <a:spcBef>
                  <a:spcPct val="0"/>
                </a:spcBef>
                <a:spcAft>
                  <a:spcPct val="0"/>
                </a:spcAft>
              </a:pPr>
              <a:t>17</a:t>
            </a:fld>
            <a:endParaRPr kumimoji="0" lang="en-US" altLang="zh-TW"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smtClean="0"/>
              <a:t>安裝</a:t>
            </a:r>
            <a:r>
              <a:rPr lang="en-US" altLang="zh-TW" dirty="0" err="1" smtClean="0"/>
              <a:t>AppInventor</a:t>
            </a:r>
            <a:r>
              <a:rPr lang="zh-TW" altLang="en-US" dirty="0" smtClean="0"/>
              <a:t>時的相關授權的詳細說明如下：</a:t>
            </a:r>
            <a:endParaRPr lang="en-US" altLang="zh-TW" dirty="0" smtClean="0"/>
          </a:p>
          <a:p>
            <a:pPr eaLnBrk="1" hangingPunct="1">
              <a:spcBef>
                <a:spcPct val="0"/>
              </a:spcBef>
            </a:pPr>
            <a:r>
              <a:rPr lang="zh-TW" altLang="en-US" dirty="0" smtClean="0"/>
              <a:t>「</a:t>
            </a:r>
            <a:endParaRPr lang="en-US" altLang="zh-TW" dirty="0" smtClean="0"/>
          </a:p>
          <a:p>
            <a:pPr eaLnBrk="1" hangingPunct="1">
              <a:spcBef>
                <a:spcPct val="0"/>
              </a:spcBef>
            </a:pPr>
            <a:r>
              <a:rPr lang="en-US" altLang="zh-TW" dirty="0" smtClean="0"/>
              <a:t>This is the </a:t>
            </a:r>
            <a:r>
              <a:rPr lang="en-US" altLang="zh-TW" dirty="0" err="1" smtClean="0"/>
              <a:t>AppInventor</a:t>
            </a:r>
            <a:r>
              <a:rPr lang="en-US" altLang="zh-TW" dirty="0" smtClean="0"/>
              <a:t> Setup Software</a:t>
            </a:r>
          </a:p>
          <a:p>
            <a:pPr eaLnBrk="1" hangingPunct="1">
              <a:spcBef>
                <a:spcPct val="0"/>
              </a:spcBef>
            </a:pPr>
            <a:endParaRPr lang="zh-TW" altLang="en-US" dirty="0" smtClean="0"/>
          </a:p>
          <a:p>
            <a:pPr eaLnBrk="1" hangingPunct="1">
              <a:spcBef>
                <a:spcPct val="0"/>
              </a:spcBef>
            </a:pPr>
            <a:r>
              <a:rPr lang="en-US" altLang="zh-TW" dirty="0" smtClean="0"/>
              <a:t>It consists of portions of the Android Software Development Kit, which is governed by the following license:</a:t>
            </a:r>
          </a:p>
          <a:p>
            <a:pPr eaLnBrk="1" hangingPunct="1">
              <a:spcBef>
                <a:spcPct val="0"/>
              </a:spcBef>
            </a:pPr>
            <a:endParaRPr lang="zh-TW" altLang="en-US" dirty="0" smtClean="0"/>
          </a:p>
          <a:p>
            <a:pPr eaLnBrk="1" hangingPunct="1">
              <a:spcBef>
                <a:spcPct val="0"/>
              </a:spcBef>
            </a:pPr>
            <a:r>
              <a:rPr lang="en-US" altLang="zh-TW" b="1" dirty="0" smtClean="0"/>
              <a:t>1. Introduction</a:t>
            </a:r>
          </a:p>
          <a:p>
            <a:pPr eaLnBrk="1" hangingPunct="1">
              <a:spcBef>
                <a:spcPct val="0"/>
              </a:spcBef>
            </a:pPr>
            <a:endParaRPr lang="zh-TW" altLang="en-US" dirty="0" smtClean="0"/>
          </a:p>
          <a:p>
            <a:pPr eaLnBrk="1" hangingPunct="1">
              <a:spcBef>
                <a:spcPct val="0"/>
              </a:spcBef>
            </a:pPr>
            <a:r>
              <a:rPr lang="en-US" altLang="zh-TW" dirty="0" smtClean="0"/>
              <a:t>1.1 The Android Software Development Kit (referred to in this License Agreement as the "SDK" and specifically including the Android system files, packaged APIs, and Google APIs add-ons) is licensed to you subject to the terms of this License Agreement. This License Agreement forms a legally binding contract between you and Google in relation to your use of the SDK.</a:t>
            </a:r>
          </a:p>
          <a:p>
            <a:pPr eaLnBrk="1" hangingPunct="1">
              <a:spcBef>
                <a:spcPct val="0"/>
              </a:spcBef>
            </a:pPr>
            <a:endParaRPr lang="zh-TW" altLang="en-US" dirty="0" smtClean="0"/>
          </a:p>
          <a:p>
            <a:pPr eaLnBrk="1" hangingPunct="1">
              <a:spcBef>
                <a:spcPct val="0"/>
              </a:spcBef>
            </a:pPr>
            <a:r>
              <a:rPr lang="en-US" altLang="zh-TW" dirty="0" smtClean="0"/>
              <a:t>1.2 "Google" means Google Inc., a Delaware corporation with principal place of business at 1600 Amphitheatre Parkway, Mountain View, CA 94043, United States.</a:t>
            </a:r>
          </a:p>
          <a:p>
            <a:pPr eaLnBrk="1" hangingPunct="1">
              <a:spcBef>
                <a:spcPct val="0"/>
              </a:spcBef>
            </a:pPr>
            <a:endParaRPr lang="zh-TW" altLang="en-US" dirty="0" smtClean="0"/>
          </a:p>
          <a:p>
            <a:pPr eaLnBrk="1" hangingPunct="1">
              <a:spcBef>
                <a:spcPct val="0"/>
              </a:spcBef>
            </a:pPr>
            <a:r>
              <a:rPr lang="en-US" altLang="zh-TW" b="1" dirty="0" smtClean="0"/>
              <a:t>2. Accepting this License Agreement</a:t>
            </a:r>
          </a:p>
          <a:p>
            <a:pPr eaLnBrk="1" hangingPunct="1">
              <a:spcBef>
                <a:spcPct val="0"/>
              </a:spcBef>
            </a:pPr>
            <a:endParaRPr lang="zh-TW" altLang="en-US" dirty="0" smtClean="0"/>
          </a:p>
          <a:p>
            <a:pPr eaLnBrk="1" hangingPunct="1">
              <a:spcBef>
                <a:spcPct val="0"/>
              </a:spcBef>
            </a:pPr>
            <a:r>
              <a:rPr lang="en-US" altLang="zh-TW" dirty="0" smtClean="0"/>
              <a:t>2.1 In order to use the SDK, you must first agree to this License Agreement. You may not use the SDK if you do not accept this License Agreement.</a:t>
            </a:r>
          </a:p>
          <a:p>
            <a:pPr eaLnBrk="1" hangingPunct="1">
              <a:spcBef>
                <a:spcPct val="0"/>
              </a:spcBef>
            </a:pPr>
            <a:endParaRPr lang="zh-TW" altLang="en-US" dirty="0" smtClean="0"/>
          </a:p>
          <a:p>
            <a:pPr eaLnBrk="1" hangingPunct="1">
              <a:spcBef>
                <a:spcPct val="0"/>
              </a:spcBef>
            </a:pPr>
            <a:r>
              <a:rPr lang="en-US" altLang="zh-TW" dirty="0" smtClean="0"/>
              <a:t>2.2 You can accept this License Agreement by:</a:t>
            </a:r>
          </a:p>
          <a:p>
            <a:pPr eaLnBrk="1" hangingPunct="1">
              <a:spcBef>
                <a:spcPct val="0"/>
              </a:spcBef>
            </a:pPr>
            <a:endParaRPr lang="zh-TW" altLang="en-US" dirty="0" smtClean="0"/>
          </a:p>
          <a:p>
            <a:pPr eaLnBrk="1" hangingPunct="1">
              <a:spcBef>
                <a:spcPct val="0"/>
              </a:spcBef>
            </a:pPr>
            <a:r>
              <a:rPr lang="en-US" altLang="zh-TW" dirty="0" smtClean="0"/>
              <a:t>(A) clicking to accept or agree to this License Agreement, where this option is made available to you; or</a:t>
            </a:r>
          </a:p>
          <a:p>
            <a:pPr eaLnBrk="1" hangingPunct="1">
              <a:spcBef>
                <a:spcPct val="0"/>
              </a:spcBef>
            </a:pPr>
            <a:endParaRPr lang="zh-TW" altLang="en-US" dirty="0" smtClean="0"/>
          </a:p>
          <a:p>
            <a:pPr eaLnBrk="1" hangingPunct="1">
              <a:spcBef>
                <a:spcPct val="0"/>
              </a:spcBef>
            </a:pPr>
            <a:r>
              <a:rPr lang="en-US" altLang="zh-TW" dirty="0" smtClean="0"/>
              <a:t>(B) by actually using the SDK. In this case, you agree that use of the SDK constitutes acceptance of the Licensing Agreement from that point onwards.</a:t>
            </a:r>
          </a:p>
          <a:p>
            <a:pPr eaLnBrk="1" hangingPunct="1">
              <a:spcBef>
                <a:spcPct val="0"/>
              </a:spcBef>
            </a:pPr>
            <a:endParaRPr lang="zh-TW" altLang="en-US" dirty="0" smtClean="0"/>
          </a:p>
          <a:p>
            <a:pPr eaLnBrk="1" hangingPunct="1">
              <a:spcBef>
                <a:spcPct val="0"/>
              </a:spcBef>
            </a:pPr>
            <a:r>
              <a:rPr lang="en-US" altLang="zh-TW" dirty="0" smtClean="0"/>
              <a:t>2.3 You may not use the SDK and may not accept the Licensing Agreement if you are a person barred from receiving the SDK under the laws of the United States or other countries including the country in which you are resident or from which you use the SDK.</a:t>
            </a:r>
          </a:p>
          <a:p>
            <a:pPr eaLnBrk="1" hangingPunct="1">
              <a:spcBef>
                <a:spcPct val="0"/>
              </a:spcBef>
            </a:pPr>
            <a:endParaRPr lang="zh-TW" altLang="en-US" dirty="0" smtClean="0"/>
          </a:p>
          <a:p>
            <a:pPr eaLnBrk="1" hangingPunct="1">
              <a:spcBef>
                <a:spcPct val="0"/>
              </a:spcBef>
            </a:pPr>
            <a:r>
              <a:rPr lang="en-US" altLang="zh-TW" dirty="0" smtClean="0"/>
              <a:t>2.4 If you are agreeing to be bound by this License Agreement on behalf of your employer or other entity, you represent and warrant that you have full legal authority to bind your employer or such entity to this License Agreement. If you do not have the requisite authority, you may not accept the Licensing Agreement or use the SDK on behalf of your employer or other entity.</a:t>
            </a:r>
          </a:p>
          <a:p>
            <a:pPr eaLnBrk="1" hangingPunct="1">
              <a:spcBef>
                <a:spcPct val="0"/>
              </a:spcBef>
            </a:pPr>
            <a:endParaRPr lang="zh-TW" altLang="en-US" dirty="0" smtClean="0"/>
          </a:p>
          <a:p>
            <a:pPr eaLnBrk="1" hangingPunct="1">
              <a:spcBef>
                <a:spcPct val="0"/>
              </a:spcBef>
            </a:pPr>
            <a:r>
              <a:rPr lang="en-US" altLang="zh-TW" b="1" dirty="0" smtClean="0"/>
              <a:t>3. SDK License from Google</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3.1 Subject to the terms of this License Agreement, Google grants you a limited, worldwide, royalty-free, non- assignable and non-exclusive license to use the SDK solely to develop applications to run on the Android platform.</a:t>
            </a:r>
          </a:p>
          <a:p>
            <a:pPr eaLnBrk="1" hangingPunct="1">
              <a:spcBef>
                <a:spcPct val="0"/>
              </a:spcBef>
            </a:pPr>
            <a:endParaRPr lang="zh-TW" altLang="en-US" dirty="0" smtClean="0"/>
          </a:p>
          <a:p>
            <a:pPr eaLnBrk="1" hangingPunct="1">
              <a:spcBef>
                <a:spcPct val="0"/>
              </a:spcBef>
            </a:pPr>
            <a:r>
              <a:rPr lang="en-US" altLang="zh-TW" dirty="0" smtClean="0"/>
              <a:t>3.2 You agree that Google or third parties own all legal right, title and interest in and to the SDK, including any Intellectual Property Rights that subsist in the SDK. "Intellectual Property Rights" means any and all rights under patent law, copyright law, trade secret law, trademark law, and any and all other proprietary rights. Google reserves all rights not expressly granted to you.</a:t>
            </a:r>
          </a:p>
          <a:p>
            <a:pPr eaLnBrk="1" hangingPunct="1">
              <a:spcBef>
                <a:spcPct val="0"/>
              </a:spcBef>
            </a:pPr>
            <a:endParaRPr lang="zh-TW" altLang="en-US" dirty="0" smtClean="0"/>
          </a:p>
          <a:p>
            <a:pPr eaLnBrk="1" hangingPunct="1">
              <a:spcBef>
                <a:spcPct val="0"/>
              </a:spcBef>
            </a:pPr>
            <a:r>
              <a:rPr lang="en-US" altLang="zh-TW" dirty="0" smtClean="0"/>
              <a:t>3.3 Except to the extent required by applicable third party licenses, you may not copy (except for backup purposes), modify, adapt, redistribute, decompile, reverse engineer, disassemble, or create derivative works of the SDK or any part of the SDK. Except to the extent required by applicable third party licenses, you may not load any part of the SDK onto a mobile handset or any other hardware device except a personal computer, combine any part of the SDK with other software, or distribute any software or device incorporating a part of the SDK.</a:t>
            </a:r>
          </a:p>
          <a:p>
            <a:pPr eaLnBrk="1" hangingPunct="1">
              <a:spcBef>
                <a:spcPct val="0"/>
              </a:spcBef>
            </a:pPr>
            <a:endParaRPr lang="zh-TW" altLang="en-US" dirty="0" smtClean="0"/>
          </a:p>
          <a:p>
            <a:pPr eaLnBrk="1" hangingPunct="1">
              <a:spcBef>
                <a:spcPct val="0"/>
              </a:spcBef>
            </a:pPr>
            <a:r>
              <a:rPr lang="en-US" altLang="zh-TW" dirty="0" smtClean="0"/>
              <a:t>3.4 Use, reproduction and distribution of components of the SDK licensed under an open source software license are governed solely by the terms of that open source software license and not this License Agreement.</a:t>
            </a:r>
          </a:p>
          <a:p>
            <a:pPr eaLnBrk="1" hangingPunct="1">
              <a:spcBef>
                <a:spcPct val="0"/>
              </a:spcBef>
            </a:pPr>
            <a:endParaRPr lang="zh-TW" altLang="en-US" dirty="0" smtClean="0"/>
          </a:p>
          <a:p>
            <a:pPr eaLnBrk="1" hangingPunct="1">
              <a:spcBef>
                <a:spcPct val="0"/>
              </a:spcBef>
            </a:pPr>
            <a:r>
              <a:rPr lang="en-US" altLang="zh-TW" dirty="0" smtClean="0"/>
              <a:t>3.5 You agree that the form and nature of the SDK that Google provides may change without prior notice to you and that future versions of the SDK may be incompatible with applications developed on previous versions of the SDK. You agree that Google may stop (permanently or temporarily) providing the SDK (or any features within the SDK) to you or to users generally at Google's sole discretion, without prior notice to you.</a:t>
            </a:r>
          </a:p>
          <a:p>
            <a:pPr eaLnBrk="1" hangingPunct="1">
              <a:spcBef>
                <a:spcPct val="0"/>
              </a:spcBef>
            </a:pPr>
            <a:endParaRPr lang="zh-TW" altLang="en-US" dirty="0" smtClean="0"/>
          </a:p>
          <a:p>
            <a:pPr eaLnBrk="1" hangingPunct="1">
              <a:spcBef>
                <a:spcPct val="0"/>
              </a:spcBef>
            </a:pPr>
            <a:r>
              <a:rPr lang="en-US" altLang="zh-TW" dirty="0" smtClean="0"/>
              <a:t>3.6 Nothing in this License Agreement gives you a right to use any of Google's trade names, trademarks, service marks, logos, domain names, or other distinctive brand features.</a:t>
            </a:r>
          </a:p>
          <a:p>
            <a:pPr eaLnBrk="1" hangingPunct="1">
              <a:spcBef>
                <a:spcPct val="0"/>
              </a:spcBef>
            </a:pPr>
            <a:endParaRPr lang="zh-TW" altLang="en-US" dirty="0" smtClean="0"/>
          </a:p>
          <a:p>
            <a:pPr eaLnBrk="1" hangingPunct="1">
              <a:spcBef>
                <a:spcPct val="0"/>
              </a:spcBef>
            </a:pPr>
            <a:r>
              <a:rPr lang="en-US" altLang="zh-TW" dirty="0" smtClean="0"/>
              <a:t>3.7 You agree that you will not remove, obscure, or alter any proprietary rights notices (including copyright and trademark notices) that may be affixed to or contained within the SDK.</a:t>
            </a:r>
          </a:p>
          <a:p>
            <a:pPr eaLnBrk="1" hangingPunct="1">
              <a:spcBef>
                <a:spcPct val="0"/>
              </a:spcBef>
            </a:pPr>
            <a:endParaRPr lang="zh-TW" altLang="en-US" dirty="0" smtClean="0"/>
          </a:p>
          <a:p>
            <a:pPr eaLnBrk="1" hangingPunct="1">
              <a:spcBef>
                <a:spcPct val="0"/>
              </a:spcBef>
            </a:pPr>
            <a:r>
              <a:rPr lang="en-US" altLang="zh-TW" b="1" dirty="0" smtClean="0"/>
              <a:t>4. Use of the SDK by You</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4.1 Google agrees that it obtains no right, title or interest from you (or your licensors) under this License Agreement in or to any software applications that you develop using the SDK, including any intellectual property rights that subsist in those applications.</a:t>
            </a:r>
          </a:p>
          <a:p>
            <a:pPr eaLnBrk="1" hangingPunct="1">
              <a:spcBef>
                <a:spcPct val="0"/>
              </a:spcBef>
            </a:pPr>
            <a:endParaRPr lang="zh-TW" altLang="en-US" dirty="0" smtClean="0"/>
          </a:p>
          <a:p>
            <a:pPr eaLnBrk="1" hangingPunct="1">
              <a:spcBef>
                <a:spcPct val="0"/>
              </a:spcBef>
            </a:pPr>
            <a:r>
              <a:rPr lang="en-US" altLang="zh-TW" dirty="0" smtClean="0"/>
              <a:t>4.2 You agree to use the SDK and write applications only for purposes that are permitted by (a) this License Agreement and (b) any applicable law, regulation or generally accepted practices or guidelines in the relevant jurisdictions (including any laws regarding the export of data or software to and from the United States or other relevant countries).</a:t>
            </a:r>
          </a:p>
          <a:p>
            <a:pPr eaLnBrk="1" hangingPunct="1">
              <a:spcBef>
                <a:spcPct val="0"/>
              </a:spcBef>
            </a:pPr>
            <a:endParaRPr lang="zh-TW" altLang="en-US" dirty="0" smtClean="0"/>
          </a:p>
          <a:p>
            <a:pPr eaLnBrk="1" hangingPunct="1">
              <a:spcBef>
                <a:spcPct val="0"/>
              </a:spcBef>
            </a:pPr>
            <a:r>
              <a:rPr lang="en-US" altLang="zh-TW" dirty="0" smtClean="0"/>
              <a:t>4.3 You agree that if you use the SDK to develop applications for general public users, you will protect the privacy and legal rights of those users. If the users provide you with user names, passwords, or other login information or personal information, your must make the users aware that the information will be available to your application, and you must provide legally adequate privacy notice and protection for those users. If your application stores personal or sensitive information provided by users, it must do so securely. If the user provides your application with Google Account information, your application may only use that information to access the user's Google Account when, and for the limited purposes for which, the user has given you permission to do so.</a:t>
            </a:r>
          </a:p>
          <a:p>
            <a:pPr eaLnBrk="1" hangingPunct="1">
              <a:spcBef>
                <a:spcPct val="0"/>
              </a:spcBef>
            </a:pPr>
            <a:endParaRPr lang="zh-TW" altLang="en-US" dirty="0" smtClean="0"/>
          </a:p>
          <a:p>
            <a:pPr eaLnBrk="1" hangingPunct="1">
              <a:spcBef>
                <a:spcPct val="0"/>
              </a:spcBef>
            </a:pPr>
            <a:r>
              <a:rPr lang="en-US" altLang="zh-TW" dirty="0" smtClean="0"/>
              <a:t>4.4 You agree that you will not engage in any activity with the SDK, including the development or distribution of an application, that interferes with, disrupts, damages, or accesses in an unauthorized manner the servers, networks, or other properties or services of any third party including, but not limited to, Google or any mobile communications carrier.</a:t>
            </a:r>
          </a:p>
          <a:p>
            <a:pPr eaLnBrk="1" hangingPunct="1">
              <a:spcBef>
                <a:spcPct val="0"/>
              </a:spcBef>
            </a:pPr>
            <a:endParaRPr lang="zh-TW" altLang="en-US" dirty="0" smtClean="0"/>
          </a:p>
          <a:p>
            <a:pPr eaLnBrk="1" hangingPunct="1">
              <a:spcBef>
                <a:spcPct val="0"/>
              </a:spcBef>
            </a:pPr>
            <a:r>
              <a:rPr lang="en-US" altLang="zh-TW" dirty="0" smtClean="0"/>
              <a:t>4.5 You agree that you are solely responsible for (and that Google has no responsibility to you or to any third party for) any data, content, or resources that you create, transmit or display through the Android platform and/or applications for the Android platform, and for the consequences of your actions (including any loss or damage which Google may suffer) by doing so.</a:t>
            </a:r>
          </a:p>
          <a:p>
            <a:pPr eaLnBrk="1" hangingPunct="1">
              <a:spcBef>
                <a:spcPct val="0"/>
              </a:spcBef>
            </a:pPr>
            <a:endParaRPr lang="zh-TW" altLang="en-US" dirty="0" smtClean="0"/>
          </a:p>
          <a:p>
            <a:pPr eaLnBrk="1" hangingPunct="1">
              <a:spcBef>
                <a:spcPct val="0"/>
              </a:spcBef>
            </a:pPr>
            <a:r>
              <a:rPr lang="en-US" altLang="zh-TW" dirty="0" smtClean="0"/>
              <a:t>4.6 You agree that you are solely responsible for (and that Google has no responsibility to you or to any third party for) any breach of your obligations under this License Agreement, any applicable third party contract or Terms of Service, or any applicable law or regulation, and for the consequences (including any loss or damage which Google or any third party may suffer) of any such breach.</a:t>
            </a:r>
          </a:p>
          <a:p>
            <a:pPr eaLnBrk="1" hangingPunct="1">
              <a:spcBef>
                <a:spcPct val="0"/>
              </a:spcBef>
            </a:pPr>
            <a:endParaRPr lang="zh-TW" altLang="en-US" dirty="0" smtClean="0"/>
          </a:p>
          <a:p>
            <a:pPr eaLnBrk="1" hangingPunct="1">
              <a:spcBef>
                <a:spcPct val="0"/>
              </a:spcBef>
            </a:pPr>
            <a:r>
              <a:rPr lang="en-US" altLang="zh-TW" b="1" dirty="0" smtClean="0"/>
              <a:t>5. Your Developer Credentials</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5.1 You agree that you are responsible for maintaining the confidentiality of any developer credentials that may be issued to you by Google or which you may choose yourself and that you will be solely responsible for all applications that are developed under your developer credentials.</a:t>
            </a:r>
          </a:p>
          <a:p>
            <a:pPr eaLnBrk="1" hangingPunct="1">
              <a:spcBef>
                <a:spcPct val="0"/>
              </a:spcBef>
            </a:pPr>
            <a:endParaRPr lang="zh-TW" altLang="en-US" dirty="0" smtClean="0"/>
          </a:p>
          <a:p>
            <a:pPr eaLnBrk="1" hangingPunct="1">
              <a:spcBef>
                <a:spcPct val="0"/>
              </a:spcBef>
            </a:pPr>
            <a:r>
              <a:rPr lang="en-US" altLang="zh-TW" b="1" dirty="0" smtClean="0"/>
              <a:t>6. Privacy and Information</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6.1 In order to continually innovate and improve the SDK, Google may collect certain usage statistics from the software including but not limited to a unique identifier, associated IP address, version number of the software, and information on which tools and/or services in the SDK are being used and how they are being used. Before any of this information is collected, the SDK will notify you and seek your consent. If you withhold consent, the information will not be collected.</a:t>
            </a:r>
          </a:p>
          <a:p>
            <a:pPr eaLnBrk="1" hangingPunct="1">
              <a:spcBef>
                <a:spcPct val="0"/>
              </a:spcBef>
            </a:pPr>
            <a:endParaRPr lang="zh-TW" altLang="en-US" dirty="0" smtClean="0"/>
          </a:p>
          <a:p>
            <a:pPr eaLnBrk="1" hangingPunct="1">
              <a:spcBef>
                <a:spcPct val="0"/>
              </a:spcBef>
            </a:pPr>
            <a:r>
              <a:rPr lang="en-US" altLang="zh-TW" dirty="0" smtClean="0"/>
              <a:t>6.2 The data collected is examined in the aggregate to improve the SDK and is maintained in accordance with Google's Privacy Policy.</a:t>
            </a:r>
          </a:p>
          <a:p>
            <a:pPr eaLnBrk="1" hangingPunct="1">
              <a:spcBef>
                <a:spcPct val="0"/>
              </a:spcBef>
            </a:pPr>
            <a:endParaRPr lang="zh-TW" altLang="en-US" dirty="0" smtClean="0"/>
          </a:p>
          <a:p>
            <a:pPr eaLnBrk="1" hangingPunct="1">
              <a:spcBef>
                <a:spcPct val="0"/>
              </a:spcBef>
            </a:pPr>
            <a:r>
              <a:rPr lang="en-US" altLang="zh-TW" b="1" dirty="0" smtClean="0"/>
              <a:t>7. Third Party Applications for the Android Platform</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7.1 If you use the SDK to run applications developed by a third party or that access data, content or resources provided by a third party, you agree that Google is not responsible for those applications, data, content, or resources. You understand that all data, content or resources which you may access through such third party applications are the sole responsibility of the person from which they originated and that Google is not liable for any loss or damage that you may experience as a result of the use or access of any of those third party applications, data, content, or resources.</a:t>
            </a:r>
          </a:p>
          <a:p>
            <a:pPr eaLnBrk="1" hangingPunct="1">
              <a:spcBef>
                <a:spcPct val="0"/>
              </a:spcBef>
            </a:pPr>
            <a:endParaRPr lang="zh-TW" altLang="en-US" dirty="0" smtClean="0"/>
          </a:p>
          <a:p>
            <a:pPr eaLnBrk="1" hangingPunct="1">
              <a:spcBef>
                <a:spcPct val="0"/>
              </a:spcBef>
            </a:pPr>
            <a:r>
              <a:rPr lang="en-US" altLang="zh-TW" dirty="0" smtClean="0"/>
              <a:t>7.2 You should be aware the data, content, and resources presented to you through such a third party application may be protected by intellectual property rights which are owned by the providers (or by other persons or companies on their behalf). You may not modify, rent, lease, loan, sell, distribute or create derivative works based on these data, content, or resources (either in whole or in part) unless you have been specifically given permission to do so by the relevant owners.</a:t>
            </a:r>
          </a:p>
          <a:p>
            <a:pPr eaLnBrk="1" hangingPunct="1">
              <a:spcBef>
                <a:spcPct val="0"/>
              </a:spcBef>
            </a:pPr>
            <a:endParaRPr lang="zh-TW" altLang="en-US" dirty="0" smtClean="0"/>
          </a:p>
          <a:p>
            <a:pPr eaLnBrk="1" hangingPunct="1">
              <a:spcBef>
                <a:spcPct val="0"/>
              </a:spcBef>
            </a:pPr>
            <a:r>
              <a:rPr lang="en-US" altLang="zh-TW" dirty="0" smtClean="0"/>
              <a:t>7.3 You acknowledge that your use of such third party applications, data, content, or resources may be subject to separate terms between you and the relevant third party. In that case, this License Agreement does not affect your legal relationship with these third parties.</a:t>
            </a:r>
          </a:p>
          <a:p>
            <a:pPr eaLnBrk="1" hangingPunct="1">
              <a:spcBef>
                <a:spcPct val="0"/>
              </a:spcBef>
            </a:pPr>
            <a:endParaRPr lang="zh-TW" altLang="en-US" dirty="0" smtClean="0"/>
          </a:p>
          <a:p>
            <a:pPr eaLnBrk="1" hangingPunct="1">
              <a:spcBef>
                <a:spcPct val="0"/>
              </a:spcBef>
            </a:pPr>
            <a:r>
              <a:rPr lang="en-US" altLang="zh-TW" b="1" dirty="0" smtClean="0"/>
              <a:t>8. Using Android APIs</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8.1 Google Data APIs</a:t>
            </a:r>
          </a:p>
          <a:p>
            <a:pPr eaLnBrk="1" hangingPunct="1">
              <a:spcBef>
                <a:spcPct val="0"/>
              </a:spcBef>
            </a:pPr>
            <a:endParaRPr lang="zh-TW" altLang="en-US" dirty="0" smtClean="0"/>
          </a:p>
          <a:p>
            <a:pPr eaLnBrk="1" hangingPunct="1">
              <a:spcBef>
                <a:spcPct val="0"/>
              </a:spcBef>
            </a:pPr>
            <a:r>
              <a:rPr lang="en-US" altLang="zh-TW" dirty="0" smtClean="0"/>
              <a:t>8.1.1 If you use any API to retrieve data from Google, you acknowledge that the data may be protected by intellectual property rights which are owned by Google or those parties that provide the data (or by other persons or companies on their behalf). Your use of any such API may be subject to additional Terms of Service. You may not modify, rent, lease, loan, sell, distribute or create derivative works based on this data (either in whole or in part) unless allowed by the relevant Terms of Service.</a:t>
            </a:r>
          </a:p>
          <a:p>
            <a:pPr eaLnBrk="1" hangingPunct="1">
              <a:spcBef>
                <a:spcPct val="0"/>
              </a:spcBef>
            </a:pPr>
            <a:endParaRPr lang="zh-TW" altLang="en-US" dirty="0" smtClean="0"/>
          </a:p>
          <a:p>
            <a:pPr eaLnBrk="1" hangingPunct="1">
              <a:spcBef>
                <a:spcPct val="0"/>
              </a:spcBef>
            </a:pPr>
            <a:r>
              <a:rPr lang="en-US" altLang="zh-TW" dirty="0" smtClean="0"/>
              <a:t>8.1.2 If you use any API to retrieve a user's data from Google, you acknowledge and agree that you shall retrieve data only with the user's explicit consent and only when, and for the limited purposes for which, the user has given you permission to do so.</a:t>
            </a:r>
          </a:p>
          <a:p>
            <a:pPr eaLnBrk="1" hangingPunct="1">
              <a:spcBef>
                <a:spcPct val="0"/>
              </a:spcBef>
            </a:pPr>
            <a:endParaRPr lang="zh-TW" altLang="en-US" dirty="0" smtClean="0"/>
          </a:p>
          <a:p>
            <a:pPr eaLnBrk="1" hangingPunct="1">
              <a:spcBef>
                <a:spcPct val="0"/>
              </a:spcBef>
            </a:pPr>
            <a:r>
              <a:rPr lang="en-US" altLang="zh-TW" b="1" dirty="0" smtClean="0"/>
              <a:t>9. Terminating this License Agreement</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9.1 This License Agreement will continue to apply until terminated by either you or Google as set out below.</a:t>
            </a:r>
          </a:p>
          <a:p>
            <a:pPr eaLnBrk="1" hangingPunct="1">
              <a:spcBef>
                <a:spcPct val="0"/>
              </a:spcBef>
            </a:pPr>
            <a:endParaRPr lang="zh-TW" altLang="en-US" dirty="0" smtClean="0"/>
          </a:p>
          <a:p>
            <a:pPr eaLnBrk="1" hangingPunct="1">
              <a:spcBef>
                <a:spcPct val="0"/>
              </a:spcBef>
            </a:pPr>
            <a:r>
              <a:rPr lang="en-US" altLang="zh-TW" dirty="0" smtClean="0"/>
              <a:t>9.2 If you want to terminate this License Agreement, you may do so by ceasing your use of the SDK and any relevant developer credentials.</a:t>
            </a:r>
          </a:p>
          <a:p>
            <a:pPr eaLnBrk="1" hangingPunct="1">
              <a:spcBef>
                <a:spcPct val="0"/>
              </a:spcBef>
            </a:pPr>
            <a:endParaRPr lang="zh-TW" altLang="en-US" dirty="0" smtClean="0"/>
          </a:p>
          <a:p>
            <a:pPr eaLnBrk="1" hangingPunct="1">
              <a:spcBef>
                <a:spcPct val="0"/>
              </a:spcBef>
            </a:pPr>
            <a:r>
              <a:rPr lang="en-US" altLang="zh-TW" dirty="0" smtClean="0"/>
              <a:t>9.3 Google may at any time, terminate this License Agreement with you if:</a:t>
            </a:r>
          </a:p>
          <a:p>
            <a:pPr eaLnBrk="1" hangingPunct="1">
              <a:spcBef>
                <a:spcPct val="0"/>
              </a:spcBef>
            </a:pPr>
            <a:endParaRPr lang="zh-TW" altLang="en-US" dirty="0" smtClean="0"/>
          </a:p>
          <a:p>
            <a:pPr eaLnBrk="1" hangingPunct="1">
              <a:spcBef>
                <a:spcPct val="0"/>
              </a:spcBef>
            </a:pPr>
            <a:r>
              <a:rPr lang="en-US" altLang="zh-TW" dirty="0" smtClean="0"/>
              <a:t>(A) you have breached any provision of this License Agreement; or</a:t>
            </a:r>
          </a:p>
          <a:p>
            <a:pPr eaLnBrk="1" hangingPunct="1">
              <a:spcBef>
                <a:spcPct val="0"/>
              </a:spcBef>
            </a:pPr>
            <a:endParaRPr lang="zh-TW" altLang="en-US" dirty="0" smtClean="0"/>
          </a:p>
          <a:p>
            <a:pPr eaLnBrk="1" hangingPunct="1">
              <a:spcBef>
                <a:spcPct val="0"/>
              </a:spcBef>
            </a:pPr>
            <a:r>
              <a:rPr lang="en-US" altLang="zh-TW" dirty="0" smtClean="0"/>
              <a:t>(B) Google is required to do so by law; or</a:t>
            </a:r>
          </a:p>
          <a:p>
            <a:pPr eaLnBrk="1" hangingPunct="1">
              <a:spcBef>
                <a:spcPct val="0"/>
              </a:spcBef>
            </a:pPr>
            <a:endParaRPr lang="zh-TW" altLang="en-US" dirty="0" smtClean="0"/>
          </a:p>
          <a:p>
            <a:pPr eaLnBrk="1" hangingPunct="1">
              <a:spcBef>
                <a:spcPct val="0"/>
              </a:spcBef>
            </a:pPr>
            <a:r>
              <a:rPr lang="en-US" altLang="zh-TW" dirty="0" smtClean="0"/>
              <a:t>(C) the partner with whom Google offered certain parts of SDK (such as APIs) to you has terminated its relationship with Google or ceased to offer certain parts of the SDK to you; or</a:t>
            </a:r>
          </a:p>
          <a:p>
            <a:pPr eaLnBrk="1" hangingPunct="1">
              <a:spcBef>
                <a:spcPct val="0"/>
              </a:spcBef>
            </a:pPr>
            <a:endParaRPr lang="zh-TW" altLang="en-US" dirty="0" smtClean="0"/>
          </a:p>
          <a:p>
            <a:pPr eaLnBrk="1" hangingPunct="1">
              <a:spcBef>
                <a:spcPct val="0"/>
              </a:spcBef>
            </a:pPr>
            <a:r>
              <a:rPr lang="en-US" altLang="zh-TW" dirty="0" smtClean="0"/>
              <a:t>(D) Google decides to no longer providing the SDK or certain parts of the SDK to users in the country in which you are resident or from which you use the service, or the provision of the SDK or certain SDK services to you by Google is, in Google's sole discretion, no longer commercially viable.</a:t>
            </a:r>
          </a:p>
          <a:p>
            <a:pPr eaLnBrk="1" hangingPunct="1">
              <a:spcBef>
                <a:spcPct val="0"/>
              </a:spcBef>
            </a:pPr>
            <a:endParaRPr lang="zh-TW" altLang="en-US" dirty="0" smtClean="0"/>
          </a:p>
          <a:p>
            <a:pPr eaLnBrk="1" hangingPunct="1">
              <a:spcBef>
                <a:spcPct val="0"/>
              </a:spcBef>
            </a:pPr>
            <a:r>
              <a:rPr lang="en-US" altLang="zh-TW" dirty="0" smtClean="0"/>
              <a:t>9.4 When this License Agreement comes to an end, all of the legal rights, obligations and liabilities that you and Google have benefited from, been subject to (or which have accrued over time whilst this License Agreement has been in force) or which are expressed to continue indefinitely, shall be unaffected by this cessation, and the provisions of paragraph 14.7 shall continue to apply to such rights, obligations and liabilities indefinitely.</a:t>
            </a:r>
          </a:p>
          <a:p>
            <a:pPr eaLnBrk="1" hangingPunct="1">
              <a:spcBef>
                <a:spcPct val="0"/>
              </a:spcBef>
            </a:pPr>
            <a:endParaRPr lang="zh-TW" altLang="en-US" dirty="0" smtClean="0"/>
          </a:p>
          <a:p>
            <a:pPr eaLnBrk="1" hangingPunct="1">
              <a:spcBef>
                <a:spcPct val="0"/>
              </a:spcBef>
            </a:pPr>
            <a:r>
              <a:rPr lang="en-US" altLang="zh-TW" b="1" dirty="0" smtClean="0"/>
              <a:t>10. DISCLAIMER OF WARRANTIES</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10.1 YOU EXPRESSLY UNDERSTAND AND AGREE THAT YOUR USE OF THE SDK IS AT YOUR SOLE RISK AND THAT THE SDK IS PROVIDED "AS IS" AND "AS AVAILABLE" WITHOUT WARRANTY OF ANY KIND FROM Google.</a:t>
            </a:r>
          </a:p>
          <a:p>
            <a:pPr eaLnBrk="1" hangingPunct="1">
              <a:spcBef>
                <a:spcPct val="0"/>
              </a:spcBef>
            </a:pPr>
            <a:endParaRPr lang="zh-TW" altLang="en-US" dirty="0" smtClean="0"/>
          </a:p>
          <a:p>
            <a:pPr eaLnBrk="1" hangingPunct="1">
              <a:spcBef>
                <a:spcPct val="0"/>
              </a:spcBef>
            </a:pPr>
            <a:r>
              <a:rPr lang="en-US" altLang="zh-TW" dirty="0" smtClean="0"/>
              <a:t>10.2 YOUR USE OF THE SDK AND ANY MATERIAL DOWNLOADED OR OTHERWISE OBTAINED THROUGH THE USE OF THE SDK IS AT YOUR OWN DISCRETION AND RISK AND YOU ARE SOLELY RESPONSIBLE FOR ANY DAMAGE TO YOUR COMPUTER SYSTEM OR OTHER DEVICE OR LOSS OF DATA THAT RESULTS FROM SUCH USE.</a:t>
            </a:r>
          </a:p>
          <a:p>
            <a:pPr eaLnBrk="1" hangingPunct="1">
              <a:spcBef>
                <a:spcPct val="0"/>
              </a:spcBef>
            </a:pPr>
            <a:endParaRPr lang="zh-TW" altLang="en-US" dirty="0" smtClean="0"/>
          </a:p>
          <a:p>
            <a:pPr eaLnBrk="1" hangingPunct="1">
              <a:spcBef>
                <a:spcPct val="0"/>
              </a:spcBef>
            </a:pPr>
            <a:r>
              <a:rPr lang="en-US" altLang="zh-TW" dirty="0" smtClean="0"/>
              <a:t>10.3 Google FURTHER EXPRESSLY DISCLAIMS ALL WARRANTIES AND CONDITIONS OF ANY KIND, WHETHER EXPRESS OR IMPLIED, INCLUDING, BUT NOT LIMITED TO THE IMPLIED WARRANTIES AND CONDITIONS OF MERCHANTABILITY, FITNESS FOR A PARTICULAR PURPOSE AND NON-INFRINGEMENT.</a:t>
            </a:r>
          </a:p>
          <a:p>
            <a:pPr eaLnBrk="1" hangingPunct="1">
              <a:spcBef>
                <a:spcPct val="0"/>
              </a:spcBef>
            </a:pPr>
            <a:endParaRPr lang="zh-TW" altLang="en-US" dirty="0" smtClean="0"/>
          </a:p>
          <a:p>
            <a:pPr eaLnBrk="1" hangingPunct="1">
              <a:spcBef>
                <a:spcPct val="0"/>
              </a:spcBef>
            </a:pPr>
            <a:r>
              <a:rPr lang="en-US" altLang="zh-TW" b="1" dirty="0" smtClean="0"/>
              <a:t>11. LIMITATION OF LIABILITY</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11.1 YOU EXPRESSLY UNDERSTAND AND AGREE THAT Google, ITS SUBSIDIARIES AND AFFILIATES, AND ITS LICENSORS SHALL NOT BE LIABLE TO YOU UNDER ANY THEORY OF LIABILITY FOR ANY DIRECT, INDIRECT, INCIDENTAL, SPECIAL CONSEQUENTIAL OR EXEMPLARY DAMAGES THAT MAY BE INCURRED BY YOU, INCLUDING ANY LOSS OF DATA, WHETHER OR NOT Google OR ITS REPRESENTATIVES HAVE BEEN ADVISED OF OR SHOULD HAVE BEEN AWARE OF THE POSSIBILITY OF ANY SUCH LOSSES ARISING.</a:t>
            </a:r>
          </a:p>
          <a:p>
            <a:pPr eaLnBrk="1" hangingPunct="1">
              <a:spcBef>
                <a:spcPct val="0"/>
              </a:spcBef>
            </a:pPr>
            <a:endParaRPr lang="zh-TW" altLang="en-US" dirty="0" smtClean="0"/>
          </a:p>
          <a:p>
            <a:pPr eaLnBrk="1" hangingPunct="1">
              <a:spcBef>
                <a:spcPct val="0"/>
              </a:spcBef>
            </a:pPr>
            <a:r>
              <a:rPr lang="en-US" altLang="zh-TW" b="1" dirty="0" smtClean="0"/>
              <a:t>12. Indemnification</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12.1 To the maximum extent permitted by law, you agree to defend, indemnify and hold harmless Google, its affiliates and their respective directors, officers, employees and agents from and against any and all claims, actions, suits or proceedings, as well as any and all losses, liabilities, damages, costs and expenses (including reasonable attorneys fees) arising out of or accruing from (a) your use of the SDK, (b) any application you develop on the SDK that infringes any copyright, trademark, trade secret, trade dress, patent or other intellectual property right of any person or defames any person or violates their rights of publicity or privacy, and (c) any non-compliance by you with this License Agreement.</a:t>
            </a:r>
          </a:p>
          <a:p>
            <a:pPr eaLnBrk="1" hangingPunct="1">
              <a:spcBef>
                <a:spcPct val="0"/>
              </a:spcBef>
            </a:pPr>
            <a:endParaRPr lang="zh-TW" altLang="en-US" dirty="0" smtClean="0"/>
          </a:p>
          <a:p>
            <a:pPr eaLnBrk="1" hangingPunct="1">
              <a:spcBef>
                <a:spcPct val="0"/>
              </a:spcBef>
            </a:pPr>
            <a:r>
              <a:rPr lang="en-US" altLang="zh-TW" b="1" dirty="0" smtClean="0"/>
              <a:t>13. Changes to the License Agreement</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13.1 Google may make changes to the License Agreement as it distributes new versions of the SDK. When these changes are made, Google will make a new version of the License Agreement available on the website where the SDK is made available.</a:t>
            </a:r>
          </a:p>
          <a:p>
            <a:pPr eaLnBrk="1" hangingPunct="1">
              <a:spcBef>
                <a:spcPct val="0"/>
              </a:spcBef>
            </a:pPr>
            <a:endParaRPr lang="zh-TW" altLang="en-US" dirty="0" smtClean="0"/>
          </a:p>
          <a:p>
            <a:pPr eaLnBrk="1" hangingPunct="1">
              <a:spcBef>
                <a:spcPct val="0"/>
              </a:spcBef>
            </a:pPr>
            <a:r>
              <a:rPr lang="en-US" altLang="zh-TW" b="1" dirty="0" smtClean="0"/>
              <a:t>14. General Legal Terms</a:t>
            </a:r>
            <a:endParaRPr lang="en-US" altLang="zh-TW" dirty="0" smtClean="0"/>
          </a:p>
          <a:p>
            <a:pPr eaLnBrk="1" hangingPunct="1">
              <a:spcBef>
                <a:spcPct val="0"/>
              </a:spcBef>
            </a:pPr>
            <a:endParaRPr lang="zh-TW" altLang="en-US" dirty="0" smtClean="0"/>
          </a:p>
          <a:p>
            <a:pPr eaLnBrk="1" hangingPunct="1">
              <a:spcBef>
                <a:spcPct val="0"/>
              </a:spcBef>
            </a:pPr>
            <a:r>
              <a:rPr lang="en-US" altLang="zh-TW" dirty="0" smtClean="0"/>
              <a:t>14.1 This License Agreement constitute the whole legal agreement between you and Google and govern your use of the SDK (excluding any services which Google may provide to you under a separate written agreement), and completely replace any prior agreements between you and Google in relation to the SDK.</a:t>
            </a:r>
          </a:p>
          <a:p>
            <a:pPr eaLnBrk="1" hangingPunct="1">
              <a:spcBef>
                <a:spcPct val="0"/>
              </a:spcBef>
            </a:pPr>
            <a:endParaRPr lang="zh-TW" altLang="en-US" dirty="0" smtClean="0"/>
          </a:p>
          <a:p>
            <a:pPr eaLnBrk="1" hangingPunct="1">
              <a:spcBef>
                <a:spcPct val="0"/>
              </a:spcBef>
            </a:pPr>
            <a:r>
              <a:rPr lang="en-US" altLang="zh-TW" dirty="0" smtClean="0"/>
              <a:t>14.2 You agree that if Google does not exercise or enforce any legal right or remedy which is contained in this License Agreement (or which Google has the benefit of under any applicable law), this will not be taken to be a formal waiver of Google's rights and that those rights or remedies will still be available to Google.</a:t>
            </a:r>
          </a:p>
          <a:p>
            <a:pPr eaLnBrk="1" hangingPunct="1">
              <a:spcBef>
                <a:spcPct val="0"/>
              </a:spcBef>
            </a:pPr>
            <a:endParaRPr lang="zh-TW" altLang="en-US" dirty="0" smtClean="0"/>
          </a:p>
          <a:p>
            <a:pPr eaLnBrk="1" hangingPunct="1">
              <a:spcBef>
                <a:spcPct val="0"/>
              </a:spcBef>
            </a:pPr>
            <a:r>
              <a:rPr lang="en-US" altLang="zh-TW" dirty="0" smtClean="0"/>
              <a:t>14.3 If any court of law, having the jurisdiction to decide on this matter, rules that any provision of this License Agreement is invalid, then that provision will be removed from this License Agreement without affecting the rest of this License Agreement. The remaining provisions of this License Agreement will continue to be valid and enforceable.</a:t>
            </a:r>
          </a:p>
          <a:p>
            <a:pPr eaLnBrk="1" hangingPunct="1">
              <a:spcBef>
                <a:spcPct val="0"/>
              </a:spcBef>
            </a:pPr>
            <a:endParaRPr lang="zh-TW" altLang="en-US" dirty="0" smtClean="0"/>
          </a:p>
          <a:p>
            <a:pPr eaLnBrk="1" hangingPunct="1">
              <a:spcBef>
                <a:spcPct val="0"/>
              </a:spcBef>
            </a:pPr>
            <a:r>
              <a:rPr lang="en-US" altLang="zh-TW" dirty="0" smtClean="0"/>
              <a:t>14.4 You acknowledge and agree that each member of the group of companies of which Google is the parent shall be third party beneficiaries to this License Agreement and that such other companies shall be entitled to directly enforce, and rely upon, any provision of this License Agreement that confers a benefit on (or rights in favor of) them. Other than this, no other person or company shall be third party beneficiaries to this License Agreement.</a:t>
            </a:r>
          </a:p>
          <a:p>
            <a:pPr eaLnBrk="1" hangingPunct="1">
              <a:spcBef>
                <a:spcPct val="0"/>
              </a:spcBef>
            </a:pPr>
            <a:endParaRPr lang="zh-TW" altLang="en-US" dirty="0" smtClean="0"/>
          </a:p>
          <a:p>
            <a:pPr eaLnBrk="1" hangingPunct="1">
              <a:spcBef>
                <a:spcPct val="0"/>
              </a:spcBef>
            </a:pPr>
            <a:r>
              <a:rPr lang="en-US" altLang="zh-TW" dirty="0" smtClean="0"/>
              <a:t>14.5 EXPORT RESTRICTIONS. THE SDK IS SUBJECT TO UNITED STATES EXPORT LAWS AND REGULATIONS. YOU MUST COMPLY WITH ALL DOMESTIC AND INTERNATIONAL EXPORT LAWS AND REGULATIONS THAT APPLY TO THE SDK. THESE LAWS INCLUDE RESTRICTIONS ON DESTINATIONS, END USERS AND END USE.</a:t>
            </a:r>
          </a:p>
          <a:p>
            <a:pPr eaLnBrk="1" hangingPunct="1">
              <a:spcBef>
                <a:spcPct val="0"/>
              </a:spcBef>
            </a:pPr>
            <a:endParaRPr lang="zh-TW" altLang="en-US" dirty="0" smtClean="0"/>
          </a:p>
          <a:p>
            <a:pPr eaLnBrk="1" hangingPunct="1">
              <a:spcBef>
                <a:spcPct val="0"/>
              </a:spcBef>
            </a:pPr>
            <a:r>
              <a:rPr lang="en-US" altLang="zh-TW" dirty="0" smtClean="0"/>
              <a:t>14.6 The rights granted in this License Agreement may not be assigned or transferred by either you or Google without the prior written approval of the other party. Neither you nor Google shall be permitted to delegate their responsibilities or obligations under this License Agreement without the prior written approval of the other party.</a:t>
            </a:r>
          </a:p>
          <a:p>
            <a:pPr eaLnBrk="1" hangingPunct="1">
              <a:spcBef>
                <a:spcPct val="0"/>
              </a:spcBef>
            </a:pPr>
            <a:endParaRPr lang="zh-TW" altLang="en-US" dirty="0" smtClean="0"/>
          </a:p>
          <a:p>
            <a:pPr eaLnBrk="1" hangingPunct="1">
              <a:spcBef>
                <a:spcPct val="0"/>
              </a:spcBef>
            </a:pPr>
            <a:r>
              <a:rPr lang="en-US" altLang="zh-TW" dirty="0" smtClean="0"/>
              <a:t>14.7 This License Agreement, and your relationship with Google under this License Agreement, shall be governed by the laws of the State of California without regard to its conflict of laws provisions. You and Google agree to submit to the exclusive jurisdiction of the courts located within the county of Santa Clara, California to resolve any legal matter arising from this License Agreement. Notwithstanding this, you agree that Google shall still be allowed to apply for injunctive remedies (or an equivalent type of urgent legal relief) in any jurisdiction.</a:t>
            </a:r>
          </a:p>
          <a:p>
            <a:pPr eaLnBrk="1" hangingPunct="1">
              <a:spcBef>
                <a:spcPct val="0"/>
              </a:spcBef>
            </a:pPr>
            <a:endParaRPr lang="zh-TW" altLang="en-US" dirty="0" smtClean="0"/>
          </a:p>
          <a:p>
            <a:pPr eaLnBrk="1" hangingPunct="1">
              <a:spcBef>
                <a:spcPct val="0"/>
              </a:spcBef>
            </a:pPr>
            <a:r>
              <a:rPr lang="en-US" altLang="zh-TW" dirty="0" smtClean="0"/>
              <a:t>April 10, 2009</a:t>
            </a:r>
          </a:p>
          <a:p>
            <a:pPr eaLnBrk="1" hangingPunct="1">
              <a:spcBef>
                <a:spcPct val="0"/>
              </a:spcBef>
            </a:pPr>
            <a:endParaRPr lang="zh-TW" altLang="en-US" dirty="0" smtClean="0"/>
          </a:p>
          <a:p>
            <a:pPr eaLnBrk="1" hangingPunct="1">
              <a:spcBef>
                <a:spcPct val="0"/>
              </a:spcBef>
            </a:pPr>
            <a:endParaRPr lang="zh-TW" altLang="en-US" dirty="0"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fld id="{F52A45FD-D4BF-40A1-8C19-0DA4F843C59B}" type="slidenum">
              <a:rPr kumimoji="0" lang="zh-TW" altLang="en-US" smtClean="0">
                <a:latin typeface="Calibri" pitchFamily="34" charset="0"/>
              </a:rPr>
              <a:pPr eaLnBrk="1" fontAlgn="base" hangingPunct="1">
                <a:spcBef>
                  <a:spcPct val="0"/>
                </a:spcBef>
                <a:spcAft>
                  <a:spcPct val="0"/>
                </a:spcAft>
              </a:pPr>
              <a:t>19</a:t>
            </a:fld>
            <a:endParaRPr kumimoji="0" lang="en-US" altLang="zh-TW"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61087206-9AAD-46CD-8937-1B9A41F99352}" type="datetime1">
              <a:rPr lang="zh-TW" altLang="en-US" smtClean="0"/>
              <a:pPr/>
              <a:t>2012/9/27</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57D2E35-DF32-42C8-BC21-C5A9624AE6A9}"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C757B66-4899-4D5F-8C36-1ADF91956C25}" type="datetime1">
              <a:rPr lang="zh-TW" altLang="en-US" smtClean="0"/>
              <a:pPr/>
              <a:t>2012/9/27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57D2E35-DF32-42C8-BC21-C5A9624AE6A9}"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E57D2E35-DF32-42C8-BC21-C5A9624AE6A9}"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E295F8-7D5C-443F-84CD-3DE1A8E2D476}" type="datetime1">
              <a:rPr lang="zh-TW" altLang="en-US" smtClean="0"/>
              <a:pPr/>
              <a:t>2012/9/27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4150A43D-D894-4600-94CB-B1BB5F7D9AE9}" type="datetime1">
              <a:rPr lang="zh-TW" altLang="en-US" smtClean="0"/>
              <a:pPr/>
              <a:t>2012/9/27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E57D2E35-DF32-42C8-BC21-C5A9624AE6A9}"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4E7811FE-AF6E-47A2-8C70-03A1F1D4E3C0}" type="datetime1">
              <a:rPr lang="zh-TW" altLang="en-US" smtClean="0"/>
              <a:pPr/>
              <a:t>2012/9/27</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57D2E35-DF32-42C8-BC21-C5A9624AE6A9}"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C4E263C7-CD50-4363-9C49-9AAF44E9DF09}" type="datetime1">
              <a:rPr lang="zh-TW" altLang="en-US" smtClean="0"/>
              <a:pPr/>
              <a:t>2012/9/27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57D2E35-DF32-42C8-BC21-C5A9624AE6A9}"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4C5133D2-4A60-4F82-A597-674390182FAF}" type="datetime1">
              <a:rPr lang="zh-TW" altLang="en-US" smtClean="0"/>
              <a:pPr/>
              <a:t>2012/9/27</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E57D2E35-DF32-42C8-BC21-C5A9624AE6A9}"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7AF31BD1-136F-4392-8FF8-A7611B85D065}" type="datetime1">
              <a:rPr lang="zh-TW" altLang="en-US" smtClean="0"/>
              <a:pPr/>
              <a:t>2012/9/27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E57D2E35-DF32-42C8-BC21-C5A9624AE6A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324EA8C9-E65F-411C-B632-47A2BC3E30D9}" type="datetime1">
              <a:rPr lang="zh-TW" altLang="en-US" smtClean="0"/>
              <a:pPr/>
              <a:t>2012/9/27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57D2E35-DF32-42C8-BC21-C5A9624AE6A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57D2E35-DF32-42C8-BC21-C5A9624AE6A9}"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85845C44-82D3-4AA1-A9A2-853EBF675EFA}" type="datetime1">
              <a:rPr lang="zh-TW" altLang="en-US" smtClean="0"/>
              <a:pPr/>
              <a:t>2012/9/27</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E57D2E35-DF32-42C8-BC21-C5A9624AE6A9}"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0C4B7DC8-4314-4BE6-AA04-EE5566DACCEB}" type="datetime1">
              <a:rPr lang="zh-TW" altLang="en-US" smtClean="0"/>
              <a:pPr/>
              <a:t>2012/9/27</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39E37B1-3DBF-415F-BC9C-2F80CF7253F2}" type="datetime1">
              <a:rPr lang="zh-TW" altLang="en-US" smtClean="0"/>
              <a:pPr/>
              <a:t>2012/9/27</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57D2E35-DF32-42C8-BC21-C5A9624AE6A9}"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java.com/en/download/testjava.jsp" TargetMode="External"/><Relationship Id="rId2" Type="http://schemas.openxmlformats.org/officeDocument/2006/relationships/hyperlink" Target="http://www.java.com/zh_TW/download/testjava.jsp"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www.appinventor.mit.edu/" TargetMode="External"/><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explore.appinventor.mit.edu/invent" TargetMode="External"/><Relationship Id="rId4" Type="http://schemas.openxmlformats.org/officeDocument/2006/relationships/hyperlink" Target="http://explore.appinventor.mit.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eta.appinventor.mit.edu/learn/setup/setupwindow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dl.google.com/dl/appinventor/installers/windows/appinventor_setup_installer_v_1_2.ex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appinventor.mit.edu/"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examples.oreilly.com/0636920016632/" TargetMode="External"/><Relationship Id="rId3" Type="http://schemas.openxmlformats.org/officeDocument/2006/relationships/hyperlink" Target="http://appinventor.mit.edu/teach/" TargetMode="External"/><Relationship Id="rId7" Type="http://schemas.openxmlformats.org/officeDocument/2006/relationships/hyperlink" Target="http://www.appinventor.org/in-1" TargetMode="External"/><Relationship Id="rId2" Type="http://schemas.openxmlformats.org/officeDocument/2006/relationships/hyperlink" Target="http://appinventor.mit.edu/explore/" TargetMode="External"/><Relationship Id="rId1" Type="http://schemas.openxmlformats.org/officeDocument/2006/relationships/slideLayout" Target="../slideLayouts/slideLayout2.xml"/><Relationship Id="rId6" Type="http://schemas.openxmlformats.org/officeDocument/2006/relationships/hyperlink" Target="http://ice-web.cc.gatech.edu/dl/" TargetMode="External"/><Relationship Id="rId5" Type="http://schemas.openxmlformats.org/officeDocument/2006/relationships/hyperlink" Target="http://www.cavedu.com/" TargetMode="External"/><Relationship Id="rId4" Type="http://schemas.openxmlformats.org/officeDocument/2006/relationships/hyperlink" Target="http://www.appinventor.tw/set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ccounts.google.com/SignUp?continue=http://www.google.com/&amp;hl=zh-T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accounts.google.com/SignUp?continue=http://www.google.com/&amp;hl=zh-T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lstStyle/>
          <a:p>
            <a:r>
              <a:rPr lang="zh-TW" altLang="en-US" dirty="0" smtClean="0"/>
              <a:t>南臺科技大學資訊工程系</a:t>
            </a:r>
            <a:r>
              <a:rPr lang="en-US" altLang="zh-TW" dirty="0" smtClean="0"/>
              <a:t/>
            </a:r>
            <a:br>
              <a:rPr lang="en-US" altLang="zh-TW" dirty="0" smtClean="0"/>
            </a:br>
            <a:r>
              <a:rPr lang="zh-TW" altLang="en-US" dirty="0" smtClean="0"/>
              <a:t>李育強 助理教授</a:t>
            </a:r>
            <a:endParaRPr lang="zh-TW" altLang="en-US" dirty="0"/>
          </a:p>
        </p:txBody>
      </p:sp>
      <p:sp>
        <p:nvSpPr>
          <p:cNvPr id="3" name="標題 2"/>
          <p:cNvSpPr>
            <a:spLocks noGrp="1"/>
          </p:cNvSpPr>
          <p:nvPr>
            <p:ph type="ctrTitle"/>
          </p:nvPr>
        </p:nvSpPr>
        <p:spPr/>
        <p:txBody>
          <a:bodyPr/>
          <a:lstStyle/>
          <a:p>
            <a:r>
              <a:rPr lang="zh-TW" altLang="en-US" dirty="0" smtClean="0"/>
              <a:t>人機介面行動技術</a:t>
            </a:r>
            <a:r>
              <a:rPr lang="en-US" altLang="zh-TW" dirty="0" smtClean="0"/>
              <a:t>-App Inventor</a:t>
            </a:r>
            <a:r>
              <a:rPr lang="zh-TW" altLang="en-US" dirty="0" smtClean="0"/>
              <a:t>介紹</a:t>
            </a:r>
            <a:endParaRPr lang="zh-TW" altLang="en-US" dirty="0"/>
          </a:p>
        </p:txBody>
      </p:sp>
      <p:sp>
        <p:nvSpPr>
          <p:cNvPr id="4" name="投影片編號版面配置區 3"/>
          <p:cNvSpPr>
            <a:spLocks noGrp="1"/>
          </p:cNvSpPr>
          <p:nvPr>
            <p:ph type="sldNum" sz="quarter" idx="12"/>
          </p:nvPr>
        </p:nvSpPr>
        <p:spPr/>
        <p:txBody>
          <a:bodyPr/>
          <a:lstStyle/>
          <a:p>
            <a:fld id="{E57D2E35-DF32-42C8-BC21-C5A9624AE6A9}"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申請</a:t>
            </a:r>
            <a:r>
              <a:rPr lang="en-US" altLang="zh-TW" sz="3200" dirty="0" smtClean="0">
                <a:solidFill>
                  <a:srgbClr val="7B9899"/>
                </a:solidFill>
              </a:rPr>
              <a:t>Gmail</a:t>
            </a:r>
            <a:r>
              <a:rPr lang="zh-TW" altLang="en-US" sz="3200" dirty="0" smtClean="0">
                <a:solidFill>
                  <a:srgbClr val="7B9899"/>
                </a:solidFill>
              </a:rPr>
              <a:t>帳號</a:t>
            </a:r>
            <a:r>
              <a:rPr lang="en-US" altLang="zh-TW" sz="3200" dirty="0" smtClean="0">
                <a:solidFill>
                  <a:srgbClr val="7B9899"/>
                </a:solidFill>
              </a:rPr>
              <a:t>(4)</a:t>
            </a:r>
            <a:endParaRPr lang="zh-TW" altLang="en-US" sz="3200" dirty="0" smtClean="0">
              <a:solidFill>
                <a:srgbClr val="7B9899"/>
              </a:solidFill>
            </a:endParaRPr>
          </a:p>
        </p:txBody>
      </p:sp>
      <p:sp>
        <p:nvSpPr>
          <p:cNvPr id="5" name="投影片編號版面配置區 5"/>
          <p:cNvSpPr>
            <a:spLocks noGrp="1"/>
          </p:cNvSpPr>
          <p:nvPr>
            <p:ph type="sldNum" sz="quarter" idx="12"/>
          </p:nvPr>
        </p:nvSpPr>
        <p:spPr/>
        <p:txBody>
          <a:bodyPr/>
          <a:lstStyle/>
          <a:p>
            <a:pPr>
              <a:defRPr/>
            </a:pPr>
            <a:fld id="{90908572-BCBD-4FEB-84E8-DA1CFA2FB9F7}" type="slidenum">
              <a:rPr lang="zh-TW" altLang="en-US"/>
              <a:pPr>
                <a:defRPr/>
              </a:pPr>
              <a:t>10</a:t>
            </a:fld>
            <a:endParaRPr lang="zh-TW" altLang="en-US"/>
          </a:p>
        </p:txBody>
      </p:sp>
      <p:sp>
        <p:nvSpPr>
          <p:cNvPr id="22531" name="內容版面配置區 2"/>
          <p:cNvSpPr>
            <a:spLocks noGrp="1"/>
          </p:cNvSpPr>
          <p:nvPr>
            <p:ph sz="quarter" idx="1"/>
          </p:nvPr>
        </p:nvSpPr>
        <p:spPr>
          <a:xfrm>
            <a:off x="301625" y="1527175"/>
            <a:ext cx="8504238" cy="4572000"/>
          </a:xfrm>
        </p:spPr>
        <p:txBody>
          <a:bodyPr/>
          <a:lstStyle/>
          <a:p>
            <a:pPr eaLnBrk="1" hangingPunct="1"/>
            <a:r>
              <a:rPr lang="zh-TW" altLang="en-US" sz="2400" smtClean="0"/>
              <a:t>首次使用</a:t>
            </a:r>
            <a:r>
              <a:rPr lang="en-US" altLang="zh-TW" sz="2400" smtClean="0"/>
              <a:t>Gmail</a:t>
            </a:r>
            <a:r>
              <a:rPr lang="zh-TW" altLang="en-US" sz="2400" smtClean="0"/>
              <a:t>時，</a:t>
            </a:r>
            <a:r>
              <a:rPr lang="en-US" altLang="zh-TW" sz="2400" smtClean="0"/>
              <a:t>Google</a:t>
            </a:r>
            <a:r>
              <a:rPr lang="zh-TW" altLang="en-US" sz="2400" smtClean="0"/>
              <a:t>會要求輸入相關資訊，依序輸入 ：國家地區、行動電話號碼、備援電子郵件地址，來作為密碼忘記的處理機制。</a:t>
            </a:r>
            <a:endParaRPr lang="en-US" altLang="zh-TW" sz="2400" smtClean="0"/>
          </a:p>
          <a:p>
            <a:pPr eaLnBrk="1" hangingPunct="1"/>
            <a:r>
              <a:rPr lang="zh-TW" altLang="en-US" sz="2400" smtClean="0"/>
              <a:t>輸入完畢後，點選「儲存並繼續」。</a:t>
            </a:r>
          </a:p>
        </p:txBody>
      </p:sp>
      <p:pic>
        <p:nvPicPr>
          <p:cNvPr id="22532" name="Picture 3" descr="D:\強哥交代的事\Inventor\圖片\建立Gmail\2012-06-06_2346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43138" y="3284538"/>
            <a:ext cx="5157787" cy="346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1445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申請</a:t>
            </a:r>
            <a:r>
              <a:rPr lang="en-US" altLang="zh-TW" sz="3200" dirty="0" smtClean="0">
                <a:solidFill>
                  <a:srgbClr val="7B9899"/>
                </a:solidFill>
              </a:rPr>
              <a:t>Gmail</a:t>
            </a:r>
            <a:r>
              <a:rPr lang="zh-TW" altLang="en-US" sz="3200" dirty="0" smtClean="0">
                <a:solidFill>
                  <a:srgbClr val="7B9899"/>
                </a:solidFill>
              </a:rPr>
              <a:t>帳號</a:t>
            </a:r>
            <a:r>
              <a:rPr lang="en-US" altLang="zh-TW" sz="3200" dirty="0" smtClean="0">
                <a:solidFill>
                  <a:srgbClr val="7B9899"/>
                </a:solidFill>
              </a:rPr>
              <a:t>(5)</a:t>
            </a:r>
            <a:endParaRPr lang="zh-TW" altLang="en-US" sz="3200" dirty="0" smtClean="0">
              <a:solidFill>
                <a:srgbClr val="7B9899"/>
              </a:solidFill>
            </a:endParaRPr>
          </a:p>
        </p:txBody>
      </p:sp>
      <p:sp>
        <p:nvSpPr>
          <p:cNvPr id="5" name="投影片編號版面配置區 5"/>
          <p:cNvSpPr>
            <a:spLocks noGrp="1"/>
          </p:cNvSpPr>
          <p:nvPr>
            <p:ph type="sldNum" sz="quarter" idx="12"/>
          </p:nvPr>
        </p:nvSpPr>
        <p:spPr/>
        <p:txBody>
          <a:bodyPr/>
          <a:lstStyle/>
          <a:p>
            <a:pPr>
              <a:defRPr/>
            </a:pPr>
            <a:fld id="{15449DBA-E904-4FA3-9776-439DBEF6CB9E}" type="slidenum">
              <a:rPr lang="zh-TW" altLang="en-US"/>
              <a:pPr>
                <a:defRPr/>
              </a:pPr>
              <a:t>11</a:t>
            </a:fld>
            <a:endParaRPr lang="zh-TW" altLang="en-US"/>
          </a:p>
        </p:txBody>
      </p:sp>
      <p:sp>
        <p:nvSpPr>
          <p:cNvPr id="25603" name="內容版面配置區 2"/>
          <p:cNvSpPr>
            <a:spLocks noGrp="1"/>
          </p:cNvSpPr>
          <p:nvPr>
            <p:ph sz="quarter" idx="1"/>
          </p:nvPr>
        </p:nvSpPr>
        <p:spPr>
          <a:xfrm>
            <a:off x="301625" y="1527175"/>
            <a:ext cx="8504238" cy="4572000"/>
          </a:xfrm>
        </p:spPr>
        <p:txBody>
          <a:bodyPr/>
          <a:lstStyle/>
          <a:p>
            <a:r>
              <a:rPr lang="zh-TW" altLang="en-US" sz="2400" dirty="0" smtClean="0"/>
              <a:t>第一次進入</a:t>
            </a:r>
            <a:r>
              <a:rPr lang="en-US" altLang="zh-TW" sz="2400" dirty="0" smtClean="0"/>
              <a:t>Gmail</a:t>
            </a:r>
            <a:r>
              <a:rPr lang="zh-TW" altLang="en-US" sz="2400" dirty="0" smtClean="0"/>
              <a:t>的操作頁面時，會有歡迎畫面出現</a:t>
            </a:r>
            <a:endParaRPr lang="en-US" altLang="zh-TW" sz="2400" dirty="0" smtClean="0"/>
          </a:p>
          <a:p>
            <a:pPr eaLnBrk="1" hangingPunct="1"/>
            <a:r>
              <a:rPr lang="zh-TW" altLang="en-US" sz="2400" dirty="0" smtClean="0"/>
              <a:t>進入到</a:t>
            </a:r>
            <a:r>
              <a:rPr lang="en-US" altLang="zh-TW" sz="2400" dirty="0" smtClean="0"/>
              <a:t>Gmail</a:t>
            </a:r>
            <a:r>
              <a:rPr lang="zh-TW" altLang="en-US" sz="2400" dirty="0" smtClean="0"/>
              <a:t>的頁面，</a:t>
            </a:r>
            <a:r>
              <a:rPr lang="en-US" altLang="zh-TW" sz="2400" dirty="0" smtClean="0"/>
              <a:t>Google</a:t>
            </a:r>
            <a:r>
              <a:rPr lang="zh-TW" altLang="en-US" sz="2400" dirty="0" smtClean="0"/>
              <a:t>預設會寄三封信件到您的信箱中。</a:t>
            </a:r>
            <a:endParaRPr lang="en-US" altLang="zh-TW" sz="2400" dirty="0" smtClean="0"/>
          </a:p>
          <a:p>
            <a:pPr eaLnBrk="1" hangingPunct="1"/>
            <a:endParaRPr lang="zh-TW" altLang="en-US" dirty="0" smtClean="0"/>
          </a:p>
        </p:txBody>
      </p:sp>
      <p:pic>
        <p:nvPicPr>
          <p:cNvPr id="25604" name="Picture 3" descr="D:\強哥交代的事\App Inventor\圖片\建立Gmail\2012-06-07_0432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708920"/>
            <a:ext cx="7550150" cy="386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696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標題 1"/>
          <p:cNvSpPr>
            <a:spLocks noGrp="1"/>
          </p:cNvSpPr>
          <p:nvPr>
            <p:ph type="title"/>
          </p:nvPr>
        </p:nvSpPr>
        <p:spPr>
          <a:xfrm>
            <a:off x="179388" y="228600"/>
            <a:ext cx="8785225" cy="758825"/>
          </a:xfrm>
        </p:spPr>
        <p:txBody>
          <a:bodyPr/>
          <a:lstStyle/>
          <a:p>
            <a:pPr eaLnBrk="1" hangingPunct="1"/>
            <a:r>
              <a:rPr lang="zh-TW" altLang="en-US" sz="3200" dirty="0" smtClean="0">
                <a:solidFill>
                  <a:srgbClr val="7B9899"/>
                </a:solidFill>
              </a:rPr>
              <a:t>安裝</a:t>
            </a:r>
            <a:r>
              <a:rPr lang="en-US" altLang="zh-TW" sz="3200" dirty="0" smtClean="0">
                <a:solidFill>
                  <a:srgbClr val="7B9899"/>
                </a:solidFill>
              </a:rPr>
              <a:t>Java JDK(1)</a:t>
            </a:r>
            <a:endParaRPr lang="zh-TW" altLang="en-US" sz="3200" dirty="0" smtClean="0">
              <a:solidFill>
                <a:srgbClr val="7B9899"/>
              </a:solidFill>
            </a:endParaRPr>
          </a:p>
        </p:txBody>
      </p:sp>
      <p:sp>
        <p:nvSpPr>
          <p:cNvPr id="4" name="投影片編號版面配置區 3"/>
          <p:cNvSpPr>
            <a:spLocks noGrp="1"/>
          </p:cNvSpPr>
          <p:nvPr>
            <p:ph type="sldNum" sz="quarter" idx="12"/>
          </p:nvPr>
        </p:nvSpPr>
        <p:spPr/>
        <p:txBody>
          <a:bodyPr/>
          <a:lstStyle/>
          <a:p>
            <a:pPr>
              <a:defRPr/>
            </a:pPr>
            <a:fld id="{4F1FCDE9-42A0-4401-8882-B79E010B4EDF}" type="slidenum">
              <a:rPr lang="zh-TW" altLang="en-US" smtClean="0"/>
              <a:pPr>
                <a:defRPr/>
              </a:pPr>
              <a:t>12</a:t>
            </a:fld>
            <a:endParaRPr lang="zh-TW" altLang="en-US"/>
          </a:p>
        </p:txBody>
      </p:sp>
      <p:sp>
        <p:nvSpPr>
          <p:cNvPr id="26626" name="內容版面配置區 2"/>
          <p:cNvSpPr>
            <a:spLocks noGrp="1"/>
          </p:cNvSpPr>
          <p:nvPr>
            <p:ph sz="quarter" idx="1"/>
          </p:nvPr>
        </p:nvSpPr>
        <p:spPr>
          <a:xfrm>
            <a:off x="301625" y="1527175"/>
            <a:ext cx="8504238" cy="2045841"/>
          </a:xfrm>
        </p:spPr>
        <p:txBody>
          <a:bodyPr>
            <a:normAutofit fontScale="92500" lnSpcReduction="10000"/>
          </a:bodyPr>
          <a:lstStyle/>
          <a:p>
            <a:r>
              <a:rPr lang="zh-TW" altLang="en-US" dirty="0" smtClean="0"/>
              <a:t>執行</a:t>
            </a:r>
            <a:r>
              <a:rPr lang="en-US" altLang="zh-TW" dirty="0" smtClean="0"/>
              <a:t>App Inventor</a:t>
            </a:r>
            <a:r>
              <a:rPr lang="zh-TW" altLang="en-US" dirty="0" smtClean="0"/>
              <a:t> </a:t>
            </a:r>
            <a:r>
              <a:rPr lang="zh-TW" altLang="en-US" b="1" dirty="0" smtClean="0"/>
              <a:t>需要安裝</a:t>
            </a:r>
            <a:r>
              <a:rPr lang="en-US" altLang="zh-TW" dirty="0" smtClean="0"/>
              <a:t>Java</a:t>
            </a:r>
            <a:r>
              <a:rPr lang="zh-TW" altLang="en-US" dirty="0" smtClean="0"/>
              <a:t> </a:t>
            </a:r>
            <a:r>
              <a:rPr lang="en-US" altLang="zh-TW" dirty="0" smtClean="0"/>
              <a:t>JDK 6</a:t>
            </a:r>
            <a:r>
              <a:rPr lang="zh-TW" altLang="en-US" dirty="0" smtClean="0"/>
              <a:t>以上。可至</a:t>
            </a:r>
            <a:r>
              <a:rPr lang="en-US" altLang="zh-TW" dirty="0" smtClean="0"/>
              <a:t>Java</a:t>
            </a:r>
            <a:r>
              <a:rPr lang="zh-TW" altLang="en-US" dirty="0" smtClean="0"/>
              <a:t>官方網站所提供的網頁進行測試</a:t>
            </a:r>
            <a:r>
              <a:rPr lang="en-US" altLang="zh-TW" dirty="0" smtClean="0"/>
              <a:t> </a:t>
            </a:r>
            <a:r>
              <a:rPr lang="en-US" altLang="zh-TW" dirty="0" smtClean="0">
                <a:hlinkClick r:id="rId2"/>
              </a:rPr>
              <a:t>http://www.java.com/zh_TW/download/testjava.jsp</a:t>
            </a:r>
            <a:r>
              <a:rPr lang="en-US" altLang="zh-TW" dirty="0" smtClean="0"/>
              <a:t> </a:t>
            </a:r>
          </a:p>
          <a:p>
            <a:r>
              <a:rPr lang="zh-TW" altLang="en-US" dirty="0" smtClean="0"/>
              <a:t>或者到</a:t>
            </a:r>
            <a:r>
              <a:rPr lang="en-US" altLang="zh-TW" dirty="0" smtClean="0"/>
              <a:t>Java</a:t>
            </a:r>
            <a:r>
              <a:rPr lang="zh-TW" altLang="en-US" dirty="0" smtClean="0"/>
              <a:t>官方網址：</a:t>
            </a:r>
            <a:r>
              <a:rPr lang="en-US" altLang="zh-TW" dirty="0" smtClean="0">
                <a:hlinkClick r:id="rId3"/>
              </a:rPr>
              <a:t>http://www.java.com</a:t>
            </a:r>
            <a:r>
              <a:rPr lang="zh-TW" altLang="en-US" dirty="0" smtClean="0"/>
              <a:t> ，選擇「我有 </a:t>
            </a:r>
            <a:r>
              <a:rPr lang="en-US" altLang="zh-TW" dirty="0" smtClean="0"/>
              <a:t>Java </a:t>
            </a:r>
            <a:r>
              <a:rPr lang="zh-TW" altLang="en-US" dirty="0" smtClean="0"/>
              <a:t>嗎？」進行檢測</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26997" t="30199" r="28352"/>
          <a:stretch>
            <a:fillRect/>
          </a:stretch>
        </p:blipFill>
        <p:spPr bwMode="auto">
          <a:xfrm>
            <a:off x="2555776" y="3505200"/>
            <a:ext cx="4408487"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496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安裝</a:t>
            </a:r>
            <a:r>
              <a:rPr lang="en-US" altLang="zh-TW" sz="3200" dirty="0" smtClean="0">
                <a:solidFill>
                  <a:srgbClr val="7B9899"/>
                </a:solidFill>
              </a:rPr>
              <a:t>Java JDK(2)</a:t>
            </a:r>
            <a:endParaRPr lang="zh-TW" altLang="en-US" sz="3200" dirty="0" smtClean="0">
              <a:solidFill>
                <a:srgbClr val="7B9899"/>
              </a:solidFill>
            </a:endParaRPr>
          </a:p>
        </p:txBody>
      </p:sp>
      <p:sp>
        <p:nvSpPr>
          <p:cNvPr id="4" name="投影片編號版面配置區 3"/>
          <p:cNvSpPr>
            <a:spLocks noGrp="1"/>
          </p:cNvSpPr>
          <p:nvPr>
            <p:ph type="sldNum" sz="quarter" idx="12"/>
          </p:nvPr>
        </p:nvSpPr>
        <p:spPr/>
        <p:txBody>
          <a:bodyPr/>
          <a:lstStyle/>
          <a:p>
            <a:pPr>
              <a:defRPr/>
            </a:pPr>
            <a:fld id="{974A02DF-354A-4F00-947F-D7C0FD49B32E}" type="slidenum">
              <a:rPr lang="zh-TW" altLang="en-US" smtClean="0"/>
              <a:pPr>
                <a:defRPr/>
              </a:pPr>
              <a:t>13</a:t>
            </a:fld>
            <a:endParaRPr lang="zh-TW" altLang="en-US"/>
          </a:p>
        </p:txBody>
      </p:sp>
      <p:sp>
        <p:nvSpPr>
          <p:cNvPr id="28674" name="內容版面配置區 2"/>
          <p:cNvSpPr>
            <a:spLocks noGrp="1"/>
          </p:cNvSpPr>
          <p:nvPr>
            <p:ph sz="quarter" idx="1"/>
          </p:nvPr>
        </p:nvSpPr>
        <p:spPr>
          <a:xfrm>
            <a:off x="301625" y="1527175"/>
            <a:ext cx="8504238" cy="4572000"/>
          </a:xfrm>
        </p:spPr>
        <p:txBody>
          <a:bodyPr/>
          <a:lstStyle/>
          <a:p>
            <a:pPr eaLnBrk="1" hangingPunct="1"/>
            <a:r>
              <a:rPr lang="zh-TW" altLang="en-US" dirty="0" smtClean="0"/>
              <a:t>點選「驗證</a:t>
            </a:r>
            <a:r>
              <a:rPr lang="en-US" altLang="zh-TW" dirty="0" smtClean="0"/>
              <a:t>Java</a:t>
            </a:r>
            <a:r>
              <a:rPr lang="zh-TW" altLang="en-US" dirty="0" smtClean="0"/>
              <a:t>版本」，進行</a:t>
            </a:r>
            <a:r>
              <a:rPr lang="en-US" altLang="zh-TW" dirty="0" smtClean="0"/>
              <a:t>Java</a:t>
            </a:r>
            <a:r>
              <a:rPr lang="zh-TW" altLang="en-US" dirty="0" smtClean="0"/>
              <a:t> </a:t>
            </a:r>
            <a:r>
              <a:rPr lang="en-US" altLang="zh-TW" dirty="0" smtClean="0"/>
              <a:t>JDK</a:t>
            </a:r>
            <a:r>
              <a:rPr lang="zh-TW" altLang="en-US" dirty="0" smtClean="0"/>
              <a:t>的檢測</a:t>
            </a:r>
            <a:endParaRPr lang="en-US" altLang="zh-TW" dirty="0" smtClean="0"/>
          </a:p>
          <a:p>
            <a:r>
              <a:rPr lang="zh-TW" altLang="en-US" dirty="0" smtClean="0"/>
              <a:t>網頁畫面會出現「驗証安裝，正在偵測您電腦中的</a:t>
            </a:r>
            <a:r>
              <a:rPr lang="en-US" altLang="zh-TW" dirty="0" smtClean="0"/>
              <a:t>Java</a:t>
            </a:r>
            <a:r>
              <a:rPr lang="zh-TW" altLang="en-US" dirty="0" smtClean="0"/>
              <a:t>」的提示訊息</a:t>
            </a:r>
            <a:endParaRPr lang="zh-TW" altLang="en-US" b="1" dirty="0" smtClean="0"/>
          </a:p>
          <a:p>
            <a:r>
              <a:rPr lang="zh-TW" altLang="en-US" sz="2400" dirty="0" smtClean="0"/>
              <a:t>驗證完成後，網頁畫面會依照該使用者的安裝狀況出現相對應的訊息，並建議安裝最新的版本</a:t>
            </a:r>
            <a:endParaRPr lang="zh-TW" altLang="en-US" dirty="0" smtClean="0"/>
          </a:p>
        </p:txBody>
      </p:sp>
      <p:pic>
        <p:nvPicPr>
          <p:cNvPr id="2867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65104"/>
            <a:ext cx="4572000" cy="2048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3530" y="4221088"/>
            <a:ext cx="4480470" cy="2298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871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79388" y="228600"/>
            <a:ext cx="8785225" cy="758825"/>
          </a:xfrm>
        </p:spPr>
        <p:txBody>
          <a:bodyPr/>
          <a:lstStyle/>
          <a:p>
            <a:pPr>
              <a:defRPr/>
            </a:pPr>
            <a:r>
              <a:rPr lang="zh-TW" altLang="en-US" sz="3200" dirty="0" smtClean="0">
                <a:solidFill>
                  <a:srgbClr val="7B9899"/>
                </a:solidFill>
              </a:rPr>
              <a:t>安裝</a:t>
            </a:r>
            <a:r>
              <a:rPr lang="en-US" altLang="zh-TW" sz="3200" dirty="0" smtClean="0">
                <a:solidFill>
                  <a:srgbClr val="7B9899"/>
                </a:solidFill>
              </a:rPr>
              <a:t>Java JDK(3)</a:t>
            </a:r>
            <a:endParaRPr lang="zh-TW" altLang="en-US" sz="3200" dirty="0"/>
          </a:p>
        </p:txBody>
      </p:sp>
      <p:sp>
        <p:nvSpPr>
          <p:cNvPr id="4" name="投影片編號版面配置區 3"/>
          <p:cNvSpPr>
            <a:spLocks noGrp="1"/>
          </p:cNvSpPr>
          <p:nvPr>
            <p:ph type="sldNum" sz="quarter" idx="12"/>
          </p:nvPr>
        </p:nvSpPr>
        <p:spPr/>
        <p:txBody>
          <a:bodyPr/>
          <a:lstStyle/>
          <a:p>
            <a:pPr>
              <a:defRPr/>
            </a:pPr>
            <a:fld id="{ACE4E45A-BCD0-4DCA-A31F-D238305812BF}" type="slidenum">
              <a:rPr lang="zh-TW" altLang="en-US" smtClean="0"/>
              <a:pPr>
                <a:defRPr/>
              </a:pPr>
              <a:t>14</a:t>
            </a:fld>
            <a:endParaRPr lang="zh-TW" altLang="en-US"/>
          </a:p>
        </p:txBody>
      </p:sp>
      <p:sp>
        <p:nvSpPr>
          <p:cNvPr id="31746" name="內容版面配置區 2"/>
          <p:cNvSpPr>
            <a:spLocks noGrp="1"/>
          </p:cNvSpPr>
          <p:nvPr>
            <p:ph sz="quarter" idx="1"/>
          </p:nvPr>
        </p:nvSpPr>
        <p:spPr>
          <a:xfrm>
            <a:off x="301625" y="1527175"/>
            <a:ext cx="8504238" cy="4572000"/>
          </a:xfrm>
        </p:spPr>
        <p:txBody>
          <a:bodyPr/>
          <a:lstStyle/>
          <a:p>
            <a:r>
              <a:rPr lang="zh-TW" altLang="en-US" dirty="0" smtClean="0"/>
              <a:t>若選擇「</a:t>
            </a:r>
            <a:r>
              <a:rPr lang="zh-TW" altLang="en-US" sz="2800" dirty="0" smtClean="0"/>
              <a:t>立刻下載 </a:t>
            </a:r>
            <a:r>
              <a:rPr lang="en-US" altLang="zh-TW" sz="2800" dirty="0" smtClean="0"/>
              <a:t>Java </a:t>
            </a:r>
            <a:r>
              <a:rPr lang="zh-TW" altLang="en-US" dirty="0" smtClean="0"/>
              <a:t>」</a:t>
            </a:r>
            <a:r>
              <a:rPr lang="en-US" altLang="zh-TW" dirty="0" smtClean="0">
                <a:sym typeface="Wingdings" pitchFamily="2" charset="2"/>
              </a:rPr>
              <a:t></a:t>
            </a:r>
            <a:r>
              <a:rPr lang="zh-TW" altLang="en-US" dirty="0" smtClean="0">
                <a:sym typeface="Wingdings" pitchFamily="2" charset="2"/>
              </a:rPr>
              <a:t>「同意並開始免費下載」</a:t>
            </a:r>
            <a:r>
              <a:rPr lang="zh-TW" altLang="en-US" dirty="0" smtClean="0"/>
              <a:t> </a:t>
            </a:r>
            <a:r>
              <a:rPr lang="en-US" altLang="zh-TW" dirty="0" smtClean="0">
                <a:sym typeface="Wingdings" pitchFamily="2" charset="2"/>
              </a:rPr>
              <a:t> </a:t>
            </a:r>
            <a:r>
              <a:rPr lang="zh-TW" altLang="en-US" dirty="0" smtClean="0"/>
              <a:t>「執行」，以安裝最新版本</a:t>
            </a:r>
            <a:endParaRPr lang="en-US" altLang="zh-TW" dirty="0" smtClean="0"/>
          </a:p>
          <a:p>
            <a:pPr eaLnBrk="1" hangingPunct="1"/>
            <a:endParaRPr lang="en-US" altLang="zh-TW" dirty="0" smtClean="0"/>
          </a:p>
          <a:p>
            <a:pPr eaLnBrk="1" hangingPunct="1"/>
            <a:endParaRPr lang="zh-TW" altLang="en-US" dirty="0" smtClean="0"/>
          </a:p>
        </p:txBody>
      </p:sp>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2348880"/>
            <a:ext cx="4191000" cy="288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4419600"/>
            <a:ext cx="38481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43512" y="4672012"/>
            <a:ext cx="4419600" cy="193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072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228600"/>
            <a:ext cx="8785225" cy="758825"/>
          </a:xfrm>
        </p:spPr>
        <p:txBody>
          <a:bodyPr/>
          <a:lstStyle/>
          <a:p>
            <a:pPr>
              <a:defRPr/>
            </a:pPr>
            <a:r>
              <a:rPr lang="zh-TW" altLang="en-US" sz="3200" dirty="0" smtClean="0">
                <a:solidFill>
                  <a:srgbClr val="7B9899"/>
                </a:solidFill>
              </a:rPr>
              <a:t>安裝</a:t>
            </a:r>
            <a:r>
              <a:rPr lang="en-US" altLang="zh-TW" sz="3200" dirty="0" smtClean="0">
                <a:solidFill>
                  <a:srgbClr val="7B9899"/>
                </a:solidFill>
              </a:rPr>
              <a:t>Java JDK(4)</a:t>
            </a:r>
            <a:endParaRPr lang="zh-TW" altLang="en-US" sz="3200" dirty="0"/>
          </a:p>
        </p:txBody>
      </p:sp>
      <p:sp>
        <p:nvSpPr>
          <p:cNvPr id="4" name="投影片編號版面配置區 3"/>
          <p:cNvSpPr>
            <a:spLocks noGrp="1"/>
          </p:cNvSpPr>
          <p:nvPr>
            <p:ph type="sldNum" sz="quarter" idx="12"/>
          </p:nvPr>
        </p:nvSpPr>
        <p:spPr/>
        <p:txBody>
          <a:bodyPr/>
          <a:lstStyle/>
          <a:p>
            <a:pPr>
              <a:defRPr/>
            </a:pPr>
            <a:fld id="{68923EC7-A244-4B1D-A652-80AE3976A8CF}" type="slidenum">
              <a:rPr lang="zh-TW" altLang="en-US" smtClean="0"/>
              <a:pPr>
                <a:defRPr/>
              </a:pPr>
              <a:t>15</a:t>
            </a:fld>
            <a:endParaRPr lang="zh-TW" altLang="en-US"/>
          </a:p>
        </p:txBody>
      </p:sp>
      <p:sp>
        <p:nvSpPr>
          <p:cNvPr id="34819" name="內容版面配置區 2"/>
          <p:cNvSpPr>
            <a:spLocks noGrp="1"/>
          </p:cNvSpPr>
          <p:nvPr>
            <p:ph sz="quarter" idx="1"/>
          </p:nvPr>
        </p:nvSpPr>
        <p:spPr>
          <a:xfrm>
            <a:off x="301625" y="1527175"/>
            <a:ext cx="8504238" cy="2333873"/>
          </a:xfrm>
        </p:spPr>
        <p:txBody>
          <a:bodyPr/>
          <a:lstStyle/>
          <a:p>
            <a:r>
              <a:rPr lang="zh-TW" altLang="en-US" dirty="0" smtClean="0"/>
              <a:t>安裝</a:t>
            </a:r>
            <a:r>
              <a:rPr lang="en-US" altLang="zh-TW" dirty="0" smtClean="0"/>
              <a:t>Java</a:t>
            </a:r>
            <a:r>
              <a:rPr lang="zh-TW" altLang="en-US" dirty="0" smtClean="0"/>
              <a:t>時，必需關閉瀏覽器，才可繼續進行安裝</a:t>
            </a:r>
            <a:endParaRPr lang="en-US" altLang="zh-TW" dirty="0" smtClean="0"/>
          </a:p>
          <a:p>
            <a:pPr eaLnBrk="1" hangingPunct="1"/>
            <a:r>
              <a:rPr lang="zh-TW" altLang="en-US" dirty="0" smtClean="0"/>
              <a:t>系統會出現安裝過程的提示畫面</a:t>
            </a:r>
            <a:endParaRPr lang="en-US" altLang="zh-TW" dirty="0" smtClean="0"/>
          </a:p>
          <a:p>
            <a:pPr eaLnBrk="1" hangingPunct="1"/>
            <a:r>
              <a:rPr lang="zh-TW" altLang="en-US" dirty="0" smtClean="0"/>
              <a:t>在完成安裝的步驟後，即可看到安裝成功的提示畫面「您已成功安裝</a:t>
            </a:r>
            <a:r>
              <a:rPr lang="en-US" altLang="zh-TW" dirty="0" smtClean="0"/>
              <a:t>Java</a:t>
            </a:r>
            <a:r>
              <a:rPr lang="zh-TW" altLang="en-US" dirty="0" smtClean="0"/>
              <a:t>」。安裝完，可再次至</a:t>
            </a:r>
            <a:r>
              <a:rPr lang="en-US" altLang="zh-TW" dirty="0" smtClean="0"/>
              <a:t>Java</a:t>
            </a:r>
            <a:r>
              <a:rPr lang="zh-TW" altLang="en-US" dirty="0" smtClean="0"/>
              <a:t>官網進行檢測</a:t>
            </a:r>
          </a:p>
        </p:txBody>
      </p:sp>
      <p:pic>
        <p:nvPicPr>
          <p:cNvPr id="3482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783012"/>
            <a:ext cx="4032250" cy="307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82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65250" y="5092700"/>
            <a:ext cx="2530475" cy="111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82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3730625"/>
            <a:ext cx="4100512" cy="312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032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標題 1"/>
          <p:cNvSpPr>
            <a:spLocks noGrp="1"/>
          </p:cNvSpPr>
          <p:nvPr>
            <p:ph type="title"/>
          </p:nvPr>
        </p:nvSpPr>
        <p:spPr>
          <a:xfrm>
            <a:off x="179388" y="228600"/>
            <a:ext cx="8785225" cy="758825"/>
          </a:xfrm>
        </p:spPr>
        <p:txBody>
          <a:bodyPr/>
          <a:lstStyle/>
          <a:p>
            <a:r>
              <a:rPr lang="zh-TW" altLang="en-US" sz="3200" dirty="0" smtClean="0"/>
              <a:t>安裝</a:t>
            </a:r>
            <a:r>
              <a:rPr lang="en-US" altLang="zh-TW" sz="3200" dirty="0" smtClean="0"/>
              <a:t>App Inventor(1)</a:t>
            </a:r>
            <a:endParaRPr lang="zh-TW" altLang="en-US" sz="3200" dirty="0" smtClean="0">
              <a:solidFill>
                <a:srgbClr val="7B9899"/>
              </a:solidFill>
            </a:endParaRPr>
          </a:p>
        </p:txBody>
      </p:sp>
      <p:sp>
        <p:nvSpPr>
          <p:cNvPr id="5" name="投影片編號版面配置區 5"/>
          <p:cNvSpPr>
            <a:spLocks noGrp="1"/>
          </p:cNvSpPr>
          <p:nvPr>
            <p:ph type="sldNum" sz="quarter" idx="12"/>
          </p:nvPr>
        </p:nvSpPr>
        <p:spPr/>
        <p:txBody>
          <a:bodyPr/>
          <a:lstStyle/>
          <a:p>
            <a:pPr>
              <a:defRPr/>
            </a:pPr>
            <a:fld id="{E2C443DC-A452-48F2-B37A-25D8E303F3AC}" type="slidenum">
              <a:rPr lang="zh-TW" altLang="en-US"/>
              <a:pPr>
                <a:defRPr/>
              </a:pPr>
              <a:t>16</a:t>
            </a:fld>
            <a:endParaRPr lang="zh-TW" altLang="en-US"/>
          </a:p>
        </p:txBody>
      </p:sp>
      <p:sp>
        <p:nvSpPr>
          <p:cNvPr id="37891" name="內容版面配置區 2"/>
          <p:cNvSpPr>
            <a:spLocks noGrp="1"/>
          </p:cNvSpPr>
          <p:nvPr>
            <p:ph sz="quarter" idx="1"/>
          </p:nvPr>
        </p:nvSpPr>
        <p:spPr>
          <a:xfrm>
            <a:off x="301625" y="1527175"/>
            <a:ext cx="8504238" cy="4572000"/>
          </a:xfrm>
        </p:spPr>
        <p:txBody>
          <a:bodyPr/>
          <a:lstStyle/>
          <a:p>
            <a:pPr eaLnBrk="1" hangingPunct="1"/>
            <a:r>
              <a:rPr lang="zh-TW" altLang="en-US" sz="2400" dirty="0" smtClean="0"/>
              <a:t>藉</a:t>
            </a:r>
            <a:r>
              <a:rPr lang="zh-TW" altLang="zh-TW" sz="2400" dirty="0" smtClean="0"/>
              <a:t>由此網址</a:t>
            </a:r>
            <a:r>
              <a:rPr lang="en-US" altLang="zh-TW" sz="2400" dirty="0" smtClean="0">
                <a:hlinkClick r:id="rId3"/>
              </a:rPr>
              <a:t>http://www.appinventor.mit.edu/</a:t>
            </a:r>
            <a:r>
              <a:rPr lang="zh-TW" altLang="zh-TW" sz="2400" dirty="0" smtClean="0"/>
              <a:t>連結</a:t>
            </a:r>
            <a:r>
              <a:rPr lang="zh-TW" altLang="en-US" sz="2400" dirty="0" smtClean="0"/>
              <a:t>到</a:t>
            </a:r>
            <a:r>
              <a:rPr lang="en-US" altLang="zh-TW" sz="2400" dirty="0" smtClean="0"/>
              <a:t>App Inventor</a:t>
            </a:r>
            <a:r>
              <a:rPr lang="zh-TW" altLang="zh-TW" sz="2400" dirty="0" smtClean="0"/>
              <a:t>官方網</a:t>
            </a:r>
            <a:r>
              <a:rPr lang="zh-TW" altLang="en-US" sz="2400" dirty="0" smtClean="0"/>
              <a:t>站進行下載</a:t>
            </a:r>
            <a:endParaRPr lang="en-US" altLang="zh-TW" sz="2400" dirty="0" smtClean="0"/>
          </a:p>
          <a:p>
            <a:r>
              <a:rPr lang="zh-TW" altLang="en-US" sz="2400" dirty="0" smtClean="0"/>
              <a:t>「</a:t>
            </a:r>
            <a:r>
              <a:rPr lang="en-US" altLang="zh-TW" sz="2400" dirty="0" smtClean="0">
                <a:hlinkClick r:id="rId4"/>
              </a:rPr>
              <a:t>Welcome to MIT App Inventor</a:t>
            </a:r>
            <a:r>
              <a:rPr lang="zh-TW" altLang="en-US" sz="2400" dirty="0" smtClean="0"/>
              <a:t>」</a:t>
            </a:r>
            <a:r>
              <a:rPr lang="en-US" altLang="zh-TW" sz="2400" dirty="0" smtClean="0">
                <a:sym typeface="Wingdings" pitchFamily="2" charset="2"/>
              </a:rPr>
              <a:t></a:t>
            </a:r>
            <a:r>
              <a:rPr lang="zh-TW" altLang="en-US" sz="2400" dirty="0" smtClean="0"/>
              <a:t>「</a:t>
            </a:r>
            <a:r>
              <a:rPr lang="en-US" altLang="zh-TW" sz="2400" dirty="0" smtClean="0">
                <a:hlinkClick r:id="rId5" tooltip="Find out how to start using App Inventor"/>
              </a:rPr>
              <a:t> Invent </a:t>
            </a:r>
            <a:r>
              <a:rPr lang="zh-TW" altLang="en-US" sz="2400" dirty="0" smtClean="0"/>
              <a:t>」，即可進入軟體的下載頁面。</a:t>
            </a:r>
            <a:endParaRPr lang="en-US" altLang="zh-TW" sz="2400" dirty="0" smtClean="0"/>
          </a:p>
        </p:txBody>
      </p:sp>
      <p:pic>
        <p:nvPicPr>
          <p:cNvPr id="37892" name="Picture 3" descr="D:\強哥交代的事\Inventor\圖片\2012-06-06_180909.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b="10988"/>
          <a:stretch>
            <a:fillRect/>
          </a:stretch>
        </p:blipFill>
        <p:spPr bwMode="auto">
          <a:xfrm>
            <a:off x="107505" y="3861048"/>
            <a:ext cx="4680134" cy="2780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D:\強哥交代的事\Inventor\圖片\2012-06-06_18114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16016" y="3789040"/>
            <a:ext cx="4427984" cy="296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7552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標題 1"/>
          <p:cNvSpPr>
            <a:spLocks noGrp="1"/>
          </p:cNvSpPr>
          <p:nvPr>
            <p:ph type="title"/>
          </p:nvPr>
        </p:nvSpPr>
        <p:spPr>
          <a:xfrm>
            <a:off x="179388" y="228600"/>
            <a:ext cx="8785225" cy="758825"/>
          </a:xfrm>
        </p:spPr>
        <p:txBody>
          <a:bodyPr/>
          <a:lstStyle/>
          <a:p>
            <a:r>
              <a:rPr lang="zh-TW" altLang="en-US" sz="3200" dirty="0" smtClean="0"/>
              <a:t>安裝</a:t>
            </a:r>
            <a:r>
              <a:rPr lang="en-US" altLang="zh-TW" sz="3200" dirty="0" smtClean="0"/>
              <a:t>App Inventor(2)</a:t>
            </a:r>
            <a:endParaRPr lang="zh-TW" altLang="en-US" sz="3200" dirty="0" smtClean="0">
              <a:solidFill>
                <a:srgbClr val="7B9899"/>
              </a:solidFill>
            </a:endParaRPr>
          </a:p>
        </p:txBody>
      </p:sp>
      <p:sp>
        <p:nvSpPr>
          <p:cNvPr id="5" name="投影片編號版面配置區 5"/>
          <p:cNvSpPr>
            <a:spLocks noGrp="1"/>
          </p:cNvSpPr>
          <p:nvPr>
            <p:ph type="sldNum" sz="quarter" idx="12"/>
          </p:nvPr>
        </p:nvSpPr>
        <p:spPr/>
        <p:txBody>
          <a:bodyPr/>
          <a:lstStyle/>
          <a:p>
            <a:pPr>
              <a:defRPr/>
            </a:pPr>
            <a:fld id="{8FBB23D1-3BDA-406C-8247-7824383B9E6B}" type="slidenum">
              <a:rPr lang="zh-TW" altLang="en-US"/>
              <a:pPr>
                <a:defRPr/>
              </a:pPr>
              <a:t>17</a:t>
            </a:fld>
            <a:endParaRPr lang="zh-TW" altLang="en-US"/>
          </a:p>
        </p:txBody>
      </p:sp>
      <p:sp>
        <p:nvSpPr>
          <p:cNvPr id="39939" name="內容版面配置區 2"/>
          <p:cNvSpPr>
            <a:spLocks noGrp="1"/>
          </p:cNvSpPr>
          <p:nvPr>
            <p:ph sz="quarter" idx="1"/>
          </p:nvPr>
        </p:nvSpPr>
        <p:spPr>
          <a:xfrm>
            <a:off x="301625" y="1527175"/>
            <a:ext cx="8504238" cy="4572000"/>
          </a:xfrm>
        </p:spPr>
        <p:txBody>
          <a:bodyPr/>
          <a:lstStyle/>
          <a:p>
            <a:r>
              <a:rPr lang="zh-TW" altLang="en-US" sz="2400" dirty="0" smtClean="0"/>
              <a:t>選擇適合的作業系統版本。在此選擇「</a:t>
            </a:r>
            <a:r>
              <a:rPr lang="en-US" altLang="zh-TW" sz="2400" dirty="0" smtClean="0">
                <a:hlinkClick r:id="rId3"/>
              </a:rPr>
              <a:t>Windows</a:t>
            </a:r>
            <a:r>
              <a:rPr lang="zh-TW" altLang="en-US" sz="2400" dirty="0" smtClean="0"/>
              <a:t>」版本後，即可進入軟體的下載頁面</a:t>
            </a:r>
            <a:endParaRPr lang="en-US" altLang="zh-TW" sz="2400" dirty="0" smtClean="0"/>
          </a:p>
          <a:p>
            <a:r>
              <a:rPr lang="zh-TW" altLang="en-US" sz="2400" dirty="0" smtClean="0"/>
              <a:t>選擇「 １．</a:t>
            </a:r>
            <a:r>
              <a:rPr lang="en-US" altLang="zh-TW" sz="2400" dirty="0" smtClean="0">
                <a:hlinkClick r:id="rId4"/>
              </a:rPr>
              <a:t>Download</a:t>
            </a:r>
            <a:r>
              <a:rPr lang="zh-TW" altLang="en-US" sz="2400" dirty="0" smtClean="0"/>
              <a:t> </a:t>
            </a:r>
            <a:r>
              <a:rPr lang="en-US" altLang="zh-TW" sz="2400" dirty="0" smtClean="0"/>
              <a:t>the installer</a:t>
            </a:r>
            <a:r>
              <a:rPr lang="zh-TW" altLang="en-US" sz="2400" dirty="0" smtClean="0"/>
              <a:t>」，即可下載「</a:t>
            </a:r>
            <a:r>
              <a:rPr lang="en-US" altLang="zh-TW" sz="2400" dirty="0" smtClean="0"/>
              <a:t>App Inventor</a:t>
            </a:r>
            <a:r>
              <a:rPr lang="zh-TW" altLang="en-US" sz="2400" dirty="0" smtClean="0"/>
              <a:t>安裝檔」</a:t>
            </a:r>
            <a:endParaRPr lang="zh-TW" altLang="en-US" dirty="0" smtClean="0"/>
          </a:p>
          <a:p>
            <a:pPr eaLnBrk="1" hangingPunct="1"/>
            <a:endParaRPr lang="zh-TW" altLang="en-US" dirty="0" smtClean="0"/>
          </a:p>
        </p:txBody>
      </p:sp>
      <p:pic>
        <p:nvPicPr>
          <p:cNvPr id="39940" name="Picture 3" descr="D:\強哥交代的事\Inventor\圖片\2012-06-06_181308.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6774" r="36580" b="36565"/>
          <a:stretch/>
        </p:blipFill>
        <p:spPr bwMode="auto">
          <a:xfrm>
            <a:off x="0" y="3140968"/>
            <a:ext cx="5760640" cy="3414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D:\強哥交代的事\Inventor\圖片\2012-06-06_181309.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56300" b="46872"/>
          <a:stretch/>
        </p:blipFill>
        <p:spPr bwMode="auto">
          <a:xfrm>
            <a:off x="5471592" y="3429000"/>
            <a:ext cx="3672408" cy="312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2587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131ECF99-1321-420C-A555-3E5327BD45CA}" type="slidenum">
              <a:rPr lang="zh-TW" altLang="en-US"/>
              <a:pPr>
                <a:defRPr/>
              </a:pPr>
              <a:t>18</a:t>
            </a:fld>
            <a:endParaRPr lang="zh-TW" altLang="en-US"/>
          </a:p>
        </p:txBody>
      </p:sp>
      <p:sp>
        <p:nvSpPr>
          <p:cNvPr id="43011" name="內容版面配置區 2"/>
          <p:cNvSpPr>
            <a:spLocks noGrp="1"/>
          </p:cNvSpPr>
          <p:nvPr>
            <p:ph sz="quarter" idx="1"/>
          </p:nvPr>
        </p:nvSpPr>
        <p:spPr>
          <a:xfrm>
            <a:off x="301625" y="1527175"/>
            <a:ext cx="8504238" cy="4572000"/>
          </a:xfrm>
        </p:spPr>
        <p:txBody>
          <a:bodyPr/>
          <a:lstStyle/>
          <a:p>
            <a:r>
              <a:rPr lang="zh-TW" altLang="en-US" sz="2400" dirty="0" smtClean="0"/>
              <a:t>「</a:t>
            </a:r>
            <a:r>
              <a:rPr lang="en-US" altLang="zh-TW" sz="2400" dirty="0" smtClean="0"/>
              <a:t>App Inventor</a:t>
            </a:r>
            <a:r>
              <a:rPr lang="zh-TW" altLang="en-US" sz="2400" dirty="0" smtClean="0"/>
              <a:t>安裝檔」下載完</a:t>
            </a:r>
            <a:r>
              <a:rPr lang="en-US" altLang="zh-TW" sz="2400" dirty="0" smtClean="0">
                <a:sym typeface="Wingdings" pitchFamily="2" charset="2"/>
              </a:rPr>
              <a:t></a:t>
            </a:r>
            <a:r>
              <a:rPr lang="zh-TW" altLang="en-US" sz="2400" dirty="0" smtClean="0"/>
              <a:t>執行「</a:t>
            </a:r>
            <a:r>
              <a:rPr lang="en-US" altLang="zh-TW" sz="2400" dirty="0" smtClean="0"/>
              <a:t>App Inventor</a:t>
            </a:r>
            <a:r>
              <a:rPr lang="zh-TW" altLang="en-US" sz="2400" dirty="0" smtClean="0"/>
              <a:t>安裝檔」</a:t>
            </a:r>
            <a:endParaRPr lang="en-US" altLang="zh-TW" sz="2400" dirty="0" smtClean="0"/>
          </a:p>
          <a:p>
            <a:r>
              <a:rPr lang="zh-TW" altLang="en-US" sz="2400" dirty="0" smtClean="0"/>
              <a:t>按下「執行」繼續同意進行安裝，再</a:t>
            </a:r>
            <a:r>
              <a:rPr lang="zh-TW" altLang="en-US" sz="2400" dirty="0"/>
              <a:t>按下</a:t>
            </a:r>
            <a:r>
              <a:rPr lang="zh-TW" altLang="en-US" sz="2400" dirty="0" smtClean="0"/>
              <a:t>「</a:t>
            </a:r>
            <a:r>
              <a:rPr lang="en-US" altLang="zh-TW" sz="2400" dirty="0" smtClean="0"/>
              <a:t>Next</a:t>
            </a:r>
            <a:r>
              <a:rPr lang="zh-TW" altLang="en-US" sz="2400" dirty="0" smtClean="0"/>
              <a:t>」進行下一安裝步驟</a:t>
            </a:r>
            <a:endParaRPr lang="en-US" altLang="zh-TW" sz="2400" dirty="0"/>
          </a:p>
          <a:p>
            <a:pPr eaLnBrk="1" hangingPunct="1"/>
            <a:endParaRPr lang="zh-TW" altLang="en-US" dirty="0" smtClean="0"/>
          </a:p>
        </p:txBody>
      </p:sp>
      <p:pic>
        <p:nvPicPr>
          <p:cNvPr id="430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6331" y="3429001"/>
            <a:ext cx="4525962" cy="323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281" y="3429000"/>
            <a:ext cx="4143375" cy="323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4" name="標題 1"/>
          <p:cNvSpPr txBox="1">
            <a:spLocks/>
          </p:cNvSpPr>
          <p:nvPr/>
        </p:nvSpPr>
        <p:spPr bwMode="auto">
          <a:xfrm>
            <a:off x="179388" y="228600"/>
            <a:ext cx="8785225"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200" dirty="0" smtClean="0">
                <a:solidFill>
                  <a:srgbClr val="7B9899"/>
                </a:solidFill>
              </a:rPr>
              <a:t>安裝</a:t>
            </a:r>
            <a:r>
              <a:rPr lang="en-US" altLang="zh-TW" sz="3200" dirty="0" smtClean="0">
                <a:solidFill>
                  <a:srgbClr val="7B9899"/>
                </a:solidFill>
              </a:rPr>
              <a:t>App Inventor(3)</a:t>
            </a:r>
            <a:endParaRPr lang="zh-TW" altLang="en-US" sz="3200" dirty="0">
              <a:solidFill>
                <a:srgbClr val="7B9899"/>
              </a:solidFill>
              <a:latin typeface="Georgia" pitchFamily="18" charset="0"/>
              <a:ea typeface="微軟正黑體" pitchFamily="34" charset="-120"/>
            </a:endParaRPr>
          </a:p>
        </p:txBody>
      </p:sp>
    </p:spTree>
    <p:extLst>
      <p:ext uri="{BB962C8B-B14F-4D97-AF65-F5344CB8AC3E}">
        <p14:creationId xmlns:p14="http://schemas.microsoft.com/office/powerpoint/2010/main" xmlns="" val="1321826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3593449C-B93E-4BE6-A811-ED686A58CB00}" type="slidenum">
              <a:rPr lang="zh-TW" altLang="en-US"/>
              <a:pPr>
                <a:defRPr/>
              </a:pPr>
              <a:t>19</a:t>
            </a:fld>
            <a:endParaRPr lang="zh-TW" altLang="en-US"/>
          </a:p>
        </p:txBody>
      </p:sp>
      <p:sp>
        <p:nvSpPr>
          <p:cNvPr id="44035" name="內容版面配置區 2"/>
          <p:cNvSpPr>
            <a:spLocks noGrp="1"/>
          </p:cNvSpPr>
          <p:nvPr>
            <p:ph sz="quarter" idx="1"/>
          </p:nvPr>
        </p:nvSpPr>
        <p:spPr>
          <a:xfrm>
            <a:off x="301625" y="1527175"/>
            <a:ext cx="8504238" cy="4572000"/>
          </a:xfrm>
        </p:spPr>
        <p:txBody>
          <a:bodyPr>
            <a:normAutofit/>
          </a:bodyPr>
          <a:lstStyle/>
          <a:p>
            <a:r>
              <a:rPr lang="zh-TW" altLang="en-US" sz="2000" dirty="0"/>
              <a:t>執行</a:t>
            </a:r>
            <a:r>
              <a:rPr lang="zh-TW" altLang="en-US" sz="2000" dirty="0" smtClean="0"/>
              <a:t>「</a:t>
            </a:r>
            <a:r>
              <a:rPr lang="en-US" altLang="zh-TW" sz="2000" dirty="0"/>
              <a:t> </a:t>
            </a:r>
            <a:r>
              <a:rPr lang="en-US" altLang="zh-TW" sz="2000" dirty="0" smtClean="0"/>
              <a:t>Next</a:t>
            </a:r>
            <a:r>
              <a:rPr lang="zh-TW" altLang="en-US" sz="2000" dirty="0" smtClean="0"/>
              <a:t>」</a:t>
            </a:r>
            <a:r>
              <a:rPr lang="zh-TW" altLang="en-US" sz="2000" dirty="0"/>
              <a:t>後，網頁畫面</a:t>
            </a:r>
            <a:r>
              <a:rPr lang="zh-TW" altLang="en-US" sz="2000" dirty="0" smtClean="0"/>
              <a:t>如下面左圖所示</a:t>
            </a:r>
            <a:endParaRPr lang="en-US" altLang="zh-TW" sz="2000" dirty="0"/>
          </a:p>
          <a:p>
            <a:r>
              <a:rPr lang="zh-TW" altLang="en-US" sz="2000" dirty="0" smtClean="0"/>
              <a:t>按下「</a:t>
            </a:r>
            <a:r>
              <a:rPr lang="en-US" altLang="zh-TW" sz="2000" dirty="0" smtClean="0"/>
              <a:t>I Agree</a:t>
            </a:r>
            <a:r>
              <a:rPr lang="zh-TW" altLang="en-US" sz="2000" dirty="0" smtClean="0"/>
              <a:t>」同意</a:t>
            </a:r>
            <a:r>
              <a:rPr lang="zh-TW" altLang="en-US" sz="2000" dirty="0"/>
              <a:t>進行安裝</a:t>
            </a:r>
            <a:r>
              <a:rPr lang="zh-TW" altLang="en-US" sz="2000" dirty="0" smtClean="0"/>
              <a:t>，讀者可依照自行習慣，更改軟體安裝位置，再按下「</a:t>
            </a:r>
            <a:r>
              <a:rPr lang="en-US" altLang="zh-TW" sz="2000" dirty="0"/>
              <a:t>Next</a:t>
            </a:r>
            <a:r>
              <a:rPr lang="zh-TW" altLang="en-US" sz="2000" dirty="0"/>
              <a:t>」進行下一安裝步驟</a:t>
            </a:r>
            <a:r>
              <a:rPr lang="zh-TW" altLang="en-US" sz="2000" dirty="0" smtClean="0"/>
              <a:t>。</a:t>
            </a:r>
            <a:endParaRPr lang="en-US" altLang="zh-TW" sz="2000" dirty="0"/>
          </a:p>
        </p:txBody>
      </p:sp>
      <p:pic>
        <p:nvPicPr>
          <p:cNvPr id="4403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164" y="3418101"/>
            <a:ext cx="4253064" cy="3322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7" name="標題 1"/>
          <p:cNvSpPr txBox="1">
            <a:spLocks/>
          </p:cNvSpPr>
          <p:nvPr/>
        </p:nvSpPr>
        <p:spPr bwMode="auto">
          <a:xfrm>
            <a:off x="179388" y="228600"/>
            <a:ext cx="8785225"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200" dirty="0" smtClean="0">
                <a:solidFill>
                  <a:srgbClr val="7B9899"/>
                </a:solidFill>
              </a:rPr>
              <a:t>安裝</a:t>
            </a:r>
            <a:r>
              <a:rPr lang="en-US" altLang="zh-TW" sz="3200" dirty="0" smtClean="0">
                <a:solidFill>
                  <a:srgbClr val="7B9899"/>
                </a:solidFill>
              </a:rPr>
              <a:t>App Inventor(4)</a:t>
            </a:r>
            <a:endParaRPr lang="zh-TW" altLang="en-US" sz="3200" dirty="0">
              <a:solidFill>
                <a:srgbClr val="7B9899"/>
              </a:solidFill>
              <a:latin typeface="Georgia" pitchFamily="18" charset="0"/>
              <a:ea typeface="微軟正黑體" pitchFamily="34" charset="-12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9444" y="3418101"/>
            <a:ext cx="4253064" cy="3322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715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Outline</a:t>
            </a:r>
            <a:endParaRPr lang="zh-TW" altLang="en-US" dirty="0"/>
          </a:p>
        </p:txBody>
      </p:sp>
      <p:sp>
        <p:nvSpPr>
          <p:cNvPr id="3" name="內容版面配置區 2"/>
          <p:cNvSpPr>
            <a:spLocks noGrp="1"/>
          </p:cNvSpPr>
          <p:nvPr>
            <p:ph sz="quarter" idx="1"/>
          </p:nvPr>
        </p:nvSpPr>
        <p:spPr/>
        <p:txBody>
          <a:bodyPr/>
          <a:lstStyle/>
          <a:p>
            <a:pPr lvl="0"/>
            <a:r>
              <a:rPr lang="zh-TW" altLang="en-US" sz="2800" dirty="0" smtClean="0"/>
              <a:t>一、</a:t>
            </a:r>
            <a:r>
              <a:rPr lang="en-US" altLang="zh-TW" sz="2800" dirty="0" smtClean="0"/>
              <a:t>App Inventor</a:t>
            </a:r>
            <a:r>
              <a:rPr lang="zh-TW" altLang="zh-TW" sz="2800" dirty="0" smtClean="0"/>
              <a:t>簡介</a:t>
            </a:r>
            <a:endParaRPr lang="zh-TW" altLang="zh-TW" sz="2800" dirty="0"/>
          </a:p>
          <a:p>
            <a:pPr>
              <a:lnSpc>
                <a:spcPct val="80000"/>
              </a:lnSpc>
            </a:pPr>
            <a:r>
              <a:rPr lang="zh-TW" altLang="en-US" sz="2800" dirty="0" smtClean="0"/>
              <a:t>二、建立</a:t>
            </a:r>
            <a:r>
              <a:rPr lang="en-US" altLang="zh-TW" sz="2800" dirty="0" smtClean="0"/>
              <a:t>App Inventor</a:t>
            </a:r>
            <a:r>
              <a:rPr lang="zh-TW" altLang="en-US" sz="2800" dirty="0" smtClean="0"/>
              <a:t>下的</a:t>
            </a:r>
            <a:r>
              <a:rPr lang="en-US" altLang="zh-TW" sz="2800" dirty="0" smtClean="0"/>
              <a:t>android</a:t>
            </a:r>
            <a:r>
              <a:rPr lang="zh-TW" altLang="en-US" sz="2800" dirty="0" smtClean="0"/>
              <a:t>開發環境</a:t>
            </a:r>
            <a:endParaRPr lang="en-US" altLang="zh-TW" sz="2800" dirty="0" smtClean="0"/>
          </a:p>
          <a:p>
            <a:pPr>
              <a:lnSpc>
                <a:spcPct val="80000"/>
              </a:lnSpc>
            </a:pPr>
            <a:r>
              <a:rPr lang="zh-TW" altLang="en-US" sz="2800" dirty="0" smtClean="0"/>
              <a:t>三、利用</a:t>
            </a:r>
            <a:r>
              <a:rPr lang="en-US" altLang="zh-TW" sz="2800" dirty="0" smtClean="0"/>
              <a:t>App Inventor</a:t>
            </a:r>
            <a:r>
              <a:rPr lang="zh-TW" altLang="en-US" sz="2800" dirty="0" smtClean="0"/>
              <a:t>開發</a:t>
            </a:r>
            <a:r>
              <a:rPr lang="en-US" altLang="zh-TW" sz="2800" dirty="0" smtClean="0"/>
              <a:t>App</a:t>
            </a:r>
            <a:endParaRPr lang="en-US" altLang="zh-TW" sz="2800" dirty="0" smtClean="0"/>
          </a:p>
          <a:p>
            <a:endParaRPr lang="zh-TW" altLang="en-US" dirty="0"/>
          </a:p>
        </p:txBody>
      </p:sp>
      <p:sp>
        <p:nvSpPr>
          <p:cNvPr id="5" name="投影片編號版面配置區 4"/>
          <p:cNvSpPr>
            <a:spLocks noGrp="1"/>
          </p:cNvSpPr>
          <p:nvPr>
            <p:ph type="sldNum" sz="quarter" idx="12"/>
          </p:nvPr>
        </p:nvSpPr>
        <p:spPr/>
        <p:txBody>
          <a:bodyPr/>
          <a:lstStyle/>
          <a:p>
            <a:fld id="{127E67B4-4ABF-424A-AA60-68A20D1CC4C9}" type="slidenum">
              <a:rPr lang="zh-TW" altLang="en-US" smtClean="0"/>
              <a:pPr/>
              <a:t>2</a:t>
            </a:fld>
            <a:endParaRPr lang="zh-TW" altLang="en-US"/>
          </a:p>
        </p:txBody>
      </p:sp>
    </p:spTree>
    <p:extLst>
      <p:ext uri="{BB962C8B-B14F-4D97-AF65-F5344CB8AC3E}">
        <p14:creationId xmlns:p14="http://schemas.microsoft.com/office/powerpoint/2010/main" xmlns="" val="3269824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normAutofit/>
          </a:bodyPr>
          <a:lstStyle/>
          <a:p>
            <a:r>
              <a:rPr lang="zh-TW" altLang="en-US" sz="3200" dirty="0" smtClean="0">
                <a:solidFill>
                  <a:srgbClr val="7B9899"/>
                </a:solidFill>
              </a:rPr>
              <a:t>安裝</a:t>
            </a:r>
            <a:r>
              <a:rPr lang="en-US" altLang="zh-TW" sz="3200" dirty="0" smtClean="0">
                <a:solidFill>
                  <a:srgbClr val="7B9899"/>
                </a:solidFill>
              </a:rPr>
              <a:t>App Inventor(5)</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20</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800" dirty="0" smtClean="0"/>
              <a:t>執行「</a:t>
            </a:r>
            <a:r>
              <a:rPr lang="en-US" altLang="zh-TW" sz="2800" dirty="0"/>
              <a:t> Next </a:t>
            </a:r>
            <a:r>
              <a:rPr lang="zh-TW" altLang="en-US" sz="2800" dirty="0" smtClean="0"/>
              <a:t>」後</a:t>
            </a:r>
            <a:r>
              <a:rPr lang="zh-TW" altLang="en-US" sz="2800" dirty="0"/>
              <a:t>，網頁畫面</a:t>
            </a:r>
            <a:r>
              <a:rPr lang="zh-TW" altLang="en-US" sz="2800" dirty="0" smtClean="0"/>
              <a:t>如下方左圖所示</a:t>
            </a:r>
            <a:endParaRPr lang="en-US" altLang="zh-TW" sz="2800" dirty="0" smtClean="0"/>
          </a:p>
          <a:p>
            <a:r>
              <a:rPr lang="zh-TW" altLang="en-US" sz="2800" dirty="0"/>
              <a:t>讀者可以</a:t>
            </a:r>
            <a:r>
              <a:rPr lang="zh-TW" altLang="en-US" sz="2800" dirty="0" smtClean="0"/>
              <a:t>按下</a:t>
            </a:r>
            <a:r>
              <a:rPr lang="zh-TW" altLang="en-US" sz="2800" dirty="0"/>
              <a:t>「</a:t>
            </a:r>
            <a:r>
              <a:rPr lang="en-US" altLang="zh-TW" sz="2800" dirty="0"/>
              <a:t>Install</a:t>
            </a:r>
            <a:r>
              <a:rPr lang="zh-TW" altLang="en-US" sz="2800" dirty="0" smtClean="0"/>
              <a:t>」進行</a:t>
            </a:r>
            <a:r>
              <a:rPr lang="zh-TW" altLang="en-US" sz="2800" dirty="0"/>
              <a:t>安裝</a:t>
            </a:r>
            <a:r>
              <a:rPr lang="zh-TW" altLang="en-US" sz="2800" dirty="0" smtClean="0"/>
              <a:t>，最後按下「</a:t>
            </a:r>
            <a:r>
              <a:rPr lang="en-US" altLang="zh-TW" sz="2800" dirty="0" smtClean="0"/>
              <a:t>Finish</a:t>
            </a:r>
            <a:r>
              <a:rPr lang="zh-TW" altLang="en-US" sz="2800" dirty="0" smtClean="0"/>
              <a:t>」完成安裝</a:t>
            </a:r>
            <a:endParaRPr lang="en-US" altLang="zh-TW" sz="2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838" y="3102046"/>
            <a:ext cx="4320479" cy="3375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9896" y="3102046"/>
            <a:ext cx="4320479" cy="3375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1085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三、利用</a:t>
            </a:r>
            <a:r>
              <a:rPr lang="en-US" altLang="zh-TW" sz="3600" dirty="0"/>
              <a:t>App Inventor</a:t>
            </a:r>
            <a:r>
              <a:rPr lang="zh-TW" altLang="en-US" sz="3600" dirty="0" smtClean="0"/>
              <a:t>開發</a:t>
            </a:r>
            <a:r>
              <a:rPr lang="en-US" altLang="zh-TW" sz="3600" dirty="0" smtClean="0"/>
              <a:t>App</a:t>
            </a:r>
            <a:endParaRPr lang="zh-TW" altLang="en-US" dirty="0"/>
          </a:p>
        </p:txBody>
      </p:sp>
      <p:sp>
        <p:nvSpPr>
          <p:cNvPr id="3" name="內容版面配置區 2"/>
          <p:cNvSpPr>
            <a:spLocks noGrp="1"/>
          </p:cNvSpPr>
          <p:nvPr>
            <p:ph sz="quarter" idx="1"/>
          </p:nvPr>
        </p:nvSpPr>
        <p:spPr/>
        <p:txBody>
          <a:bodyPr/>
          <a:lstStyle/>
          <a:p>
            <a:r>
              <a:rPr lang="zh-TW" altLang="en-US" sz="2400" dirty="0" smtClean="0"/>
              <a:t>如何</a:t>
            </a:r>
            <a:r>
              <a:rPr lang="zh-TW" altLang="en-US" sz="2400" dirty="0"/>
              <a:t>利用</a:t>
            </a:r>
            <a:r>
              <a:rPr lang="en-US" altLang="zh-TW" sz="2400" dirty="0"/>
              <a:t>App Inventor</a:t>
            </a:r>
            <a:r>
              <a:rPr lang="zh-TW" altLang="en-US" sz="2400" dirty="0"/>
              <a:t>，來開發屬於自己</a:t>
            </a:r>
            <a:r>
              <a:rPr lang="zh-TW" altLang="en-US" sz="2400" dirty="0" smtClean="0"/>
              <a:t>的</a:t>
            </a:r>
            <a:r>
              <a:rPr lang="en-US" altLang="zh-TW" sz="2400" dirty="0" smtClean="0"/>
              <a:t>App</a:t>
            </a:r>
            <a:endParaRPr lang="zh-TW" altLang="en-US" sz="2400" dirty="0"/>
          </a:p>
        </p:txBody>
      </p:sp>
      <p:pic>
        <p:nvPicPr>
          <p:cNvPr id="2050" name="Picture 2" descr="G:\人機互動概論\App Inventor\圖片\DSCN299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5049" y="2420888"/>
            <a:ext cx="5472608" cy="410445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投影片編號版面配置區 4"/>
          <p:cNvSpPr>
            <a:spLocks noGrp="1"/>
          </p:cNvSpPr>
          <p:nvPr>
            <p:ph type="sldNum" sz="quarter" idx="12"/>
          </p:nvPr>
        </p:nvSpPr>
        <p:spPr/>
        <p:txBody>
          <a:bodyPr/>
          <a:lstStyle/>
          <a:p>
            <a:fld id="{E57D2E35-DF32-42C8-BC21-C5A9624AE6A9}" type="slidenum">
              <a:rPr lang="zh-TW" altLang="en-US" smtClean="0"/>
              <a:pPr/>
              <a:t>21</a:t>
            </a:fld>
            <a:endParaRPr lang="zh-TW" altLang="en-US"/>
          </a:p>
        </p:txBody>
      </p:sp>
    </p:spTree>
    <p:extLst>
      <p:ext uri="{BB962C8B-B14F-4D97-AF65-F5344CB8AC3E}">
        <p14:creationId xmlns:p14="http://schemas.microsoft.com/office/powerpoint/2010/main" xmlns="" val="945410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pPr eaLnBrk="1" hangingPunct="1"/>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22</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800" dirty="0" smtClean="0"/>
              <a:t>進入</a:t>
            </a:r>
            <a:r>
              <a:rPr lang="en-US" altLang="zh-TW" sz="2800" dirty="0"/>
              <a:t>App Inventor</a:t>
            </a:r>
            <a:r>
              <a:rPr lang="zh-TW" altLang="en-US" sz="2800" dirty="0"/>
              <a:t>官方</a:t>
            </a:r>
            <a:r>
              <a:rPr lang="zh-TW" altLang="en-US" sz="2800" dirty="0" smtClean="0"/>
              <a:t>網站</a:t>
            </a:r>
            <a:r>
              <a:rPr lang="en-US" altLang="zh-TW" sz="2800" dirty="0" smtClean="0">
                <a:hlinkClick r:id="rId2"/>
              </a:rPr>
              <a:t>http://www.appinventor.mit.edu</a:t>
            </a:r>
            <a:r>
              <a:rPr lang="en-US" altLang="zh-TW" sz="2800" dirty="0" smtClean="0">
                <a:hlinkClick r:id="rId2"/>
              </a:rPr>
              <a:t>/</a:t>
            </a:r>
            <a:r>
              <a:rPr lang="zh-TW" altLang="en-US" sz="2800" dirty="0" smtClean="0"/>
              <a:t>，</a:t>
            </a:r>
            <a:r>
              <a:rPr lang="zh-TW" altLang="en-US" sz="2800" dirty="0" smtClean="0"/>
              <a:t>點選畫面右邊</a:t>
            </a:r>
            <a:r>
              <a:rPr lang="zh-TW" altLang="en-US" sz="2800" dirty="0" smtClean="0"/>
              <a:t>中的</a:t>
            </a:r>
            <a:r>
              <a:rPr lang="zh-TW" altLang="en-US" sz="2800" dirty="0" smtClean="0"/>
              <a:t>「</a:t>
            </a:r>
            <a:r>
              <a:rPr lang="en-US" altLang="zh-TW" sz="2800" dirty="0" smtClean="0"/>
              <a:t>Invent</a:t>
            </a:r>
            <a:r>
              <a:rPr lang="zh-TW" altLang="en-US" sz="2800" dirty="0" smtClean="0"/>
              <a:t>」後，必需再登入</a:t>
            </a:r>
            <a:r>
              <a:rPr lang="en-US" altLang="zh-TW" sz="2800" dirty="0" smtClean="0"/>
              <a:t>Gmail</a:t>
            </a:r>
            <a:r>
              <a:rPr lang="zh-TW" altLang="en-US" sz="2800" dirty="0" smtClean="0"/>
              <a:t>帳號，才</a:t>
            </a:r>
            <a:r>
              <a:rPr lang="zh-TW" altLang="en-US" sz="2800" dirty="0" smtClean="0"/>
              <a:t>可開始</a:t>
            </a:r>
            <a:r>
              <a:rPr lang="en-US" altLang="zh-TW" sz="2800" dirty="0" smtClean="0"/>
              <a:t>App </a:t>
            </a:r>
            <a:r>
              <a:rPr lang="en-US" altLang="zh-TW" sz="2800" dirty="0"/>
              <a:t>Inventor</a:t>
            </a:r>
            <a:r>
              <a:rPr lang="zh-TW" altLang="en-US" sz="2800" dirty="0" smtClean="0"/>
              <a:t>的開發</a:t>
            </a:r>
            <a:endParaRPr lang="en-US" altLang="zh-TW" sz="2800" dirty="0"/>
          </a:p>
        </p:txBody>
      </p:sp>
      <p:pic>
        <p:nvPicPr>
          <p:cNvPr id="5127"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441" y="3544640"/>
            <a:ext cx="5269140" cy="2492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20613" y="3429000"/>
            <a:ext cx="3123177" cy="2607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1327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pPr eaLnBrk="1" hangingPunct="1"/>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23</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400" dirty="0" smtClean="0"/>
              <a:t>登入</a:t>
            </a:r>
            <a:r>
              <a:rPr lang="en-US" altLang="zh-TW" sz="2400" dirty="0" smtClean="0"/>
              <a:t>Google</a:t>
            </a:r>
            <a:r>
              <a:rPr lang="zh-TW" altLang="en-US" sz="2400" dirty="0" smtClean="0"/>
              <a:t>後，</a:t>
            </a:r>
            <a:r>
              <a:rPr lang="zh-TW" altLang="en-US" sz="2400" dirty="0"/>
              <a:t>網頁畫面如下圖所示</a:t>
            </a:r>
            <a:r>
              <a:rPr lang="zh-TW" altLang="en-US" sz="2400" dirty="0" smtClean="0"/>
              <a:t>。</a:t>
            </a:r>
            <a:endParaRPr lang="en-US" altLang="zh-TW" sz="2400" dirty="0" smtClean="0"/>
          </a:p>
          <a:p>
            <a:r>
              <a:rPr lang="zh-TW" altLang="en-US" sz="2400" dirty="0" smtClean="0"/>
              <a:t>此畫面表示為讀者是否同意「</a:t>
            </a:r>
            <a:r>
              <a:rPr lang="zh-TW" altLang="zh-TW" sz="2400" dirty="0" smtClean="0"/>
              <a:t>麻</a:t>
            </a:r>
            <a:r>
              <a:rPr lang="zh-TW" altLang="zh-TW" sz="2400" dirty="0"/>
              <a:t>省</a:t>
            </a:r>
            <a:r>
              <a:rPr lang="zh-TW" altLang="zh-TW" sz="2400" dirty="0" smtClean="0"/>
              <a:t>理工學院</a:t>
            </a:r>
            <a:r>
              <a:rPr lang="zh-TW" altLang="en-US" sz="2400" dirty="0" smtClean="0"/>
              <a:t>」向</a:t>
            </a:r>
            <a:r>
              <a:rPr lang="en-US" altLang="zh-TW" sz="2400" dirty="0" smtClean="0"/>
              <a:t>Google</a:t>
            </a:r>
            <a:r>
              <a:rPr lang="zh-TW" altLang="en-US" sz="2400" dirty="0" smtClean="0"/>
              <a:t>存取您的</a:t>
            </a:r>
            <a:r>
              <a:rPr lang="en-US" altLang="zh-TW" sz="2400" dirty="0" smtClean="0"/>
              <a:t>Google</a:t>
            </a:r>
            <a:r>
              <a:rPr lang="zh-TW" altLang="en-US" sz="2400" dirty="0" smtClean="0"/>
              <a:t>帳號，但不包含您的密碼及其他個人</a:t>
            </a:r>
            <a:r>
              <a:rPr lang="zh-TW" altLang="en-US" sz="2400" dirty="0" smtClean="0"/>
              <a:t>資訊</a:t>
            </a:r>
            <a:endParaRPr lang="en-US" altLang="zh-TW" sz="2400" dirty="0" smtClean="0"/>
          </a:p>
          <a:p>
            <a:r>
              <a:rPr lang="zh-TW" altLang="en-US" sz="2400" dirty="0" smtClean="0"/>
              <a:t>讀者確認自己帳號後，即可點選「</a:t>
            </a:r>
            <a:r>
              <a:rPr lang="en-US" altLang="zh-TW" sz="2400" dirty="0" smtClean="0"/>
              <a:t>Allow</a:t>
            </a:r>
            <a:r>
              <a:rPr lang="zh-TW" altLang="en-US" sz="2400" dirty="0" smtClean="0"/>
              <a:t>」後，並繼續進行</a:t>
            </a:r>
            <a:r>
              <a:rPr lang="en-US" altLang="zh-TW" sz="2400" dirty="0" smtClean="0"/>
              <a:t>App </a:t>
            </a:r>
            <a:r>
              <a:rPr lang="en-US" altLang="zh-TW" sz="2400" dirty="0"/>
              <a:t>Inventor</a:t>
            </a:r>
            <a:r>
              <a:rPr lang="zh-TW" altLang="en-US" sz="2400" dirty="0"/>
              <a:t>的</a:t>
            </a:r>
            <a:r>
              <a:rPr lang="zh-TW" altLang="en-US" sz="2400" dirty="0" smtClean="0"/>
              <a:t>開發，若登入畫面不是您的帳號時。可以點選 「</a:t>
            </a:r>
            <a:r>
              <a:rPr lang="en-US" altLang="zh-TW" sz="2400" dirty="0" smtClean="0"/>
              <a:t>Sign </a:t>
            </a:r>
            <a:r>
              <a:rPr lang="en-US" altLang="zh-TW" sz="2400" dirty="0"/>
              <a:t>in to another </a:t>
            </a:r>
            <a:r>
              <a:rPr lang="en-US" altLang="zh-TW" sz="2400" dirty="0" smtClean="0"/>
              <a:t>account</a:t>
            </a:r>
            <a:r>
              <a:rPr lang="zh-TW" altLang="en-US" sz="2400" dirty="0" smtClean="0"/>
              <a:t>」的聯結點，切換其他帳號</a:t>
            </a:r>
            <a:r>
              <a:rPr lang="zh-TW" altLang="en-US" sz="2400" dirty="0" smtClean="0"/>
              <a:t>登入</a:t>
            </a:r>
            <a:endParaRPr lang="en-US" altLang="zh-TW" sz="2400"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325" y="4293096"/>
            <a:ext cx="8515350" cy="242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446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pPr eaLnBrk="1" hangingPunct="1"/>
            <a:r>
              <a:rPr lang="zh-TW" altLang="en-US" sz="3200" dirty="0" smtClean="0">
                <a:solidFill>
                  <a:srgbClr val="7B9899"/>
                </a:solidFill>
              </a:rPr>
              <a:t>第一個</a:t>
            </a:r>
            <a:r>
              <a:rPr lang="en-US" altLang="zh-TW" sz="3200" dirty="0" smtClean="0">
                <a:solidFill>
                  <a:srgbClr val="7B9899"/>
                </a:solidFill>
              </a:rPr>
              <a:t>App(1)</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24</a:t>
            </a:fld>
            <a:endParaRPr lang="zh-TW" altLang="en-US"/>
          </a:p>
        </p:txBody>
      </p:sp>
      <p:sp>
        <p:nvSpPr>
          <p:cNvPr id="45060" name="內容版面配置區 2"/>
          <p:cNvSpPr>
            <a:spLocks noGrp="1"/>
          </p:cNvSpPr>
          <p:nvPr>
            <p:ph sz="quarter" idx="1"/>
          </p:nvPr>
        </p:nvSpPr>
        <p:spPr>
          <a:xfrm>
            <a:off x="301625" y="1527175"/>
            <a:ext cx="8504238" cy="1973833"/>
          </a:xfrm>
        </p:spPr>
        <p:txBody>
          <a:bodyPr>
            <a:normAutofit lnSpcReduction="10000"/>
          </a:bodyPr>
          <a:lstStyle/>
          <a:p>
            <a:r>
              <a:rPr lang="zh-TW" altLang="en-US" sz="2000" dirty="0" smtClean="0"/>
              <a:t>登入</a:t>
            </a:r>
            <a:r>
              <a:rPr lang="zh-TW" altLang="en-US" sz="2000" dirty="0"/>
              <a:t>完成後</a:t>
            </a:r>
            <a:r>
              <a:rPr lang="zh-TW" altLang="en-US" sz="2000" dirty="0" smtClean="0"/>
              <a:t>，即可進入</a:t>
            </a:r>
            <a:r>
              <a:rPr lang="en-US" altLang="zh-TW" sz="2000" dirty="0" smtClean="0"/>
              <a:t> </a:t>
            </a:r>
            <a:r>
              <a:rPr lang="en-US" altLang="zh-TW" sz="2000" dirty="0"/>
              <a:t>App Inventor</a:t>
            </a:r>
            <a:r>
              <a:rPr lang="zh-TW" altLang="en-US" sz="2000" dirty="0"/>
              <a:t>的</a:t>
            </a:r>
            <a:r>
              <a:rPr lang="zh-TW" altLang="en-US" sz="2000" dirty="0" smtClean="0"/>
              <a:t>開發</a:t>
            </a:r>
            <a:r>
              <a:rPr lang="zh-TW" altLang="en-US" sz="2000" dirty="0" smtClean="0"/>
              <a:t>網頁</a:t>
            </a:r>
            <a:endParaRPr lang="en-US" altLang="zh-TW" sz="2000" dirty="0" smtClean="0"/>
          </a:p>
          <a:p>
            <a:r>
              <a:rPr lang="zh-TW" altLang="en-US" sz="2000" dirty="0" smtClean="0"/>
              <a:t>在</a:t>
            </a:r>
            <a:r>
              <a:rPr lang="en-US" altLang="zh-TW" sz="2000" dirty="0" smtClean="0"/>
              <a:t>App Inventor</a:t>
            </a:r>
            <a:r>
              <a:rPr lang="zh-TW" altLang="en-US" sz="2000" dirty="0" smtClean="0"/>
              <a:t>的開發網頁的功能列，點選「</a:t>
            </a:r>
            <a:r>
              <a:rPr lang="en-US" altLang="zh-TW" sz="2000" dirty="0" smtClean="0"/>
              <a:t>New</a:t>
            </a:r>
            <a:r>
              <a:rPr lang="zh-TW" altLang="en-US" sz="2000" dirty="0" smtClean="0"/>
              <a:t>」功能選單後，在「</a:t>
            </a:r>
            <a:r>
              <a:rPr lang="en-US" altLang="zh-TW" sz="2000" dirty="0" smtClean="0"/>
              <a:t>Project name</a:t>
            </a:r>
            <a:r>
              <a:rPr lang="zh-TW" altLang="en-US" sz="2000" dirty="0" smtClean="0"/>
              <a:t>：」的欄位裡面，</a:t>
            </a:r>
            <a:r>
              <a:rPr lang="zh-TW" altLang="en-US" sz="2000" dirty="0" smtClean="0"/>
              <a:t>輸入專案</a:t>
            </a:r>
            <a:r>
              <a:rPr lang="zh-TW" altLang="en-US" sz="2000" dirty="0" smtClean="0"/>
              <a:t>名稱，按下「ＯＫ」即可新增一個新的</a:t>
            </a:r>
            <a:r>
              <a:rPr lang="zh-TW" altLang="en-US" sz="2000" dirty="0" smtClean="0"/>
              <a:t>專案</a:t>
            </a:r>
            <a:endParaRPr lang="en-US" altLang="zh-TW" sz="2000" dirty="0" smtClean="0"/>
          </a:p>
          <a:p>
            <a:r>
              <a:rPr lang="zh-TW" altLang="en-US" sz="2000" dirty="0" smtClean="0"/>
              <a:t>此範例專案</a:t>
            </a:r>
            <a:r>
              <a:rPr lang="zh-TW" altLang="en-US" sz="2000" dirty="0"/>
              <a:t>名稱</a:t>
            </a:r>
            <a:r>
              <a:rPr lang="zh-TW" altLang="en-US" sz="2000" dirty="0" smtClean="0"/>
              <a:t>為：</a:t>
            </a:r>
            <a:r>
              <a:rPr lang="en-US" altLang="zh-TW" sz="2000" dirty="0" err="1" smtClean="0"/>
              <a:t>HelloApp</a:t>
            </a:r>
            <a:r>
              <a:rPr lang="zh-TW" altLang="en-US" sz="2000" dirty="0" smtClean="0"/>
              <a:t>。本專案初始畫面為一個按鈕，按下按鈕後秀出文字。</a:t>
            </a:r>
            <a:endParaRPr lang="en-US" altLang="zh-TW" sz="2000" dirty="0" smtClean="0"/>
          </a:p>
          <a:p>
            <a:endParaRPr lang="en-US" altLang="zh-TW" sz="2000" dirty="0"/>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871" y="3356992"/>
            <a:ext cx="8648700" cy="332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446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App(2)</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25</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1800" dirty="0" smtClean="0"/>
              <a:t>在新增</a:t>
            </a:r>
            <a:r>
              <a:rPr lang="zh-TW" altLang="en-US" sz="1800" dirty="0"/>
              <a:t>一個新的</a:t>
            </a:r>
            <a:r>
              <a:rPr lang="zh-TW" altLang="en-US" sz="1800" dirty="0" smtClean="0"/>
              <a:t>專案名稱後，即可看到專案名稱為「</a:t>
            </a:r>
            <a:r>
              <a:rPr lang="en-US" altLang="zh-TW" sz="1800" dirty="0" smtClean="0"/>
              <a:t> </a:t>
            </a:r>
            <a:r>
              <a:rPr lang="en-US" altLang="zh-TW" sz="1800" dirty="0" err="1"/>
              <a:t>HelloApp</a:t>
            </a:r>
            <a:r>
              <a:rPr lang="en-US" altLang="zh-TW" sz="1800" dirty="0"/>
              <a:t> </a:t>
            </a:r>
            <a:r>
              <a:rPr lang="zh-TW" altLang="en-US" sz="1800" dirty="0" smtClean="0"/>
              <a:t>」的設計畫面。</a:t>
            </a:r>
            <a:endParaRPr lang="en-US" altLang="zh-TW" sz="1800" dirty="0"/>
          </a:p>
          <a:p>
            <a:r>
              <a:rPr lang="zh-TW" altLang="en-US" sz="1800" dirty="0" smtClean="0"/>
              <a:t>在畫面中主要分成四個區域，由左至右分別為：</a:t>
            </a:r>
            <a:r>
              <a:rPr lang="en-US" altLang="zh-TW" sz="1800" dirty="0" smtClean="0"/>
              <a:t>Palette</a:t>
            </a:r>
            <a:r>
              <a:rPr lang="zh-TW" altLang="en-US" sz="1800" dirty="0" smtClean="0"/>
              <a:t>（元件工具箱）、</a:t>
            </a:r>
            <a:r>
              <a:rPr lang="en-US" altLang="zh-TW" sz="1800" dirty="0" smtClean="0"/>
              <a:t>Viewer</a:t>
            </a:r>
            <a:r>
              <a:rPr lang="zh-TW" altLang="en-US" sz="1800" dirty="0" smtClean="0"/>
              <a:t>（開發設計區）</a:t>
            </a:r>
            <a:r>
              <a:rPr lang="zh-TW" altLang="en-US" sz="1800" dirty="0" smtClean="0"/>
              <a:t>、</a:t>
            </a:r>
            <a:r>
              <a:rPr lang="en-US" altLang="zh-TW" sz="1800" dirty="0" smtClean="0"/>
              <a:t>Components</a:t>
            </a:r>
            <a:r>
              <a:rPr lang="zh-TW" altLang="en-US" sz="1800" dirty="0" smtClean="0"/>
              <a:t>（現在使用的物件</a:t>
            </a:r>
            <a:r>
              <a:rPr lang="zh-TW" altLang="en-US" sz="1800" dirty="0" smtClean="0"/>
              <a:t>）、</a:t>
            </a:r>
            <a:r>
              <a:rPr lang="en-US" altLang="zh-TW" sz="1800" dirty="0" smtClean="0"/>
              <a:t>Properties</a:t>
            </a:r>
            <a:r>
              <a:rPr lang="zh-TW" altLang="en-US" sz="1800" dirty="0" smtClean="0"/>
              <a:t>（物件屬性</a:t>
            </a:r>
            <a:r>
              <a:rPr lang="zh-TW" altLang="en-US" sz="1800" dirty="0" smtClean="0"/>
              <a:t>），四大區域。</a:t>
            </a:r>
            <a:endParaRPr lang="en-US" altLang="zh-TW" sz="1800" dirty="0"/>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2852936"/>
            <a:ext cx="7414358" cy="3873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446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App(3)</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26</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800" dirty="0" smtClean="0"/>
              <a:t>分別將</a:t>
            </a:r>
            <a:r>
              <a:rPr lang="en-US" altLang="zh-TW" sz="2800" dirty="0" smtClean="0"/>
              <a:t>Palette</a:t>
            </a:r>
            <a:r>
              <a:rPr lang="zh-TW" altLang="en-US" sz="2800" dirty="0"/>
              <a:t>（元件工具箱</a:t>
            </a:r>
            <a:r>
              <a:rPr lang="zh-TW" altLang="en-US" sz="2800" dirty="0" smtClean="0"/>
              <a:t>）內的</a:t>
            </a:r>
            <a:r>
              <a:rPr lang="en-US" altLang="zh-TW" sz="2800" dirty="0" smtClean="0"/>
              <a:t>Button</a:t>
            </a:r>
            <a:r>
              <a:rPr lang="zh-TW" altLang="en-US" sz="2800" dirty="0" smtClean="0"/>
              <a:t>（按鈕）和</a:t>
            </a:r>
            <a:r>
              <a:rPr lang="en-US" altLang="zh-TW" sz="2800" dirty="0" smtClean="0"/>
              <a:t>Label</a:t>
            </a:r>
            <a:r>
              <a:rPr lang="zh-TW" altLang="en-US" sz="2800" dirty="0" smtClean="0"/>
              <a:t>（</a:t>
            </a:r>
            <a:r>
              <a:rPr lang="zh-TW" altLang="en-US" sz="2800" dirty="0" smtClean="0"/>
              <a:t>標籤）</a:t>
            </a:r>
            <a:r>
              <a:rPr lang="zh-TW" altLang="en-US" sz="2800" dirty="0" smtClean="0"/>
              <a:t>兩個元件，拖曳至</a:t>
            </a:r>
            <a:r>
              <a:rPr lang="en-US" altLang="zh-TW" sz="2800" dirty="0" smtClean="0"/>
              <a:t>Viewer</a:t>
            </a:r>
            <a:r>
              <a:rPr lang="zh-TW" altLang="en-US" sz="2800" dirty="0" smtClean="0"/>
              <a:t>（開發設計區）</a:t>
            </a:r>
            <a:r>
              <a:rPr lang="zh-TW" altLang="en-US" sz="2800" dirty="0" smtClean="0"/>
              <a:t>後，即可在執行畫面內</a:t>
            </a:r>
            <a:r>
              <a:rPr lang="zh-TW" altLang="en-US" sz="2800" dirty="0" smtClean="0"/>
              <a:t>加入物件</a:t>
            </a:r>
            <a:r>
              <a:rPr lang="zh-TW" altLang="en-US" sz="2800" dirty="0" smtClean="0"/>
              <a:t>。</a:t>
            </a:r>
            <a:endParaRPr lang="en-US" altLang="zh-TW" sz="2800" dirty="0"/>
          </a:p>
        </p:txBody>
      </p:sp>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2911975"/>
            <a:ext cx="7232960" cy="3780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446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App(4)</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27</a:t>
            </a:fld>
            <a:endParaRPr lang="zh-TW" altLang="en-US"/>
          </a:p>
        </p:txBody>
      </p:sp>
      <p:sp>
        <p:nvSpPr>
          <p:cNvPr id="6" name="內容版面配置區 2"/>
          <p:cNvSpPr>
            <a:spLocks noGrp="1"/>
          </p:cNvSpPr>
          <p:nvPr>
            <p:ph sz="quarter" idx="1"/>
          </p:nvPr>
        </p:nvSpPr>
        <p:spPr>
          <a:xfrm>
            <a:off x="4572000" y="1484784"/>
            <a:ext cx="4233862" cy="4572000"/>
          </a:xfrm>
        </p:spPr>
        <p:txBody>
          <a:bodyPr>
            <a:normAutofit/>
          </a:bodyPr>
          <a:lstStyle/>
          <a:p>
            <a:r>
              <a:rPr lang="zh-TW" altLang="en-US" sz="2000" dirty="0" smtClean="0"/>
              <a:t>在</a:t>
            </a:r>
            <a:r>
              <a:rPr lang="en-US" altLang="zh-TW" sz="2000" dirty="0" smtClean="0"/>
              <a:t>Components</a:t>
            </a:r>
            <a:r>
              <a:rPr lang="zh-TW" altLang="en-US" sz="2000" dirty="0" smtClean="0"/>
              <a:t> （現在使用的物件</a:t>
            </a:r>
            <a:r>
              <a:rPr lang="zh-TW" altLang="en-US" sz="2000" dirty="0" smtClean="0"/>
              <a:t>）區域</a:t>
            </a:r>
            <a:r>
              <a:rPr lang="zh-TW" altLang="en-US" sz="2000" dirty="0" smtClean="0"/>
              <a:t>內選擇</a:t>
            </a:r>
            <a:r>
              <a:rPr lang="en-US" altLang="zh-TW" sz="2000" dirty="0" smtClean="0"/>
              <a:t>Screen1</a:t>
            </a:r>
            <a:r>
              <a:rPr lang="zh-TW" altLang="en-US" sz="2000" dirty="0" smtClean="0"/>
              <a:t>後</a:t>
            </a:r>
            <a:r>
              <a:rPr lang="zh-TW" altLang="en-US" sz="2000" dirty="0" smtClean="0"/>
              <a:t>，並且在</a:t>
            </a:r>
            <a:r>
              <a:rPr lang="en-US" altLang="zh-TW" sz="2000" dirty="0" smtClean="0"/>
              <a:t>Properties</a:t>
            </a:r>
            <a:r>
              <a:rPr lang="zh-TW" altLang="en-US" sz="2000" dirty="0" smtClean="0"/>
              <a:t> （屬性）</a:t>
            </a:r>
            <a:r>
              <a:rPr lang="zh-TW" altLang="en-US" sz="2000" dirty="0" smtClean="0"/>
              <a:t>區域</a:t>
            </a:r>
            <a:r>
              <a:rPr lang="zh-TW" altLang="en-US" sz="2000" dirty="0" smtClean="0"/>
              <a:t>內更改</a:t>
            </a:r>
            <a:r>
              <a:rPr lang="en-US" altLang="zh-TW" sz="2000" dirty="0" smtClean="0"/>
              <a:t> Title</a:t>
            </a:r>
            <a:r>
              <a:rPr lang="zh-TW" altLang="en-US" sz="2000" dirty="0" smtClean="0"/>
              <a:t>，成為合適的程式名稱：在此改為</a:t>
            </a:r>
            <a:r>
              <a:rPr lang="en-US" altLang="zh-TW" sz="2000" dirty="0" err="1" smtClean="0"/>
              <a:t>HelloApp</a:t>
            </a:r>
            <a:r>
              <a:rPr lang="en-US" altLang="zh-TW" sz="2000" dirty="0" smtClean="0"/>
              <a:t> </a:t>
            </a:r>
            <a:endParaRPr lang="en-US" altLang="zh-TW" sz="2000" dirty="0" smtClean="0"/>
          </a:p>
          <a:p>
            <a:endParaRPr lang="en-US" altLang="zh-TW" sz="2000" dirty="0" smtClean="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84784"/>
            <a:ext cx="4156595"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6785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App(5)</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28</a:t>
            </a:fld>
            <a:endParaRPr lang="zh-TW" altLang="en-US"/>
          </a:p>
        </p:txBody>
      </p:sp>
      <p:sp>
        <p:nvSpPr>
          <p:cNvPr id="45060" name="內容版面配置區 2"/>
          <p:cNvSpPr>
            <a:spLocks noGrp="1"/>
          </p:cNvSpPr>
          <p:nvPr>
            <p:ph sz="quarter" idx="1"/>
          </p:nvPr>
        </p:nvSpPr>
        <p:spPr>
          <a:xfrm>
            <a:off x="4499992" y="1527175"/>
            <a:ext cx="4305870" cy="4572000"/>
          </a:xfrm>
        </p:spPr>
        <p:txBody>
          <a:bodyPr>
            <a:normAutofit/>
          </a:bodyPr>
          <a:lstStyle/>
          <a:p>
            <a:r>
              <a:rPr lang="zh-TW" altLang="en-US" sz="2000" dirty="0" smtClean="0"/>
              <a:t>在</a:t>
            </a:r>
            <a:r>
              <a:rPr lang="en-US" altLang="zh-TW" sz="2000" dirty="0" smtClean="0"/>
              <a:t>Components</a:t>
            </a:r>
            <a:r>
              <a:rPr lang="zh-TW" altLang="en-US" sz="2000" dirty="0" smtClean="0"/>
              <a:t>（現在使用的物件）區域</a:t>
            </a:r>
            <a:r>
              <a:rPr lang="zh-TW" altLang="en-US" sz="2000" dirty="0" smtClean="0"/>
              <a:t>內選擇</a:t>
            </a:r>
            <a:r>
              <a:rPr lang="en-US" altLang="zh-TW" sz="2000" dirty="0" smtClean="0"/>
              <a:t>Button1</a:t>
            </a:r>
            <a:r>
              <a:rPr lang="zh-TW" altLang="en-US" sz="2000" dirty="0" smtClean="0"/>
              <a:t>（按鈕物件）後</a:t>
            </a:r>
            <a:r>
              <a:rPr lang="zh-TW" altLang="en-US" sz="2000" dirty="0" smtClean="0"/>
              <a:t>，並且在</a:t>
            </a:r>
            <a:r>
              <a:rPr lang="en-US" altLang="zh-TW" sz="2000" dirty="0" smtClean="0"/>
              <a:t>Properties</a:t>
            </a:r>
            <a:r>
              <a:rPr lang="zh-TW" altLang="en-US" sz="2000" dirty="0"/>
              <a:t>（屬性</a:t>
            </a:r>
            <a:r>
              <a:rPr lang="zh-TW" altLang="en-US" sz="2000" dirty="0" smtClean="0"/>
              <a:t>）區域內分別更改：</a:t>
            </a:r>
            <a:r>
              <a:rPr lang="en-US" altLang="zh-TW" sz="2000" dirty="0"/>
              <a:t> </a:t>
            </a:r>
            <a:r>
              <a:rPr lang="en-US" altLang="zh-TW" sz="2000" dirty="0" err="1"/>
              <a:t>FontSize</a:t>
            </a:r>
            <a:r>
              <a:rPr lang="en-US" altLang="zh-TW" sz="2000" dirty="0"/>
              <a:t> </a:t>
            </a:r>
            <a:r>
              <a:rPr lang="zh-TW" altLang="en-US" sz="2000" dirty="0" smtClean="0"/>
              <a:t>（文字大小）、</a:t>
            </a:r>
            <a:r>
              <a:rPr lang="en-US" altLang="zh-TW" sz="2000" dirty="0" smtClean="0"/>
              <a:t>Text</a:t>
            </a:r>
            <a:r>
              <a:rPr lang="zh-TW" altLang="en-US" sz="2000" dirty="0" smtClean="0"/>
              <a:t>（物件的字串</a:t>
            </a:r>
            <a:r>
              <a:rPr lang="zh-TW" altLang="en-US" sz="2000" dirty="0" smtClean="0"/>
              <a:t>）、</a:t>
            </a:r>
            <a:r>
              <a:rPr lang="en-US" altLang="zh-TW" sz="2000" dirty="0" smtClean="0"/>
              <a:t>Width</a:t>
            </a:r>
            <a:r>
              <a:rPr lang="zh-TW" altLang="en-US" sz="2000" dirty="0" smtClean="0"/>
              <a:t>（物件</a:t>
            </a:r>
            <a:r>
              <a:rPr lang="zh-TW" altLang="en-US" sz="2000" dirty="0" smtClean="0"/>
              <a:t>寬度</a:t>
            </a:r>
            <a:r>
              <a:rPr lang="zh-TW" altLang="en-US" sz="2000" dirty="0" smtClean="0"/>
              <a:t>）</a:t>
            </a:r>
            <a:endParaRPr lang="en-US" altLang="zh-TW" sz="2000" dirty="0" smtClean="0"/>
          </a:p>
          <a:p>
            <a:endParaRPr lang="en-US" altLang="zh-TW" sz="2000" dirty="0" smtClean="0"/>
          </a:p>
          <a:p>
            <a:r>
              <a:rPr lang="zh-TW" altLang="en-US" sz="2000" dirty="0"/>
              <a:t>此</a:t>
            </a:r>
            <a:r>
              <a:rPr lang="zh-TW" altLang="en-US" sz="2000" dirty="0" smtClean="0"/>
              <a:t>範例設定為：</a:t>
            </a:r>
            <a:endParaRPr lang="en-US" altLang="zh-TW" sz="2000" dirty="0" smtClean="0"/>
          </a:p>
          <a:p>
            <a:r>
              <a:rPr lang="en-US" altLang="zh-TW" sz="2000" dirty="0" err="1"/>
              <a:t>FontSize</a:t>
            </a:r>
            <a:r>
              <a:rPr lang="en-US" altLang="zh-TW" sz="2000" dirty="0"/>
              <a:t> </a:t>
            </a:r>
            <a:r>
              <a:rPr lang="zh-TW" altLang="en-US" sz="2000" dirty="0"/>
              <a:t>（文字大小</a:t>
            </a:r>
            <a:r>
              <a:rPr lang="zh-TW" altLang="en-US" sz="2000" dirty="0" smtClean="0"/>
              <a:t>）：４０</a:t>
            </a:r>
            <a:endParaRPr lang="en-US" altLang="zh-TW" sz="2000" dirty="0" smtClean="0"/>
          </a:p>
          <a:p>
            <a:r>
              <a:rPr lang="en-US" altLang="zh-TW" sz="2000" dirty="0" smtClean="0"/>
              <a:t>Text</a:t>
            </a:r>
            <a:r>
              <a:rPr lang="zh-TW" altLang="en-US" sz="2000" dirty="0" smtClean="0"/>
              <a:t>（物件的字串</a:t>
            </a:r>
            <a:r>
              <a:rPr lang="zh-TW" altLang="en-US" sz="2000" dirty="0" smtClean="0"/>
              <a:t>）：按鈕測試</a:t>
            </a:r>
            <a:endParaRPr lang="en-US" altLang="zh-TW" sz="2000" dirty="0" smtClean="0"/>
          </a:p>
          <a:p>
            <a:r>
              <a:rPr lang="en-US" altLang="zh-TW" sz="2000" dirty="0" smtClean="0"/>
              <a:t>Width</a:t>
            </a:r>
            <a:r>
              <a:rPr lang="zh-TW" altLang="en-US" sz="2000" dirty="0" smtClean="0"/>
              <a:t>（物件</a:t>
            </a:r>
            <a:r>
              <a:rPr lang="zh-TW" altLang="en-US" sz="2000" dirty="0"/>
              <a:t>寬度</a:t>
            </a:r>
            <a:r>
              <a:rPr lang="zh-TW" altLang="en-US" sz="2000" dirty="0" smtClean="0"/>
              <a:t>）：</a:t>
            </a:r>
            <a:r>
              <a:rPr lang="en-US" altLang="zh-TW" sz="2000" dirty="0"/>
              <a:t> </a:t>
            </a:r>
            <a:r>
              <a:rPr lang="en-US" altLang="zh-TW" sz="2000" dirty="0" smtClean="0"/>
              <a:t>Fill Parent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19" y="1254715"/>
            <a:ext cx="3744417" cy="560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446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App(6)</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29</a:t>
            </a:fld>
            <a:endParaRPr lang="zh-TW" altLang="en-US"/>
          </a:p>
        </p:txBody>
      </p:sp>
      <p:sp>
        <p:nvSpPr>
          <p:cNvPr id="6" name="內容版面配置區 2"/>
          <p:cNvSpPr>
            <a:spLocks noGrp="1"/>
          </p:cNvSpPr>
          <p:nvPr>
            <p:ph sz="quarter" idx="1"/>
          </p:nvPr>
        </p:nvSpPr>
        <p:spPr>
          <a:xfrm>
            <a:off x="4499992" y="1527175"/>
            <a:ext cx="4305870" cy="4572000"/>
          </a:xfrm>
        </p:spPr>
        <p:txBody>
          <a:bodyPr>
            <a:normAutofit/>
          </a:bodyPr>
          <a:lstStyle/>
          <a:p>
            <a:r>
              <a:rPr lang="zh-TW" altLang="en-US" sz="2000" dirty="0" smtClean="0"/>
              <a:t>在</a:t>
            </a:r>
            <a:r>
              <a:rPr lang="en-US" altLang="zh-TW" sz="2000" dirty="0" smtClean="0"/>
              <a:t>Components</a:t>
            </a:r>
            <a:r>
              <a:rPr lang="zh-TW" altLang="en-US" sz="2000" dirty="0" smtClean="0"/>
              <a:t>（現在使用的物件</a:t>
            </a:r>
            <a:r>
              <a:rPr lang="zh-TW" altLang="en-US" sz="2000" dirty="0" smtClean="0"/>
              <a:t>）區域內選擇</a:t>
            </a:r>
            <a:r>
              <a:rPr lang="en-US" altLang="zh-TW" sz="2000" dirty="0" smtClean="0"/>
              <a:t>Label1</a:t>
            </a:r>
            <a:r>
              <a:rPr lang="zh-TW" altLang="en-US" sz="2000" dirty="0" smtClean="0"/>
              <a:t>（按鈕物件</a:t>
            </a:r>
            <a:r>
              <a:rPr lang="zh-TW" altLang="en-US" sz="2000" dirty="0" smtClean="0"/>
              <a:t>）後，並且在</a:t>
            </a:r>
            <a:r>
              <a:rPr lang="en-US" altLang="zh-TW" sz="2000" dirty="0" smtClean="0"/>
              <a:t>Properties</a:t>
            </a:r>
            <a:r>
              <a:rPr lang="zh-TW" altLang="en-US" sz="2000" dirty="0"/>
              <a:t>（屬性</a:t>
            </a:r>
            <a:r>
              <a:rPr lang="zh-TW" altLang="en-US" sz="2000" dirty="0" smtClean="0"/>
              <a:t>）區域內分別更改：</a:t>
            </a:r>
            <a:r>
              <a:rPr lang="en-US" altLang="zh-TW" sz="2000" dirty="0"/>
              <a:t> </a:t>
            </a:r>
            <a:r>
              <a:rPr lang="en-US" altLang="zh-TW" sz="2000" dirty="0" err="1"/>
              <a:t>FontSize</a:t>
            </a:r>
            <a:r>
              <a:rPr lang="en-US" altLang="zh-TW" sz="2000" dirty="0"/>
              <a:t> </a:t>
            </a:r>
            <a:r>
              <a:rPr lang="zh-TW" altLang="en-US" sz="2000" dirty="0" smtClean="0"/>
              <a:t>（文字大小）、</a:t>
            </a:r>
            <a:r>
              <a:rPr lang="en-US" altLang="zh-TW" sz="2000" dirty="0" smtClean="0"/>
              <a:t>Text</a:t>
            </a:r>
            <a:r>
              <a:rPr lang="zh-TW" altLang="en-US" sz="2000" dirty="0" smtClean="0"/>
              <a:t>（</a:t>
            </a:r>
            <a:r>
              <a:rPr lang="zh-TW" altLang="en-US" sz="2000" dirty="0" smtClean="0"/>
              <a:t>物件</a:t>
            </a:r>
            <a:r>
              <a:rPr lang="zh-TW" altLang="en-US" sz="2000" dirty="0" smtClean="0"/>
              <a:t>的字串</a:t>
            </a:r>
            <a:r>
              <a:rPr lang="zh-TW" altLang="en-US" sz="2000" dirty="0" smtClean="0"/>
              <a:t>）、</a:t>
            </a:r>
            <a:r>
              <a:rPr lang="en-US" altLang="zh-TW" sz="2000" dirty="0" smtClean="0"/>
              <a:t>Width</a:t>
            </a:r>
            <a:r>
              <a:rPr lang="zh-TW" altLang="en-US" sz="2000" dirty="0" smtClean="0"/>
              <a:t>（</a:t>
            </a:r>
            <a:r>
              <a:rPr lang="zh-TW" altLang="en-US" sz="2000" dirty="0" smtClean="0"/>
              <a:t>物件</a:t>
            </a:r>
            <a:r>
              <a:rPr lang="zh-TW" altLang="en-US" sz="2000" dirty="0" smtClean="0"/>
              <a:t>寬度）。</a:t>
            </a:r>
            <a:endParaRPr lang="en-US" altLang="zh-TW" sz="2000" dirty="0" smtClean="0"/>
          </a:p>
          <a:p>
            <a:endParaRPr lang="en-US" altLang="zh-TW" sz="2000" dirty="0" smtClean="0"/>
          </a:p>
          <a:p>
            <a:r>
              <a:rPr lang="zh-TW" altLang="en-US" sz="2000" dirty="0"/>
              <a:t>此</a:t>
            </a:r>
            <a:r>
              <a:rPr lang="zh-TW" altLang="en-US" sz="2000" dirty="0" smtClean="0"/>
              <a:t>範例設定為：</a:t>
            </a:r>
            <a:endParaRPr lang="en-US" altLang="zh-TW" sz="2000" dirty="0" smtClean="0"/>
          </a:p>
          <a:p>
            <a:r>
              <a:rPr lang="en-US" altLang="zh-TW" sz="2000" dirty="0" err="1"/>
              <a:t>FontSize</a:t>
            </a:r>
            <a:r>
              <a:rPr lang="en-US" altLang="zh-TW" sz="2000" dirty="0"/>
              <a:t> </a:t>
            </a:r>
            <a:r>
              <a:rPr lang="zh-TW" altLang="en-US" sz="2000" dirty="0"/>
              <a:t>（文字大小</a:t>
            </a:r>
            <a:r>
              <a:rPr lang="zh-TW" altLang="en-US" sz="2000" dirty="0" smtClean="0"/>
              <a:t>）：４０</a:t>
            </a:r>
            <a:endParaRPr lang="en-US" altLang="zh-TW" sz="2000" dirty="0" smtClean="0"/>
          </a:p>
          <a:p>
            <a:r>
              <a:rPr lang="en-US" altLang="zh-TW" sz="2000" dirty="0" smtClean="0"/>
              <a:t>Text</a:t>
            </a:r>
            <a:r>
              <a:rPr lang="zh-TW" altLang="en-US" sz="2000" dirty="0" smtClean="0"/>
              <a:t>（</a:t>
            </a:r>
            <a:r>
              <a:rPr lang="zh-TW" altLang="en-US" sz="2000" dirty="0" smtClean="0"/>
              <a:t>物件</a:t>
            </a:r>
            <a:r>
              <a:rPr lang="zh-TW" altLang="en-US" sz="2000" dirty="0" smtClean="0"/>
              <a:t>的字串</a:t>
            </a:r>
            <a:r>
              <a:rPr lang="zh-TW" altLang="en-US" sz="2000" dirty="0" smtClean="0"/>
              <a:t>）：</a:t>
            </a:r>
            <a:r>
              <a:rPr lang="en-US" altLang="zh-TW" sz="2000" dirty="0" smtClean="0"/>
              <a:t>”</a:t>
            </a:r>
            <a:r>
              <a:rPr lang="zh-TW" altLang="en-US" sz="2000" dirty="0" smtClean="0"/>
              <a:t> </a:t>
            </a:r>
            <a:r>
              <a:rPr lang="en-US" altLang="zh-TW" sz="2000" dirty="0" smtClean="0"/>
              <a:t>”</a:t>
            </a:r>
            <a:r>
              <a:rPr lang="zh-TW" altLang="en-US" sz="2000" dirty="0" smtClean="0"/>
              <a:t>（空字串）</a:t>
            </a:r>
            <a:endParaRPr lang="en-US" altLang="zh-TW" sz="2000" dirty="0" smtClean="0"/>
          </a:p>
          <a:p>
            <a:r>
              <a:rPr lang="en-US" altLang="zh-TW" sz="2000" dirty="0" smtClean="0"/>
              <a:t>Width</a:t>
            </a:r>
            <a:r>
              <a:rPr lang="zh-TW" altLang="en-US" sz="2000" dirty="0" smtClean="0"/>
              <a:t>（</a:t>
            </a:r>
            <a:r>
              <a:rPr lang="zh-TW" altLang="en-US" sz="2000" dirty="0" smtClean="0"/>
              <a:t>物件</a:t>
            </a:r>
            <a:r>
              <a:rPr lang="zh-TW" altLang="en-US" sz="2000" dirty="0"/>
              <a:t>寬度</a:t>
            </a:r>
            <a:r>
              <a:rPr lang="zh-TW" altLang="en-US" sz="2000" dirty="0" smtClean="0"/>
              <a:t>）：</a:t>
            </a:r>
            <a:r>
              <a:rPr lang="en-US" altLang="zh-TW" sz="2000" dirty="0"/>
              <a:t> </a:t>
            </a:r>
            <a:r>
              <a:rPr lang="en-US" altLang="zh-TW" sz="2000" dirty="0" smtClean="0"/>
              <a:t>Fill Parent</a:t>
            </a: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12776"/>
            <a:ext cx="3990975" cy="524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446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內容版面配置區 4"/>
          <p:cNvSpPr txBox="1">
            <a:spLocks/>
          </p:cNvSpPr>
          <p:nvPr/>
        </p:nvSpPr>
        <p:spPr bwMode="auto">
          <a:xfrm>
            <a:off x="301625" y="1527175"/>
            <a:ext cx="850423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Clr>
                <a:schemeClr val="accent1"/>
              </a:buClr>
              <a:buSzPct val="85000"/>
              <a:buFont typeface="Wingdings 2" pitchFamily="18" charset="2"/>
              <a:buChar char=""/>
            </a:pPr>
            <a:r>
              <a:rPr lang="en-US" altLang="zh-TW" sz="2800" dirty="0" smtClean="0">
                <a:latin typeface="Georgia" pitchFamily="18" charset="0"/>
              </a:rPr>
              <a:t>App </a:t>
            </a:r>
            <a:r>
              <a:rPr lang="en-US" altLang="zh-TW" sz="2800" dirty="0">
                <a:latin typeface="Georgia" pitchFamily="18" charset="0"/>
              </a:rPr>
              <a:t>Inventor</a:t>
            </a:r>
            <a:r>
              <a:rPr lang="zh-TW" altLang="en-US" sz="2800" dirty="0" smtClean="0">
                <a:latin typeface="Georgia" pitchFamily="18" charset="0"/>
              </a:rPr>
              <a:t>簡介</a:t>
            </a:r>
            <a:endParaRPr lang="en-US" altLang="zh-TW" sz="2800" dirty="0" smtClean="0">
              <a:latin typeface="Georgia" pitchFamily="18" charset="0"/>
            </a:endParaRPr>
          </a:p>
          <a:p>
            <a:pPr eaLnBrk="1" hangingPunct="1">
              <a:spcBef>
                <a:spcPct val="20000"/>
              </a:spcBef>
              <a:buClr>
                <a:schemeClr val="accent1"/>
              </a:buClr>
              <a:buSzPct val="85000"/>
              <a:buFont typeface="Wingdings 2" pitchFamily="18" charset="2"/>
              <a:buChar char=""/>
            </a:pPr>
            <a:r>
              <a:rPr lang="zh-TW" altLang="en-US" sz="2800" dirty="0" smtClean="0">
                <a:latin typeface="Georgia" pitchFamily="18" charset="0"/>
              </a:rPr>
              <a:t>目的：讓非專業程式設計師也能開發出好用的應用程式</a:t>
            </a:r>
            <a:endParaRPr lang="zh-TW" altLang="en-US" sz="2700" dirty="0">
              <a:latin typeface="Georgia" pitchFamily="18" charset="0"/>
            </a:endParaRPr>
          </a:p>
        </p:txBody>
      </p:sp>
      <p:sp>
        <p:nvSpPr>
          <p:cNvPr id="2" name="標題 1"/>
          <p:cNvSpPr>
            <a:spLocks noGrp="1"/>
          </p:cNvSpPr>
          <p:nvPr>
            <p:ph type="title"/>
          </p:nvPr>
        </p:nvSpPr>
        <p:spPr/>
        <p:txBody>
          <a:bodyPr/>
          <a:lstStyle/>
          <a:p>
            <a:pPr eaLnBrk="1" hangingPunct="1">
              <a:defRPr/>
            </a:pPr>
            <a:r>
              <a:rPr lang="en-US" altLang="zh-TW" sz="3600" dirty="0" smtClean="0"/>
              <a:t> </a:t>
            </a:r>
            <a:r>
              <a:rPr lang="zh-TW" altLang="en-US" sz="3600" dirty="0" smtClean="0"/>
              <a:t>一、</a:t>
            </a:r>
            <a:r>
              <a:rPr lang="en-US" altLang="zh-TW" sz="3600" dirty="0" smtClean="0"/>
              <a:t>App </a:t>
            </a:r>
            <a:r>
              <a:rPr lang="en-US" altLang="zh-TW" sz="3600" dirty="0"/>
              <a:t>Inventor</a:t>
            </a:r>
            <a:r>
              <a:rPr lang="zh-TW" altLang="en-US" sz="3600" dirty="0" smtClean="0"/>
              <a:t>簡介</a:t>
            </a:r>
            <a:endParaRPr lang="zh-TW" altLang="en-US" dirty="0"/>
          </a:p>
        </p:txBody>
      </p:sp>
      <p:sp>
        <p:nvSpPr>
          <p:cNvPr id="4" name="投影片編號版面配置區 3"/>
          <p:cNvSpPr>
            <a:spLocks noGrp="1"/>
          </p:cNvSpPr>
          <p:nvPr>
            <p:ph type="sldNum" sz="quarter" idx="12"/>
          </p:nvPr>
        </p:nvSpPr>
        <p:spPr/>
        <p:txBody>
          <a:bodyPr/>
          <a:lstStyle/>
          <a:p>
            <a:pPr>
              <a:defRPr/>
            </a:pPr>
            <a:fld id="{6F36FB46-7EA0-4A1B-9DA7-9E28A66A0569}" type="slidenum">
              <a:rPr lang="zh-TW" altLang="en-US" smtClean="0"/>
              <a:pPr>
                <a:defRPr/>
              </a:pPr>
              <a:t>3</a:t>
            </a:fld>
            <a:endParaRPr lang="zh-TW" altLang="en-US"/>
          </a:p>
        </p:txBody>
      </p:sp>
      <p:pic>
        <p:nvPicPr>
          <p:cNvPr id="1028" name="Picture 4" descr="D:\強哥交代的事\上課教材\人機互動\App Inventor\圖片\Android_Logo4.bmp"/>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221" y="2744291"/>
            <a:ext cx="3709045" cy="3709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9209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App(7)</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30</a:t>
            </a:fld>
            <a:endParaRPr lang="zh-TW" altLang="en-US"/>
          </a:p>
        </p:txBody>
      </p:sp>
      <p:sp>
        <p:nvSpPr>
          <p:cNvPr id="45060" name="內容版面配置區 2"/>
          <p:cNvSpPr>
            <a:spLocks noGrp="1"/>
          </p:cNvSpPr>
          <p:nvPr>
            <p:ph sz="quarter" idx="1"/>
          </p:nvPr>
        </p:nvSpPr>
        <p:spPr>
          <a:xfrm>
            <a:off x="301625" y="1527175"/>
            <a:ext cx="8504238" cy="1613793"/>
          </a:xfrm>
        </p:spPr>
        <p:txBody>
          <a:bodyPr>
            <a:normAutofit fontScale="92500" lnSpcReduction="10000"/>
          </a:bodyPr>
          <a:lstStyle/>
          <a:p>
            <a:r>
              <a:rPr lang="zh-TW" altLang="en-US" sz="2800" dirty="0" smtClean="0"/>
              <a:t>個別設定好</a:t>
            </a:r>
            <a:r>
              <a:rPr lang="en-US" altLang="zh-TW" sz="2800" dirty="0" smtClean="0"/>
              <a:t>Screen1</a:t>
            </a:r>
            <a:r>
              <a:rPr lang="zh-TW" altLang="en-US" sz="2800" dirty="0" smtClean="0"/>
              <a:t>（螢幕物件</a:t>
            </a:r>
            <a:r>
              <a:rPr lang="zh-TW" altLang="en-US" sz="2800" dirty="0" smtClean="0"/>
              <a:t>）、</a:t>
            </a:r>
            <a:r>
              <a:rPr lang="en-US" altLang="zh-TW" sz="2800" dirty="0"/>
              <a:t> </a:t>
            </a:r>
            <a:r>
              <a:rPr lang="en-US" altLang="zh-TW" sz="2800" dirty="0" smtClean="0"/>
              <a:t>Button1</a:t>
            </a:r>
            <a:r>
              <a:rPr lang="zh-TW" altLang="en-US" sz="2800" dirty="0" smtClean="0"/>
              <a:t>（按鈕物件）、</a:t>
            </a:r>
            <a:r>
              <a:rPr lang="en-US" altLang="zh-TW" sz="2800" dirty="0" smtClean="0"/>
              <a:t>Label1</a:t>
            </a:r>
            <a:r>
              <a:rPr lang="zh-TW" altLang="en-US" sz="2800" dirty="0" smtClean="0"/>
              <a:t>（按鈕物件</a:t>
            </a:r>
            <a:r>
              <a:rPr lang="zh-TW" altLang="en-US" sz="2800" dirty="0" smtClean="0"/>
              <a:t>）的</a:t>
            </a:r>
            <a:r>
              <a:rPr lang="en-US" altLang="zh-TW" sz="2800" dirty="0"/>
              <a:t>Properties</a:t>
            </a:r>
            <a:r>
              <a:rPr lang="zh-TW" altLang="en-US" sz="2800" dirty="0"/>
              <a:t>（屬性）</a:t>
            </a:r>
            <a:r>
              <a:rPr lang="zh-TW" altLang="en-US" sz="2800" dirty="0" smtClean="0"/>
              <a:t>後</a:t>
            </a:r>
            <a:r>
              <a:rPr lang="en-US" altLang="zh-TW" sz="2800" dirty="0" smtClean="0">
                <a:sym typeface="Wingdings" pitchFamily="2" charset="2"/>
              </a:rPr>
              <a:t></a:t>
            </a:r>
            <a:r>
              <a:rPr lang="zh-TW" altLang="en-US" sz="2800" dirty="0" smtClean="0"/>
              <a:t>「</a:t>
            </a:r>
            <a:r>
              <a:rPr lang="en-US" altLang="zh-TW" sz="2800" dirty="0" smtClean="0"/>
              <a:t>Open the Blocks Editor</a:t>
            </a:r>
            <a:r>
              <a:rPr lang="zh-TW" altLang="en-US" sz="2800" dirty="0" smtClean="0"/>
              <a:t>」，開啟拼塊編輯器，以編輯視覺化程式</a:t>
            </a:r>
            <a:endParaRPr lang="en-US" altLang="zh-TW" sz="28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3469378"/>
            <a:ext cx="4998941" cy="2849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srcRect/>
          <a:stretch>
            <a:fillRect/>
          </a:stretch>
        </p:blipFill>
        <p:spPr bwMode="auto">
          <a:xfrm>
            <a:off x="755576" y="2984525"/>
            <a:ext cx="2909017" cy="3873475"/>
          </a:xfrm>
          <a:prstGeom prst="rect">
            <a:avLst/>
          </a:prstGeom>
          <a:noFill/>
          <a:ln w="9525">
            <a:noFill/>
            <a:miter lim="800000"/>
            <a:headEnd/>
            <a:tailEnd/>
          </a:ln>
        </p:spPr>
      </p:pic>
    </p:spTree>
    <p:extLst>
      <p:ext uri="{BB962C8B-B14F-4D97-AF65-F5344CB8AC3E}">
        <p14:creationId xmlns:p14="http://schemas.microsoft.com/office/powerpoint/2010/main" xmlns="" val="303446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App(8)</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31</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800" dirty="0" smtClean="0"/>
              <a:t>選擇</a:t>
            </a:r>
            <a:r>
              <a:rPr lang="zh-TW" altLang="en-US" sz="2800" dirty="0"/>
              <a:t>「</a:t>
            </a:r>
            <a:r>
              <a:rPr lang="en-US" altLang="zh-TW" sz="2800" dirty="0"/>
              <a:t>Open the Blocks Editor</a:t>
            </a:r>
            <a:r>
              <a:rPr lang="zh-TW" altLang="en-US" sz="2800" dirty="0"/>
              <a:t>」</a:t>
            </a:r>
            <a:r>
              <a:rPr lang="zh-TW" altLang="en-US" sz="2800" dirty="0" smtClean="0"/>
              <a:t>功能時，會</a:t>
            </a:r>
            <a:r>
              <a:rPr lang="zh-TW" altLang="en-US" sz="2800" dirty="0" smtClean="0"/>
              <a:t>要求安裝</a:t>
            </a:r>
            <a:r>
              <a:rPr lang="en-US" altLang="zh-TW" sz="2800" dirty="0" err="1" smtClean="0"/>
              <a:t>AppInventorFor</a:t>
            </a:r>
            <a:r>
              <a:rPr lang="en-US" altLang="zh-TW" sz="2800" dirty="0" err="1" smtClean="0"/>
              <a:t>AndroidCodeblocks.jnlp</a:t>
            </a:r>
            <a:r>
              <a:rPr lang="en-US" altLang="zh-TW" sz="2800" dirty="0" smtClean="0"/>
              <a:t> </a:t>
            </a:r>
            <a:r>
              <a:rPr lang="zh-TW" altLang="en-US" sz="2800" dirty="0" smtClean="0"/>
              <a:t>，安裝驗證完才能正確執行「拼</a:t>
            </a:r>
            <a:r>
              <a:rPr lang="zh-TW" altLang="en-US" sz="2800" dirty="0" smtClean="0"/>
              <a:t>塊編輯器」</a:t>
            </a:r>
            <a:endParaRPr lang="en-US" altLang="zh-TW" sz="28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780" y="3068959"/>
            <a:ext cx="8543699" cy="343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553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App(9)</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32</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400" dirty="0"/>
              <a:t>開啟「</a:t>
            </a:r>
            <a:r>
              <a:rPr lang="en-US" altLang="zh-TW" sz="2400" dirty="0"/>
              <a:t>App</a:t>
            </a:r>
            <a:r>
              <a:rPr lang="zh-TW" altLang="en-US" sz="2400" dirty="0"/>
              <a:t> </a:t>
            </a:r>
            <a:r>
              <a:rPr lang="en-US" altLang="zh-TW" sz="2400" dirty="0"/>
              <a:t>Inventor</a:t>
            </a:r>
            <a:r>
              <a:rPr lang="zh-TW" altLang="en-US" sz="2400" dirty="0"/>
              <a:t> </a:t>
            </a:r>
            <a:r>
              <a:rPr lang="en-US" altLang="zh-TW" sz="2400" dirty="0"/>
              <a:t>For</a:t>
            </a:r>
            <a:r>
              <a:rPr lang="zh-TW" altLang="en-US" sz="2400" dirty="0"/>
              <a:t> </a:t>
            </a:r>
            <a:r>
              <a:rPr lang="en-US" altLang="zh-TW" sz="2400" dirty="0"/>
              <a:t>Android</a:t>
            </a:r>
            <a:r>
              <a:rPr lang="zh-TW" altLang="en-US" sz="2400" dirty="0"/>
              <a:t> </a:t>
            </a:r>
            <a:r>
              <a:rPr lang="en-US" altLang="zh-TW" sz="2400" dirty="0"/>
              <a:t>Blocks Editor</a:t>
            </a:r>
            <a:r>
              <a:rPr lang="zh-TW" altLang="en-US" sz="2400" dirty="0" smtClean="0"/>
              <a:t>」後的執行畫面</a:t>
            </a:r>
            <a:r>
              <a:rPr lang="zh-TW" altLang="en-US" sz="2400" dirty="0"/>
              <a:t>如下圖所示</a:t>
            </a:r>
            <a:r>
              <a:rPr lang="zh-TW" altLang="en-US" sz="2400" dirty="0" smtClean="0"/>
              <a:t>。</a:t>
            </a:r>
            <a:endParaRPr lang="en-US" altLang="zh-TW" sz="2400" dirty="0" smtClean="0"/>
          </a:p>
          <a:p>
            <a:r>
              <a:rPr lang="zh-TW" altLang="en-US" sz="2400" dirty="0"/>
              <a:t>在左邊</a:t>
            </a:r>
            <a:r>
              <a:rPr lang="zh-TW" altLang="en-US" sz="2400" dirty="0" smtClean="0"/>
              <a:t>的功能列中</a:t>
            </a:r>
            <a:r>
              <a:rPr lang="zh-TW" altLang="en-US" sz="2400" dirty="0" smtClean="0"/>
              <a:t>分為三大類：</a:t>
            </a:r>
            <a:r>
              <a:rPr lang="en-US" altLang="zh-TW" sz="2400" dirty="0" smtClean="0"/>
              <a:t>Built-in</a:t>
            </a:r>
            <a:r>
              <a:rPr lang="zh-TW" altLang="en-US" sz="2400" dirty="0" smtClean="0"/>
              <a:t>（內建）</a:t>
            </a:r>
            <a:r>
              <a:rPr lang="en-US" altLang="zh-TW" sz="2400" dirty="0" smtClean="0"/>
              <a:t> </a:t>
            </a:r>
            <a:r>
              <a:rPr lang="zh-TW" altLang="en-US" sz="2400" dirty="0" smtClean="0"/>
              <a:t>、</a:t>
            </a:r>
            <a:r>
              <a:rPr lang="en-US" altLang="zh-TW" sz="2400" dirty="0" smtClean="0"/>
              <a:t>My </a:t>
            </a:r>
            <a:r>
              <a:rPr lang="en-US" altLang="zh-TW" sz="2400" dirty="0" smtClean="0"/>
              <a:t>Blocks</a:t>
            </a:r>
            <a:r>
              <a:rPr lang="zh-TW" altLang="en-US" sz="2400" dirty="0" smtClean="0"/>
              <a:t>（自我設計的拼塊）</a:t>
            </a:r>
            <a:r>
              <a:rPr lang="en-US" altLang="zh-TW" sz="2400" dirty="0" smtClean="0"/>
              <a:t> </a:t>
            </a:r>
            <a:r>
              <a:rPr lang="zh-TW" altLang="en-US" sz="2400" dirty="0" smtClean="0"/>
              <a:t>、</a:t>
            </a:r>
            <a:r>
              <a:rPr lang="en-US" altLang="zh-TW" sz="2400" dirty="0" smtClean="0"/>
              <a:t>Advanced</a:t>
            </a:r>
            <a:r>
              <a:rPr lang="zh-TW" altLang="en-US" sz="2400" dirty="0" smtClean="0"/>
              <a:t>（進階）。</a:t>
            </a:r>
            <a:endParaRPr lang="en-US" altLang="zh-TW" sz="2400"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3212976"/>
            <a:ext cx="4848601" cy="3552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3063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App(10)</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33</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000" dirty="0" smtClean="0"/>
              <a:t>選擇</a:t>
            </a:r>
            <a:r>
              <a:rPr lang="zh-TW" altLang="en-US" sz="2000" dirty="0" smtClean="0"/>
              <a:t>「</a:t>
            </a:r>
            <a:r>
              <a:rPr lang="en-US" altLang="zh-TW" sz="2000" dirty="0" smtClean="0"/>
              <a:t>My Blocks</a:t>
            </a:r>
            <a:r>
              <a:rPr lang="zh-TW" altLang="en-US" sz="2000" dirty="0" smtClean="0"/>
              <a:t>」，即可在下方</a:t>
            </a:r>
            <a:r>
              <a:rPr lang="zh-TW" altLang="en-US" sz="2000" dirty="0" smtClean="0"/>
              <a:t>的物件</a:t>
            </a:r>
            <a:r>
              <a:rPr lang="zh-TW" altLang="en-US" sz="2000" dirty="0" smtClean="0"/>
              <a:t>列表中，看到剛剛我們所加入</a:t>
            </a:r>
            <a:r>
              <a:rPr lang="zh-TW" altLang="en-US" sz="2000" dirty="0" smtClean="0"/>
              <a:t>的物件</a:t>
            </a:r>
            <a:r>
              <a:rPr lang="zh-TW" altLang="en-US" sz="2000" dirty="0" smtClean="0"/>
              <a:t>，</a:t>
            </a:r>
            <a:r>
              <a:rPr lang="en-US" altLang="zh-TW" sz="2000" dirty="0"/>
              <a:t> </a:t>
            </a:r>
            <a:r>
              <a:rPr lang="en-US" altLang="zh-TW" sz="2000" dirty="0" smtClean="0"/>
              <a:t>Screen1</a:t>
            </a:r>
            <a:r>
              <a:rPr lang="zh-TW" altLang="en-US" sz="2000" dirty="0" smtClean="0"/>
              <a:t>、 </a:t>
            </a:r>
            <a:r>
              <a:rPr lang="en-US" altLang="zh-TW" sz="2000" dirty="0" smtClean="0"/>
              <a:t>Button1</a:t>
            </a:r>
            <a:r>
              <a:rPr lang="zh-TW" altLang="en-US" sz="2000" dirty="0" smtClean="0"/>
              <a:t>、</a:t>
            </a:r>
            <a:r>
              <a:rPr lang="en-US" altLang="zh-TW" sz="2000" dirty="0" smtClean="0"/>
              <a:t>Label1</a:t>
            </a:r>
            <a:r>
              <a:rPr lang="zh-TW" altLang="en-US" sz="2000" dirty="0" smtClean="0"/>
              <a:t>。</a:t>
            </a:r>
            <a:endParaRPr lang="en-US" altLang="zh-TW" sz="2000" dirty="0" smtClean="0"/>
          </a:p>
          <a:p>
            <a:r>
              <a:rPr lang="zh-TW" altLang="en-US" sz="2000" dirty="0" smtClean="0"/>
              <a:t>選擇「</a:t>
            </a:r>
            <a:r>
              <a:rPr lang="en-US" altLang="zh-TW" sz="2000" dirty="0" smtClean="0"/>
              <a:t>Button1</a:t>
            </a:r>
            <a:r>
              <a:rPr lang="zh-TW" altLang="en-US" sz="2000" dirty="0" smtClean="0"/>
              <a:t>」物件</a:t>
            </a:r>
            <a:r>
              <a:rPr lang="zh-TW" altLang="en-US" sz="2000" dirty="0" smtClean="0"/>
              <a:t>後，系統即會秀出</a:t>
            </a:r>
            <a:r>
              <a:rPr lang="zh-TW" altLang="en-US" sz="2000" dirty="0"/>
              <a:t>「</a:t>
            </a:r>
            <a:r>
              <a:rPr lang="en-US" altLang="zh-TW" sz="2000" dirty="0" smtClean="0"/>
              <a:t>Button1</a:t>
            </a:r>
            <a:r>
              <a:rPr lang="zh-TW" altLang="en-US" sz="2000" dirty="0" smtClean="0"/>
              <a:t>」物件</a:t>
            </a:r>
            <a:r>
              <a:rPr lang="zh-TW" altLang="en-US" sz="2000" dirty="0" smtClean="0"/>
              <a:t>所對應的</a:t>
            </a:r>
            <a:r>
              <a:rPr lang="zh-TW" altLang="en-US" sz="2000" dirty="0"/>
              <a:t>指令或</a:t>
            </a:r>
            <a:r>
              <a:rPr lang="zh-TW" altLang="en-US" sz="2000" dirty="0" smtClean="0"/>
              <a:t>觸發</a:t>
            </a:r>
            <a:r>
              <a:rPr lang="zh-TW" altLang="en-US" sz="2000" dirty="0" smtClean="0"/>
              <a:t>事件（皆有對應的拼塊）。</a:t>
            </a:r>
            <a:r>
              <a:rPr lang="zh-TW" altLang="en-US" sz="2000" dirty="0" smtClean="0"/>
              <a:t>事件列表中選擇「</a:t>
            </a:r>
            <a:r>
              <a:rPr lang="en-US" altLang="zh-TW" sz="2000" dirty="0" smtClean="0"/>
              <a:t>when Button1.Click</a:t>
            </a:r>
            <a:r>
              <a:rPr lang="zh-TW" altLang="en-US" sz="2000" dirty="0" smtClean="0"/>
              <a:t>」事件，這表示當</a:t>
            </a:r>
            <a:r>
              <a:rPr lang="zh-TW" altLang="en-US" sz="2000" dirty="0"/>
              <a:t>「</a:t>
            </a:r>
            <a:r>
              <a:rPr lang="en-US" altLang="zh-TW" sz="2000" dirty="0"/>
              <a:t>Button1</a:t>
            </a:r>
            <a:r>
              <a:rPr lang="zh-TW" altLang="en-US" sz="2000" dirty="0" smtClean="0"/>
              <a:t>」物件</a:t>
            </a:r>
            <a:r>
              <a:rPr lang="zh-TW" altLang="en-US" sz="2000" dirty="0" smtClean="0"/>
              <a:t>被按下</a:t>
            </a:r>
            <a:r>
              <a:rPr lang="zh-TW" altLang="en-US" sz="2000" dirty="0" smtClean="0"/>
              <a:t>時會觸發所對應的方法或副程式。</a:t>
            </a:r>
            <a:endParaRPr lang="en-US" altLang="zh-TW" sz="2000" dirty="0" smtClean="0"/>
          </a:p>
          <a:p>
            <a:r>
              <a:rPr lang="zh-TW" altLang="en-US" sz="2000" dirty="0" smtClean="0"/>
              <a:t>選擇此觸發</a:t>
            </a:r>
            <a:r>
              <a:rPr lang="zh-TW" altLang="en-US" sz="2000" dirty="0" smtClean="0"/>
              <a:t>事件後，在畫面上即會加入「</a:t>
            </a:r>
            <a:r>
              <a:rPr lang="en-US" altLang="zh-TW" sz="2000" dirty="0"/>
              <a:t>when Button1.Click</a:t>
            </a:r>
            <a:r>
              <a:rPr lang="zh-TW" altLang="en-US" sz="2000" dirty="0" smtClean="0"/>
              <a:t>」事件</a:t>
            </a:r>
            <a:r>
              <a:rPr lang="zh-TW" altLang="en-US" sz="2000" dirty="0" smtClean="0"/>
              <a:t>拼塊。</a:t>
            </a:r>
            <a:endParaRPr lang="en-US" altLang="zh-TW" sz="2000" dirty="0"/>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573017"/>
            <a:ext cx="4135597" cy="32146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246" y="3573017"/>
            <a:ext cx="4135595" cy="32146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7636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App(11)</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34</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000" dirty="0"/>
              <a:t>選擇</a:t>
            </a:r>
            <a:r>
              <a:rPr lang="zh-TW" altLang="en-US" sz="2000" dirty="0" smtClean="0"/>
              <a:t>「</a:t>
            </a:r>
            <a:r>
              <a:rPr lang="en-US" altLang="zh-TW" sz="2000" dirty="0" smtClean="0"/>
              <a:t>Label1</a:t>
            </a:r>
            <a:r>
              <a:rPr lang="zh-TW" altLang="en-US" sz="2000" dirty="0" smtClean="0"/>
              <a:t>」物件</a:t>
            </a:r>
            <a:r>
              <a:rPr lang="zh-TW" altLang="en-US" sz="2000" dirty="0"/>
              <a:t>後，系統即會秀出</a:t>
            </a:r>
            <a:r>
              <a:rPr lang="zh-TW" altLang="en-US" sz="2000" dirty="0" smtClean="0"/>
              <a:t>「</a:t>
            </a:r>
            <a:r>
              <a:rPr lang="en-US" altLang="zh-TW" sz="2000" dirty="0" smtClean="0"/>
              <a:t>Label1</a:t>
            </a:r>
            <a:r>
              <a:rPr lang="zh-TW" altLang="en-US" sz="2000" dirty="0" smtClean="0"/>
              <a:t>」物件</a:t>
            </a:r>
            <a:r>
              <a:rPr lang="zh-TW" altLang="en-US" sz="2000" dirty="0"/>
              <a:t>所對應</a:t>
            </a:r>
            <a:r>
              <a:rPr lang="zh-TW" altLang="en-US" sz="2000" dirty="0" smtClean="0"/>
              <a:t>的指令</a:t>
            </a:r>
            <a:r>
              <a:rPr lang="zh-TW" altLang="en-US" sz="2000" dirty="0"/>
              <a:t>或</a:t>
            </a:r>
            <a:r>
              <a:rPr lang="zh-TW" altLang="en-US" sz="2000" dirty="0" smtClean="0"/>
              <a:t>觸發事件。</a:t>
            </a:r>
            <a:r>
              <a:rPr lang="zh-TW" altLang="en-US" sz="2000" dirty="0"/>
              <a:t>事件列表中選擇</a:t>
            </a:r>
            <a:r>
              <a:rPr lang="zh-TW" altLang="en-US" sz="2000" dirty="0" smtClean="0"/>
              <a:t>「</a:t>
            </a:r>
            <a:r>
              <a:rPr lang="en-US" altLang="zh-TW" sz="2000" dirty="0" smtClean="0"/>
              <a:t>set Label1.Text</a:t>
            </a:r>
            <a:r>
              <a:rPr lang="zh-TW" altLang="en-US" sz="2000" dirty="0" smtClean="0"/>
              <a:t> </a:t>
            </a:r>
            <a:r>
              <a:rPr lang="en-US" altLang="zh-TW" sz="2000" dirty="0" smtClean="0"/>
              <a:t>to</a:t>
            </a:r>
            <a:r>
              <a:rPr lang="zh-TW" altLang="en-US" sz="2000" dirty="0" smtClean="0"/>
              <a:t>」指令，</a:t>
            </a:r>
            <a:r>
              <a:rPr lang="zh-TW" altLang="en-US" sz="2000" dirty="0"/>
              <a:t>這表示代表</a:t>
            </a:r>
            <a:r>
              <a:rPr lang="zh-TW" altLang="en-US" sz="2000" dirty="0" smtClean="0"/>
              <a:t>設定「</a:t>
            </a:r>
            <a:r>
              <a:rPr lang="en-US" altLang="zh-TW" sz="2000" dirty="0" smtClean="0"/>
              <a:t>Label1</a:t>
            </a:r>
            <a:r>
              <a:rPr lang="zh-TW" altLang="en-US" sz="2000" dirty="0" smtClean="0"/>
              <a:t>」的</a:t>
            </a:r>
            <a:r>
              <a:rPr lang="zh-TW" altLang="en-US" sz="2000" dirty="0"/>
              <a:t>文字</a:t>
            </a:r>
            <a:r>
              <a:rPr lang="en-US" altLang="zh-TW" sz="2000" dirty="0"/>
              <a:t>(Text</a:t>
            </a:r>
            <a:r>
              <a:rPr lang="en-US" altLang="zh-TW" sz="2000" dirty="0" smtClean="0"/>
              <a:t>)</a:t>
            </a:r>
            <a:r>
              <a:rPr lang="zh-TW" altLang="en-US" sz="2000" dirty="0" smtClean="0"/>
              <a:t>中內容的參數指令。</a:t>
            </a:r>
            <a:endParaRPr lang="en-US" altLang="zh-TW" sz="2000" dirty="0"/>
          </a:p>
          <a:p>
            <a:r>
              <a:rPr lang="zh-TW" altLang="en-US" sz="2000" dirty="0" smtClean="0"/>
              <a:t>選擇</a:t>
            </a:r>
            <a:r>
              <a:rPr lang="zh-TW" altLang="en-US" sz="2000" dirty="0"/>
              <a:t>指令</a:t>
            </a:r>
            <a:r>
              <a:rPr lang="zh-TW" altLang="en-US" sz="2000" dirty="0" smtClean="0"/>
              <a:t>後</a:t>
            </a:r>
            <a:r>
              <a:rPr lang="zh-TW" altLang="en-US" sz="2000" dirty="0"/>
              <a:t>，在畫面上即會加入</a:t>
            </a:r>
            <a:r>
              <a:rPr lang="zh-TW" altLang="en-US" sz="2000" dirty="0" smtClean="0"/>
              <a:t>「</a:t>
            </a:r>
            <a:r>
              <a:rPr lang="en-US" altLang="zh-TW" sz="2000" dirty="0" smtClean="0"/>
              <a:t>set </a:t>
            </a:r>
            <a:r>
              <a:rPr lang="en-US" altLang="zh-TW" sz="2000" dirty="0"/>
              <a:t>Label1.Text</a:t>
            </a:r>
            <a:r>
              <a:rPr lang="zh-TW" altLang="en-US" sz="2000" dirty="0"/>
              <a:t> </a:t>
            </a:r>
            <a:r>
              <a:rPr lang="en-US" altLang="zh-TW" sz="2000" dirty="0"/>
              <a:t>to </a:t>
            </a:r>
            <a:r>
              <a:rPr lang="zh-TW" altLang="en-US" sz="2000" dirty="0" smtClean="0"/>
              <a:t>」指令</a:t>
            </a:r>
            <a:r>
              <a:rPr lang="zh-TW" altLang="en-US" sz="2000" dirty="0" smtClean="0"/>
              <a:t>拼塊。</a:t>
            </a:r>
            <a:endParaRPr lang="en-US" altLang="zh-TW" sz="2000"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3352867"/>
            <a:ext cx="4305878" cy="334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356991"/>
            <a:ext cx="4305877" cy="334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7636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App(12)</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35</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400" dirty="0" smtClean="0"/>
              <a:t>當觸發</a:t>
            </a:r>
            <a:r>
              <a:rPr lang="zh-TW" altLang="en-US" sz="2400" dirty="0"/>
              <a:t>「</a:t>
            </a:r>
            <a:r>
              <a:rPr lang="en-US" altLang="zh-TW" sz="2400" dirty="0"/>
              <a:t>when Button1.Click</a:t>
            </a:r>
            <a:r>
              <a:rPr lang="zh-TW" altLang="en-US" sz="2400" dirty="0"/>
              <a:t>」</a:t>
            </a:r>
            <a:r>
              <a:rPr lang="zh-TW" altLang="en-US" sz="2400" dirty="0" smtClean="0"/>
              <a:t>事件時，要執行</a:t>
            </a:r>
            <a:r>
              <a:rPr lang="zh-TW" altLang="en-US" sz="2400" dirty="0" smtClean="0"/>
              <a:t>「</a:t>
            </a:r>
            <a:r>
              <a:rPr lang="en-US" altLang="zh-TW" sz="2400" dirty="0" smtClean="0"/>
              <a:t>set </a:t>
            </a:r>
            <a:r>
              <a:rPr lang="en-US" altLang="zh-TW" sz="2400" dirty="0"/>
              <a:t>Label1.Text</a:t>
            </a:r>
            <a:r>
              <a:rPr lang="zh-TW" altLang="en-US" sz="2400" dirty="0"/>
              <a:t> </a:t>
            </a:r>
            <a:r>
              <a:rPr lang="en-US" altLang="zh-TW" sz="2400" dirty="0" smtClean="0"/>
              <a:t>to</a:t>
            </a:r>
            <a:r>
              <a:rPr lang="zh-TW" altLang="en-US" sz="2400" dirty="0" smtClean="0"/>
              <a:t>」</a:t>
            </a:r>
            <a:r>
              <a:rPr lang="zh-TW" altLang="en-US" sz="2400" dirty="0" smtClean="0"/>
              <a:t>的指令，就是</a:t>
            </a:r>
            <a:r>
              <a:rPr lang="zh-TW" altLang="en-US" sz="2400" dirty="0" smtClean="0"/>
              <a:t>「</a:t>
            </a:r>
            <a:r>
              <a:rPr lang="en-US" altLang="zh-TW" sz="2400" dirty="0" smtClean="0"/>
              <a:t>set </a:t>
            </a:r>
            <a:r>
              <a:rPr lang="en-US" altLang="zh-TW" sz="2400" dirty="0"/>
              <a:t>Label1.Text</a:t>
            </a:r>
            <a:r>
              <a:rPr lang="zh-TW" altLang="en-US" sz="2400" dirty="0"/>
              <a:t> </a:t>
            </a:r>
            <a:r>
              <a:rPr lang="en-US" altLang="zh-TW" sz="2400" dirty="0" smtClean="0"/>
              <a:t>to</a:t>
            </a:r>
            <a:r>
              <a:rPr lang="zh-TW" altLang="en-US" sz="2400" dirty="0" smtClean="0"/>
              <a:t>」</a:t>
            </a:r>
            <a:r>
              <a:rPr lang="zh-TW" altLang="en-US" sz="2400" dirty="0"/>
              <a:t>指令</a:t>
            </a:r>
            <a:r>
              <a:rPr lang="zh-TW" altLang="en-US" sz="2400" dirty="0" smtClean="0"/>
              <a:t>拼圖拖曳至「</a:t>
            </a:r>
            <a:r>
              <a:rPr lang="en-US" altLang="zh-TW" sz="2400" dirty="0"/>
              <a:t>when Button1.Click</a:t>
            </a:r>
            <a:r>
              <a:rPr lang="zh-TW" altLang="en-US" sz="2400" dirty="0"/>
              <a:t>」事件</a:t>
            </a:r>
            <a:r>
              <a:rPr lang="zh-TW" altLang="en-US" sz="2400" dirty="0" smtClean="0"/>
              <a:t>拼圖內即可。</a:t>
            </a:r>
            <a:endParaRPr lang="en-US" altLang="zh-TW" sz="2400" dirty="0"/>
          </a:p>
          <a:p>
            <a:endParaRPr lang="en-US" altLang="zh-TW" sz="2400" dirty="0"/>
          </a:p>
        </p:txBody>
      </p:sp>
      <p:pic>
        <p:nvPicPr>
          <p:cNvPr id="21509"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3041" b="53041"/>
          <a:stretch/>
        </p:blipFill>
        <p:spPr bwMode="auto">
          <a:xfrm>
            <a:off x="179513" y="3356990"/>
            <a:ext cx="3978714" cy="3092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2929" b="52929"/>
          <a:stretch/>
        </p:blipFill>
        <p:spPr bwMode="auto">
          <a:xfrm>
            <a:off x="4716016" y="3353294"/>
            <a:ext cx="3988185" cy="3100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7636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App(13)</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36</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000" dirty="0"/>
              <a:t>在左邊的功能列中選擇</a:t>
            </a:r>
            <a:r>
              <a:rPr lang="zh-TW" altLang="en-US" sz="2000" dirty="0" smtClean="0"/>
              <a:t>「</a:t>
            </a:r>
            <a:r>
              <a:rPr lang="en-US" altLang="zh-TW" sz="2000" dirty="0" smtClean="0"/>
              <a:t>Built-in</a:t>
            </a:r>
            <a:r>
              <a:rPr lang="zh-TW" altLang="en-US" sz="2000" dirty="0" smtClean="0"/>
              <a:t>」，</a:t>
            </a:r>
            <a:r>
              <a:rPr lang="zh-TW" altLang="en-US" sz="2000" dirty="0"/>
              <a:t>即可在下方的元件列表中</a:t>
            </a:r>
            <a:r>
              <a:rPr lang="zh-TW" altLang="en-US" sz="2000" dirty="0" smtClean="0"/>
              <a:t>，看到許多可使用的對應參數</a:t>
            </a:r>
            <a:r>
              <a:rPr lang="zh-TW" altLang="en-US" sz="2000" dirty="0"/>
              <a:t>元件</a:t>
            </a:r>
            <a:r>
              <a:rPr lang="zh-TW" altLang="en-US" sz="2000" dirty="0" smtClean="0"/>
              <a:t>，選擇「</a:t>
            </a:r>
            <a:r>
              <a:rPr lang="en-US" altLang="zh-TW" sz="2000" dirty="0" smtClean="0"/>
              <a:t>Text</a:t>
            </a:r>
            <a:r>
              <a:rPr lang="zh-TW" altLang="en-US" sz="2000" dirty="0" smtClean="0"/>
              <a:t>」元件</a:t>
            </a:r>
            <a:r>
              <a:rPr lang="zh-TW" altLang="en-US" sz="2000" dirty="0"/>
              <a:t>後，系統即會秀出</a:t>
            </a:r>
            <a:r>
              <a:rPr lang="zh-TW" altLang="en-US" sz="2000" dirty="0" smtClean="0"/>
              <a:t>「</a:t>
            </a:r>
            <a:r>
              <a:rPr lang="en-US" altLang="zh-TW" sz="2000" dirty="0" smtClean="0"/>
              <a:t>Text</a:t>
            </a:r>
            <a:r>
              <a:rPr lang="zh-TW" altLang="en-US" sz="2000" dirty="0" smtClean="0"/>
              <a:t>」元件</a:t>
            </a:r>
            <a:r>
              <a:rPr lang="zh-TW" altLang="en-US" sz="2000" dirty="0"/>
              <a:t>所對應的</a:t>
            </a:r>
            <a:r>
              <a:rPr lang="zh-TW" altLang="en-US" sz="2000" dirty="0" smtClean="0"/>
              <a:t>指令。</a:t>
            </a:r>
            <a:r>
              <a:rPr lang="zh-TW" altLang="en-US" sz="2000" dirty="0"/>
              <a:t>指令</a:t>
            </a:r>
            <a:r>
              <a:rPr lang="zh-TW" altLang="en-US" sz="2000" dirty="0" smtClean="0"/>
              <a:t>列表</a:t>
            </a:r>
            <a:r>
              <a:rPr lang="zh-TW" altLang="en-US" sz="2000" dirty="0"/>
              <a:t>中選擇</a:t>
            </a:r>
            <a:r>
              <a:rPr lang="zh-TW" altLang="en-US" sz="2000" dirty="0" smtClean="0"/>
              <a:t>「</a:t>
            </a:r>
            <a:r>
              <a:rPr lang="en-US" altLang="zh-TW" sz="2000" dirty="0" smtClean="0"/>
              <a:t>Text</a:t>
            </a:r>
            <a:r>
              <a:rPr lang="zh-TW" altLang="en-US" sz="2000" dirty="0" smtClean="0"/>
              <a:t>」參數，</a:t>
            </a:r>
            <a:r>
              <a:rPr lang="zh-TW" altLang="en-US" sz="2000" dirty="0"/>
              <a:t>這表示代表設定</a:t>
            </a:r>
            <a:r>
              <a:rPr lang="zh-TW" altLang="en-US" sz="2000" dirty="0" smtClean="0"/>
              <a:t>「</a:t>
            </a:r>
            <a:r>
              <a:rPr lang="en-US" altLang="zh-TW" sz="2000" dirty="0" smtClean="0"/>
              <a:t>Text </a:t>
            </a:r>
            <a:r>
              <a:rPr lang="zh-TW" altLang="en-US" sz="2000" dirty="0" smtClean="0"/>
              <a:t>」元件文字的參數。</a:t>
            </a:r>
            <a:endParaRPr lang="en-US" altLang="zh-TW" sz="2000" dirty="0"/>
          </a:p>
          <a:p>
            <a:r>
              <a:rPr lang="zh-TW" altLang="en-US" sz="2000" dirty="0"/>
              <a:t>選擇指令後，在畫面上即會加入</a:t>
            </a:r>
            <a:r>
              <a:rPr lang="zh-TW" altLang="en-US" sz="2000" dirty="0" smtClean="0"/>
              <a:t>「</a:t>
            </a:r>
            <a:r>
              <a:rPr lang="en-US" altLang="zh-TW" sz="2000" dirty="0" smtClean="0"/>
              <a:t>Text</a:t>
            </a:r>
            <a:r>
              <a:rPr lang="zh-TW" altLang="en-US" sz="2000" dirty="0" smtClean="0"/>
              <a:t>」物件</a:t>
            </a:r>
            <a:r>
              <a:rPr lang="zh-TW" altLang="en-US" sz="2000" dirty="0" smtClean="0"/>
              <a:t>拼圖。</a:t>
            </a:r>
            <a:endParaRPr lang="en-US" altLang="zh-TW" sz="2000"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287350"/>
            <a:ext cx="4120094" cy="3202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3284274"/>
            <a:ext cx="4120094" cy="3202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7636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App(14)</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37</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400" dirty="0" smtClean="0"/>
              <a:t>讀者可以自行將</a:t>
            </a:r>
            <a:r>
              <a:rPr lang="zh-TW" altLang="en-US" sz="2400" dirty="0"/>
              <a:t>「</a:t>
            </a:r>
            <a:r>
              <a:rPr lang="en-US" altLang="zh-TW" sz="2400" dirty="0"/>
              <a:t>Text</a:t>
            </a:r>
            <a:r>
              <a:rPr lang="zh-TW" altLang="en-US" sz="2400" dirty="0"/>
              <a:t>」元件</a:t>
            </a:r>
            <a:r>
              <a:rPr lang="zh-TW" altLang="en-US" sz="2400" dirty="0" smtClean="0"/>
              <a:t>拼圖上的參數「</a:t>
            </a:r>
            <a:r>
              <a:rPr lang="en-US" altLang="zh-TW" sz="2400" dirty="0" smtClean="0"/>
              <a:t>Text</a:t>
            </a:r>
            <a:r>
              <a:rPr lang="zh-TW" altLang="en-US" sz="2400" dirty="0" smtClean="0"/>
              <a:t>」更改成自己所需要的字串。</a:t>
            </a:r>
            <a:endParaRPr lang="en-US" altLang="zh-TW" sz="2400" dirty="0" smtClean="0"/>
          </a:p>
          <a:p>
            <a:r>
              <a:rPr lang="zh-TW" altLang="en-US" sz="2400" dirty="0" smtClean="0"/>
              <a:t>範例</a:t>
            </a:r>
            <a:r>
              <a:rPr lang="zh-TW" altLang="en-US" sz="2400" dirty="0"/>
              <a:t>所更改的字串參數</a:t>
            </a:r>
            <a:r>
              <a:rPr lang="zh-TW" altLang="en-US" sz="2400" dirty="0" smtClean="0"/>
              <a:t>為：</a:t>
            </a:r>
            <a:r>
              <a:rPr lang="zh-TW" altLang="en-US" sz="2400" dirty="0"/>
              <a:t> 「</a:t>
            </a:r>
            <a:r>
              <a:rPr lang="en-US" altLang="zh-TW" sz="2400" dirty="0"/>
              <a:t>This is my first App !</a:t>
            </a:r>
            <a:r>
              <a:rPr lang="zh-TW" altLang="en-US" sz="2400" dirty="0" smtClean="0"/>
              <a:t>」。</a:t>
            </a:r>
            <a:endParaRPr lang="en-US" altLang="zh-TW" sz="2400" dirty="0"/>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3645024"/>
            <a:ext cx="4765531" cy="2044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3645024"/>
            <a:ext cx="3593554" cy="2036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7636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App(15)</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38</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400" dirty="0"/>
              <a:t>當觸發「</a:t>
            </a:r>
            <a:r>
              <a:rPr lang="en-US" altLang="zh-TW" sz="2400" dirty="0"/>
              <a:t>when Button1.Click</a:t>
            </a:r>
            <a:r>
              <a:rPr lang="zh-TW" altLang="en-US" sz="2400" dirty="0"/>
              <a:t>」事件時，要執行</a:t>
            </a:r>
            <a:r>
              <a:rPr lang="zh-TW" altLang="en-US" sz="2400" dirty="0" smtClean="0"/>
              <a:t>「</a:t>
            </a:r>
            <a:r>
              <a:rPr lang="en-US" altLang="zh-TW" sz="2400" dirty="0" smtClean="0"/>
              <a:t>set </a:t>
            </a:r>
            <a:r>
              <a:rPr lang="en-US" altLang="zh-TW" sz="2400" dirty="0"/>
              <a:t>Label1.Text</a:t>
            </a:r>
            <a:r>
              <a:rPr lang="zh-TW" altLang="en-US" sz="2400" dirty="0"/>
              <a:t> </a:t>
            </a:r>
            <a:r>
              <a:rPr lang="en-US" altLang="zh-TW" sz="2400" dirty="0" smtClean="0"/>
              <a:t>to</a:t>
            </a:r>
            <a:r>
              <a:rPr lang="zh-TW" altLang="en-US" sz="2400" dirty="0" smtClean="0"/>
              <a:t>」</a:t>
            </a:r>
            <a:r>
              <a:rPr lang="zh-TW" altLang="en-US" sz="2400" dirty="0"/>
              <a:t>的指令</a:t>
            </a:r>
            <a:r>
              <a:rPr lang="zh-TW" altLang="en-US" sz="2400" dirty="0" smtClean="0"/>
              <a:t>，並將「</a:t>
            </a:r>
            <a:r>
              <a:rPr lang="en-US" altLang="zh-TW" sz="2400" dirty="0" smtClean="0"/>
              <a:t>Lable1</a:t>
            </a:r>
            <a:r>
              <a:rPr lang="zh-TW" altLang="en-US" sz="2400" dirty="0" smtClean="0"/>
              <a:t>」元件的「</a:t>
            </a:r>
            <a:r>
              <a:rPr lang="en-US" altLang="zh-TW" sz="2400" dirty="0" smtClean="0"/>
              <a:t>Text</a:t>
            </a:r>
            <a:r>
              <a:rPr lang="zh-TW" altLang="en-US" sz="2400" dirty="0" smtClean="0"/>
              <a:t>」的參數內容更改為自訂的參數，就是將「</a:t>
            </a:r>
            <a:r>
              <a:rPr lang="en-US" altLang="zh-TW" sz="2400" dirty="0" smtClean="0"/>
              <a:t>Text</a:t>
            </a:r>
            <a:r>
              <a:rPr lang="zh-TW" altLang="en-US" sz="2400" dirty="0" smtClean="0"/>
              <a:t>」元件拼塊拖曳</a:t>
            </a:r>
            <a:r>
              <a:rPr lang="zh-TW" altLang="en-US" sz="2400" dirty="0"/>
              <a:t>至</a:t>
            </a:r>
            <a:r>
              <a:rPr lang="zh-TW" altLang="en-US" sz="2400" dirty="0" smtClean="0"/>
              <a:t>「</a:t>
            </a:r>
            <a:r>
              <a:rPr lang="en-US" altLang="zh-TW" sz="2400" dirty="0" smtClean="0"/>
              <a:t>set </a:t>
            </a:r>
            <a:r>
              <a:rPr lang="en-US" altLang="zh-TW" sz="2400" dirty="0"/>
              <a:t>Label1.Text</a:t>
            </a:r>
            <a:r>
              <a:rPr lang="zh-TW" altLang="en-US" sz="2400" dirty="0"/>
              <a:t> </a:t>
            </a:r>
            <a:r>
              <a:rPr lang="en-US" altLang="zh-TW" sz="2400" dirty="0" smtClean="0"/>
              <a:t>to</a:t>
            </a:r>
            <a:r>
              <a:rPr lang="zh-TW" altLang="en-US" sz="2400" dirty="0" smtClean="0"/>
              <a:t>」指令拼圖</a:t>
            </a:r>
            <a:r>
              <a:rPr lang="zh-TW" altLang="en-US" sz="2400" dirty="0"/>
              <a:t>內即可</a:t>
            </a:r>
            <a:r>
              <a:rPr lang="zh-TW" altLang="en-US" sz="2400" dirty="0" smtClean="0"/>
              <a:t>。</a:t>
            </a:r>
            <a:endParaRPr lang="en-US" altLang="zh-TW" sz="2400" dirty="0"/>
          </a:p>
          <a:p>
            <a:endParaRPr lang="en-US" altLang="zh-TW" sz="2400" dirty="0"/>
          </a:p>
        </p:txBody>
      </p:sp>
      <p:pic>
        <p:nvPicPr>
          <p:cNvPr id="2457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7930" b="37930"/>
          <a:stretch/>
        </p:blipFill>
        <p:spPr bwMode="auto">
          <a:xfrm>
            <a:off x="251520" y="3356992"/>
            <a:ext cx="3890789"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7931" b="37931"/>
          <a:stretch/>
        </p:blipFill>
        <p:spPr bwMode="auto">
          <a:xfrm>
            <a:off x="4644007" y="3356992"/>
            <a:ext cx="3890789"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7636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App(16)</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39</a:t>
            </a:fld>
            <a:endParaRPr lang="zh-TW" altLang="en-US"/>
          </a:p>
        </p:txBody>
      </p:sp>
      <p:sp>
        <p:nvSpPr>
          <p:cNvPr id="45060" name="內容版面配置區 2"/>
          <p:cNvSpPr>
            <a:spLocks noGrp="1"/>
          </p:cNvSpPr>
          <p:nvPr>
            <p:ph sz="quarter" idx="1"/>
          </p:nvPr>
        </p:nvSpPr>
        <p:spPr>
          <a:xfrm>
            <a:off x="4644009" y="1527175"/>
            <a:ext cx="4248472" cy="5121330"/>
          </a:xfrm>
        </p:spPr>
        <p:txBody>
          <a:bodyPr>
            <a:normAutofit/>
          </a:bodyPr>
          <a:lstStyle/>
          <a:p>
            <a:r>
              <a:rPr lang="zh-TW" altLang="en-US" sz="2400" dirty="0" smtClean="0"/>
              <a:t>點選</a:t>
            </a:r>
            <a:r>
              <a:rPr lang="zh-TW" altLang="en-US" sz="2400" dirty="0"/>
              <a:t>「</a:t>
            </a:r>
            <a:r>
              <a:rPr lang="en-US" altLang="zh-TW" sz="2400" dirty="0"/>
              <a:t>App</a:t>
            </a:r>
            <a:r>
              <a:rPr lang="zh-TW" altLang="en-US" sz="2400" dirty="0"/>
              <a:t> </a:t>
            </a:r>
            <a:r>
              <a:rPr lang="en-US" altLang="zh-TW" sz="2400" dirty="0"/>
              <a:t>Inventor</a:t>
            </a:r>
            <a:r>
              <a:rPr lang="zh-TW" altLang="en-US" sz="2400" dirty="0"/>
              <a:t> </a:t>
            </a:r>
            <a:r>
              <a:rPr lang="en-US" altLang="zh-TW" sz="2400" dirty="0"/>
              <a:t>For</a:t>
            </a:r>
            <a:r>
              <a:rPr lang="zh-TW" altLang="en-US" sz="2400" dirty="0"/>
              <a:t> </a:t>
            </a:r>
            <a:r>
              <a:rPr lang="en-US" altLang="zh-TW" sz="2400" dirty="0"/>
              <a:t>Android</a:t>
            </a:r>
            <a:r>
              <a:rPr lang="zh-TW" altLang="en-US" sz="2400" dirty="0"/>
              <a:t> </a:t>
            </a:r>
            <a:r>
              <a:rPr lang="en-US" altLang="zh-TW" sz="2400" dirty="0"/>
              <a:t>Blocks Editor</a:t>
            </a:r>
            <a:r>
              <a:rPr lang="zh-TW" altLang="en-US" sz="2400" dirty="0"/>
              <a:t>」</a:t>
            </a:r>
            <a:r>
              <a:rPr lang="zh-TW" altLang="en-US" sz="2400" dirty="0" smtClean="0"/>
              <a:t>右上方的「</a:t>
            </a:r>
            <a:r>
              <a:rPr lang="en-US" altLang="zh-TW" sz="2400" dirty="0" smtClean="0"/>
              <a:t>New Emulator</a:t>
            </a:r>
            <a:r>
              <a:rPr lang="zh-TW" altLang="en-US" sz="2400" dirty="0" smtClean="0"/>
              <a:t>」功能來</a:t>
            </a:r>
            <a:r>
              <a:rPr lang="zh-TW" altLang="en-US" sz="2400" dirty="0"/>
              <a:t>啟動</a:t>
            </a:r>
            <a:r>
              <a:rPr lang="zh-TW" altLang="en-US" sz="2400" dirty="0" smtClean="0"/>
              <a:t>模擬器。</a:t>
            </a:r>
            <a:endParaRPr lang="en-US" altLang="zh-TW" sz="2400" dirty="0" smtClean="0"/>
          </a:p>
          <a:p>
            <a:endParaRPr lang="en-US" altLang="zh-TW" sz="2400" dirty="0" smtClean="0"/>
          </a:p>
          <a:p>
            <a:r>
              <a:rPr lang="zh-TW" altLang="en-US" sz="2400" dirty="0" smtClean="0"/>
              <a:t>若已經有實體</a:t>
            </a:r>
            <a:r>
              <a:rPr lang="zh-TW" altLang="en-US" sz="2400" dirty="0"/>
              <a:t>裝置</a:t>
            </a:r>
            <a:r>
              <a:rPr lang="zh-TW" altLang="en-US" sz="2400" dirty="0" smtClean="0"/>
              <a:t>，則可以省略啟動模擬器這一步驟。</a:t>
            </a:r>
            <a:endParaRPr lang="en-US" altLang="zh-TW" sz="2400" dirty="0" smtClean="0"/>
          </a:p>
          <a:p>
            <a:endParaRPr lang="en-US" altLang="zh-TW" sz="2400" dirty="0"/>
          </a:p>
          <a:p>
            <a:r>
              <a:rPr lang="zh-TW" altLang="en-US" sz="2400" dirty="0" smtClean="0"/>
              <a:t>下圖為有關模擬器的詳細說明。</a:t>
            </a:r>
            <a:endParaRPr lang="en-US" altLang="zh-TW" sz="2400" dirty="0"/>
          </a:p>
        </p:txBody>
      </p:sp>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700808"/>
            <a:ext cx="4248472" cy="1929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4293095"/>
            <a:ext cx="4248472" cy="2055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7636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App Inventor</a:t>
            </a:r>
            <a:r>
              <a:rPr lang="zh-TW" altLang="en-US" sz="3200" dirty="0" smtClean="0"/>
              <a:t>簡介</a:t>
            </a:r>
            <a:r>
              <a:rPr lang="en-US" altLang="zh-TW" sz="3200" dirty="0" smtClean="0"/>
              <a:t>(2)</a:t>
            </a:r>
            <a:endParaRPr lang="zh-TW" altLang="en-US" dirty="0"/>
          </a:p>
        </p:txBody>
      </p:sp>
      <p:sp>
        <p:nvSpPr>
          <p:cNvPr id="3" name="投影片編號版面配置區 2"/>
          <p:cNvSpPr>
            <a:spLocks noGrp="1"/>
          </p:cNvSpPr>
          <p:nvPr>
            <p:ph type="sldNum" sz="quarter" idx="12"/>
          </p:nvPr>
        </p:nvSpPr>
        <p:spPr/>
        <p:txBody>
          <a:bodyPr/>
          <a:lstStyle/>
          <a:p>
            <a:fld id="{E57D2E35-DF32-42C8-BC21-C5A9624AE6A9}" type="slidenum">
              <a:rPr lang="zh-TW" altLang="en-US" smtClean="0"/>
              <a:pPr/>
              <a:t>4</a:t>
            </a:fld>
            <a:endParaRPr lang="zh-TW" altLang="en-US"/>
          </a:p>
        </p:txBody>
      </p:sp>
      <p:sp>
        <p:nvSpPr>
          <p:cNvPr id="4" name="內容版面配置區 3"/>
          <p:cNvSpPr>
            <a:spLocks noGrp="1"/>
          </p:cNvSpPr>
          <p:nvPr>
            <p:ph sz="quarter" idx="1"/>
          </p:nvPr>
        </p:nvSpPr>
        <p:spPr/>
        <p:txBody>
          <a:bodyPr>
            <a:normAutofit lnSpcReduction="10000"/>
          </a:bodyPr>
          <a:lstStyle/>
          <a:p>
            <a:r>
              <a:rPr lang="en-US" altLang="zh-TW" dirty="0" smtClean="0"/>
              <a:t>Android</a:t>
            </a:r>
            <a:r>
              <a:rPr lang="zh-TW" altLang="en-US" dirty="0" smtClean="0"/>
              <a:t>：以</a:t>
            </a:r>
            <a:r>
              <a:rPr lang="en-US" altLang="zh-TW" dirty="0" smtClean="0"/>
              <a:t>Linux</a:t>
            </a:r>
            <a:r>
              <a:rPr lang="zh-TW" altLang="en-US" dirty="0" smtClean="0"/>
              <a:t>為基礎的作業系統，主要使用在智慧型行動裝置上，如：智慧型手機、平板電腦等。</a:t>
            </a:r>
            <a:endParaRPr lang="en-US" altLang="zh-TW" dirty="0" smtClean="0"/>
          </a:p>
          <a:p>
            <a:r>
              <a:rPr lang="en-US" altLang="zh-TW" dirty="0" smtClean="0"/>
              <a:t>Android App</a:t>
            </a:r>
            <a:r>
              <a:rPr lang="zh-TW" altLang="en-US" dirty="0" smtClean="0"/>
              <a:t>：</a:t>
            </a:r>
            <a:r>
              <a:rPr lang="en-US" altLang="zh-TW" dirty="0" smtClean="0"/>
              <a:t>Android</a:t>
            </a:r>
            <a:r>
              <a:rPr lang="zh-TW" altLang="en-US" dirty="0" smtClean="0"/>
              <a:t>應用程式</a:t>
            </a:r>
            <a:r>
              <a:rPr lang="en-US" altLang="zh-TW" dirty="0" smtClean="0"/>
              <a:t>(Android Applications</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，可在</a:t>
            </a:r>
            <a:r>
              <a:rPr lang="en-US" altLang="zh-TW" sz="2800" dirty="0" smtClean="0">
                <a:latin typeface="微軟正黑體" pitchFamily="34" charset="-120"/>
                <a:ea typeface="微軟正黑體" pitchFamily="34" charset="-120"/>
              </a:rPr>
              <a:t>Android</a:t>
            </a:r>
            <a:r>
              <a:rPr lang="zh-TW" altLang="en-US" sz="2800" dirty="0" smtClean="0">
                <a:latin typeface="微軟正黑體" pitchFamily="34" charset="-120"/>
                <a:ea typeface="微軟正黑體" pitchFamily="34" charset="-120"/>
              </a:rPr>
              <a:t>作業系統上執行的應用程式。</a:t>
            </a:r>
            <a:endParaRPr lang="en-US" altLang="zh-TW" sz="2800" dirty="0" smtClean="0">
              <a:latin typeface="微軟正黑體" pitchFamily="34" charset="-120"/>
              <a:ea typeface="微軟正黑體" pitchFamily="34" charset="-120"/>
            </a:endParaRPr>
          </a:p>
          <a:p>
            <a:r>
              <a:rPr lang="en-US" altLang="zh-TW" sz="2800" dirty="0" smtClean="0">
                <a:latin typeface="Times New Roman" pitchFamily="18" charset="0"/>
              </a:rPr>
              <a:t>App Inventor</a:t>
            </a:r>
            <a:r>
              <a:rPr lang="zh-TW" altLang="en-US" sz="2800" dirty="0" smtClean="0">
                <a:latin typeface="Times New Roman" pitchFamily="18" charset="0"/>
              </a:rPr>
              <a:t>：用來開發</a:t>
            </a:r>
            <a:r>
              <a:rPr lang="en-US" altLang="zh-TW" sz="2800" dirty="0" smtClean="0">
                <a:latin typeface="Times New Roman" pitchFamily="18" charset="0"/>
              </a:rPr>
              <a:t>Android App</a:t>
            </a:r>
            <a:r>
              <a:rPr lang="zh-TW" altLang="en-US" sz="2800" dirty="0" smtClean="0">
                <a:latin typeface="Times New Roman" pitchFamily="18" charset="0"/>
              </a:rPr>
              <a:t>的圖形化編輯器，設計中的程式需透過瀏覽器來呈現。由</a:t>
            </a:r>
            <a:r>
              <a:rPr lang="en-US" altLang="zh-TW" sz="2800" dirty="0" smtClean="0">
                <a:latin typeface="Times New Roman" pitchFamily="18" charset="0"/>
              </a:rPr>
              <a:t>App Inventor</a:t>
            </a:r>
            <a:r>
              <a:rPr lang="zh-TW" altLang="en-US" sz="2800" dirty="0" smtClean="0">
                <a:latin typeface="Times New Roman" pitchFamily="18" charset="0"/>
              </a:rPr>
              <a:t>伺服器儲存相關的專案。</a:t>
            </a:r>
            <a:endParaRPr lang="en-US" altLang="zh-TW" sz="2800" dirty="0" smtClean="0">
              <a:latin typeface="Times New Roman" pitchFamily="18" charset="0"/>
            </a:endParaRPr>
          </a:p>
          <a:p>
            <a:r>
              <a:rPr lang="en-US" altLang="zh-TW" sz="2800" dirty="0">
                <a:latin typeface="Times New Roman" pitchFamily="18" charset="0"/>
              </a:rPr>
              <a:t>2010/12/15 Google</a:t>
            </a:r>
            <a:r>
              <a:rPr lang="zh-TW" altLang="en-US" sz="2800" dirty="0">
                <a:latin typeface="Times New Roman" pitchFamily="18" charset="0"/>
              </a:rPr>
              <a:t>釋出</a:t>
            </a:r>
            <a:endParaRPr lang="en-US" altLang="zh-TW" sz="2800" dirty="0">
              <a:latin typeface="Times New Roman" pitchFamily="18" charset="0"/>
            </a:endParaRPr>
          </a:p>
          <a:p>
            <a:r>
              <a:rPr lang="en-US" altLang="zh-TW" sz="2800" dirty="0">
                <a:latin typeface="Times New Roman" pitchFamily="18" charset="0"/>
              </a:rPr>
              <a:t>2011/12/31 </a:t>
            </a:r>
            <a:r>
              <a:rPr lang="zh-TW" altLang="en-US" sz="2800" dirty="0">
                <a:latin typeface="Times New Roman" pitchFamily="18" charset="0"/>
              </a:rPr>
              <a:t>移回</a:t>
            </a:r>
            <a:r>
              <a:rPr lang="en-US" altLang="zh-TW" sz="2800" dirty="0">
                <a:latin typeface="Times New Roman" pitchFamily="18" charset="0"/>
              </a:rPr>
              <a:t>MIT</a:t>
            </a:r>
            <a:r>
              <a:rPr lang="zh-TW" altLang="en-US" sz="2800" dirty="0">
                <a:latin typeface="Times New Roman" pitchFamily="18" charset="0"/>
              </a:rPr>
              <a:t>繼續</a:t>
            </a:r>
            <a:r>
              <a:rPr lang="zh-TW" altLang="en-US" sz="2800" dirty="0" smtClean="0">
                <a:latin typeface="Times New Roman" pitchFamily="18" charset="0"/>
              </a:rPr>
              <a:t>開發</a:t>
            </a:r>
            <a:endParaRPr lang="en-US" altLang="zh-TW"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App(17)</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40</a:t>
            </a:fld>
            <a:endParaRPr lang="zh-TW" altLang="en-US"/>
          </a:p>
        </p:txBody>
      </p:sp>
      <p:sp>
        <p:nvSpPr>
          <p:cNvPr id="45060" name="內容版面配置區 2"/>
          <p:cNvSpPr>
            <a:spLocks noGrp="1"/>
          </p:cNvSpPr>
          <p:nvPr>
            <p:ph sz="quarter" idx="1"/>
          </p:nvPr>
        </p:nvSpPr>
        <p:spPr>
          <a:xfrm>
            <a:off x="301625" y="1527175"/>
            <a:ext cx="8504238" cy="1685801"/>
          </a:xfrm>
        </p:spPr>
        <p:txBody>
          <a:bodyPr>
            <a:normAutofit/>
          </a:bodyPr>
          <a:lstStyle/>
          <a:p>
            <a:r>
              <a:rPr lang="zh-TW" altLang="en-US" sz="2800" dirty="0"/>
              <a:t>點選「</a:t>
            </a:r>
            <a:r>
              <a:rPr lang="en-US" altLang="zh-TW" sz="2800" dirty="0"/>
              <a:t>App</a:t>
            </a:r>
            <a:r>
              <a:rPr lang="zh-TW" altLang="en-US" sz="2800" dirty="0"/>
              <a:t> </a:t>
            </a:r>
            <a:r>
              <a:rPr lang="en-US" altLang="zh-TW" sz="2800" dirty="0"/>
              <a:t>Inventor</a:t>
            </a:r>
            <a:r>
              <a:rPr lang="zh-TW" altLang="en-US" sz="2800" dirty="0"/>
              <a:t> </a:t>
            </a:r>
            <a:r>
              <a:rPr lang="en-US" altLang="zh-TW" sz="2800" dirty="0"/>
              <a:t>For</a:t>
            </a:r>
            <a:r>
              <a:rPr lang="zh-TW" altLang="en-US" sz="2800" dirty="0"/>
              <a:t> </a:t>
            </a:r>
            <a:r>
              <a:rPr lang="en-US" altLang="zh-TW" sz="2800" dirty="0"/>
              <a:t>Android</a:t>
            </a:r>
            <a:r>
              <a:rPr lang="zh-TW" altLang="en-US" sz="2800" dirty="0"/>
              <a:t> </a:t>
            </a:r>
            <a:r>
              <a:rPr lang="en-US" altLang="zh-TW" sz="2800" dirty="0"/>
              <a:t>Blocks Editor</a:t>
            </a:r>
            <a:r>
              <a:rPr lang="zh-TW" altLang="en-US" sz="2800" dirty="0"/>
              <a:t>」右上方的「</a:t>
            </a:r>
            <a:r>
              <a:rPr lang="en-US" altLang="zh-TW" sz="2800" dirty="0"/>
              <a:t>New Emulator</a:t>
            </a:r>
            <a:r>
              <a:rPr lang="zh-TW" altLang="en-US" sz="2800" dirty="0" smtClean="0"/>
              <a:t>」的功能後，即可擁有</a:t>
            </a:r>
            <a:r>
              <a:rPr lang="en-US" altLang="zh-TW" sz="2800" dirty="0" smtClean="0"/>
              <a:t>Android</a:t>
            </a:r>
            <a:r>
              <a:rPr lang="zh-TW" altLang="en-US" sz="2800" dirty="0" smtClean="0"/>
              <a:t>模擬器。啟動後的模擬器要記得解除鎖定。</a:t>
            </a:r>
            <a:endParaRPr lang="en-US" altLang="zh-TW" sz="2800" dirty="0"/>
          </a:p>
        </p:txBody>
      </p:sp>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3053692"/>
            <a:ext cx="1836844" cy="3803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7904" y="3053692"/>
            <a:ext cx="1836845" cy="3803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00192" y="3053692"/>
            <a:ext cx="1836845" cy="3803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7636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App(18)</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41</a:t>
            </a:fld>
            <a:endParaRPr lang="zh-TW" altLang="en-US"/>
          </a:p>
        </p:txBody>
      </p:sp>
      <p:sp>
        <p:nvSpPr>
          <p:cNvPr id="45060" name="內容版面配置區 2"/>
          <p:cNvSpPr>
            <a:spLocks noGrp="1"/>
          </p:cNvSpPr>
          <p:nvPr>
            <p:ph sz="quarter" idx="1"/>
          </p:nvPr>
        </p:nvSpPr>
        <p:spPr>
          <a:xfrm>
            <a:off x="301625" y="1527175"/>
            <a:ext cx="8504238" cy="4572000"/>
          </a:xfrm>
        </p:spPr>
        <p:txBody>
          <a:bodyPr>
            <a:normAutofit/>
          </a:bodyPr>
          <a:lstStyle/>
          <a:p>
            <a:r>
              <a:rPr lang="zh-TW" altLang="en-US" sz="2000" dirty="0"/>
              <a:t>點選「</a:t>
            </a:r>
            <a:r>
              <a:rPr lang="en-US" altLang="zh-TW" sz="2000" dirty="0"/>
              <a:t>App</a:t>
            </a:r>
            <a:r>
              <a:rPr lang="zh-TW" altLang="en-US" sz="2000" dirty="0"/>
              <a:t> </a:t>
            </a:r>
            <a:r>
              <a:rPr lang="en-US" altLang="zh-TW" sz="2000" dirty="0"/>
              <a:t>Inventor</a:t>
            </a:r>
            <a:r>
              <a:rPr lang="zh-TW" altLang="en-US" sz="2000" dirty="0"/>
              <a:t> </a:t>
            </a:r>
            <a:r>
              <a:rPr lang="en-US" altLang="zh-TW" sz="2000" dirty="0"/>
              <a:t>For</a:t>
            </a:r>
            <a:r>
              <a:rPr lang="zh-TW" altLang="en-US" sz="2000" dirty="0"/>
              <a:t> </a:t>
            </a:r>
            <a:r>
              <a:rPr lang="en-US" altLang="zh-TW" sz="2000" dirty="0"/>
              <a:t>Android</a:t>
            </a:r>
            <a:r>
              <a:rPr lang="zh-TW" altLang="en-US" sz="2000" dirty="0"/>
              <a:t> </a:t>
            </a:r>
            <a:r>
              <a:rPr lang="en-US" altLang="zh-TW" sz="2000" dirty="0"/>
              <a:t>Blocks Editor</a:t>
            </a:r>
            <a:r>
              <a:rPr lang="zh-TW" altLang="en-US" sz="2000" dirty="0"/>
              <a:t>」右上方的「</a:t>
            </a:r>
            <a:r>
              <a:rPr lang="en-US" altLang="zh-TW" sz="2000" dirty="0"/>
              <a:t>Connect to Device...</a:t>
            </a:r>
            <a:r>
              <a:rPr lang="zh-TW" altLang="en-US" sz="2000" dirty="0"/>
              <a:t>」</a:t>
            </a:r>
            <a:r>
              <a:rPr lang="en-US" altLang="zh-TW" sz="2000" dirty="0"/>
              <a:t> , </a:t>
            </a:r>
            <a:r>
              <a:rPr lang="zh-TW" altLang="en-US" sz="2000" dirty="0" smtClean="0"/>
              <a:t>來選擇預連結的模擬器，或是使用者的實體</a:t>
            </a:r>
            <a:r>
              <a:rPr lang="zh-TW" altLang="en-US" sz="2000" dirty="0"/>
              <a:t>裝置</a:t>
            </a:r>
            <a:r>
              <a:rPr lang="zh-TW" altLang="en-US" sz="2000" dirty="0" smtClean="0"/>
              <a:t>。 </a:t>
            </a:r>
            <a:endParaRPr lang="en-US" altLang="zh-TW" sz="2000" dirty="0" smtClean="0"/>
          </a:p>
          <a:p>
            <a:r>
              <a:rPr lang="zh-TW" altLang="en-US" sz="2000" dirty="0" smtClean="0"/>
              <a:t>此範例所選擇的裝置為：「</a:t>
            </a:r>
            <a:r>
              <a:rPr lang="en-US" altLang="zh-TW" sz="2000" dirty="0"/>
              <a:t>Emulator 5554</a:t>
            </a:r>
            <a:r>
              <a:rPr lang="zh-TW" altLang="en-US" sz="2000" dirty="0" smtClean="0"/>
              <a:t>」的模擬器</a:t>
            </a:r>
            <a:r>
              <a:rPr lang="zh-TW" altLang="en-US" sz="2000" dirty="0"/>
              <a:t>。</a:t>
            </a:r>
            <a:endParaRPr lang="en-US" altLang="zh-TW" sz="2000" dirty="0" smtClean="0"/>
          </a:p>
          <a:p>
            <a:r>
              <a:rPr lang="zh-TW" altLang="en-US" sz="2000" dirty="0" smtClean="0"/>
              <a:t>當</a:t>
            </a:r>
            <a:r>
              <a:rPr lang="zh-TW" altLang="en-US" sz="2000" dirty="0"/>
              <a:t>程式</a:t>
            </a:r>
            <a:r>
              <a:rPr lang="zh-TW" altLang="en-US" sz="2000" dirty="0" smtClean="0"/>
              <a:t>正在連結時，右邊的手機圖示會變成閃爍的黃色圖示。</a:t>
            </a:r>
            <a:endParaRPr lang="en-US" altLang="zh-TW" sz="2000" dirty="0" smtClean="0"/>
          </a:p>
          <a:p>
            <a:r>
              <a:rPr lang="zh-TW" altLang="en-US" sz="2000" dirty="0" smtClean="0"/>
              <a:t>當</a:t>
            </a:r>
            <a:r>
              <a:rPr lang="zh-TW" altLang="en-US" sz="2000" dirty="0"/>
              <a:t>程式</a:t>
            </a:r>
            <a:r>
              <a:rPr lang="zh-TW" altLang="en-US" sz="2000" dirty="0" smtClean="0"/>
              <a:t>連結完成時</a:t>
            </a:r>
            <a:r>
              <a:rPr lang="zh-TW" altLang="en-US" sz="2000" dirty="0"/>
              <a:t>，右邊的手機圖示會</a:t>
            </a:r>
            <a:r>
              <a:rPr lang="zh-TW" altLang="en-US" sz="2000" dirty="0" smtClean="0"/>
              <a:t>變成綠色圖示。</a:t>
            </a:r>
            <a:endParaRPr lang="en-US" altLang="zh-TW" sz="2000" dirty="0"/>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633" r="16967" b="24443"/>
          <a:stretch/>
        </p:blipFill>
        <p:spPr bwMode="auto">
          <a:xfrm>
            <a:off x="369323" y="3717769"/>
            <a:ext cx="4824536" cy="2878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8464" b="57710"/>
          <a:stretch/>
        </p:blipFill>
        <p:spPr bwMode="auto">
          <a:xfrm>
            <a:off x="5697915" y="3717769"/>
            <a:ext cx="3068300" cy="123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7272" r="17575" b="86031"/>
          <a:stretch/>
        </p:blipFill>
        <p:spPr bwMode="auto">
          <a:xfrm>
            <a:off x="5697915" y="5272157"/>
            <a:ext cx="3068298" cy="1324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2669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第一個</a:t>
            </a:r>
            <a:r>
              <a:rPr lang="en-US" altLang="zh-TW" sz="3200" dirty="0" smtClean="0">
                <a:solidFill>
                  <a:srgbClr val="7B9899"/>
                </a:solidFill>
              </a:rPr>
              <a:t>App(19)</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E44B2296-9127-4D36-BA02-4065172B4E92}" type="slidenum">
              <a:rPr lang="zh-TW" altLang="en-US"/>
              <a:pPr>
                <a:defRPr/>
              </a:pPr>
              <a:t>42</a:t>
            </a:fld>
            <a:endParaRPr lang="zh-TW" altLang="en-US"/>
          </a:p>
        </p:txBody>
      </p:sp>
      <p:sp>
        <p:nvSpPr>
          <p:cNvPr id="45060" name="內容版面配置區 2"/>
          <p:cNvSpPr>
            <a:spLocks noGrp="1"/>
          </p:cNvSpPr>
          <p:nvPr>
            <p:ph sz="quarter" idx="1"/>
          </p:nvPr>
        </p:nvSpPr>
        <p:spPr>
          <a:xfrm>
            <a:off x="4572000" y="1527175"/>
            <a:ext cx="4464496" cy="4830986"/>
          </a:xfrm>
        </p:spPr>
        <p:txBody>
          <a:bodyPr>
            <a:normAutofit lnSpcReduction="10000"/>
          </a:bodyPr>
          <a:lstStyle/>
          <a:p>
            <a:r>
              <a:rPr lang="zh-TW" altLang="en-US" sz="2800" dirty="0" smtClean="0"/>
              <a:t>選擇好連結</a:t>
            </a:r>
            <a:r>
              <a:rPr lang="en-US" altLang="zh-TW" sz="2800" dirty="0"/>
              <a:t>App </a:t>
            </a:r>
            <a:r>
              <a:rPr lang="en-US" altLang="zh-TW" sz="2800" dirty="0" smtClean="0"/>
              <a:t>Inventor</a:t>
            </a:r>
            <a:r>
              <a:rPr lang="zh-TW" altLang="en-US" sz="2800" dirty="0" smtClean="0"/>
              <a:t>的裝置後</a:t>
            </a:r>
            <a:r>
              <a:rPr lang="zh-TW" altLang="en-US" sz="2800" dirty="0"/>
              <a:t>，</a:t>
            </a:r>
            <a:r>
              <a:rPr lang="zh-TW" altLang="en-US" sz="2800" dirty="0" smtClean="0"/>
              <a:t>即可在裝置上看到我們所設計的程式執行畫面。</a:t>
            </a:r>
            <a:endParaRPr lang="en-US" altLang="zh-TW" sz="2800" dirty="0" smtClean="0"/>
          </a:p>
          <a:p>
            <a:r>
              <a:rPr lang="zh-TW" altLang="en-US" sz="2800" dirty="0" smtClean="0"/>
              <a:t>點選「測試按鈕」</a:t>
            </a:r>
            <a:r>
              <a:rPr lang="zh-TW" altLang="en-US" sz="2800" dirty="0" smtClean="0"/>
              <a:t>的物件</a:t>
            </a:r>
            <a:r>
              <a:rPr lang="zh-TW" altLang="en-US" sz="2800" dirty="0" smtClean="0"/>
              <a:t>後，</a:t>
            </a:r>
            <a:r>
              <a:rPr lang="en-US" altLang="zh-TW" sz="2800" dirty="0" smtClean="0"/>
              <a:t>Label1</a:t>
            </a:r>
            <a:r>
              <a:rPr lang="zh-TW" altLang="en-US" sz="2800" dirty="0" smtClean="0"/>
              <a:t>上</a:t>
            </a:r>
            <a:r>
              <a:rPr lang="zh-TW" altLang="en-US" sz="2800" dirty="0" smtClean="0"/>
              <a:t>的字串即更改為「</a:t>
            </a:r>
            <a:r>
              <a:rPr lang="en-US" altLang="zh-TW" sz="2800" dirty="0" smtClean="0"/>
              <a:t>This is my first App!</a:t>
            </a:r>
            <a:r>
              <a:rPr lang="zh-TW" altLang="en-US" sz="2800" dirty="0" smtClean="0"/>
              <a:t>」。</a:t>
            </a:r>
            <a:endParaRPr lang="en-US" altLang="zh-TW" sz="2800" dirty="0" smtClean="0"/>
          </a:p>
          <a:p>
            <a:r>
              <a:rPr lang="zh-TW" altLang="en-US" sz="2800" dirty="0" smtClean="0"/>
              <a:t>做到此步驟時，已</a:t>
            </a:r>
            <a:r>
              <a:rPr lang="zh-TW" altLang="en-US" sz="2800" dirty="0"/>
              <a:t>完成利用</a:t>
            </a:r>
            <a:r>
              <a:rPr lang="en-US" altLang="zh-TW" sz="2800" dirty="0"/>
              <a:t>App Inventor</a:t>
            </a:r>
            <a:r>
              <a:rPr lang="zh-TW" altLang="en-US" sz="2800" dirty="0"/>
              <a:t>撰寫</a:t>
            </a:r>
            <a:r>
              <a:rPr lang="en-US" altLang="zh-TW" sz="2800" dirty="0"/>
              <a:t>android</a:t>
            </a:r>
            <a:r>
              <a:rPr lang="zh-TW" altLang="en-US" sz="2800" dirty="0" smtClean="0"/>
              <a:t>程式</a:t>
            </a:r>
            <a:endParaRPr lang="en-US" altLang="zh-TW" sz="2800" dirty="0"/>
          </a:p>
          <a:p>
            <a:endParaRPr lang="en-US" altLang="zh-TW" sz="2800" dirty="0"/>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155" y="2060849"/>
            <a:ext cx="1936260" cy="4009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3502" y="2060848"/>
            <a:ext cx="1936260" cy="4009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2669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畫圓塗鴉板</a:t>
            </a:r>
            <a:r>
              <a:rPr lang="en-US" altLang="zh-TW" dirty="0" smtClean="0"/>
              <a:t>(1)</a:t>
            </a:r>
            <a:endParaRPr lang="zh-TW" altLang="en-US" dirty="0"/>
          </a:p>
        </p:txBody>
      </p:sp>
      <p:sp>
        <p:nvSpPr>
          <p:cNvPr id="3" name="投影片編號版面配置區 2"/>
          <p:cNvSpPr>
            <a:spLocks noGrp="1"/>
          </p:cNvSpPr>
          <p:nvPr>
            <p:ph type="sldNum" sz="quarter" idx="12"/>
          </p:nvPr>
        </p:nvSpPr>
        <p:spPr/>
        <p:txBody>
          <a:bodyPr/>
          <a:lstStyle/>
          <a:p>
            <a:fld id="{E57D2E35-DF32-42C8-BC21-C5A9624AE6A9}" type="slidenum">
              <a:rPr lang="zh-TW" altLang="en-US" smtClean="0"/>
              <a:pPr/>
              <a:t>43</a:t>
            </a:fld>
            <a:endParaRPr lang="zh-TW" altLang="en-US"/>
          </a:p>
        </p:txBody>
      </p:sp>
      <p:sp>
        <p:nvSpPr>
          <p:cNvPr id="4" name="內容版面配置區 3"/>
          <p:cNvSpPr>
            <a:spLocks noGrp="1"/>
          </p:cNvSpPr>
          <p:nvPr>
            <p:ph sz="quarter" idx="1"/>
          </p:nvPr>
        </p:nvSpPr>
        <p:spPr/>
        <p:txBody>
          <a:bodyPr/>
          <a:lstStyle/>
          <a:p>
            <a:endParaRPr lang="zh-TW" altLang="en-US"/>
          </a:p>
        </p:txBody>
      </p:sp>
      <p:pic>
        <p:nvPicPr>
          <p:cNvPr id="3075" name="Picture 3"/>
          <p:cNvPicPr>
            <a:picLocks noChangeAspect="1" noChangeArrowheads="1"/>
          </p:cNvPicPr>
          <p:nvPr/>
        </p:nvPicPr>
        <p:blipFill>
          <a:blip r:embed="rId2" cstate="print"/>
          <a:srcRect/>
          <a:stretch>
            <a:fillRect/>
          </a:stretch>
        </p:blipFill>
        <p:spPr bwMode="auto">
          <a:xfrm>
            <a:off x="0" y="1628800"/>
            <a:ext cx="9144000" cy="4546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畫圓塗鴉板</a:t>
            </a:r>
            <a:r>
              <a:rPr lang="en-US" altLang="zh-TW" dirty="0" smtClean="0"/>
              <a:t>(2)</a:t>
            </a:r>
            <a:endParaRPr lang="zh-TW" altLang="en-US" dirty="0"/>
          </a:p>
        </p:txBody>
      </p:sp>
      <p:sp>
        <p:nvSpPr>
          <p:cNvPr id="3" name="投影片編號版面配置區 2"/>
          <p:cNvSpPr>
            <a:spLocks noGrp="1"/>
          </p:cNvSpPr>
          <p:nvPr>
            <p:ph type="sldNum" sz="quarter" idx="12"/>
          </p:nvPr>
        </p:nvSpPr>
        <p:spPr/>
        <p:txBody>
          <a:bodyPr/>
          <a:lstStyle/>
          <a:p>
            <a:fld id="{E57D2E35-DF32-42C8-BC21-C5A9624AE6A9}" type="slidenum">
              <a:rPr lang="zh-TW" altLang="en-US" smtClean="0"/>
              <a:pPr/>
              <a:t>44</a:t>
            </a:fld>
            <a:endParaRPr lang="zh-TW" altLang="en-US"/>
          </a:p>
        </p:txBody>
      </p:sp>
      <p:sp>
        <p:nvSpPr>
          <p:cNvPr id="4" name="內容版面配置區 3"/>
          <p:cNvSpPr>
            <a:spLocks noGrp="1"/>
          </p:cNvSpPr>
          <p:nvPr>
            <p:ph sz="quarter" idx="1"/>
          </p:nvPr>
        </p:nvSpPr>
        <p:spPr/>
        <p:txBody>
          <a:bodyPr/>
          <a:lstStyle/>
          <a:p>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89434" y="1182836"/>
            <a:ext cx="9019070" cy="519849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標題 1"/>
          <p:cNvSpPr>
            <a:spLocks noGrp="1"/>
          </p:cNvSpPr>
          <p:nvPr>
            <p:ph type="title"/>
          </p:nvPr>
        </p:nvSpPr>
        <p:spPr/>
        <p:txBody>
          <a:bodyPr/>
          <a:lstStyle/>
          <a:p>
            <a:pPr eaLnBrk="1" hangingPunct="1"/>
            <a:r>
              <a:rPr lang="zh-TW" altLang="en-US" dirty="0" smtClean="0">
                <a:solidFill>
                  <a:srgbClr val="7B9899"/>
                </a:solidFill>
              </a:rPr>
              <a:t>參考資料</a:t>
            </a:r>
          </a:p>
        </p:txBody>
      </p:sp>
      <p:sp>
        <p:nvSpPr>
          <p:cNvPr id="4" name="投影片編號版面配置區 5"/>
          <p:cNvSpPr>
            <a:spLocks noGrp="1"/>
          </p:cNvSpPr>
          <p:nvPr>
            <p:ph type="sldNum" sz="quarter" idx="12"/>
          </p:nvPr>
        </p:nvSpPr>
        <p:spPr/>
        <p:txBody>
          <a:bodyPr/>
          <a:lstStyle/>
          <a:p>
            <a:pPr>
              <a:defRPr/>
            </a:pPr>
            <a:fld id="{62A40669-86B0-49FC-AEC0-128DCF446FCE}" type="slidenum">
              <a:rPr lang="zh-TW" altLang="en-US"/>
              <a:pPr>
                <a:defRPr/>
              </a:pPr>
              <a:t>45</a:t>
            </a:fld>
            <a:endParaRPr lang="zh-TW" altLang="en-US"/>
          </a:p>
        </p:txBody>
      </p:sp>
      <p:sp>
        <p:nvSpPr>
          <p:cNvPr id="46084" name="內容版面配置區 2"/>
          <p:cNvSpPr>
            <a:spLocks noGrp="1"/>
          </p:cNvSpPr>
          <p:nvPr>
            <p:ph sz="quarter" idx="1"/>
          </p:nvPr>
        </p:nvSpPr>
        <p:spPr>
          <a:xfrm>
            <a:off x="301625" y="1527175"/>
            <a:ext cx="8504238" cy="4572000"/>
          </a:xfrm>
        </p:spPr>
        <p:txBody>
          <a:bodyPr/>
          <a:lstStyle/>
          <a:p>
            <a:r>
              <a:rPr lang="en-US" altLang="zh-TW" sz="2400" dirty="0" smtClean="0">
                <a:hlinkClick r:id="rId2"/>
              </a:rPr>
              <a:t>http://appinventor.mit.edu/explore/</a:t>
            </a:r>
            <a:endParaRPr lang="en-US" altLang="zh-TW" sz="2400" dirty="0" smtClean="0"/>
          </a:p>
          <a:p>
            <a:r>
              <a:rPr lang="en-US" altLang="zh-TW" sz="2400" dirty="0" smtClean="0">
                <a:hlinkClick r:id="rId3"/>
              </a:rPr>
              <a:t>http://appinventor.mit.edu/teach/</a:t>
            </a:r>
            <a:r>
              <a:rPr lang="en-US" altLang="zh-TW" sz="2400" dirty="0" smtClean="0"/>
              <a:t> </a:t>
            </a:r>
          </a:p>
          <a:p>
            <a:r>
              <a:rPr lang="en-US" altLang="zh-TW" sz="2400" dirty="0" smtClean="0"/>
              <a:t>App </a:t>
            </a:r>
            <a:r>
              <a:rPr lang="en-US" altLang="zh-TW" sz="2400" dirty="0"/>
              <a:t>Inventor</a:t>
            </a:r>
            <a:r>
              <a:rPr lang="zh-TW" altLang="en-US" sz="2400" dirty="0"/>
              <a:t>中文學習</a:t>
            </a:r>
            <a:r>
              <a:rPr lang="zh-TW" altLang="en-US" sz="2400" dirty="0" smtClean="0"/>
              <a:t>網 </a:t>
            </a:r>
            <a:r>
              <a:rPr lang="en-US" altLang="zh-TW" sz="2400" dirty="0" smtClean="0">
                <a:hlinkClick r:id="rId4"/>
              </a:rPr>
              <a:t>http://www.appinventor.tw/setup</a:t>
            </a:r>
            <a:endParaRPr lang="en-US" altLang="zh-TW" sz="2400" dirty="0" smtClean="0"/>
          </a:p>
          <a:p>
            <a:r>
              <a:rPr lang="en-US" altLang="zh-TW" sz="2400" dirty="0" smtClean="0"/>
              <a:t>CAVE-Education</a:t>
            </a:r>
            <a:r>
              <a:rPr lang="zh-TW" altLang="en-US" sz="2400" dirty="0" smtClean="0"/>
              <a:t> </a:t>
            </a:r>
            <a:r>
              <a:rPr lang="en-US" altLang="zh-TW" sz="2400" dirty="0" smtClean="0">
                <a:hlinkClick r:id="rId5"/>
              </a:rPr>
              <a:t>http</a:t>
            </a:r>
            <a:r>
              <a:rPr lang="en-US" altLang="zh-TW" sz="2400" dirty="0">
                <a:hlinkClick r:id="rId5"/>
              </a:rPr>
              <a:t>://www.cavedu.com</a:t>
            </a:r>
            <a:r>
              <a:rPr lang="en-US" altLang="zh-TW" sz="2400" dirty="0" smtClean="0">
                <a:hlinkClick r:id="rId5"/>
              </a:rPr>
              <a:t>/</a:t>
            </a:r>
            <a:endParaRPr lang="en-US" altLang="zh-TW" sz="2400" dirty="0" smtClean="0"/>
          </a:p>
          <a:p>
            <a:r>
              <a:rPr lang="zh-TW" altLang="en-US" dirty="0" smtClean="0"/>
              <a:t>王培坤。</a:t>
            </a:r>
            <a:r>
              <a:rPr lang="en-US" altLang="zh-TW" dirty="0" smtClean="0"/>
              <a:t>App Inventor</a:t>
            </a:r>
            <a:r>
              <a:rPr lang="zh-TW" altLang="en-US" dirty="0" smtClean="0"/>
              <a:t>開發手冊。</a:t>
            </a:r>
            <a:r>
              <a:rPr lang="en-US" altLang="zh-TW" dirty="0" smtClean="0"/>
              <a:t>2012</a:t>
            </a:r>
            <a:r>
              <a:rPr lang="zh-TW" altLang="en-US" dirty="0" smtClean="0"/>
              <a:t>。上奇。</a:t>
            </a:r>
            <a:endParaRPr lang="en-US" altLang="zh-TW" dirty="0" smtClean="0"/>
          </a:p>
          <a:p>
            <a:r>
              <a:rPr lang="en-US" altLang="zh-TW" dirty="0">
                <a:hlinkClick r:id="rId6"/>
              </a:rPr>
              <a:t>http://ice-web.cc.gatech.edu/dl</a:t>
            </a:r>
            <a:r>
              <a:rPr lang="en-US" altLang="zh-TW" dirty="0" smtClean="0">
                <a:hlinkClick r:id="rId6"/>
              </a:rPr>
              <a:t>/</a:t>
            </a:r>
            <a:endParaRPr lang="en-US" altLang="zh-TW" dirty="0" smtClean="0"/>
          </a:p>
          <a:p>
            <a:r>
              <a:rPr lang="en-US" altLang="zh-TW" sz="2800" dirty="0">
                <a:hlinkClick r:id="rId7"/>
              </a:rPr>
              <a:t>http://www.appinventor.org/in-1</a:t>
            </a:r>
            <a:endParaRPr lang="en-US" altLang="zh-TW" sz="2800" dirty="0"/>
          </a:p>
          <a:p>
            <a:r>
              <a:rPr lang="en-US" altLang="zh-TW" sz="2800">
                <a:hlinkClick r:id="rId8"/>
              </a:rPr>
              <a:t>http://examples.oreilly.com/0636920016632/</a:t>
            </a:r>
            <a:endParaRPr lang="zh-TW" altLang="en-US" dirty="0" smtClean="0"/>
          </a:p>
        </p:txBody>
      </p:sp>
    </p:spTree>
    <p:extLst>
      <p:ext uri="{BB962C8B-B14F-4D97-AF65-F5344CB8AC3E}">
        <p14:creationId xmlns:p14="http://schemas.microsoft.com/office/powerpoint/2010/main" xmlns="" val="2966638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3217476"/>
            <a:ext cx="4824536" cy="3656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en-US" altLang="zh-TW" sz="3200" dirty="0"/>
              <a:t>App Inventor</a:t>
            </a:r>
            <a:r>
              <a:rPr lang="zh-TW" altLang="en-US" sz="3200" dirty="0" smtClean="0"/>
              <a:t>簡介</a:t>
            </a:r>
            <a:r>
              <a:rPr lang="en-US" altLang="zh-TW" sz="3200" dirty="0" smtClean="0"/>
              <a:t>(3)</a:t>
            </a:r>
            <a:endParaRPr lang="zh-TW" altLang="en-US" dirty="0"/>
          </a:p>
        </p:txBody>
      </p:sp>
      <p:sp>
        <p:nvSpPr>
          <p:cNvPr id="3" name="投影片編號版面配置區 2"/>
          <p:cNvSpPr>
            <a:spLocks noGrp="1"/>
          </p:cNvSpPr>
          <p:nvPr>
            <p:ph type="sldNum" sz="quarter" idx="12"/>
          </p:nvPr>
        </p:nvSpPr>
        <p:spPr/>
        <p:txBody>
          <a:bodyPr/>
          <a:lstStyle/>
          <a:p>
            <a:fld id="{E57D2E35-DF32-42C8-BC21-C5A9624AE6A9}" type="slidenum">
              <a:rPr lang="zh-TW" altLang="en-US" smtClean="0"/>
              <a:pPr/>
              <a:t>5</a:t>
            </a:fld>
            <a:endParaRPr lang="zh-TW" altLang="en-US"/>
          </a:p>
        </p:txBody>
      </p:sp>
      <p:sp>
        <p:nvSpPr>
          <p:cNvPr id="4" name="內容版面配置區 3"/>
          <p:cNvSpPr>
            <a:spLocks noGrp="1"/>
          </p:cNvSpPr>
          <p:nvPr>
            <p:ph sz="quarter" idx="1"/>
          </p:nvPr>
        </p:nvSpPr>
        <p:spPr>
          <a:xfrm>
            <a:off x="301752" y="1527048"/>
            <a:ext cx="6934544" cy="1690428"/>
          </a:xfrm>
        </p:spPr>
        <p:txBody>
          <a:bodyPr>
            <a:normAutofit lnSpcReduction="10000"/>
          </a:bodyPr>
          <a:lstStyle/>
          <a:p>
            <a:r>
              <a:rPr lang="en-US" altLang="zh-TW" dirty="0" smtClean="0"/>
              <a:t>App Inventor</a:t>
            </a:r>
            <a:r>
              <a:rPr lang="zh-TW" altLang="en-US" dirty="0" smtClean="0"/>
              <a:t>建立應用程式需要二大模組：</a:t>
            </a:r>
            <a:endParaRPr lang="en-US" altLang="zh-TW" dirty="0" smtClean="0"/>
          </a:p>
          <a:p>
            <a:pPr lvl="1"/>
            <a:r>
              <a:rPr lang="en-US" altLang="zh-TW" dirty="0" smtClean="0"/>
              <a:t>The </a:t>
            </a:r>
            <a:r>
              <a:rPr lang="en-US" altLang="zh-TW" i="1" dirty="0" smtClean="0"/>
              <a:t>App Inventor Designer</a:t>
            </a:r>
          </a:p>
          <a:p>
            <a:pPr lvl="1"/>
            <a:r>
              <a:rPr lang="en-US" altLang="zh-TW" dirty="0" smtClean="0"/>
              <a:t>The </a:t>
            </a:r>
            <a:r>
              <a:rPr lang="en-US" altLang="zh-TW" i="1" dirty="0" smtClean="0"/>
              <a:t>App Inventor Blocks Editor</a:t>
            </a:r>
            <a:endParaRPr lang="en-US" altLang="zh-TW" dirty="0" smtClean="0"/>
          </a:p>
          <a:p>
            <a:r>
              <a:rPr lang="zh-TW" altLang="en-US" dirty="0" smtClean="0"/>
              <a:t>手機或模擬器上呈現結果</a:t>
            </a:r>
            <a:endParaRPr lang="en-US" altLang="zh-TW" dirty="0" smtClean="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3347436"/>
            <a:ext cx="1728192" cy="3487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8153" y="1844824"/>
            <a:ext cx="2484327" cy="501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title"/>
          </p:nvPr>
        </p:nvSpPr>
        <p:spPr>
          <a:xfrm>
            <a:off x="179388" y="228600"/>
            <a:ext cx="8785225" cy="758825"/>
          </a:xfrm>
        </p:spPr>
        <p:txBody>
          <a:bodyPr/>
          <a:lstStyle/>
          <a:p>
            <a:pPr eaLnBrk="1" hangingPunct="1">
              <a:defRPr/>
            </a:pPr>
            <a:r>
              <a:rPr lang="zh-TW" altLang="en-US" sz="3200" dirty="0" smtClean="0"/>
              <a:t>二、建立</a:t>
            </a:r>
            <a:r>
              <a:rPr lang="en-US" altLang="zh-TW" sz="3200" dirty="0"/>
              <a:t>App Inventor</a:t>
            </a:r>
            <a:r>
              <a:rPr lang="zh-TW" altLang="en-US" sz="3200" dirty="0"/>
              <a:t>下的</a:t>
            </a:r>
            <a:r>
              <a:rPr lang="en-US" altLang="zh-TW" sz="3200" dirty="0"/>
              <a:t>android</a:t>
            </a:r>
            <a:r>
              <a:rPr lang="zh-TW" altLang="en-US" sz="3200" dirty="0"/>
              <a:t>開發環境</a:t>
            </a:r>
            <a:endParaRPr lang="zh-TW" altLang="en-US" sz="3200" dirty="0" smtClean="0">
              <a:solidFill>
                <a:srgbClr val="7B9899"/>
              </a:solidFill>
            </a:endParaRPr>
          </a:p>
        </p:txBody>
      </p:sp>
      <p:sp>
        <p:nvSpPr>
          <p:cNvPr id="4" name="投影片編號版面配置區 5"/>
          <p:cNvSpPr>
            <a:spLocks noGrp="1"/>
          </p:cNvSpPr>
          <p:nvPr>
            <p:ph type="sldNum" sz="quarter" idx="12"/>
          </p:nvPr>
        </p:nvSpPr>
        <p:spPr/>
        <p:txBody>
          <a:bodyPr/>
          <a:lstStyle/>
          <a:p>
            <a:pPr>
              <a:defRPr/>
            </a:pPr>
            <a:fld id="{8F1A055A-3632-437F-BCAE-37592B0C7C4E}" type="slidenum">
              <a:rPr lang="zh-TW" altLang="en-US"/>
              <a:pPr>
                <a:defRPr/>
              </a:pPr>
              <a:t>6</a:t>
            </a:fld>
            <a:endParaRPr lang="zh-TW" altLang="en-US"/>
          </a:p>
        </p:txBody>
      </p:sp>
      <p:sp>
        <p:nvSpPr>
          <p:cNvPr id="16388" name="內容版面配置區 2"/>
          <p:cNvSpPr>
            <a:spLocks noGrp="1"/>
          </p:cNvSpPr>
          <p:nvPr>
            <p:ph sz="quarter" idx="1"/>
          </p:nvPr>
        </p:nvSpPr>
        <p:spPr>
          <a:xfrm>
            <a:off x="301625" y="1527175"/>
            <a:ext cx="8504238" cy="4572000"/>
          </a:xfrm>
        </p:spPr>
        <p:txBody>
          <a:bodyPr>
            <a:normAutofit/>
          </a:bodyPr>
          <a:lstStyle/>
          <a:p>
            <a:r>
              <a:rPr lang="zh-TW" altLang="en-US" dirty="0" smtClean="0"/>
              <a:t>要建立</a:t>
            </a:r>
            <a:r>
              <a:rPr lang="en-US" altLang="zh-TW" sz="2800" dirty="0"/>
              <a:t>App Inventor</a:t>
            </a:r>
            <a:r>
              <a:rPr lang="zh-TW" altLang="en-US" sz="2800" dirty="0"/>
              <a:t>下的</a:t>
            </a:r>
            <a:r>
              <a:rPr lang="en-US" altLang="zh-TW" sz="2800" dirty="0"/>
              <a:t>android</a:t>
            </a:r>
            <a:r>
              <a:rPr lang="zh-TW" altLang="en-US" sz="2800" dirty="0"/>
              <a:t>開發</a:t>
            </a:r>
            <a:r>
              <a:rPr lang="zh-TW" altLang="en-US" sz="2800" dirty="0" smtClean="0"/>
              <a:t>環境</a:t>
            </a:r>
            <a:r>
              <a:rPr lang="zh-TW" altLang="en-US" dirty="0" smtClean="0"/>
              <a:t>之前，必須確認下列三個事項：</a:t>
            </a:r>
            <a:endParaRPr lang="en-US" altLang="zh-TW" dirty="0" smtClean="0"/>
          </a:p>
          <a:p>
            <a:pPr lvl="1" eaLnBrk="1" hangingPunct="1"/>
            <a:r>
              <a:rPr lang="zh-TW" altLang="en-US" dirty="0" smtClean="0"/>
              <a:t>１．使用者必須擁有</a:t>
            </a:r>
            <a:r>
              <a:rPr lang="en-US" altLang="zh-TW" dirty="0" smtClean="0"/>
              <a:t>Gmail</a:t>
            </a:r>
            <a:r>
              <a:rPr lang="zh-TW" altLang="en-US" dirty="0" smtClean="0"/>
              <a:t>帳號</a:t>
            </a:r>
            <a:endParaRPr lang="en-US" altLang="zh-TW" dirty="0" smtClean="0"/>
          </a:p>
          <a:p>
            <a:pPr lvl="1" eaLnBrk="1" hangingPunct="1"/>
            <a:r>
              <a:rPr lang="zh-TW" altLang="en-US" dirty="0" smtClean="0"/>
              <a:t>２．使用者電腦必須安裝</a:t>
            </a:r>
            <a:r>
              <a:rPr lang="en-US" altLang="zh-TW" dirty="0" smtClean="0"/>
              <a:t>Java JDK 6</a:t>
            </a:r>
            <a:r>
              <a:rPr lang="zh-TW" altLang="en-US" dirty="0" smtClean="0"/>
              <a:t>以上</a:t>
            </a:r>
            <a:endParaRPr lang="en-US" altLang="zh-TW" dirty="0" smtClean="0"/>
          </a:p>
          <a:p>
            <a:pPr lvl="1" eaLnBrk="1" hangingPunct="1"/>
            <a:r>
              <a:rPr lang="zh-TW" altLang="en-US" dirty="0" smtClean="0"/>
              <a:t>３．安裝</a:t>
            </a:r>
            <a:r>
              <a:rPr lang="en-US" altLang="zh-TW" dirty="0" smtClean="0"/>
              <a:t>App Inventor</a:t>
            </a:r>
          </a:p>
          <a:p>
            <a:pPr eaLnBrk="1" hangingPunct="1"/>
            <a:endParaRPr lang="en-US" altLang="zh-TW" dirty="0" smtClean="0"/>
          </a:p>
        </p:txBody>
      </p:sp>
    </p:spTree>
    <p:extLst>
      <p:ext uri="{BB962C8B-B14F-4D97-AF65-F5344CB8AC3E}">
        <p14:creationId xmlns:p14="http://schemas.microsoft.com/office/powerpoint/2010/main" xmlns="" val="3688915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標題 1"/>
          <p:cNvSpPr>
            <a:spLocks noGrp="1"/>
          </p:cNvSpPr>
          <p:nvPr>
            <p:ph type="title"/>
          </p:nvPr>
        </p:nvSpPr>
        <p:spPr>
          <a:xfrm>
            <a:off x="179388" y="228600"/>
            <a:ext cx="8785225" cy="758825"/>
          </a:xfrm>
        </p:spPr>
        <p:txBody>
          <a:bodyPr/>
          <a:lstStyle/>
          <a:p>
            <a:pPr eaLnBrk="1" hangingPunct="1"/>
            <a:r>
              <a:rPr lang="zh-TW" altLang="en-US" sz="3200" dirty="0" smtClean="0">
                <a:solidFill>
                  <a:srgbClr val="7B9899"/>
                </a:solidFill>
              </a:rPr>
              <a:t>申請</a:t>
            </a:r>
            <a:r>
              <a:rPr lang="en-US" altLang="zh-TW" sz="3200" dirty="0" smtClean="0">
                <a:solidFill>
                  <a:srgbClr val="7B9899"/>
                </a:solidFill>
              </a:rPr>
              <a:t>Gmail</a:t>
            </a:r>
            <a:r>
              <a:rPr lang="zh-TW" altLang="en-US" sz="3200" dirty="0" smtClean="0">
                <a:solidFill>
                  <a:srgbClr val="7B9899"/>
                </a:solidFill>
              </a:rPr>
              <a:t>帳號</a:t>
            </a:r>
            <a:r>
              <a:rPr lang="en-US" altLang="zh-TW" sz="3200" dirty="0" smtClean="0">
                <a:solidFill>
                  <a:srgbClr val="7B9899"/>
                </a:solidFill>
              </a:rPr>
              <a:t>(1)</a:t>
            </a:r>
            <a:endParaRPr lang="zh-TW" altLang="en-US" sz="3200" dirty="0" smtClean="0">
              <a:solidFill>
                <a:srgbClr val="7B9899"/>
              </a:solidFill>
            </a:endParaRPr>
          </a:p>
        </p:txBody>
      </p:sp>
      <p:sp>
        <p:nvSpPr>
          <p:cNvPr id="5" name="投影片編號版面配置區 5"/>
          <p:cNvSpPr>
            <a:spLocks noGrp="1"/>
          </p:cNvSpPr>
          <p:nvPr>
            <p:ph type="sldNum" sz="quarter" idx="12"/>
          </p:nvPr>
        </p:nvSpPr>
        <p:spPr/>
        <p:txBody>
          <a:bodyPr/>
          <a:lstStyle/>
          <a:p>
            <a:pPr>
              <a:defRPr/>
            </a:pPr>
            <a:fld id="{CBFE4D8E-3340-4F2E-B94C-4F8B227379D4}" type="slidenum">
              <a:rPr lang="zh-TW" altLang="en-US"/>
              <a:pPr>
                <a:defRPr/>
              </a:pPr>
              <a:t>7</a:t>
            </a:fld>
            <a:endParaRPr lang="zh-TW" altLang="en-US"/>
          </a:p>
        </p:txBody>
      </p:sp>
      <p:sp>
        <p:nvSpPr>
          <p:cNvPr id="17411" name="內容版面配置區 2"/>
          <p:cNvSpPr>
            <a:spLocks noGrp="1"/>
          </p:cNvSpPr>
          <p:nvPr>
            <p:ph sz="quarter" idx="1"/>
          </p:nvPr>
        </p:nvSpPr>
        <p:spPr>
          <a:xfrm>
            <a:off x="301625" y="1527175"/>
            <a:ext cx="8504238" cy="4572000"/>
          </a:xfrm>
        </p:spPr>
        <p:txBody>
          <a:bodyPr/>
          <a:lstStyle/>
          <a:p>
            <a:pPr eaLnBrk="1" hangingPunct="1"/>
            <a:r>
              <a:rPr lang="en-US" altLang="zh-TW" dirty="0" smtClean="0"/>
              <a:t>Gmail</a:t>
            </a:r>
            <a:r>
              <a:rPr lang="zh-TW" altLang="en-US" dirty="0" smtClean="0"/>
              <a:t>帳號，是每一個</a:t>
            </a:r>
            <a:r>
              <a:rPr lang="en-US" altLang="zh-TW" dirty="0" smtClean="0"/>
              <a:t>App Inventor</a:t>
            </a:r>
            <a:r>
              <a:rPr lang="zh-TW" altLang="en-US" dirty="0" smtClean="0"/>
              <a:t>程式開發者必備的帳號，</a:t>
            </a:r>
            <a:r>
              <a:rPr lang="en-US" altLang="zh-TW" dirty="0" smtClean="0"/>
              <a:t> </a:t>
            </a:r>
            <a:r>
              <a:rPr lang="zh-TW" altLang="en-US" dirty="0" smtClean="0"/>
              <a:t>藉由</a:t>
            </a:r>
            <a:r>
              <a:rPr lang="en-US" altLang="zh-TW" dirty="0" smtClean="0"/>
              <a:t>Gmail</a:t>
            </a:r>
            <a:r>
              <a:rPr lang="zh-TW" altLang="en-US" dirty="0" smtClean="0"/>
              <a:t>帳號來登入</a:t>
            </a:r>
            <a:r>
              <a:rPr lang="en-US" altLang="zh-TW" dirty="0" smtClean="0"/>
              <a:t>App Inventor</a:t>
            </a:r>
            <a:r>
              <a:rPr lang="zh-TW" altLang="en-US" dirty="0" smtClean="0"/>
              <a:t>官坊網站網。</a:t>
            </a:r>
            <a:endParaRPr lang="en-US" altLang="zh-TW" dirty="0" smtClean="0"/>
          </a:p>
          <a:p>
            <a:r>
              <a:rPr lang="en-US" altLang="zh-TW" dirty="0" smtClean="0">
                <a:hlinkClick r:id="rId2"/>
              </a:rPr>
              <a:t>http://www.Google.com</a:t>
            </a:r>
            <a:r>
              <a:rPr lang="zh-TW" altLang="en-US" dirty="0" smtClean="0"/>
              <a:t> </a:t>
            </a:r>
            <a:r>
              <a:rPr lang="en-US" altLang="zh-TW" dirty="0" smtClean="0"/>
              <a:t>==&gt;</a:t>
            </a:r>
            <a:r>
              <a:rPr lang="zh-TW" altLang="en-US" dirty="0" smtClean="0"/>
              <a:t>右上角「登入」</a:t>
            </a:r>
          </a:p>
        </p:txBody>
      </p:sp>
      <p:pic>
        <p:nvPicPr>
          <p:cNvPr id="6" name="Picture 2" descr="D:\強哥交代的事\Inventor\圖片\建立Gmail\2012-06-06_23044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092" y="3573016"/>
            <a:ext cx="5329212" cy="316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0513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申請</a:t>
            </a:r>
            <a:r>
              <a:rPr lang="en-US" altLang="zh-TW" sz="3200" dirty="0" smtClean="0">
                <a:solidFill>
                  <a:srgbClr val="7B9899"/>
                </a:solidFill>
              </a:rPr>
              <a:t>Gmail</a:t>
            </a:r>
            <a:r>
              <a:rPr lang="zh-TW" altLang="en-US" sz="3200" dirty="0" smtClean="0">
                <a:solidFill>
                  <a:srgbClr val="7B9899"/>
                </a:solidFill>
              </a:rPr>
              <a:t>帳號</a:t>
            </a:r>
            <a:r>
              <a:rPr lang="en-US" altLang="zh-TW" sz="3200" dirty="0" smtClean="0">
                <a:solidFill>
                  <a:srgbClr val="7B9899"/>
                </a:solidFill>
              </a:rPr>
              <a:t>(2)</a:t>
            </a:r>
            <a:endParaRPr lang="zh-TW" altLang="en-US" sz="3200" dirty="0" smtClean="0">
              <a:solidFill>
                <a:srgbClr val="7B9899"/>
              </a:solidFill>
            </a:endParaRPr>
          </a:p>
        </p:txBody>
      </p:sp>
      <p:sp>
        <p:nvSpPr>
          <p:cNvPr id="5" name="投影片編號版面配置區 5"/>
          <p:cNvSpPr>
            <a:spLocks noGrp="1"/>
          </p:cNvSpPr>
          <p:nvPr>
            <p:ph type="sldNum" sz="quarter" idx="12"/>
          </p:nvPr>
        </p:nvSpPr>
        <p:spPr/>
        <p:txBody>
          <a:bodyPr/>
          <a:lstStyle/>
          <a:p>
            <a:pPr>
              <a:defRPr/>
            </a:pPr>
            <a:fld id="{045F7FC8-BDE0-4175-9C23-775BE56ECA4D}" type="slidenum">
              <a:rPr lang="zh-TW" altLang="en-US"/>
              <a:pPr>
                <a:defRPr/>
              </a:pPr>
              <a:t>8</a:t>
            </a:fld>
            <a:endParaRPr lang="zh-TW" altLang="en-US"/>
          </a:p>
        </p:txBody>
      </p:sp>
      <p:sp>
        <p:nvSpPr>
          <p:cNvPr id="19459" name="內容版面配置區 2"/>
          <p:cNvSpPr>
            <a:spLocks noGrp="1"/>
          </p:cNvSpPr>
          <p:nvPr>
            <p:ph sz="quarter" idx="1"/>
          </p:nvPr>
        </p:nvSpPr>
        <p:spPr>
          <a:xfrm>
            <a:off x="301625" y="1527175"/>
            <a:ext cx="8504238" cy="4572000"/>
          </a:xfrm>
        </p:spPr>
        <p:txBody>
          <a:bodyPr/>
          <a:lstStyle/>
          <a:p>
            <a:pPr eaLnBrk="1" hangingPunct="1"/>
            <a:r>
              <a:rPr lang="zh-TW" altLang="en-US" dirty="0" smtClean="0"/>
              <a:t>有</a:t>
            </a:r>
            <a:r>
              <a:rPr lang="en-US" altLang="zh-TW" dirty="0" smtClean="0"/>
              <a:t>Google</a:t>
            </a:r>
            <a:r>
              <a:rPr lang="zh-TW" altLang="en-US" dirty="0" smtClean="0"/>
              <a:t>帳號：直接登入</a:t>
            </a:r>
            <a:endParaRPr lang="en-US" altLang="zh-TW" dirty="0" smtClean="0"/>
          </a:p>
          <a:p>
            <a:pPr eaLnBrk="1" hangingPunct="1"/>
            <a:r>
              <a:rPr lang="zh-TW" altLang="en-US" dirty="0" smtClean="0"/>
              <a:t>無</a:t>
            </a:r>
            <a:r>
              <a:rPr lang="en-US" altLang="zh-TW" dirty="0" smtClean="0"/>
              <a:t>Google</a:t>
            </a:r>
            <a:r>
              <a:rPr lang="zh-TW" altLang="en-US" dirty="0" smtClean="0"/>
              <a:t>帳號：利用「</a:t>
            </a:r>
            <a:r>
              <a:rPr lang="zh-TW" altLang="en-US" dirty="0" smtClean="0">
                <a:hlinkClick r:id="rId3"/>
              </a:rPr>
              <a:t>免費建立帳戶</a:t>
            </a:r>
            <a:r>
              <a:rPr lang="zh-TW" altLang="en-US" dirty="0" smtClean="0"/>
              <a:t>」，進行</a:t>
            </a:r>
            <a:r>
              <a:rPr lang="en-US" altLang="zh-TW" dirty="0" smtClean="0"/>
              <a:t>Gmail</a:t>
            </a:r>
            <a:r>
              <a:rPr lang="zh-TW" altLang="en-US" dirty="0" smtClean="0"/>
              <a:t>帳號的建立</a:t>
            </a:r>
          </a:p>
        </p:txBody>
      </p:sp>
      <p:pic>
        <p:nvPicPr>
          <p:cNvPr id="19460" name="Picture 3" descr="D:\強哥交代的事\Inventor\圖片\建立Gmail\2012-06-06_23165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5813" y="3068638"/>
            <a:ext cx="7496175" cy="350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1833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標題 1"/>
          <p:cNvSpPr>
            <a:spLocks noGrp="1"/>
          </p:cNvSpPr>
          <p:nvPr>
            <p:ph type="title"/>
          </p:nvPr>
        </p:nvSpPr>
        <p:spPr>
          <a:xfrm>
            <a:off x="179388" y="228600"/>
            <a:ext cx="8785225" cy="758825"/>
          </a:xfrm>
        </p:spPr>
        <p:txBody>
          <a:bodyPr/>
          <a:lstStyle/>
          <a:p>
            <a:r>
              <a:rPr lang="zh-TW" altLang="en-US" sz="3200" dirty="0" smtClean="0">
                <a:solidFill>
                  <a:srgbClr val="7B9899"/>
                </a:solidFill>
              </a:rPr>
              <a:t>申請</a:t>
            </a:r>
            <a:r>
              <a:rPr lang="en-US" altLang="zh-TW" sz="3200" dirty="0" smtClean="0">
                <a:solidFill>
                  <a:srgbClr val="7B9899"/>
                </a:solidFill>
              </a:rPr>
              <a:t>Gmail</a:t>
            </a:r>
            <a:r>
              <a:rPr lang="zh-TW" altLang="en-US" sz="3200" dirty="0" smtClean="0">
                <a:solidFill>
                  <a:srgbClr val="7B9899"/>
                </a:solidFill>
              </a:rPr>
              <a:t>帳號</a:t>
            </a:r>
            <a:r>
              <a:rPr lang="en-US" altLang="zh-TW" sz="3200" dirty="0" smtClean="0">
                <a:solidFill>
                  <a:srgbClr val="7B9899"/>
                </a:solidFill>
              </a:rPr>
              <a:t>(3)</a:t>
            </a:r>
            <a:endParaRPr lang="zh-TW" altLang="en-US" sz="3200" dirty="0" smtClean="0">
              <a:solidFill>
                <a:srgbClr val="7B9899"/>
              </a:solidFill>
            </a:endParaRPr>
          </a:p>
        </p:txBody>
      </p:sp>
      <p:sp>
        <p:nvSpPr>
          <p:cNvPr id="5" name="投影片編號版面配置區 5"/>
          <p:cNvSpPr>
            <a:spLocks noGrp="1"/>
          </p:cNvSpPr>
          <p:nvPr>
            <p:ph type="sldNum" sz="quarter" idx="12"/>
          </p:nvPr>
        </p:nvSpPr>
        <p:spPr/>
        <p:txBody>
          <a:bodyPr/>
          <a:lstStyle/>
          <a:p>
            <a:pPr>
              <a:defRPr/>
            </a:pPr>
            <a:fld id="{D3B8383F-E73A-41FB-AE63-2D7D799C4A40}" type="slidenum">
              <a:rPr lang="zh-TW" altLang="en-US"/>
              <a:pPr>
                <a:defRPr/>
              </a:pPr>
              <a:t>9</a:t>
            </a:fld>
            <a:endParaRPr lang="zh-TW" altLang="en-US"/>
          </a:p>
        </p:txBody>
      </p:sp>
      <p:sp>
        <p:nvSpPr>
          <p:cNvPr id="20483" name="內容版面配置區 2"/>
          <p:cNvSpPr>
            <a:spLocks noGrp="1"/>
          </p:cNvSpPr>
          <p:nvPr>
            <p:ph sz="quarter" idx="1"/>
          </p:nvPr>
        </p:nvSpPr>
        <p:spPr>
          <a:xfrm>
            <a:off x="301625" y="1527175"/>
            <a:ext cx="8504238" cy="1253753"/>
          </a:xfrm>
        </p:spPr>
        <p:txBody>
          <a:bodyPr>
            <a:normAutofit fontScale="92500" lnSpcReduction="10000"/>
          </a:bodyPr>
          <a:lstStyle/>
          <a:p>
            <a:pPr eaLnBrk="1" hangingPunct="1"/>
            <a:r>
              <a:rPr lang="zh-TW" altLang="en-US" dirty="0" smtClean="0"/>
              <a:t>進入「</a:t>
            </a:r>
            <a:r>
              <a:rPr lang="zh-TW" altLang="en-US" dirty="0" smtClean="0">
                <a:hlinkClick r:id="rId3"/>
              </a:rPr>
              <a:t>免費建立帳戶</a:t>
            </a:r>
            <a:r>
              <a:rPr lang="zh-TW" altLang="en-US" dirty="0" smtClean="0"/>
              <a:t>」的頁面，依序輸入所需資料</a:t>
            </a:r>
            <a:endParaRPr lang="en-US" altLang="zh-TW" dirty="0" smtClean="0"/>
          </a:p>
          <a:p>
            <a:r>
              <a:rPr lang="zh-TW" altLang="en-US" dirty="0" smtClean="0"/>
              <a:t>依序資料輸入完成後，按「下一步」，即可看到歡迎使用</a:t>
            </a:r>
            <a:r>
              <a:rPr lang="en-US" altLang="zh-TW" dirty="0" smtClean="0"/>
              <a:t>Gmail</a:t>
            </a:r>
            <a:r>
              <a:rPr lang="zh-TW" altLang="en-US" dirty="0" smtClean="0"/>
              <a:t>的成功頁面，</a:t>
            </a:r>
            <a:endParaRPr lang="en-US" altLang="zh-TW" dirty="0" smtClean="0"/>
          </a:p>
          <a:p>
            <a:pPr eaLnBrk="1" hangingPunct="1"/>
            <a:endParaRPr lang="zh-TW" altLang="en-US" dirty="0" smtClean="0"/>
          </a:p>
        </p:txBody>
      </p:sp>
      <p:pic>
        <p:nvPicPr>
          <p:cNvPr id="2048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2708920"/>
            <a:ext cx="6048672" cy="40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2118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2484</TotalTime>
  <Words>9168</Words>
  <Application>Microsoft Office PowerPoint</Application>
  <PresentationFormat>如螢幕大小 (4:3)</PresentationFormat>
  <Paragraphs>462</Paragraphs>
  <Slides>45</Slides>
  <Notes>13</Notes>
  <HiddenSlides>0</HiddenSlides>
  <MMClips>0</MMClips>
  <ScaleCrop>false</ScaleCrop>
  <HeadingPairs>
    <vt:vector size="4" baseType="variant">
      <vt:variant>
        <vt:lpstr>佈景主題</vt:lpstr>
      </vt:variant>
      <vt:variant>
        <vt:i4>1</vt:i4>
      </vt:variant>
      <vt:variant>
        <vt:lpstr>投影片標題</vt:lpstr>
      </vt:variant>
      <vt:variant>
        <vt:i4>45</vt:i4>
      </vt:variant>
    </vt:vector>
  </HeadingPairs>
  <TitlesOfParts>
    <vt:vector size="46" baseType="lpstr">
      <vt:lpstr>市鎮</vt:lpstr>
      <vt:lpstr>人機介面行動技術-App Inventor介紹</vt:lpstr>
      <vt:lpstr>Outline</vt:lpstr>
      <vt:lpstr> 一、App Inventor簡介</vt:lpstr>
      <vt:lpstr>App Inventor簡介(2)</vt:lpstr>
      <vt:lpstr>App Inventor簡介(3)</vt:lpstr>
      <vt:lpstr>二、建立App Inventor下的android開發環境</vt:lpstr>
      <vt:lpstr>申請Gmail帳號(1)</vt:lpstr>
      <vt:lpstr>申請Gmail帳號(2)</vt:lpstr>
      <vt:lpstr>申請Gmail帳號(3)</vt:lpstr>
      <vt:lpstr>申請Gmail帳號(4)</vt:lpstr>
      <vt:lpstr>申請Gmail帳號(5)</vt:lpstr>
      <vt:lpstr>安裝Java JDK(1)</vt:lpstr>
      <vt:lpstr>安裝Java JDK(2)</vt:lpstr>
      <vt:lpstr>安裝Java JDK(3)</vt:lpstr>
      <vt:lpstr>安裝Java JDK(4)</vt:lpstr>
      <vt:lpstr>安裝App Inventor(1)</vt:lpstr>
      <vt:lpstr>安裝App Inventor(2)</vt:lpstr>
      <vt:lpstr>投影片 18</vt:lpstr>
      <vt:lpstr>投影片 19</vt:lpstr>
      <vt:lpstr>安裝App Inventor(5)</vt:lpstr>
      <vt:lpstr>三、利用App Inventor開發App</vt:lpstr>
      <vt:lpstr>投影片 22</vt:lpstr>
      <vt:lpstr>投影片 23</vt:lpstr>
      <vt:lpstr>第一個App(1)</vt:lpstr>
      <vt:lpstr>第一個App(2)</vt:lpstr>
      <vt:lpstr>第一個App(3)</vt:lpstr>
      <vt:lpstr>第一個App(4)</vt:lpstr>
      <vt:lpstr>第一個App(5)</vt:lpstr>
      <vt:lpstr>第一個App(6)</vt:lpstr>
      <vt:lpstr>第一個App(7)</vt:lpstr>
      <vt:lpstr>第一個App(8)</vt:lpstr>
      <vt:lpstr>第一個App(9)</vt:lpstr>
      <vt:lpstr>第一個App(10)</vt:lpstr>
      <vt:lpstr>第一個App(11)</vt:lpstr>
      <vt:lpstr>第一個App(12)</vt:lpstr>
      <vt:lpstr>第一個App(13)</vt:lpstr>
      <vt:lpstr>第一個App(14)</vt:lpstr>
      <vt:lpstr>第一個App(15)</vt:lpstr>
      <vt:lpstr>第一個App(16)</vt:lpstr>
      <vt:lpstr>第一個App(17)</vt:lpstr>
      <vt:lpstr>第一個App(18)</vt:lpstr>
      <vt:lpstr>第一個App(19)</vt:lpstr>
      <vt:lpstr>畫圓塗鴉板(1)</vt:lpstr>
      <vt:lpstr>畫圓塗鴉板(2)</vt:lpstr>
      <vt:lpstr>參考資料</vt:lpstr>
    </vt:vector>
  </TitlesOfParts>
  <Company>mychat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第三章：行動裝置與人機介面</dc:title>
  <dc:creator>SuperXP</dc:creator>
  <cp:lastModifiedBy>lyc002</cp:lastModifiedBy>
  <cp:revision>87</cp:revision>
  <dcterms:created xsi:type="dcterms:W3CDTF">2012-07-17T06:30:23Z</dcterms:created>
  <dcterms:modified xsi:type="dcterms:W3CDTF">2012-09-27T17:31:17Z</dcterms:modified>
</cp:coreProperties>
</file>