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224" y="-31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7" name="矩形 6"/>
          <p:cNvSpPr/>
          <p:nvPr/>
        </p:nvSpPr>
        <p:spPr>
          <a:xfrm>
            <a:off x="685800" y="3196686"/>
            <a:ext cx="77724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標題 1"/>
          <p:cNvSpPr>
            <a:spLocks noGrp="1"/>
          </p:cNvSpPr>
          <p:nvPr>
            <p:ph type="ctrTitle"/>
          </p:nvPr>
        </p:nvSpPr>
        <p:spPr>
          <a:xfrm>
            <a:off x="685800" y="1676401"/>
            <a:ext cx="7772400" cy="1538286"/>
          </a:xfrm>
        </p:spPr>
        <p:txBody>
          <a:bodyPr anchor="b"/>
          <a:lstStyle/>
          <a:p>
            <a:r>
              <a:rPr kumimoji="0" lang="zh-TW" altLang="en-US" smtClean="0"/>
              <a:t>按一下以編輯母片標題樣式</a:t>
            </a:r>
            <a:endParaRPr kumimoji="0" lang="en-US"/>
          </a:p>
        </p:txBody>
      </p:sp>
      <p:sp>
        <p:nvSpPr>
          <p:cNvPr id="3" name="副標題 2"/>
          <p:cNvSpPr>
            <a:spLocks noGrp="1"/>
          </p:cNvSpPr>
          <p:nvPr>
            <p:ph type="subTitle" idx="1"/>
          </p:nvPr>
        </p:nvSpPr>
        <p:spPr>
          <a:xfrm>
            <a:off x="1371600" y="3214686"/>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0" lang="zh-TW" altLang="en-US" smtClean="0"/>
              <a:t>按一下以編輯母片副標題樣式</a:t>
            </a:r>
            <a:endParaRPr kumimoji="0" lang="en-US"/>
          </a:p>
        </p:txBody>
      </p:sp>
      <p:sp>
        <p:nvSpPr>
          <p:cNvPr id="4" name="日期版面配置區 3"/>
          <p:cNvSpPr>
            <a:spLocks noGrp="1"/>
          </p:cNvSpPr>
          <p:nvPr>
            <p:ph type="dt" sz="half" idx="10"/>
          </p:nvPr>
        </p:nvSpPr>
        <p:spPr/>
        <p:txBody>
          <a:bodyPr/>
          <a:lstStyle/>
          <a:p>
            <a:fld id="{C12244AB-8C2A-4F79-95E4-3E62561B8468}" type="datetimeFigureOut">
              <a:rPr lang="zh-TW" altLang="en-US" smtClean="0"/>
              <a:t>2011/10/18</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7EB17B2B-484A-4A7C-90A6-7F9FB6D29195}" type="slidenum">
              <a:rPr lang="zh-TW" altLang="en-US" smtClean="0"/>
              <a:t>‹#›</a:t>
            </a:fld>
            <a:endParaRPr lang="zh-TW"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C12244AB-8C2A-4F79-95E4-3E62561B8468}" type="datetimeFigureOut">
              <a:rPr lang="zh-TW" altLang="en-US" smtClean="0"/>
              <a:t>2011/10/18</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7EB17B2B-484A-4A7C-90A6-7F9FB6D29195}" type="slidenum">
              <a:rPr lang="zh-TW" altLang="en-US" smtClean="0"/>
              <a:t>‹#›</a:t>
            </a:fld>
            <a:endParaRPr lang="zh-TW" altLang="en-US"/>
          </a:p>
        </p:txBody>
      </p:sp>
      <p:sp>
        <p:nvSpPr>
          <p:cNvPr id="7" name="矩形 6"/>
          <p:cNvSpPr/>
          <p:nvPr/>
        </p:nvSpPr>
        <p:spPr>
          <a:xfrm>
            <a:off x="457200" y="1410736"/>
            <a:ext cx="82296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7215206" y="274638"/>
            <a:ext cx="1471594" cy="6011882"/>
          </a:xfrm>
        </p:spPr>
        <p:txBody>
          <a:bodyPr vert="eaVer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a:xfrm>
            <a:off x="457200" y="274638"/>
            <a:ext cx="6686568" cy="6011882"/>
          </a:xfrm>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C12244AB-8C2A-4F79-95E4-3E62561B8468}" type="datetimeFigureOut">
              <a:rPr lang="zh-TW" altLang="en-US" smtClean="0"/>
              <a:t>2011/10/18</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7EB17B2B-484A-4A7C-90A6-7F9FB6D29195}" type="slidenum">
              <a:rPr lang="zh-TW" altLang="en-US" smtClean="0"/>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7" name="矩形 6"/>
          <p:cNvSpPr/>
          <p:nvPr/>
        </p:nvSpPr>
        <p:spPr>
          <a:xfrm>
            <a:off x="457200" y="1410736"/>
            <a:ext cx="82296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3" name="內容版面配置區 2"/>
          <p:cNvSpPr>
            <a:spLocks noGrp="1"/>
          </p:cNvSpPr>
          <p:nvPr>
            <p:ph idx="1"/>
          </p:nvPr>
        </p:nvSpPr>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a:xfrm>
            <a:off x="73152" y="6400800"/>
            <a:ext cx="3200400" cy="283800"/>
          </a:xfrm>
        </p:spPr>
        <p:txBody>
          <a:bodyPr/>
          <a:lstStyle/>
          <a:p>
            <a:fld id="{C12244AB-8C2A-4F79-95E4-3E62561B8468}" type="datetimeFigureOut">
              <a:rPr lang="zh-TW" altLang="en-US" smtClean="0"/>
              <a:t>2011/10/18</a:t>
            </a:fld>
            <a:endParaRPr lang="zh-TW" altLang="en-US"/>
          </a:p>
        </p:txBody>
      </p:sp>
      <p:sp>
        <p:nvSpPr>
          <p:cNvPr id="5" name="頁尾版面配置區 4"/>
          <p:cNvSpPr>
            <a:spLocks noGrp="1"/>
          </p:cNvSpPr>
          <p:nvPr>
            <p:ph type="ftr" sz="quarter" idx="11"/>
          </p:nvPr>
        </p:nvSpPr>
        <p:spPr>
          <a:xfrm>
            <a:off x="5330952" y="6400800"/>
            <a:ext cx="3733800" cy="283800"/>
          </a:xfrm>
        </p:spPr>
        <p:txBody>
          <a:bodyPr/>
          <a:lstStyle/>
          <a:p>
            <a:endParaRPr lang="zh-TW" altLang="en-US"/>
          </a:p>
        </p:txBody>
      </p:sp>
      <p:sp>
        <p:nvSpPr>
          <p:cNvPr id="6" name="投影片編號版面配置區 5"/>
          <p:cNvSpPr>
            <a:spLocks noGrp="1"/>
          </p:cNvSpPr>
          <p:nvPr>
            <p:ph type="sldNum" sz="quarter" idx="12"/>
          </p:nvPr>
        </p:nvSpPr>
        <p:spPr/>
        <p:txBody>
          <a:bodyPr/>
          <a:lstStyle/>
          <a:p>
            <a:fld id="{7EB17B2B-484A-4A7C-90A6-7F9FB6D29195}" type="slidenum">
              <a:rPr lang="zh-TW" altLang="en-US" smtClean="0"/>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7" name="矩形 6"/>
          <p:cNvSpPr/>
          <p:nvPr/>
        </p:nvSpPr>
        <p:spPr>
          <a:xfrm>
            <a:off x="685800" y="3143248"/>
            <a:ext cx="77724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標題 1"/>
          <p:cNvSpPr>
            <a:spLocks noGrp="1"/>
          </p:cNvSpPr>
          <p:nvPr>
            <p:ph type="title"/>
          </p:nvPr>
        </p:nvSpPr>
        <p:spPr>
          <a:xfrm>
            <a:off x="722313" y="3143248"/>
            <a:ext cx="7772400" cy="1362075"/>
          </a:xfrm>
        </p:spPr>
        <p:txBody>
          <a:bodyPr anchor="t"/>
          <a:lstStyle>
            <a:lvl1pPr algn="ctr">
              <a:defRPr sz="4000" b="0" cap="all"/>
            </a:lvl1pPr>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722313" y="1643061"/>
            <a:ext cx="7772400" cy="1500187"/>
          </a:xfrm>
        </p:spPr>
        <p:txBody>
          <a:bodyPr anchor="b"/>
          <a:lstStyle>
            <a:lvl1pPr marL="0" indent="0" algn="ctr">
              <a:buNone/>
              <a:defRPr sz="2000">
                <a:solidFill>
                  <a:schemeClr val="tx1">
                    <a:tint val="75000"/>
                  </a:schemeClr>
                </a:solidFill>
              </a:defRPr>
            </a:lvl1pPr>
            <a:lvl2pPr marL="457200" indent="0" algn="ctr">
              <a:buNone/>
              <a:defRPr sz="1800">
                <a:solidFill>
                  <a:schemeClr val="tx1">
                    <a:tint val="75000"/>
                  </a:schemeClr>
                </a:solidFill>
              </a:defRPr>
            </a:lvl2pPr>
            <a:lvl3pPr marL="914400" indent="0" algn="ctr">
              <a:buNone/>
              <a:defRPr sz="1600">
                <a:solidFill>
                  <a:schemeClr val="tx1">
                    <a:tint val="75000"/>
                  </a:schemeClr>
                </a:solidFill>
              </a:defRPr>
            </a:lvl3pPr>
            <a:lvl4pPr marL="1371600" indent="0" algn="ctr">
              <a:buNone/>
              <a:defRPr sz="1400">
                <a:solidFill>
                  <a:schemeClr val="tx1">
                    <a:tint val="75000"/>
                  </a:schemeClr>
                </a:solidFill>
              </a:defRPr>
            </a:lvl4pPr>
            <a:lvl5pPr marL="1828800" indent="0" algn="ctr">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C12244AB-8C2A-4F79-95E4-3E62561B8468}" type="datetimeFigureOut">
              <a:rPr lang="zh-TW" altLang="en-US" smtClean="0"/>
              <a:t>2011/10/18</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7EB17B2B-484A-4A7C-90A6-7F9FB6D29195}" type="slidenum">
              <a:rPr lang="zh-TW" altLang="en-US" smtClean="0"/>
              <a:t>‹#›</a:t>
            </a:fld>
            <a:endParaRPr lang="zh-TW"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8" name="矩形 7"/>
          <p:cNvSpPr/>
          <p:nvPr/>
        </p:nvSpPr>
        <p:spPr>
          <a:xfrm>
            <a:off x="457200" y="1410736"/>
            <a:ext cx="82296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日期版面配置區 4"/>
          <p:cNvSpPr>
            <a:spLocks noGrp="1"/>
          </p:cNvSpPr>
          <p:nvPr>
            <p:ph type="dt" sz="half" idx="10"/>
          </p:nvPr>
        </p:nvSpPr>
        <p:spPr/>
        <p:txBody>
          <a:bodyPr/>
          <a:lstStyle/>
          <a:p>
            <a:fld id="{C12244AB-8C2A-4F79-95E4-3E62561B8468}" type="datetimeFigureOut">
              <a:rPr lang="zh-TW" altLang="en-US" smtClean="0"/>
              <a:t>2011/10/18</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7EB17B2B-484A-4A7C-90A6-7F9FB6D29195}" type="slidenum">
              <a:rPr lang="zh-TW" altLang="en-US" smtClean="0"/>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10" name="矩形 9"/>
          <p:cNvSpPr/>
          <p:nvPr/>
        </p:nvSpPr>
        <p:spPr>
          <a:xfrm>
            <a:off x="457200" y="1410736"/>
            <a:ext cx="82296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標題 1"/>
          <p:cNvSpPr>
            <a:spLocks noGrp="1"/>
          </p:cNvSpPr>
          <p:nvPr>
            <p:ph type="title"/>
          </p:nvPr>
        </p:nvSpPr>
        <p:spPr/>
        <p:txBody>
          <a:bodyPr/>
          <a:lstStyle>
            <a:lvl1pPr>
              <a:defRPr/>
            </a:lvl1pPr>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effectLst>
                  <a:outerShdw blurRad="50800" dist="25400" dir="5400000" algn="tl" rotWithShape="0">
                    <a:srgbClr val="000000">
                      <a:alpha val="43137"/>
                    </a:srgbClr>
                  </a:outerShdw>
                </a:effectLst>
              </a:defRPr>
            </a:lvl1pPr>
            <a:lvl2pPr marL="457200" indent="0">
              <a:buNone/>
              <a:defRPr sz="2000" b="1">
                <a:effectLst>
                  <a:outerShdw blurRad="50800" dist="25400" dir="5400000" algn="tl" rotWithShape="0">
                    <a:srgbClr val="000000">
                      <a:alpha val="43137"/>
                    </a:srgbClr>
                  </a:outerShdw>
                </a:effectLst>
              </a:defRPr>
            </a:lvl2pPr>
            <a:lvl3pPr marL="914400" indent="0">
              <a:buNone/>
              <a:defRPr sz="1800" b="1">
                <a:effectLst>
                  <a:outerShdw blurRad="50800" dist="25400" dir="5400000" algn="tl" rotWithShape="0">
                    <a:srgbClr val="000000">
                      <a:alpha val="43137"/>
                    </a:srgbClr>
                  </a:outerShdw>
                </a:effectLst>
              </a:defRPr>
            </a:lvl3pPr>
            <a:lvl4pPr marL="1371600" indent="0">
              <a:buNone/>
              <a:defRPr sz="1600" b="1">
                <a:effectLst>
                  <a:outerShdw blurRad="50800" dist="25400" dir="5400000" algn="tl" rotWithShape="0">
                    <a:srgbClr val="000000">
                      <a:alpha val="43137"/>
                    </a:srgbClr>
                  </a:outerShdw>
                </a:effectLst>
              </a:defRPr>
            </a:lvl4pPr>
            <a:lvl5pPr marL="1828800" indent="0">
              <a:buNone/>
              <a:defRPr sz="1600" b="1">
                <a:effectLst>
                  <a:outerShdw blurRad="50800" dist="25400" dir="5400000" algn="tl" rotWithShape="0">
                    <a:srgbClr val="000000">
                      <a:alpha val="43137"/>
                    </a:srgbClr>
                  </a:outerShdw>
                </a:effectLst>
              </a:defRPr>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effectLst>
                  <a:outerShdw blurRad="50800" dist="25400" dir="5400000" algn="tl" rotWithShape="0">
                    <a:srgbClr val="000000">
                      <a:alpha val="43137"/>
                    </a:srgbClr>
                  </a:outerShdw>
                </a:effectLst>
              </a:defRPr>
            </a:lvl1pPr>
            <a:lvl2pPr marL="457200" indent="0">
              <a:buNone/>
              <a:defRPr sz="2000" b="1">
                <a:effectLst>
                  <a:outerShdw blurRad="50800" dist="25400" dir="5400000" algn="tl" rotWithShape="0">
                    <a:srgbClr val="000000">
                      <a:alpha val="43137"/>
                    </a:srgbClr>
                  </a:outerShdw>
                </a:effectLst>
              </a:defRPr>
            </a:lvl2pPr>
            <a:lvl3pPr marL="914400" indent="0">
              <a:buNone/>
              <a:defRPr sz="1800" b="1">
                <a:effectLst>
                  <a:outerShdw blurRad="50800" dist="25400" dir="5400000" algn="tl" rotWithShape="0">
                    <a:srgbClr val="000000">
                      <a:alpha val="43137"/>
                    </a:srgbClr>
                  </a:outerShdw>
                </a:effectLst>
              </a:defRPr>
            </a:lvl3pPr>
            <a:lvl4pPr marL="1371600" indent="0">
              <a:buNone/>
              <a:defRPr sz="1600" b="1">
                <a:effectLst>
                  <a:outerShdw blurRad="50800" dist="25400" dir="5400000" algn="tl" rotWithShape="0">
                    <a:srgbClr val="000000">
                      <a:alpha val="43137"/>
                    </a:srgbClr>
                  </a:outerShdw>
                </a:effectLst>
              </a:defRPr>
            </a:lvl4pPr>
            <a:lvl5pPr marL="1828800" indent="0">
              <a:buNone/>
              <a:defRPr sz="1600" b="1">
                <a:effectLst>
                  <a:outerShdw blurRad="50800" dist="25400" dir="5400000" algn="tl" rotWithShape="0">
                    <a:srgbClr val="000000">
                      <a:alpha val="43137"/>
                    </a:srgbClr>
                  </a:outerShdw>
                </a:effectLst>
              </a:defRPr>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7" name="日期版面配置區 6"/>
          <p:cNvSpPr>
            <a:spLocks noGrp="1"/>
          </p:cNvSpPr>
          <p:nvPr>
            <p:ph type="dt" sz="half" idx="10"/>
          </p:nvPr>
        </p:nvSpPr>
        <p:spPr/>
        <p:txBody>
          <a:bodyPr/>
          <a:lstStyle/>
          <a:p>
            <a:fld id="{C12244AB-8C2A-4F79-95E4-3E62561B8468}" type="datetimeFigureOut">
              <a:rPr lang="zh-TW" altLang="en-US" smtClean="0"/>
              <a:t>2011/10/18</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7EB17B2B-484A-4A7C-90A6-7F9FB6D29195}" type="slidenum">
              <a:rPr lang="zh-TW" altLang="en-US" smtClean="0"/>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6" name="矩形 5"/>
          <p:cNvSpPr/>
          <p:nvPr/>
        </p:nvSpPr>
        <p:spPr>
          <a:xfrm>
            <a:off x="457200" y="1410736"/>
            <a:ext cx="82296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3" name="日期版面配置區 2"/>
          <p:cNvSpPr>
            <a:spLocks noGrp="1"/>
          </p:cNvSpPr>
          <p:nvPr>
            <p:ph type="dt" sz="half" idx="10"/>
          </p:nvPr>
        </p:nvSpPr>
        <p:spPr/>
        <p:txBody>
          <a:bodyPr/>
          <a:lstStyle/>
          <a:p>
            <a:fld id="{C12244AB-8C2A-4F79-95E4-3E62561B8468}" type="datetimeFigureOut">
              <a:rPr lang="zh-TW" altLang="en-US" smtClean="0"/>
              <a:t>2011/10/18</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7EB17B2B-484A-4A7C-90A6-7F9FB6D29195}" type="slidenum">
              <a:rPr lang="zh-TW" altLang="en-US" smtClean="0"/>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bg>
      <p:bgRef idx="1002">
        <a:schemeClr val="bg2"/>
      </p:bgRef>
    </p:bg>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C12244AB-8C2A-4F79-95E4-3E62561B8468}" type="datetimeFigureOut">
              <a:rPr lang="zh-TW" altLang="en-US" smtClean="0"/>
              <a:t>2011/10/18</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7EB17B2B-484A-4A7C-90A6-7F9FB6D29195}" type="slidenum">
              <a:rPr lang="zh-TW" altLang="en-US" smtClean="0"/>
              <a:t>‹#›</a:t>
            </a:fld>
            <a:endParaRPr lang="zh-TW"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8" name="矩形 7"/>
          <p:cNvSpPr/>
          <p:nvPr/>
        </p:nvSpPr>
        <p:spPr>
          <a:xfrm>
            <a:off x="2786050" y="1053546"/>
            <a:ext cx="59040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標題 1"/>
          <p:cNvSpPr>
            <a:spLocks noGrp="1"/>
          </p:cNvSpPr>
          <p:nvPr>
            <p:ph type="title"/>
          </p:nvPr>
        </p:nvSpPr>
        <p:spPr>
          <a:xfrm>
            <a:off x="2786050" y="228600"/>
            <a:ext cx="5900752" cy="842946"/>
          </a:xfrm>
        </p:spPr>
        <p:txBody>
          <a:bodyPr anchor="b"/>
          <a:lstStyle>
            <a:lvl1pPr algn="ctr">
              <a:defRPr sz="2800" b="0"/>
            </a:lvl1pPr>
          </a:lstStyle>
          <a:p>
            <a:r>
              <a:rPr kumimoji="0" lang="zh-TW" altLang="en-US" smtClean="0"/>
              <a:t>按一下以編輯母片標題樣式</a:t>
            </a:r>
            <a:endParaRPr kumimoji="0" lang="en-US"/>
          </a:p>
        </p:txBody>
      </p:sp>
      <p:sp>
        <p:nvSpPr>
          <p:cNvPr id="3" name="內容版面配置區 2"/>
          <p:cNvSpPr>
            <a:spLocks noGrp="1"/>
          </p:cNvSpPr>
          <p:nvPr>
            <p:ph idx="1"/>
          </p:nvPr>
        </p:nvSpPr>
        <p:spPr>
          <a:xfrm>
            <a:off x="2786050" y="1142984"/>
            <a:ext cx="5900750" cy="514353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文字版面配置區 3"/>
          <p:cNvSpPr>
            <a:spLocks noGrp="1"/>
          </p:cNvSpPr>
          <p:nvPr>
            <p:ph type="body" sz="half" idx="2"/>
          </p:nvPr>
        </p:nvSpPr>
        <p:spPr>
          <a:xfrm>
            <a:off x="457205" y="1142984"/>
            <a:ext cx="2257408" cy="5143536"/>
          </a:xfrm>
        </p:spPr>
        <p:txBody>
          <a:bodyPr anchor="ct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日期版面配置區 4"/>
          <p:cNvSpPr>
            <a:spLocks noGrp="1"/>
          </p:cNvSpPr>
          <p:nvPr>
            <p:ph type="dt" sz="half" idx="10"/>
          </p:nvPr>
        </p:nvSpPr>
        <p:spPr/>
        <p:txBody>
          <a:bodyPr/>
          <a:lstStyle/>
          <a:p>
            <a:fld id="{C12244AB-8C2A-4F79-95E4-3E62561B8468}" type="datetimeFigureOut">
              <a:rPr lang="zh-TW" altLang="en-US" smtClean="0"/>
              <a:t>2011/10/18</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7EB17B2B-484A-4A7C-90A6-7F9FB6D29195}" type="slidenum">
              <a:rPr lang="zh-TW" altLang="en-US" smtClean="0"/>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bg>
      <p:bgRef idx="1002">
        <a:schemeClr val="bg2"/>
      </p:bgRef>
    </p:bg>
    <p:spTree>
      <p:nvGrpSpPr>
        <p:cNvPr id="1" name=""/>
        <p:cNvGrpSpPr/>
        <p:nvPr/>
      </p:nvGrpSpPr>
      <p:grpSpPr>
        <a:xfrm>
          <a:off x="0" y="0"/>
          <a:ext cx="0" cy="0"/>
          <a:chOff x="0" y="0"/>
          <a:chExt cx="0" cy="0"/>
        </a:xfrm>
      </p:grpSpPr>
      <p:sp>
        <p:nvSpPr>
          <p:cNvPr id="2" name="標題 1"/>
          <p:cNvSpPr>
            <a:spLocks noGrp="1"/>
          </p:cNvSpPr>
          <p:nvPr>
            <p:ph type="title"/>
          </p:nvPr>
        </p:nvSpPr>
        <p:spPr>
          <a:xfrm>
            <a:off x="533400" y="304800"/>
            <a:ext cx="6400800" cy="685800"/>
          </a:xfrm>
        </p:spPr>
        <p:txBody>
          <a:bodyPr anchor="ctr"/>
          <a:lstStyle>
            <a:lvl1pPr algn="l">
              <a:defRPr sz="2400" b="0"/>
            </a:lvl1pPr>
          </a:lstStyle>
          <a:p>
            <a:r>
              <a:rPr kumimoji="0" lang="zh-TW" altLang="en-US" smtClean="0"/>
              <a:t>按一下以編輯母片標題樣式</a:t>
            </a:r>
            <a:endParaRPr kumimoji="0" lang="en-US"/>
          </a:p>
        </p:txBody>
      </p:sp>
      <p:sp>
        <p:nvSpPr>
          <p:cNvPr id="3" name="圖片版面配置區 2"/>
          <p:cNvSpPr>
            <a:spLocks noGrp="1"/>
          </p:cNvSpPr>
          <p:nvPr>
            <p:ph type="pic" idx="1"/>
          </p:nvPr>
        </p:nvSpPr>
        <p:spPr>
          <a:xfrm>
            <a:off x="701552" y="1143000"/>
            <a:ext cx="7223248" cy="3980172"/>
          </a:xfrm>
          <a:prstGeom prst="roundRect">
            <a:avLst>
              <a:gd name="adj" fmla="val 18278"/>
            </a:avLst>
          </a:prstGeom>
          <a:solidFill>
            <a:schemeClr val="accent1">
              <a:tint val="40000"/>
            </a:schemeClr>
          </a:solidFill>
          <a:ln w="50800" cap="rnd">
            <a:gradFill flip="none" rotWithShape="1">
              <a:gsLst>
                <a:gs pos="0">
                  <a:schemeClr val="accent1">
                    <a:shade val="50000"/>
                  </a:schemeClr>
                </a:gs>
                <a:gs pos="20000">
                  <a:schemeClr val="accent2">
                    <a:shade val="50000"/>
                  </a:schemeClr>
                </a:gs>
                <a:gs pos="40000">
                  <a:schemeClr val="accent3">
                    <a:shade val="50000"/>
                  </a:schemeClr>
                </a:gs>
                <a:gs pos="60000">
                  <a:schemeClr val="accent4">
                    <a:shade val="50000"/>
                  </a:schemeClr>
                </a:gs>
                <a:gs pos="80000">
                  <a:schemeClr val="accent5">
                    <a:shade val="50000"/>
                  </a:schemeClr>
                </a:gs>
                <a:gs pos="100000">
                  <a:schemeClr val="accent6">
                    <a:shade val="50000"/>
                  </a:schemeClr>
                </a:gs>
              </a:gsLst>
              <a:path path="circle">
                <a:fillToRect l="50000" t="50000" r="50000" b="50000"/>
              </a:path>
              <a:tileRect/>
            </a:gradFill>
            <a:round/>
          </a:ln>
          <a:effectLst>
            <a:outerShdw blurRad="50800" dist="38100" dir="5400000" algn="tl"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0" lang="zh-TW" altLang="en-US" smtClean="0"/>
              <a:t>按一下圖示以新增圖片</a:t>
            </a:r>
            <a:endParaRPr kumimoji="0" lang="en-US"/>
          </a:p>
        </p:txBody>
      </p:sp>
      <p:sp>
        <p:nvSpPr>
          <p:cNvPr id="4" name="文字版面配置區 3"/>
          <p:cNvSpPr>
            <a:spLocks noGrp="1"/>
          </p:cNvSpPr>
          <p:nvPr>
            <p:ph type="body" sz="half" idx="2"/>
          </p:nvPr>
        </p:nvSpPr>
        <p:spPr>
          <a:xfrm>
            <a:off x="2362200" y="5410200"/>
            <a:ext cx="5657888" cy="804862"/>
          </a:xfrm>
        </p:spPr>
        <p:txBody>
          <a:bodyPr anchor="ctr"/>
          <a:lstStyle>
            <a:lvl1pPr marL="0" indent="0" algn="r">
              <a:buNone/>
              <a:defRPr sz="1200" b="0"/>
            </a:lvl1pPr>
            <a:lvl2pPr marL="457200" indent="0" algn="r">
              <a:buNone/>
              <a:defRPr sz="1200" b="0"/>
            </a:lvl2pPr>
            <a:lvl3pPr marL="914400" indent="0" algn="r">
              <a:buNone/>
              <a:defRPr sz="1200" b="0"/>
            </a:lvl3pPr>
            <a:lvl4pPr marL="1371600" indent="0" algn="r">
              <a:buNone/>
              <a:defRPr sz="1200" b="0"/>
            </a:lvl4pPr>
            <a:lvl5pPr marL="1828800" indent="0" algn="r">
              <a:buNone/>
              <a:defRPr sz="1200" b="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日期版面配置區 4"/>
          <p:cNvSpPr>
            <a:spLocks noGrp="1"/>
          </p:cNvSpPr>
          <p:nvPr>
            <p:ph type="dt" sz="half" idx="10"/>
          </p:nvPr>
        </p:nvSpPr>
        <p:spPr/>
        <p:txBody>
          <a:bodyPr/>
          <a:lstStyle/>
          <a:p>
            <a:fld id="{C12244AB-8C2A-4F79-95E4-3E62561B8468}" type="datetimeFigureOut">
              <a:rPr lang="zh-TW" altLang="en-US" smtClean="0"/>
              <a:t>2011/10/18</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7EB17B2B-484A-4A7C-90A6-7F9FB6D29195}" type="slidenum">
              <a:rPr lang="zh-TW" altLang="en-US" smtClean="0"/>
              <a:t>‹#›</a:t>
            </a:fld>
            <a:endParaRPr lang="zh-TW" alt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矩形 6"/>
          <p:cNvSpPr/>
          <p:nvPr/>
        </p:nvSpPr>
        <p:spPr>
          <a:xfrm>
            <a:off x="0" y="6678000"/>
            <a:ext cx="9144000" cy="180000"/>
          </a:xfrm>
          <a:prstGeom prst="rect">
            <a:avLst/>
          </a:prstGeom>
          <a:gradFill>
            <a:gsLst>
              <a:gs pos="0">
                <a:schemeClr val="accent1">
                  <a:alpha val="50000"/>
                </a:schemeClr>
              </a:gs>
              <a:gs pos="50000">
                <a:schemeClr val="accent1">
                  <a:tint val="20000"/>
                </a:schemeClr>
              </a:gs>
              <a:gs pos="100000">
                <a:schemeClr val="accent1">
                  <a:alpha val="4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標題版面配置區 1"/>
          <p:cNvSpPr>
            <a:spLocks noGrp="1"/>
          </p:cNvSpPr>
          <p:nvPr>
            <p:ph type="title"/>
          </p:nvPr>
        </p:nvSpPr>
        <p:spPr>
          <a:xfrm>
            <a:off x="457200" y="274638"/>
            <a:ext cx="8229600" cy="1143000"/>
          </a:xfrm>
          <a:prstGeom prst="rect">
            <a:avLst/>
          </a:prstGeom>
        </p:spPr>
        <p:txBody>
          <a:bodyPr vert="horz" rtlCol="0" anchor="ctr">
            <a:normAutofit/>
          </a:bodyPr>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457200" y="1600200"/>
            <a:ext cx="8229600" cy="4686320"/>
          </a:xfrm>
          <a:prstGeom prst="rect">
            <a:avLst/>
          </a:prstGeom>
        </p:spPr>
        <p:txBody>
          <a:bodyPr vert="horz" rtlCol="0">
            <a:normAutofit/>
          </a:bodyPr>
          <a:lstStyle/>
          <a:p>
            <a:pPr lvl="0" eaLnBrk="1" latinLnBrk="0" hangingPunct="1"/>
            <a:r>
              <a:rPr kumimoji="0" lang="zh-TW" altLang="en-US" smtClean="0"/>
              <a:t>按一下以編輯母片文字樣式</a:t>
            </a:r>
          </a:p>
          <a:p>
            <a:pPr lvl="1" eaLnBrk="1" latinLnBrk="0" hangingPunct="1"/>
            <a:r>
              <a:rPr kumimoji="0" lang="zh-TW" altLang="en-US" smtClean="0"/>
              <a:t>第二層</a:t>
            </a:r>
          </a:p>
          <a:p>
            <a:pPr lvl="2" eaLnBrk="1" latinLnBrk="0" hangingPunct="1"/>
            <a:r>
              <a:rPr kumimoji="0" lang="zh-TW" altLang="en-US" smtClean="0"/>
              <a:t>第三層</a:t>
            </a:r>
          </a:p>
          <a:p>
            <a:pPr lvl="3" eaLnBrk="1" latinLnBrk="0" hangingPunct="1"/>
            <a:r>
              <a:rPr kumimoji="0" lang="zh-TW" altLang="en-US" smtClean="0"/>
              <a:t>第四層</a:t>
            </a:r>
          </a:p>
          <a:p>
            <a:pPr lvl="4" eaLnBrk="1" latinLnBrk="0" hangingPunct="1"/>
            <a:r>
              <a:rPr kumimoji="0" lang="zh-TW" altLang="en-US" smtClean="0"/>
              <a:t>第五層</a:t>
            </a:r>
            <a:endParaRPr kumimoji="0" lang="en-US"/>
          </a:p>
        </p:txBody>
      </p:sp>
      <p:sp>
        <p:nvSpPr>
          <p:cNvPr id="4" name="日期版面配置區 3"/>
          <p:cNvSpPr>
            <a:spLocks noGrp="1"/>
          </p:cNvSpPr>
          <p:nvPr>
            <p:ph type="dt" sz="half" idx="2"/>
          </p:nvPr>
        </p:nvSpPr>
        <p:spPr>
          <a:xfrm>
            <a:off x="76200" y="6400800"/>
            <a:ext cx="3200400" cy="283800"/>
          </a:xfrm>
          <a:prstGeom prst="rect">
            <a:avLst/>
          </a:prstGeom>
        </p:spPr>
        <p:txBody>
          <a:bodyPr vert="horz" rtlCol="0" anchor="b"/>
          <a:lstStyle>
            <a:lvl1pPr algn="l" eaLnBrk="1" latinLnBrk="0" hangingPunct="1">
              <a:defRPr kumimoji="0" sz="1100">
                <a:solidFill>
                  <a:schemeClr val="tx2">
                    <a:lumMod val="75000"/>
                    <a:lumOff val="25000"/>
                  </a:schemeClr>
                </a:solidFill>
              </a:defRPr>
            </a:lvl1pPr>
          </a:lstStyle>
          <a:p>
            <a:fld id="{C12244AB-8C2A-4F79-95E4-3E62561B8468}" type="datetimeFigureOut">
              <a:rPr lang="zh-TW" altLang="en-US" smtClean="0"/>
              <a:t>2011/10/18</a:t>
            </a:fld>
            <a:endParaRPr lang="zh-TW" altLang="en-US"/>
          </a:p>
        </p:txBody>
      </p:sp>
      <p:sp>
        <p:nvSpPr>
          <p:cNvPr id="5" name="頁尾版面配置區 4"/>
          <p:cNvSpPr>
            <a:spLocks noGrp="1"/>
          </p:cNvSpPr>
          <p:nvPr>
            <p:ph type="ftr" sz="quarter" idx="3"/>
          </p:nvPr>
        </p:nvSpPr>
        <p:spPr>
          <a:xfrm>
            <a:off x="5334000" y="6400800"/>
            <a:ext cx="3733800" cy="283800"/>
          </a:xfrm>
          <a:prstGeom prst="rect">
            <a:avLst/>
          </a:prstGeom>
        </p:spPr>
        <p:txBody>
          <a:bodyPr vert="horz" rtlCol="0" anchor="ctr"/>
          <a:lstStyle>
            <a:lvl1pPr algn="r" eaLnBrk="1" latinLnBrk="0" hangingPunct="1">
              <a:defRPr kumimoji="0" sz="1100">
                <a:solidFill>
                  <a:schemeClr val="tx2">
                    <a:lumMod val="75000"/>
                    <a:lumOff val="25000"/>
                  </a:schemeClr>
                </a:solidFill>
              </a:defRPr>
            </a:lvl1pPr>
          </a:lstStyle>
          <a:p>
            <a:endParaRPr lang="zh-TW" altLang="en-US"/>
          </a:p>
        </p:txBody>
      </p:sp>
      <p:sp>
        <p:nvSpPr>
          <p:cNvPr id="6" name="投影片編號版面配置區 5"/>
          <p:cNvSpPr>
            <a:spLocks noGrp="1"/>
          </p:cNvSpPr>
          <p:nvPr>
            <p:ph type="sldNum" sz="quarter" idx="4"/>
          </p:nvPr>
        </p:nvSpPr>
        <p:spPr>
          <a:xfrm>
            <a:off x="4114800" y="6400800"/>
            <a:ext cx="914400" cy="283464"/>
          </a:xfrm>
          <a:prstGeom prst="rect">
            <a:avLst/>
          </a:prstGeom>
          <a:noFill/>
        </p:spPr>
        <p:txBody>
          <a:bodyPr vert="horz" lIns="45720" rIns="45720" rtlCol="0" anchor="ctr"/>
          <a:lstStyle>
            <a:lvl1pPr algn="ctr" eaLnBrk="1" latinLnBrk="0" hangingPunct="1">
              <a:defRPr kumimoji="0" sz="1100" b="0">
                <a:solidFill>
                  <a:schemeClr val="tx2">
                    <a:lumMod val="75000"/>
                    <a:lumOff val="25000"/>
                  </a:schemeClr>
                </a:solidFill>
              </a:defRPr>
            </a:lvl1pPr>
          </a:lstStyle>
          <a:p>
            <a:fld id="{7EB17B2B-484A-4A7C-90A6-7F9FB6D29195}" type="slidenum">
              <a:rPr lang="zh-TW" altLang="en-US" smtClean="0"/>
              <a:t>‹#›</a:t>
            </a:fld>
            <a:endParaRPr lang="zh-TW" altLang="en-US"/>
          </a:p>
        </p:txBody>
      </p:sp>
      <p:sp>
        <p:nvSpPr>
          <p:cNvPr id="8" name="矩形 7"/>
          <p:cNvSpPr/>
          <p:nvPr/>
        </p:nvSpPr>
        <p:spPr>
          <a:xfrm>
            <a:off x="0" y="0"/>
            <a:ext cx="9144000" cy="108000"/>
          </a:xfrm>
          <a:prstGeom prst="rect">
            <a:avLst/>
          </a:prstGeom>
          <a:gradFill>
            <a:gsLst>
              <a:gs pos="0">
                <a:schemeClr val="accent1">
                  <a:alpha val="50000"/>
                </a:schemeClr>
              </a:gs>
              <a:gs pos="50000">
                <a:schemeClr val="accent1">
                  <a:tint val="20000"/>
                </a:schemeClr>
              </a:gs>
              <a:gs pos="100000">
                <a:schemeClr val="accent1">
                  <a:alpha val="4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0" eaLnBrk="1" latinLnBrk="0" hangingPunct="1">
        <a:spcBef>
          <a:spcPct val="0"/>
        </a:spcBef>
        <a:buNone/>
        <a:defRPr kumimoji="0" sz="4400" kern="1200">
          <a:solidFill>
            <a:schemeClr val="tx2"/>
          </a:solidFill>
          <a:latin typeface="+mj-lt"/>
          <a:ea typeface="+mj-ea"/>
          <a:cs typeface="+mj-cs"/>
        </a:defRPr>
      </a:lvl1pPr>
      <a:lvl2pPr eaLnBrk="1" latinLnBrk="0" hangingPunct="1">
        <a:defRPr kumimoji="0">
          <a:solidFill>
            <a:schemeClr val="tx2"/>
          </a:solidFill>
        </a:defRPr>
      </a:lvl2pPr>
      <a:lvl3pPr eaLnBrk="1" latinLnBrk="0" hangingPunct="1">
        <a:defRPr kumimoji="0">
          <a:solidFill>
            <a:schemeClr val="tx2"/>
          </a:solidFill>
        </a:defRPr>
      </a:lvl3pPr>
      <a:lvl4pPr eaLnBrk="1" latinLnBrk="0" hangingPunct="1">
        <a:defRPr kumimoji="0">
          <a:solidFill>
            <a:schemeClr val="tx2"/>
          </a:solidFill>
        </a:defRPr>
      </a:lvl4pPr>
      <a:lvl5pPr eaLnBrk="1" latinLnBrk="0" hangingPunct="1">
        <a:defRPr kumimoji="0">
          <a:solidFill>
            <a:schemeClr val="tx2"/>
          </a:solidFill>
        </a:defRPr>
      </a:lvl5pPr>
      <a:lvl6pPr eaLnBrk="1" latinLnBrk="0" hangingPunct="1">
        <a:defRPr kumimoji="0">
          <a:solidFill>
            <a:schemeClr val="tx2"/>
          </a:solidFill>
        </a:defRPr>
      </a:lvl6pPr>
      <a:lvl7pPr eaLnBrk="1" latinLnBrk="0" hangingPunct="1">
        <a:defRPr kumimoji="0">
          <a:solidFill>
            <a:schemeClr val="tx2"/>
          </a:solidFill>
        </a:defRPr>
      </a:lvl7pPr>
      <a:lvl8pPr eaLnBrk="1" latinLnBrk="0" hangingPunct="1">
        <a:defRPr kumimoji="0">
          <a:solidFill>
            <a:schemeClr val="tx2"/>
          </a:solidFill>
        </a:defRPr>
      </a:lvl8pPr>
      <a:lvl9pPr eaLnBrk="1" latinLnBrk="0" hangingPunct="1">
        <a:defRPr kumimoji="0">
          <a:solidFill>
            <a:schemeClr val="tx2"/>
          </a:solidFill>
        </a:defRPr>
      </a:lvl9pPr>
    </p:titleStyle>
    <p:bodyStyle>
      <a:lvl1pPr marL="342900" indent="-342900" algn="l" rtl="0" eaLnBrk="1" latinLnBrk="0" hangingPunct="1">
        <a:spcBef>
          <a:spcPct val="20000"/>
        </a:spcBef>
        <a:buClr>
          <a:schemeClr val="tx2"/>
        </a:buClr>
        <a:buSzPct val="50000"/>
        <a:buFont typeface="Wingdings 2"/>
        <a:buChar char="ß"/>
        <a:defRPr kumimoji="0" sz="3200" kern="1200">
          <a:solidFill>
            <a:schemeClr val="tx1"/>
          </a:solidFill>
          <a:latin typeface="+mn-lt"/>
          <a:ea typeface="+mn-ea"/>
          <a:cs typeface="+mn-cs"/>
        </a:defRPr>
      </a:lvl1pPr>
      <a:lvl2pPr marL="742950" indent="-285750" algn="l" rtl="0" eaLnBrk="1" latinLnBrk="0" hangingPunct="1">
        <a:spcBef>
          <a:spcPct val="20000"/>
        </a:spcBef>
        <a:buClr>
          <a:schemeClr val="tx2"/>
        </a:buClr>
        <a:buSzPct val="50000"/>
        <a:buFont typeface="Wingdings 2"/>
        <a:buChar char="Þ"/>
        <a:defRPr kumimoji="0" sz="2800" kern="1200">
          <a:solidFill>
            <a:schemeClr val="tx1"/>
          </a:solidFill>
          <a:latin typeface="+mn-lt"/>
          <a:ea typeface="+mn-ea"/>
          <a:cs typeface="+mn-cs"/>
        </a:defRPr>
      </a:lvl2pPr>
      <a:lvl3pPr marL="1143000" indent="-228600" algn="l" rtl="0" eaLnBrk="1" latinLnBrk="0" hangingPunct="1">
        <a:spcBef>
          <a:spcPct val="20000"/>
        </a:spcBef>
        <a:buClr>
          <a:schemeClr val="tx2"/>
        </a:buClr>
        <a:buSzPct val="50000"/>
        <a:buFont typeface="Wingdings 2"/>
        <a:buChar char=""/>
        <a:defRPr kumimoji="0" sz="2400" kern="1200">
          <a:solidFill>
            <a:schemeClr val="tx1"/>
          </a:solidFill>
          <a:latin typeface="+mn-lt"/>
          <a:ea typeface="+mn-ea"/>
          <a:cs typeface="+mn-cs"/>
        </a:defRPr>
      </a:lvl3pPr>
      <a:lvl4pPr marL="1600200" indent="-228600" algn="l" rtl="0" eaLnBrk="1" latinLnBrk="0" hangingPunct="1">
        <a:spcBef>
          <a:spcPct val="20000"/>
        </a:spcBef>
        <a:buClr>
          <a:schemeClr val="tx2"/>
        </a:buClr>
        <a:buSzPct val="50000"/>
        <a:buFont typeface="Wingdings 2"/>
        <a:buChar char=""/>
        <a:defRPr kumimoji="0" sz="2000" kern="1200">
          <a:solidFill>
            <a:schemeClr val="tx1"/>
          </a:solidFill>
          <a:latin typeface="+mn-lt"/>
          <a:ea typeface="+mn-ea"/>
          <a:cs typeface="+mn-cs"/>
        </a:defRPr>
      </a:lvl4pPr>
      <a:lvl5pPr marL="2057400" indent="-228600" algn="l" rtl="0" eaLnBrk="1" latinLnBrk="0" hangingPunct="1">
        <a:spcBef>
          <a:spcPct val="20000"/>
        </a:spcBef>
        <a:buClr>
          <a:schemeClr val="tx2"/>
        </a:buClr>
        <a:buSzPct val="50000"/>
        <a:buFont typeface="Wingdings 2"/>
        <a:buChar char=""/>
        <a:defRPr kumimoji="0" sz="2000" kern="1200">
          <a:solidFill>
            <a:schemeClr val="tx1"/>
          </a:solidFill>
          <a:latin typeface="+mn-lt"/>
          <a:ea typeface="+mn-ea"/>
          <a:cs typeface="+mn-cs"/>
        </a:defRPr>
      </a:lvl5pPr>
      <a:lvl6pPr marL="2514600" indent="-228600" algn="l" rtl="0" eaLnBrk="1" latinLnBrk="0" hangingPunct="1">
        <a:spcBef>
          <a:spcPct val="20000"/>
        </a:spcBef>
        <a:buFont typeface="Arial"/>
        <a:buChar char="•"/>
        <a:defRPr kumimoji="0" sz="2000" kern="1200">
          <a:solidFill>
            <a:schemeClr val="tx1"/>
          </a:solidFill>
          <a:latin typeface="+mn-lt"/>
          <a:ea typeface="+mn-ea"/>
          <a:cs typeface="+mn-cs"/>
        </a:defRPr>
      </a:lvl6pPr>
      <a:lvl7pPr marL="2971800" indent="-228600" algn="l" rtl="0" eaLnBrk="1" latinLnBrk="0" hangingPunct="1">
        <a:spcBef>
          <a:spcPct val="20000"/>
        </a:spcBef>
        <a:buFont typeface="Arial"/>
        <a:buChar char="•"/>
        <a:defRPr kumimoji="0" sz="2000" kern="1200">
          <a:solidFill>
            <a:schemeClr val="tx1"/>
          </a:solidFill>
          <a:latin typeface="+mn-lt"/>
          <a:ea typeface="+mn-ea"/>
          <a:cs typeface="+mn-cs"/>
        </a:defRPr>
      </a:lvl7pPr>
      <a:lvl8pPr marL="3429000" indent="-228600" algn="l" rtl="0" eaLnBrk="1" latinLnBrk="0" hangingPunct="1">
        <a:spcBef>
          <a:spcPct val="20000"/>
        </a:spcBef>
        <a:buFont typeface="Arial"/>
        <a:buChar char="•"/>
        <a:defRPr kumimoji="0" sz="2000" kern="1200">
          <a:solidFill>
            <a:schemeClr val="tx1"/>
          </a:solidFill>
          <a:latin typeface="+mn-lt"/>
          <a:ea typeface="+mn-ea"/>
          <a:cs typeface="+mn-cs"/>
        </a:defRPr>
      </a:lvl8pPr>
      <a:lvl9pPr marL="3886200" indent="-228600" algn="l" rtl="0" eaLnBrk="1" latinLnBrk="0" hangingPunct="1">
        <a:spcBef>
          <a:spcPct val="20000"/>
        </a:spcBef>
        <a:buFont typeface="Arial"/>
        <a:buChar char="•"/>
        <a:defRPr kumimoji="0" sz="20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hyperlink" Target="http://sandbox.sahana.tw/" TargetMode="Externa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428596" y="500042"/>
            <a:ext cx="7772400" cy="1538286"/>
          </a:xfrm>
        </p:spPr>
        <p:txBody>
          <a:bodyPr>
            <a:normAutofit fontScale="90000"/>
          </a:bodyPr>
          <a:lstStyle/>
          <a:p>
            <a:pPr algn="l"/>
            <a:r>
              <a:rPr lang="zh-TW" altLang="en-US" dirty="0" smtClean="0"/>
              <a:t>工程與社會專題</a:t>
            </a:r>
            <a:r>
              <a:rPr lang="en-US" altLang="zh-TW" dirty="0" smtClean="0"/>
              <a:t>(</a:t>
            </a:r>
            <a:r>
              <a:rPr lang="zh-TW" altLang="en-US" dirty="0" smtClean="0"/>
              <a:t>資訊</a:t>
            </a:r>
            <a:r>
              <a:rPr lang="en-US" altLang="zh-TW" dirty="0" smtClean="0"/>
              <a:t>)</a:t>
            </a:r>
            <a:br>
              <a:rPr lang="en-US" altLang="zh-TW" dirty="0" smtClean="0"/>
            </a:br>
            <a:r>
              <a:rPr lang="zh-TW" altLang="en-US" dirty="0" smtClean="0"/>
              <a:t>    </a:t>
            </a:r>
            <a:r>
              <a:rPr lang="zh-TW" altLang="en-US" sz="2000" dirty="0" smtClean="0"/>
              <a:t>討論議題</a:t>
            </a:r>
            <a:r>
              <a:rPr lang="en-US" altLang="zh-TW" sz="2000" dirty="0" smtClean="0"/>
              <a:t>D</a:t>
            </a:r>
            <a:r>
              <a:rPr lang="en-US" altLang="zh-TW" dirty="0" smtClean="0"/>
              <a:t/>
            </a:r>
            <a:br>
              <a:rPr lang="en-US" altLang="zh-TW" dirty="0" smtClean="0"/>
            </a:br>
            <a:r>
              <a:rPr lang="zh-TW" altLang="en-US" dirty="0" smtClean="0"/>
              <a:t>                                                </a:t>
            </a:r>
            <a:r>
              <a:rPr lang="zh-TW" altLang="en-US" sz="1400" dirty="0" smtClean="0"/>
              <a:t>第四</a:t>
            </a:r>
            <a:r>
              <a:rPr lang="zh-TW" altLang="en-US" sz="1400" dirty="0" smtClean="0"/>
              <a:t>組討論與報告</a:t>
            </a:r>
            <a:endParaRPr lang="zh-TW" altLang="en-US" sz="1400" dirty="0"/>
          </a:p>
        </p:txBody>
      </p:sp>
      <p:sp>
        <p:nvSpPr>
          <p:cNvPr id="3" name="副標題 2"/>
          <p:cNvSpPr>
            <a:spLocks noGrp="1"/>
          </p:cNvSpPr>
          <p:nvPr>
            <p:ph type="subTitle" idx="1"/>
          </p:nvPr>
        </p:nvSpPr>
        <p:spPr>
          <a:xfrm>
            <a:off x="642910" y="1857364"/>
            <a:ext cx="6400800" cy="4786346"/>
          </a:xfrm>
        </p:spPr>
        <p:txBody>
          <a:bodyPr>
            <a:normAutofit/>
          </a:bodyPr>
          <a:lstStyle/>
          <a:p>
            <a:pPr algn="l"/>
            <a:r>
              <a:rPr lang="zh-TW" altLang="en-US" dirty="0" smtClean="0"/>
              <a:t>組員： </a:t>
            </a:r>
            <a:endParaRPr lang="en-US" altLang="zh-TW" dirty="0" smtClean="0"/>
          </a:p>
          <a:p>
            <a:pPr algn="l"/>
            <a:r>
              <a:rPr lang="zh-TW" altLang="en-US" dirty="0" smtClean="0"/>
              <a:t> </a:t>
            </a:r>
            <a:r>
              <a:rPr lang="zh-TW" altLang="en-US" dirty="0" smtClean="0"/>
              <a:t>    班級      </a:t>
            </a:r>
            <a:r>
              <a:rPr lang="zh-TW" altLang="en-US" dirty="0" smtClean="0"/>
              <a:t>學號  </a:t>
            </a:r>
            <a:r>
              <a:rPr lang="zh-TW" altLang="en-US" dirty="0" smtClean="0"/>
              <a:t>   姓名</a:t>
            </a:r>
            <a:endParaRPr lang="en-US" altLang="zh-TW" dirty="0" smtClean="0"/>
          </a:p>
          <a:p>
            <a:pPr algn="l"/>
            <a:r>
              <a:rPr lang="zh-TW" altLang="en-US" dirty="0" smtClean="0"/>
              <a:t> </a:t>
            </a:r>
            <a:r>
              <a:rPr lang="zh-TW" altLang="en-US" dirty="0" smtClean="0"/>
              <a:t>  資工四乙  </a:t>
            </a:r>
            <a:r>
              <a:rPr lang="en-US" altLang="zh-TW" dirty="0" smtClean="0"/>
              <a:t>497G0041</a:t>
            </a:r>
            <a:r>
              <a:rPr lang="zh-TW" altLang="en-US" dirty="0" smtClean="0"/>
              <a:t>  高伍彥</a:t>
            </a:r>
            <a:endParaRPr lang="en-US" altLang="zh-TW" dirty="0" smtClean="0"/>
          </a:p>
          <a:p>
            <a:pPr algn="l"/>
            <a:r>
              <a:rPr lang="zh-TW" altLang="en-US" dirty="0" smtClean="0"/>
              <a:t> </a:t>
            </a:r>
            <a:r>
              <a:rPr lang="zh-TW" altLang="en-US" dirty="0" smtClean="0"/>
              <a:t>  資工四乙  </a:t>
            </a:r>
            <a:r>
              <a:rPr lang="en-US" altLang="zh-TW" dirty="0" smtClean="0"/>
              <a:t>497G0043</a:t>
            </a:r>
            <a:r>
              <a:rPr lang="zh-TW" altLang="en-US" dirty="0" smtClean="0"/>
              <a:t>  許紹沂</a:t>
            </a:r>
            <a:endParaRPr lang="en-US" altLang="zh-TW" dirty="0" smtClean="0"/>
          </a:p>
          <a:p>
            <a:pPr algn="l"/>
            <a:r>
              <a:rPr lang="zh-TW" altLang="en-US" dirty="0" smtClean="0"/>
              <a:t> </a:t>
            </a:r>
            <a:r>
              <a:rPr lang="zh-TW" altLang="en-US" dirty="0" smtClean="0"/>
              <a:t>  資工四乙  </a:t>
            </a:r>
            <a:r>
              <a:rPr lang="en-US" altLang="zh-TW" dirty="0" smtClean="0"/>
              <a:t>497G0053</a:t>
            </a:r>
            <a:r>
              <a:rPr lang="zh-TW" altLang="en-US" dirty="0" smtClean="0"/>
              <a:t>  陳</a:t>
            </a:r>
            <a:r>
              <a:rPr lang="zh-TW" altLang="en-US" dirty="0" smtClean="0"/>
              <a:t>識</a:t>
            </a:r>
            <a:r>
              <a:rPr lang="zh-TW" altLang="en-US" dirty="0" smtClean="0"/>
              <a:t>翔</a:t>
            </a:r>
            <a:endParaRPr lang="en-US" altLang="zh-TW" dirty="0" smtClean="0"/>
          </a:p>
          <a:p>
            <a:pPr algn="l"/>
            <a:r>
              <a:rPr lang="zh-TW" altLang="en-US" dirty="0" smtClean="0"/>
              <a:t>   資工</a:t>
            </a:r>
            <a:r>
              <a:rPr lang="zh-TW" altLang="en-US" dirty="0" smtClean="0"/>
              <a:t>四</a:t>
            </a:r>
            <a:r>
              <a:rPr lang="zh-TW" altLang="en-US" dirty="0" smtClean="0"/>
              <a:t>乙  </a:t>
            </a:r>
            <a:r>
              <a:rPr lang="en-US" altLang="zh-TW" dirty="0" smtClean="0"/>
              <a:t>497G0113</a:t>
            </a:r>
            <a:r>
              <a:rPr lang="zh-TW" altLang="en-US" dirty="0" smtClean="0"/>
              <a:t>  陳義邦</a:t>
            </a:r>
            <a:endParaRPr lang="en-US" altLang="zh-TW" dirty="0" smtClean="0"/>
          </a:p>
          <a:p>
            <a:pPr algn="l"/>
            <a:r>
              <a:rPr lang="zh-TW" altLang="en-US" dirty="0" smtClean="0"/>
              <a:t> </a:t>
            </a:r>
            <a:r>
              <a:rPr lang="zh-TW" altLang="en-US" dirty="0" smtClean="0"/>
              <a:t>  資工四甲  </a:t>
            </a:r>
            <a:r>
              <a:rPr lang="en-US" altLang="zh-TW" dirty="0" smtClean="0"/>
              <a:t>497G0079</a:t>
            </a:r>
            <a:r>
              <a:rPr lang="zh-TW" altLang="en-US" dirty="0" smtClean="0"/>
              <a:t>  陳金村</a:t>
            </a:r>
            <a:endParaRPr lang="en-US" altLang="zh-TW" dirty="0" smtClean="0"/>
          </a:p>
          <a:p>
            <a:pPr algn="l"/>
            <a:r>
              <a:rPr lang="zh-TW" altLang="en-US" dirty="0" smtClean="0"/>
              <a:t> </a:t>
            </a:r>
            <a:r>
              <a:rPr lang="zh-TW" altLang="en-US" dirty="0" smtClean="0"/>
              <a:t>  資工四甲  </a:t>
            </a:r>
            <a:r>
              <a:rPr lang="en-US" altLang="zh-TW" dirty="0" smtClean="0"/>
              <a:t>497G0065</a:t>
            </a:r>
            <a:r>
              <a:rPr lang="zh-TW" altLang="en-US" dirty="0" smtClean="0"/>
              <a:t>  郭</a:t>
            </a:r>
            <a:r>
              <a:rPr lang="zh-TW" altLang="en-US" dirty="0" smtClean="0"/>
              <a:t>蕙瑄</a:t>
            </a:r>
            <a:endParaRPr lang="zh-TW" alt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714348" y="0"/>
            <a:ext cx="7772400" cy="1538286"/>
          </a:xfrm>
        </p:spPr>
        <p:txBody>
          <a:bodyPr/>
          <a:lstStyle/>
          <a:p>
            <a:r>
              <a:rPr lang="zh-TW" altLang="en-US" dirty="0" smtClean="0"/>
              <a:t>討論議題</a:t>
            </a:r>
            <a:br>
              <a:rPr lang="zh-TW" altLang="en-US" dirty="0" smtClean="0"/>
            </a:br>
            <a:endParaRPr lang="zh-TW" altLang="en-US" dirty="0"/>
          </a:p>
        </p:txBody>
      </p:sp>
      <p:sp>
        <p:nvSpPr>
          <p:cNvPr id="3" name="副標題 2"/>
          <p:cNvSpPr>
            <a:spLocks noGrp="1"/>
          </p:cNvSpPr>
          <p:nvPr>
            <p:ph type="subTitle" idx="1"/>
          </p:nvPr>
        </p:nvSpPr>
        <p:spPr>
          <a:xfrm>
            <a:off x="214282" y="857232"/>
            <a:ext cx="8929718" cy="5786478"/>
          </a:xfrm>
        </p:spPr>
        <p:txBody>
          <a:bodyPr/>
          <a:lstStyle/>
          <a:p>
            <a:pPr algn="l"/>
            <a:r>
              <a:rPr lang="en-US" altLang="zh-TW" sz="2000" dirty="0" smtClean="0"/>
              <a:t>1.</a:t>
            </a:r>
            <a:r>
              <a:rPr lang="zh-TW" altLang="en-US" sz="2000" dirty="0" smtClean="0"/>
              <a:t> 此次</a:t>
            </a:r>
            <a:r>
              <a:rPr lang="zh-TW" altLang="en-US" sz="2000" dirty="0" smtClean="0"/>
              <a:t>福島核電廠事故事第二個評為「國際核事件分級」第七級事件的事故，所謂的「國際核事件分級」為何？若是台灣也發生高達七級的事件，台灣可能會變成什麼情況</a:t>
            </a:r>
            <a:r>
              <a:rPr lang="zh-TW" altLang="en-US" sz="2000" dirty="0" smtClean="0"/>
              <a:t>？</a:t>
            </a:r>
            <a:endParaRPr lang="en-US" altLang="zh-TW" sz="2000" dirty="0" smtClean="0"/>
          </a:p>
          <a:p>
            <a:pPr algn="l"/>
            <a:endParaRPr lang="en-US" altLang="zh-TW" sz="2000" dirty="0" smtClean="0"/>
          </a:p>
          <a:p>
            <a:pPr algn="l"/>
            <a:r>
              <a:rPr lang="zh-TW" altLang="en-US" sz="2000" dirty="0" smtClean="0"/>
              <a:t>組員討論內容</a:t>
            </a:r>
            <a:r>
              <a:rPr lang="zh-TW" altLang="en-US" sz="2000" dirty="0" smtClean="0"/>
              <a:t>：</a:t>
            </a:r>
            <a:r>
              <a:rPr lang="zh-TW" altLang="en-US" sz="2000" dirty="0" smtClean="0"/>
              <a:t> </a:t>
            </a:r>
            <a:endParaRPr lang="en-US" altLang="zh-TW" sz="2000" dirty="0" smtClean="0"/>
          </a:p>
          <a:p>
            <a:pPr algn="l"/>
            <a:r>
              <a:rPr lang="en-US" altLang="zh-TW" sz="2000" dirty="0" smtClean="0"/>
              <a:t>(</a:t>
            </a:r>
            <a:r>
              <a:rPr lang="en-US" altLang="zh-TW" sz="2000" dirty="0" smtClean="0"/>
              <a:t>1</a:t>
            </a:r>
            <a:r>
              <a:rPr lang="en-US" altLang="zh-TW" sz="2000" dirty="0" smtClean="0"/>
              <a:t>)</a:t>
            </a:r>
            <a:r>
              <a:rPr lang="zh-TW" altLang="en-US" sz="2000" dirty="0" smtClean="0"/>
              <a:t>國際</a:t>
            </a:r>
            <a:r>
              <a:rPr lang="zh-TW" altLang="en-US" sz="2000" dirty="0" smtClean="0"/>
              <a:t>核與輻射事件分級表（分級表）是由國際原子能機構（</a:t>
            </a:r>
            <a:r>
              <a:rPr lang="en-US" altLang="zh-TW" sz="2000" dirty="0" smtClean="0"/>
              <a:t>IAEA</a:t>
            </a:r>
            <a:r>
              <a:rPr lang="zh-TW" altLang="en-US" sz="2000" dirty="0" smtClean="0"/>
              <a:t>）和經濟合作與發展組織核能機構（經合組織</a:t>
            </a:r>
            <a:r>
              <a:rPr lang="en-US" altLang="zh-TW" sz="2000" dirty="0" smtClean="0"/>
              <a:t>/</a:t>
            </a:r>
            <a:r>
              <a:rPr lang="zh-TW" altLang="en-US" sz="2000" dirty="0" smtClean="0"/>
              <a:t>核能機構）共同推出，分級表是一個適用於以一致的方式向公眾解說核與輻射事件的全球性工具。</a:t>
            </a:r>
          </a:p>
          <a:p>
            <a:pPr algn="l"/>
            <a:r>
              <a:rPr lang="en-US" altLang="zh-TW" sz="2000" dirty="0" smtClean="0"/>
              <a:t>0:</a:t>
            </a:r>
            <a:r>
              <a:rPr lang="zh-TW" altLang="en-US" sz="2000" dirty="0" smtClean="0"/>
              <a:t>偏差現象 </a:t>
            </a:r>
            <a:r>
              <a:rPr lang="en-US" altLang="zh-TW" sz="2000" dirty="0" smtClean="0"/>
              <a:t>1:</a:t>
            </a:r>
            <a:r>
              <a:rPr lang="zh-TW" altLang="en-US" sz="2000" dirty="0" smtClean="0"/>
              <a:t>異常 </a:t>
            </a:r>
            <a:r>
              <a:rPr lang="en-US" altLang="zh-TW" sz="2000" dirty="0" smtClean="0"/>
              <a:t>2:</a:t>
            </a:r>
            <a:r>
              <a:rPr lang="zh-TW" altLang="en-US" sz="2000" dirty="0" smtClean="0"/>
              <a:t>事件 </a:t>
            </a:r>
            <a:r>
              <a:rPr lang="en-US" altLang="zh-TW" sz="2000" dirty="0" smtClean="0"/>
              <a:t>3:</a:t>
            </a:r>
            <a:r>
              <a:rPr lang="zh-TW" altLang="en-US" sz="2000" dirty="0" smtClean="0"/>
              <a:t>嚴重 </a:t>
            </a:r>
            <a:r>
              <a:rPr lang="en-US" altLang="zh-TW" sz="2000" dirty="0" smtClean="0"/>
              <a:t>4:</a:t>
            </a:r>
            <a:r>
              <a:rPr lang="zh-TW" altLang="en-US" sz="2000" dirty="0" smtClean="0"/>
              <a:t>場外無顯著風險 </a:t>
            </a:r>
            <a:r>
              <a:rPr lang="en-US" altLang="zh-TW" sz="2000" dirty="0" smtClean="0"/>
              <a:t>5:</a:t>
            </a:r>
            <a:r>
              <a:rPr lang="zh-TW" altLang="en-US" sz="2000" dirty="0" smtClean="0"/>
              <a:t>具有場外風險 </a:t>
            </a:r>
            <a:r>
              <a:rPr lang="en-US" altLang="zh-TW" sz="2000" dirty="0" smtClean="0"/>
              <a:t>6:</a:t>
            </a:r>
            <a:r>
              <a:rPr lang="zh-TW" altLang="en-US" sz="2000" dirty="0" smtClean="0"/>
              <a:t>重大 </a:t>
            </a:r>
            <a:r>
              <a:rPr lang="en-US" altLang="zh-TW" sz="2000" dirty="0" smtClean="0"/>
              <a:t>7:</a:t>
            </a:r>
            <a:r>
              <a:rPr lang="zh-TW" altLang="en-US" sz="2000" dirty="0" smtClean="0"/>
              <a:t>特大</a:t>
            </a:r>
            <a:endParaRPr lang="en-US" altLang="zh-TW" sz="2000" dirty="0" smtClean="0"/>
          </a:p>
          <a:p>
            <a:pPr algn="l"/>
            <a:r>
              <a:rPr lang="zh-TW" altLang="en-US" sz="2000" dirty="0" smtClean="0"/>
              <a:t>若是台灣也發生高達七級的事件，相信第一時間也會受到全世界的關注，而台灣內部一定會是造成一場大混亂與大轟動，所有的問題在同一時間爆發，到時候就會需要很多的外界來幫忙解決現況，並且把問題及傷害降到最低，人民與政府都應該要緊繃神經，好好面對這一切。</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642910" y="-769143"/>
            <a:ext cx="7772400" cy="1538286"/>
          </a:xfrm>
        </p:spPr>
        <p:txBody>
          <a:bodyPr/>
          <a:lstStyle/>
          <a:p>
            <a:endParaRPr lang="zh-TW" altLang="en-US" dirty="0"/>
          </a:p>
        </p:txBody>
      </p:sp>
      <p:sp>
        <p:nvSpPr>
          <p:cNvPr id="3" name="副標題 2"/>
          <p:cNvSpPr>
            <a:spLocks noGrp="1"/>
          </p:cNvSpPr>
          <p:nvPr>
            <p:ph type="subTitle" idx="1"/>
          </p:nvPr>
        </p:nvSpPr>
        <p:spPr>
          <a:xfrm>
            <a:off x="214282" y="785794"/>
            <a:ext cx="8501122" cy="5000660"/>
          </a:xfrm>
        </p:spPr>
        <p:txBody>
          <a:bodyPr>
            <a:normAutofit/>
          </a:bodyPr>
          <a:lstStyle/>
          <a:p>
            <a:pPr algn="l"/>
            <a:r>
              <a:rPr lang="en-US" altLang="zh-TW" sz="2000" dirty="0" smtClean="0"/>
              <a:t>2.</a:t>
            </a:r>
            <a:r>
              <a:rPr lang="zh-TW" altLang="en-US" sz="2000" dirty="0" smtClean="0"/>
              <a:t> 日本經過地震與核災，資訊資源受到的損害相當的大，為什麼日本可以在資源受限的情況下，短短的時間內就把最新的核災資訊與防範措施傳達給日本的各個國民</a:t>
            </a:r>
            <a:r>
              <a:rPr lang="zh-TW" altLang="en-US" sz="2000" dirty="0" smtClean="0"/>
              <a:t>？</a:t>
            </a:r>
            <a:endParaRPr lang="en-US" altLang="zh-TW" sz="2000" dirty="0" smtClean="0"/>
          </a:p>
          <a:p>
            <a:pPr algn="l"/>
            <a:r>
              <a:rPr lang="zh-TW" altLang="en-US" sz="2000" dirty="0" smtClean="0"/>
              <a:t/>
            </a:r>
            <a:br>
              <a:rPr lang="zh-TW" altLang="en-US" sz="2000" dirty="0" smtClean="0"/>
            </a:br>
            <a:r>
              <a:rPr lang="zh-TW" altLang="en-US" sz="2000" dirty="0" smtClean="0"/>
              <a:t>組員討論內容： </a:t>
            </a:r>
            <a:endParaRPr lang="en-US" altLang="zh-TW" sz="2000" dirty="0" smtClean="0"/>
          </a:p>
          <a:p>
            <a:pPr algn="l"/>
            <a:r>
              <a:rPr lang="en-US" altLang="zh-TW" sz="2000" dirty="0" smtClean="0"/>
              <a:t>(</a:t>
            </a:r>
            <a:r>
              <a:rPr lang="en-US" altLang="zh-TW" sz="2000" dirty="0" smtClean="0"/>
              <a:t>2)</a:t>
            </a:r>
            <a:r>
              <a:rPr lang="zh-TW" altLang="en-US" sz="2000" dirty="0" smtClean="0"/>
              <a:t>因為日本資訊發達，可以馬上把防範措施發簡訊傳送給居民，可能台灣人收到簡訊還以為詐騙集團之類的。</a:t>
            </a:r>
            <a:endParaRPr lang="en-US" altLang="zh-TW" sz="2000" dirty="0" smtClean="0"/>
          </a:p>
          <a:p>
            <a:pPr algn="l"/>
            <a:r>
              <a:rPr lang="en-US" altLang="zh-TW" sz="2000" dirty="0" smtClean="0"/>
              <a:t>2.</a:t>
            </a:r>
            <a:r>
              <a:rPr lang="zh-TW" altLang="en-US" sz="2000" dirty="0" smtClean="0"/>
              <a:t>日本人身處一個每天都發生地震的國家，危機意識深重，正因為這種危機意識，讓日本人做好防災準備，走過一次又一次災難。雖然遭受地震海嘯重挫，但日本人仍不失團結、守禮、守紀律和尊重互助的價值觀。東京地鐵站和便利店都是長長人龍，每個人靜靜地等候，沒有插隊、沒有搶劫、沒有互相指責。學校禮堂是災民的安心避難所，抬頭可見堅固瓦樑，沒有人會懷疑是豆腐渣。</a:t>
            </a:r>
            <a:endParaRPr lang="en-US" altLang="zh-TW" sz="2000"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642910" y="-1071594"/>
            <a:ext cx="7772400" cy="1538286"/>
          </a:xfrm>
        </p:spPr>
        <p:txBody>
          <a:bodyPr/>
          <a:lstStyle/>
          <a:p>
            <a:endParaRPr lang="zh-TW" altLang="en-US" dirty="0"/>
          </a:p>
        </p:txBody>
      </p:sp>
      <p:sp>
        <p:nvSpPr>
          <p:cNvPr id="3" name="副標題 2"/>
          <p:cNvSpPr>
            <a:spLocks noGrp="1"/>
          </p:cNvSpPr>
          <p:nvPr>
            <p:ph type="subTitle" idx="1"/>
          </p:nvPr>
        </p:nvSpPr>
        <p:spPr>
          <a:xfrm>
            <a:off x="214282" y="285728"/>
            <a:ext cx="8715436" cy="6143668"/>
          </a:xfrm>
        </p:spPr>
        <p:txBody>
          <a:bodyPr>
            <a:normAutofit/>
          </a:bodyPr>
          <a:lstStyle/>
          <a:p>
            <a:pPr algn="l"/>
            <a:r>
              <a:rPr lang="en-US" altLang="zh-TW" sz="2000" dirty="0" smtClean="0"/>
              <a:t>3.</a:t>
            </a:r>
            <a:r>
              <a:rPr lang="zh-TW" altLang="en-US" sz="2000" dirty="0" smtClean="0"/>
              <a:t> 在各種資源受限制的情況下，日本民眾挺身而出，自行架設傳統線路電話供給民眾打電話報平安。身為資訊工程系的我們，若遇到類似災害，我們可以提供什麼技術工程，與什麼服務，來嘗試著分擔解決民眾的問題？</a:t>
            </a:r>
          </a:p>
          <a:p>
            <a:pPr algn="l"/>
            <a:endParaRPr lang="en-US" altLang="zh-TW" sz="2000" dirty="0" smtClean="0"/>
          </a:p>
          <a:p>
            <a:pPr algn="l"/>
            <a:r>
              <a:rPr lang="zh-TW" altLang="en-US" sz="2000" dirty="0" smtClean="0"/>
              <a:t>組員討論內容： </a:t>
            </a:r>
            <a:endParaRPr lang="en-US" altLang="zh-TW" sz="2000" dirty="0" smtClean="0"/>
          </a:p>
          <a:p>
            <a:pPr algn="l"/>
            <a:r>
              <a:rPr lang="en-US" altLang="zh-TW" sz="2000" dirty="0" smtClean="0"/>
              <a:t>(3)</a:t>
            </a:r>
            <a:r>
              <a:rPr lang="zh-TW" altLang="en-US" sz="2000" dirty="0" smtClean="0"/>
              <a:t>我們可以提供小型網路來幫助他們，或者在網站建立一個網站讓那些家屬留言讓全世界看到</a:t>
            </a:r>
            <a:r>
              <a:rPr lang="zh-TW" altLang="en-US" sz="2000" dirty="0" smtClean="0"/>
              <a:t>。</a:t>
            </a:r>
            <a:endParaRPr lang="en-US" altLang="zh-TW" sz="2000" dirty="0" smtClean="0"/>
          </a:p>
          <a:p>
            <a:pPr algn="l"/>
            <a:r>
              <a:rPr lang="en-US" altLang="zh-TW" sz="2000" dirty="0" smtClean="0">
                <a:hlinkClick r:id="rId2"/>
              </a:rPr>
              <a:t>http</a:t>
            </a:r>
            <a:r>
              <a:rPr lang="en-US" altLang="zh-TW" sz="2000" dirty="0" smtClean="0">
                <a:hlinkClick r:id="rId2"/>
              </a:rPr>
              <a:t>://sandbox.sahana.tw/</a:t>
            </a:r>
            <a:r>
              <a:rPr lang="zh-TW" altLang="en-US" sz="2000" dirty="0" smtClean="0"/>
              <a:t>   可協助解決災後大規模的人道問題，包括受災人口通報統計、物資捐贈、庫存、媒合管理及志工與專案管理等</a:t>
            </a:r>
            <a:r>
              <a:rPr lang="zh-TW" altLang="en-US" sz="2000" dirty="0" smtClean="0"/>
              <a:t>。</a:t>
            </a:r>
            <a:endParaRPr lang="en-US" altLang="zh-TW" sz="2000" dirty="0" smtClean="0"/>
          </a:p>
          <a:p>
            <a:pPr algn="l"/>
            <a:r>
              <a:rPr lang="en-US" altLang="zh-TW" sz="2000" dirty="0" smtClean="0"/>
              <a:t>3.</a:t>
            </a:r>
            <a:r>
              <a:rPr lang="zh-TW" altLang="en-US" sz="2000" dirty="0" smtClean="0"/>
              <a:t>現在的網路非常發達，尤其是</a:t>
            </a:r>
            <a:r>
              <a:rPr lang="en-US" altLang="zh-TW" sz="2000" dirty="0" err="1" smtClean="0"/>
              <a:t>facebook</a:t>
            </a:r>
            <a:r>
              <a:rPr lang="zh-TW" altLang="en-US" sz="2000" dirty="0" smtClean="0"/>
              <a:t>可以創辦一個社團，讓各位網友知道日本需要我們的援手</a:t>
            </a:r>
            <a:r>
              <a:rPr lang="zh-TW" altLang="en-US" sz="2000" dirty="0" smtClean="0"/>
              <a:t>。</a:t>
            </a:r>
            <a:endParaRPr lang="en-US" altLang="zh-TW" sz="2000" dirty="0" smtClean="0"/>
          </a:p>
          <a:p>
            <a:pPr algn="l"/>
            <a:r>
              <a:rPr lang="zh-TW" altLang="en-US" sz="2000" dirty="0" smtClean="0"/>
              <a:t>要是真的遇到類似災害，除了可以發揮自己的專業知識及專長來幫助人之外，我們覺得是大家有錢出錢，有力出力，也可以多方面支援，要的人力，物力，都是非常重要的資源，要試著去跳脫技術工程這一塊，其實也有很多地方是我們可以出錢出力去幫忙的，大家共同目標只有一個，就是更快的解決問題及幫助需要幫助的人。</a:t>
            </a:r>
            <a:endParaRPr lang="zh-TW" altLang="en-US" sz="20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642910" y="-769143"/>
            <a:ext cx="7772400" cy="1538286"/>
          </a:xfrm>
        </p:spPr>
        <p:txBody>
          <a:bodyPr/>
          <a:lstStyle/>
          <a:p>
            <a:endParaRPr lang="zh-TW" altLang="en-US" dirty="0"/>
          </a:p>
        </p:txBody>
      </p:sp>
      <p:sp>
        <p:nvSpPr>
          <p:cNvPr id="3" name="副標題 2"/>
          <p:cNvSpPr>
            <a:spLocks noGrp="1"/>
          </p:cNvSpPr>
          <p:nvPr>
            <p:ph type="subTitle" idx="1"/>
          </p:nvPr>
        </p:nvSpPr>
        <p:spPr>
          <a:xfrm>
            <a:off x="285720" y="285728"/>
            <a:ext cx="8572560" cy="6143668"/>
          </a:xfrm>
        </p:spPr>
        <p:txBody>
          <a:bodyPr>
            <a:normAutofit/>
          </a:bodyPr>
          <a:lstStyle/>
          <a:p>
            <a:pPr algn="l"/>
            <a:r>
              <a:rPr lang="en-US" altLang="zh-TW" sz="2000" dirty="0" smtClean="0"/>
              <a:t>4.</a:t>
            </a:r>
            <a:r>
              <a:rPr lang="zh-TW" altLang="en-US" sz="2000" dirty="0" smtClean="0"/>
              <a:t> 多名網友再</a:t>
            </a:r>
            <a:r>
              <a:rPr lang="en-US" altLang="zh-TW" sz="2000" dirty="0" err="1" smtClean="0"/>
              <a:t>Facebook</a:t>
            </a:r>
            <a:r>
              <a:rPr lang="zh-TW" altLang="en-US" sz="2000" dirty="0" smtClean="0"/>
              <a:t>呼籲「希望大家盡量減少去日本的網頁，把頻寬留給日本市民使用」請使用自己的觀念與知識嘗試解說正確性為何？</a:t>
            </a:r>
          </a:p>
          <a:p>
            <a:pPr algn="l"/>
            <a:endParaRPr lang="en-US" altLang="zh-TW" sz="2000" dirty="0" smtClean="0"/>
          </a:p>
          <a:p>
            <a:pPr algn="l"/>
            <a:r>
              <a:rPr lang="zh-TW" altLang="en-US" sz="2000" dirty="0" smtClean="0"/>
              <a:t>組員討論內容</a:t>
            </a:r>
            <a:r>
              <a:rPr lang="zh-TW" altLang="en-US" sz="2000" dirty="0" smtClean="0"/>
              <a:t>：</a:t>
            </a:r>
            <a:endParaRPr lang="en-US" altLang="zh-TW" sz="2000" dirty="0" smtClean="0"/>
          </a:p>
          <a:p>
            <a:pPr algn="l"/>
            <a:r>
              <a:rPr lang="en-US" altLang="zh-TW" sz="2000" dirty="0" smtClean="0"/>
              <a:t>(4)</a:t>
            </a:r>
            <a:r>
              <a:rPr lang="zh-TW" altLang="en-US" sz="2000" dirty="0" smtClean="0"/>
              <a:t>不正確，因為沒差吧上網是大家的自由，這樣才能知道日本的最新狀況再加以幫助他們</a:t>
            </a:r>
            <a:r>
              <a:rPr lang="zh-TW" altLang="en-US" sz="2000" dirty="0" smtClean="0"/>
              <a:t>阿</a:t>
            </a:r>
            <a:endParaRPr lang="en-US" altLang="zh-TW" sz="2000" dirty="0" smtClean="0"/>
          </a:p>
          <a:p>
            <a:pPr algn="l"/>
            <a:r>
              <a:rPr lang="en-US" altLang="zh-TW" sz="2000" dirty="0" smtClean="0"/>
              <a:t>4.</a:t>
            </a:r>
            <a:r>
              <a:rPr lang="zh-TW" altLang="en-US" sz="2000" dirty="0" smtClean="0"/>
              <a:t>台灣連線至日本當地的總頻寬約</a:t>
            </a:r>
            <a:r>
              <a:rPr lang="en-US" altLang="zh-TW" sz="2000" dirty="0" smtClean="0"/>
              <a:t>80Gbps (</a:t>
            </a:r>
            <a:r>
              <a:rPr lang="zh-TW" altLang="en-US" sz="2000" dirty="0" smtClean="0"/>
              <a:t>出處</a:t>
            </a:r>
            <a:r>
              <a:rPr lang="en-US" altLang="zh-TW" sz="2000" dirty="0" smtClean="0"/>
              <a:t>)</a:t>
            </a:r>
            <a:r>
              <a:rPr lang="zh-TW" altLang="en-US" sz="2000" dirty="0" smtClean="0"/>
              <a:t>，目前斷裂的海底電纜也只會影響台日之間的通訊，但以流量看來影響不大。</a:t>
            </a:r>
          </a:p>
          <a:p>
            <a:pPr algn="l"/>
            <a:r>
              <a:rPr lang="zh-TW" altLang="en-US" sz="2000" dirty="0" smtClean="0"/>
              <a:t>社會秩序維護法 第六十三條（妨害安寧秩序之處罰</a:t>
            </a:r>
            <a:r>
              <a:rPr lang="en-US" altLang="zh-TW" sz="2000" dirty="0" smtClean="0"/>
              <a:t>1</a:t>
            </a:r>
            <a:r>
              <a:rPr lang="zh-TW" altLang="en-US" sz="2000" dirty="0" smtClean="0"/>
              <a:t>）五、散佈謠言，足以影響公共之安寧者。處三日以下拘留或新臺幣三萬元以下罰緩。</a:t>
            </a:r>
          </a:p>
          <a:p>
            <a:pPr algn="l"/>
            <a:r>
              <a:rPr lang="en-US" altLang="zh-TW" sz="2000" dirty="0" smtClean="0"/>
              <a:t>4.</a:t>
            </a:r>
            <a:r>
              <a:rPr lang="zh-TW" altLang="en-US" sz="2000" dirty="0" smtClean="0"/>
              <a:t>我們的頻寬速度跟日本的頻寬速度根本不能比，就算頻寬都讓給日本對他們的上網速度因該</a:t>
            </a:r>
            <a:r>
              <a:rPr lang="zh-TW" altLang="en-US" sz="2000" dirty="0" smtClean="0"/>
              <a:t>不會影響太多，</a:t>
            </a:r>
            <a:r>
              <a:rPr lang="zh-TW" altLang="en-US" sz="2000" dirty="0" smtClean="0"/>
              <a:t>而且我們也可以</a:t>
            </a:r>
            <a:r>
              <a:rPr lang="zh-TW" altLang="en-US" sz="2000" dirty="0" smtClean="0"/>
              <a:t>上網去得知</a:t>
            </a:r>
            <a:r>
              <a:rPr lang="zh-TW" altLang="en-US" sz="2000" dirty="0" smtClean="0"/>
              <a:t>日本現在的災情</a:t>
            </a:r>
            <a:r>
              <a:rPr lang="zh-TW" altLang="en-US" sz="2000" dirty="0" smtClean="0"/>
              <a:t>。</a:t>
            </a:r>
            <a:endParaRPr lang="en-US" altLang="zh-TW" sz="2000" dirty="0" smtClean="0"/>
          </a:p>
          <a:p>
            <a:pPr algn="l"/>
            <a:r>
              <a:rPr lang="zh-TW" altLang="en-US" sz="2000" dirty="0" smtClean="0"/>
              <a:t>組員們都提出了很多</a:t>
            </a:r>
            <a:r>
              <a:rPr lang="zh-TW" altLang="en-US" sz="2000" dirty="0" smtClean="0"/>
              <a:t>的</a:t>
            </a:r>
            <a:r>
              <a:rPr lang="zh-TW" altLang="en-US" sz="2000" dirty="0" smtClean="0"/>
              <a:t>想法，我們的結論就是，這個舉動其實沒有太大的幫助以及效益，大家應該是因為災情來的快又嚴重，失去了原本的理智而亂了陣腳，其實要有效幫助日本災情有更多更好的方式及管道可以幫助，大家可以不用去太在意，應該要多注意身邊的資訊</a:t>
            </a:r>
            <a:r>
              <a:rPr lang="zh-TW" altLang="en-US" sz="2000" dirty="0" smtClean="0"/>
              <a:t>。</a:t>
            </a:r>
            <a:r>
              <a:rPr lang="en-US" altLang="zh-TW" sz="2000" dirty="0" smtClean="0"/>
              <a:t>(</a:t>
            </a:r>
            <a:r>
              <a:rPr lang="zh-TW" altLang="en-US" sz="2000" dirty="0" smtClean="0"/>
              <a:t>例</a:t>
            </a:r>
            <a:r>
              <a:rPr lang="zh-TW" altLang="en-US" sz="2000" dirty="0" smtClean="0"/>
              <a:t>：電視新聞</a:t>
            </a:r>
            <a:r>
              <a:rPr lang="en-US" altLang="zh-TW" sz="2000" dirty="0" smtClean="0"/>
              <a:t>)</a:t>
            </a:r>
            <a:endParaRPr lang="zh-TW" altLang="en-US" sz="20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357158" y="-1071594"/>
            <a:ext cx="7772400" cy="1538286"/>
          </a:xfrm>
        </p:spPr>
        <p:txBody>
          <a:bodyPr/>
          <a:lstStyle/>
          <a:p>
            <a:endParaRPr lang="zh-TW" altLang="en-US" dirty="0"/>
          </a:p>
        </p:txBody>
      </p:sp>
      <p:sp>
        <p:nvSpPr>
          <p:cNvPr id="3" name="副標題 2"/>
          <p:cNvSpPr>
            <a:spLocks noGrp="1"/>
          </p:cNvSpPr>
          <p:nvPr>
            <p:ph type="subTitle" idx="1"/>
          </p:nvPr>
        </p:nvSpPr>
        <p:spPr>
          <a:xfrm>
            <a:off x="214282" y="214290"/>
            <a:ext cx="8786874" cy="6429420"/>
          </a:xfrm>
        </p:spPr>
        <p:txBody>
          <a:bodyPr>
            <a:normAutofit lnSpcReduction="10000"/>
          </a:bodyPr>
          <a:lstStyle/>
          <a:p>
            <a:pPr algn="l"/>
            <a:r>
              <a:rPr lang="en-US" altLang="zh-TW" sz="2000" dirty="0" smtClean="0"/>
              <a:t>5.</a:t>
            </a:r>
            <a:r>
              <a:rPr lang="zh-TW" altLang="en-US" sz="2000" dirty="0" smtClean="0"/>
              <a:t> 經過這次日本核災事件，了解核災的恐怖後，對於我們一座小小的台灣目前就有三座核能發電廠正在運作中，許多民眾開始覺得應該要減少核能發電廠的數量，達到安全的節能減碳。小組討論有何看法</a:t>
            </a:r>
            <a:r>
              <a:rPr lang="zh-TW" altLang="en-US" sz="2000" dirty="0" smtClean="0"/>
              <a:t>？</a:t>
            </a:r>
            <a:endParaRPr lang="en-US" altLang="zh-TW" sz="2000" dirty="0" smtClean="0"/>
          </a:p>
          <a:p>
            <a:pPr algn="l"/>
            <a:endParaRPr lang="en-US" altLang="zh-TW" sz="2000" dirty="0" smtClean="0"/>
          </a:p>
          <a:p>
            <a:pPr algn="l"/>
            <a:r>
              <a:rPr lang="zh-TW" altLang="en-US" sz="2000" dirty="0" smtClean="0"/>
              <a:t>組員討論內容：</a:t>
            </a:r>
            <a:endParaRPr lang="en-US" altLang="zh-TW" sz="2000" dirty="0" smtClean="0"/>
          </a:p>
          <a:p>
            <a:pPr algn="l"/>
            <a:r>
              <a:rPr lang="en-US" altLang="zh-TW" sz="2000" dirty="0" smtClean="0"/>
              <a:t>(5)</a:t>
            </a:r>
            <a:r>
              <a:rPr lang="zh-TW" altLang="en-US" sz="2000" dirty="0" smtClean="0"/>
              <a:t>是的，如果台灣</a:t>
            </a:r>
            <a:r>
              <a:rPr lang="en-US" altLang="zh-TW" sz="2000" dirty="0" smtClean="0"/>
              <a:t>3</a:t>
            </a:r>
            <a:r>
              <a:rPr lang="zh-TW" altLang="en-US" sz="2000" dirty="0" smtClean="0"/>
              <a:t>座核電廠都有問題可以說台灣都沒有電，在加上有輻射的危險真的很可怕</a:t>
            </a:r>
            <a:r>
              <a:rPr lang="zh-TW" altLang="en-US" sz="2000" dirty="0" smtClean="0"/>
              <a:t>。</a:t>
            </a:r>
            <a:endParaRPr lang="en-US" altLang="zh-TW" sz="2000" dirty="0" smtClean="0"/>
          </a:p>
          <a:p>
            <a:pPr algn="l"/>
            <a:r>
              <a:rPr lang="en-US" altLang="zh-TW" sz="2000" dirty="0" smtClean="0"/>
              <a:t>5</a:t>
            </a:r>
            <a:r>
              <a:rPr lang="en-US" altLang="zh-TW" sz="2000" dirty="0" smtClean="0"/>
              <a:t>. </a:t>
            </a:r>
            <a:r>
              <a:rPr lang="zh-TW" altLang="en-US" sz="2000" dirty="0" smtClean="0"/>
              <a:t>縱使發生「冷卻水流失事故」，我國核電廠也具有幾套緊急爐心冷卻系統，會按設定好的程序，自動把水注入反應爐中，避免燃料護套損壞而造成輻射物質逸出。</a:t>
            </a:r>
          </a:p>
          <a:p>
            <a:pPr algn="l"/>
            <a:r>
              <a:rPr lang="zh-TW" altLang="en-US" sz="2000" dirty="0" smtClean="0"/>
              <a:t>目前核一廠反應爐共使用四○五束燃料棒、核二使用六二四束燃料棒、核三廠使用約一七五束燃料棒。至於「注入冷卻水」，是藉由圍繞在爐邊固定、封閉管線中的液體，與戶外的海水不斷進行熱交換，藉由流速的大小控制來降低溫度下降的速率，若整個停爐，爐內溫度須降至一百度Ｃ以下。</a:t>
            </a:r>
          </a:p>
          <a:p>
            <a:pPr algn="l"/>
            <a:r>
              <a:rPr lang="zh-TW" altLang="en-US" sz="2000" dirty="0" smtClean="0"/>
              <a:t>台電指出，一旦核電廠有異常狀況發生，控制棒便被迅速插入反應爐爐心，已吸收中子停止分裂反應，這就是「急停（俗稱跳機）」。此時須啟動冷卻水時，流量多寡是依據反應爐停止的程度、天數而定，電腦會自動計算出若要冷卻現有的反應爐熱量，需要以多少量的冷卻水來將熱能帶走，冷卻水溫度通常在五、六十度Ｃ。</a:t>
            </a:r>
          </a:p>
          <a:p>
            <a:pPr algn="l"/>
            <a:r>
              <a:rPr lang="zh-TW" altLang="en-US" sz="2000" dirty="0" smtClean="0"/>
              <a:t>不過原能會核能管制處處長陳宜彬也表示，如果地震太大，造成核電廠層層防護都失效，最終也難逃與日本核電廠相同的命運！</a:t>
            </a:r>
          </a:p>
          <a:p>
            <a:pPr algn="l"/>
            <a:endParaRPr lang="zh-TW" altLang="en-US" sz="2000" dirty="0" smtClean="0"/>
          </a:p>
          <a:p>
            <a:pPr algn="l"/>
            <a:endParaRPr lang="zh-TW" altLang="en-US" sz="20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642910" y="-1000156"/>
            <a:ext cx="7772400" cy="1538286"/>
          </a:xfrm>
        </p:spPr>
        <p:txBody>
          <a:bodyPr/>
          <a:lstStyle/>
          <a:p>
            <a:endParaRPr lang="zh-TW" altLang="en-US" dirty="0"/>
          </a:p>
        </p:txBody>
      </p:sp>
      <p:sp>
        <p:nvSpPr>
          <p:cNvPr id="3" name="副標題 2"/>
          <p:cNvSpPr>
            <a:spLocks noGrp="1"/>
          </p:cNvSpPr>
          <p:nvPr>
            <p:ph type="subTitle" idx="1"/>
          </p:nvPr>
        </p:nvSpPr>
        <p:spPr>
          <a:xfrm>
            <a:off x="214282" y="214290"/>
            <a:ext cx="8715436" cy="6286544"/>
          </a:xfrm>
        </p:spPr>
        <p:txBody>
          <a:bodyPr>
            <a:normAutofit/>
          </a:bodyPr>
          <a:lstStyle/>
          <a:p>
            <a:pPr algn="l"/>
            <a:r>
              <a:rPr lang="en-US" altLang="zh-TW" sz="2000" dirty="0" smtClean="0"/>
              <a:t>6.</a:t>
            </a:r>
            <a:r>
              <a:rPr lang="zh-TW" altLang="en-US" sz="2000" dirty="0" smtClean="0"/>
              <a:t> 對於日本這次核能事件，有人認為是天然災害，有人認為是人為的科技災害，小組的看法為何？是否其實日本是可以避免這樣的科技災害發生？我們台灣應該要怎麼樣做為借鏡</a:t>
            </a:r>
            <a:r>
              <a:rPr lang="zh-TW" altLang="en-US" sz="2000" dirty="0" smtClean="0"/>
              <a:t>？</a:t>
            </a:r>
            <a:endParaRPr lang="en-US" altLang="zh-TW" sz="2000" dirty="0" smtClean="0"/>
          </a:p>
          <a:p>
            <a:pPr algn="l"/>
            <a:endParaRPr lang="en-US" altLang="zh-TW" sz="2000" dirty="0" smtClean="0"/>
          </a:p>
          <a:p>
            <a:pPr algn="l"/>
            <a:r>
              <a:rPr lang="zh-TW" altLang="en-US" sz="2000" dirty="0" smtClean="0"/>
              <a:t>組員討論內容：</a:t>
            </a:r>
            <a:endParaRPr lang="en-US" altLang="zh-TW" sz="2000" dirty="0" smtClean="0"/>
          </a:p>
          <a:p>
            <a:pPr algn="l"/>
            <a:r>
              <a:rPr lang="en-US" altLang="zh-TW" sz="2000" dirty="0" smtClean="0"/>
              <a:t>(6)</a:t>
            </a:r>
            <a:r>
              <a:rPr lang="zh-TW" altLang="en-US" sz="2000" dirty="0" smtClean="0"/>
              <a:t>我們認為是科技的災害更加是人為的傷害，</a:t>
            </a:r>
            <a:r>
              <a:rPr lang="zh-TW" altLang="en-US" sz="2000" dirty="0" smtClean="0"/>
              <a:t>日本人就是對</a:t>
            </a:r>
            <a:r>
              <a:rPr lang="zh-TW" altLang="en-US" sz="2000" dirty="0" smtClean="0"/>
              <a:t>自己那麼有自信所以才會發生這樣的災害，所以是可避免科技災害的，我們台灣人不可以對自己的核電廠那麼有自信應該要有全方位想法以及定期檢查，不可太過自大說一定不會發生問題</a:t>
            </a:r>
            <a:r>
              <a:rPr lang="zh-TW" altLang="en-US" sz="2000" dirty="0" smtClean="0"/>
              <a:t>。</a:t>
            </a:r>
            <a:endParaRPr lang="en-US" altLang="zh-TW" sz="2000" dirty="0" smtClean="0"/>
          </a:p>
          <a:p>
            <a:pPr algn="l"/>
            <a:r>
              <a:rPr lang="en-US" altLang="zh-TW" sz="2000" dirty="0" smtClean="0"/>
              <a:t>6.</a:t>
            </a:r>
            <a:r>
              <a:rPr lang="zh-TW" altLang="en-US" sz="2000" dirty="0" smtClean="0"/>
              <a:t>專家解釋說，日本這次強震是由太平洋板塊在日本海溝俯衝入日本下方，並向西侵入歐亞板塊造成的。太平洋板塊每年相對於北美板塊向西運動幾個釐米，正是運動過程中的能量釋放導致了這次大地震。地質專家認為，本次地震震級達到芮氏</a:t>
            </a:r>
            <a:r>
              <a:rPr lang="en-US" altLang="zh-TW" sz="2000" dirty="0" smtClean="0"/>
              <a:t>8.9</a:t>
            </a:r>
            <a:r>
              <a:rPr lang="zh-TW" altLang="en-US" sz="2000" dirty="0" smtClean="0"/>
              <a:t>級，是過去</a:t>
            </a:r>
            <a:r>
              <a:rPr lang="en-US" altLang="zh-TW" sz="2000" dirty="0" smtClean="0"/>
              <a:t>100</a:t>
            </a:r>
            <a:r>
              <a:rPr lang="zh-TW" altLang="en-US" sz="2000" dirty="0" smtClean="0"/>
              <a:t>年中的第</a:t>
            </a:r>
            <a:r>
              <a:rPr lang="en-US" altLang="zh-TW" sz="2000" dirty="0" smtClean="0"/>
              <a:t>5</a:t>
            </a:r>
            <a:r>
              <a:rPr lang="zh-TW" altLang="en-US" sz="2000" dirty="0" smtClean="0"/>
              <a:t>大地震</a:t>
            </a:r>
            <a:r>
              <a:rPr lang="zh-TW" altLang="en-US" sz="2000" dirty="0" smtClean="0"/>
              <a:t>。</a:t>
            </a:r>
            <a:endParaRPr lang="en-US" altLang="zh-TW" sz="2000" dirty="0" smtClean="0"/>
          </a:p>
          <a:p>
            <a:pPr algn="l"/>
            <a:r>
              <a:rPr lang="en-US" altLang="zh-TW" sz="2000" dirty="0" smtClean="0"/>
              <a:t>6.</a:t>
            </a:r>
            <a:r>
              <a:rPr lang="zh-TW" altLang="en-US" sz="2000" dirty="0" smtClean="0"/>
              <a:t>天災或許無法避免，但科技災害就可以做一些防範的措施，既然知道這項科技會有危險，那是不是因該做出一些防範措施，有了這次日本的災情，我們台灣更因該定期檢查以及督促這幾座核電廠才能有更好的防範措施</a:t>
            </a:r>
            <a:r>
              <a:rPr lang="zh-TW" altLang="en-US" sz="2000" dirty="0" smtClean="0"/>
              <a:t>。</a:t>
            </a:r>
            <a:endParaRPr lang="en-US" altLang="zh-TW" sz="2000" dirty="0" smtClean="0"/>
          </a:p>
          <a:p>
            <a:pPr algn="l"/>
            <a:endParaRPr lang="zh-TW" altLang="en-US" sz="2000" dirty="0" smtClean="0"/>
          </a:p>
          <a:p>
            <a:pPr algn="l"/>
            <a:endParaRPr lang="zh-TW" altLang="en-US" sz="20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571472" y="-1214470"/>
            <a:ext cx="7772400" cy="1538286"/>
          </a:xfrm>
        </p:spPr>
        <p:txBody>
          <a:bodyPr/>
          <a:lstStyle/>
          <a:p>
            <a:endParaRPr lang="zh-TW" altLang="en-US" dirty="0"/>
          </a:p>
        </p:txBody>
      </p:sp>
      <p:sp>
        <p:nvSpPr>
          <p:cNvPr id="3" name="副標題 2"/>
          <p:cNvSpPr>
            <a:spLocks noGrp="1"/>
          </p:cNvSpPr>
          <p:nvPr>
            <p:ph type="subTitle" idx="1"/>
          </p:nvPr>
        </p:nvSpPr>
        <p:spPr>
          <a:xfrm>
            <a:off x="214282" y="285728"/>
            <a:ext cx="8715436" cy="6286544"/>
          </a:xfrm>
        </p:spPr>
        <p:txBody>
          <a:bodyPr>
            <a:normAutofit/>
          </a:bodyPr>
          <a:lstStyle/>
          <a:p>
            <a:pPr algn="l"/>
            <a:r>
              <a:rPr lang="en-US" altLang="zh-TW" sz="2000" dirty="0" smtClean="0"/>
              <a:t>7.</a:t>
            </a:r>
            <a:r>
              <a:rPr lang="zh-TW" altLang="en-US" sz="2000" dirty="0" smtClean="0"/>
              <a:t> 在供電不足的情況下，日本政府選擇各地區輪流停電的方式供給電源，每次停電範圍約為</a:t>
            </a:r>
            <a:r>
              <a:rPr lang="en-US" altLang="zh-TW" sz="2000" dirty="0" smtClean="0"/>
              <a:t>150</a:t>
            </a:r>
            <a:r>
              <a:rPr lang="zh-TW" altLang="en-US" sz="2000" dirty="0" smtClean="0"/>
              <a:t>萬戶家庭，時間約</a:t>
            </a:r>
            <a:r>
              <a:rPr lang="en-US" altLang="zh-TW" sz="2000" dirty="0" smtClean="0"/>
              <a:t>3</a:t>
            </a:r>
            <a:r>
              <a:rPr lang="zh-TW" altLang="en-US" sz="2000" dirty="0" smtClean="0"/>
              <a:t>小時。對於這樣的決策有何看法？若是你會想出什麼方法解決供電問題</a:t>
            </a:r>
            <a:r>
              <a:rPr lang="zh-TW" altLang="en-US" sz="2000" dirty="0" smtClean="0"/>
              <a:t>？</a:t>
            </a:r>
            <a:endParaRPr lang="en-US" altLang="zh-TW" sz="2000" dirty="0" smtClean="0"/>
          </a:p>
          <a:p>
            <a:pPr algn="l"/>
            <a:endParaRPr lang="en-US" altLang="zh-TW" sz="2000" dirty="0" smtClean="0"/>
          </a:p>
          <a:p>
            <a:pPr algn="l"/>
            <a:r>
              <a:rPr lang="zh-TW" altLang="en-US" sz="2000" dirty="0" smtClean="0"/>
              <a:t>組員討論內容：</a:t>
            </a:r>
            <a:endParaRPr lang="en-US" altLang="zh-TW" sz="2000" dirty="0" smtClean="0"/>
          </a:p>
          <a:p>
            <a:pPr algn="l"/>
            <a:r>
              <a:rPr lang="en-US" altLang="zh-TW" sz="2000" dirty="0" smtClean="0"/>
              <a:t>(7)</a:t>
            </a:r>
            <a:r>
              <a:rPr lang="zh-TW" altLang="en-US" sz="2000" dirty="0" smtClean="0"/>
              <a:t>不錯，我覺得點蠟燭會更不錯給真正有需要的用戶電力才是最佳選擇，點蠟燭也很浪漫</a:t>
            </a:r>
            <a:r>
              <a:rPr lang="zh-TW" altLang="en-US" sz="2000" dirty="0" smtClean="0"/>
              <a:t>。</a:t>
            </a:r>
            <a:endParaRPr lang="en-US" altLang="zh-TW" sz="2000" dirty="0" smtClean="0"/>
          </a:p>
          <a:p>
            <a:r>
              <a:rPr lang="en-US" altLang="zh-TW" sz="2000" dirty="0" smtClean="0"/>
              <a:t>7.</a:t>
            </a:r>
            <a:r>
              <a:rPr lang="zh-TW" altLang="en-US" sz="2000" dirty="0" smtClean="0"/>
              <a:t>日本城市很多大樓電梯沒有備用發電設施，一旦停電，電梯會停止運行，如果是高層公寓，也會給居民、特別是老弱者的日常生活造成諸多不便。</a:t>
            </a:r>
          </a:p>
          <a:p>
            <a:r>
              <a:rPr lang="zh-TW" altLang="en-US" sz="2000" dirty="0" smtClean="0"/>
              <a:t>要解決輪流停電問題，購置可長期發電的備用發電機是一種選擇，但這樣一來，燃油供應又會出現缺口。東京中央區一家加油站在地震後規定每位顧客限購２０升汽油和煤油，即使這樣，這家加油站可供銷售的油也越來越少。</a:t>
            </a:r>
          </a:p>
          <a:p>
            <a:pPr algn="l"/>
            <a:r>
              <a:rPr lang="en-US" altLang="zh-TW" sz="2000" dirty="0" smtClean="0"/>
              <a:t>7.</a:t>
            </a:r>
            <a:r>
              <a:rPr lang="zh-TW" altLang="en-US" sz="2000" dirty="0" smtClean="0"/>
              <a:t>我覺得輪流使用電這個方法很好，而且大家都很公平都只能使用三小時，剛好可以節約能源。</a:t>
            </a:r>
          </a:p>
          <a:p>
            <a:pPr algn="l"/>
            <a:r>
              <a:rPr lang="zh-TW" altLang="en-US" sz="2000" dirty="0" smtClean="0"/>
              <a:t>其實這個問題應該不能牽扯到公平性質，雖然大家會覺得這樣子很公平，可是其實暗地裡卻是非常不公平的，解決重點應該是要給，真正需要用電的人來使用更多的電力，這樣才可以解決大問題，必須要做好能源的分配以及供應，可以讓很多的企業以及家庭都持續的運作下去。</a:t>
            </a:r>
            <a:endParaRPr lang="zh-TW" altLang="en-US" sz="20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p:txBody>
          <a:bodyPr/>
          <a:lstStyle/>
          <a:p>
            <a:r>
              <a:rPr lang="en-US" altLang="zh-TW" dirty="0" smtClean="0"/>
              <a:t>END</a:t>
            </a:r>
            <a:endParaRPr lang="zh-TW" altLang="en-US" dirty="0"/>
          </a:p>
        </p:txBody>
      </p:sp>
      <p:sp>
        <p:nvSpPr>
          <p:cNvPr id="3" name="副標題 2"/>
          <p:cNvSpPr>
            <a:spLocks noGrp="1"/>
          </p:cNvSpPr>
          <p:nvPr>
            <p:ph type="subTitle" idx="1"/>
          </p:nvPr>
        </p:nvSpPr>
        <p:spPr/>
        <p:txBody>
          <a:bodyPr/>
          <a:lstStyle/>
          <a:p>
            <a:endParaRPr lang="zh-TW" altLang="en-US"/>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暗香撲面">
  <a:themeElements>
    <a:clrScheme name="暗香撲面">
      <a:dk1>
        <a:sysClr val="windowText" lastClr="000000"/>
      </a:dk1>
      <a:lt1>
        <a:sysClr val="window" lastClr="FFFFFF"/>
      </a:lt1>
      <a:dk2>
        <a:srgbClr val="2F2F2F"/>
      </a:dk2>
      <a:lt2>
        <a:srgbClr val="FFFFF4"/>
      </a:lt2>
      <a:accent1>
        <a:srgbClr val="918415"/>
      </a:accent1>
      <a:accent2>
        <a:srgbClr val="C47546"/>
      </a:accent2>
      <a:accent3>
        <a:srgbClr val="AFB591"/>
      </a:accent3>
      <a:accent4>
        <a:srgbClr val="B9945B"/>
      </a:accent4>
      <a:accent5>
        <a:srgbClr val="85ADBC"/>
      </a:accent5>
      <a:accent6>
        <a:srgbClr val="E5B440"/>
      </a:accent6>
      <a:hlink>
        <a:srgbClr val="00D5D5"/>
      </a:hlink>
      <a:folHlink>
        <a:srgbClr val="DD00DD"/>
      </a:folHlink>
    </a:clrScheme>
    <a:fontScheme name="暗香撲面">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majorFont>
      <a:minorFont>
        <a:latin typeface="Franklin Gothic Book"/>
        <a:ea typeface=""/>
        <a:cs typeface=""/>
        <a:font script="Jpan" typeface="HG創英角ｺﾞｼｯｸUB"/>
        <a:font script="Hang" typeface="맑은 고딕"/>
        <a:font script="Hans" typeface="黑体"/>
        <a:font script="Hant" typeface="新細明體"/>
        <a:font script="Arab" typeface="Arial"/>
        <a:font script="Hebr" typeface="Arial"/>
        <a:font script="Thai" typeface="Cordian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暗香撲面">
      <a:fillStyleLst>
        <a:solidFill>
          <a:schemeClr val="phClr"/>
        </a:solidFill>
        <a:gradFill rotWithShape="1">
          <a:gsLst>
            <a:gs pos="0">
              <a:schemeClr val="phClr">
                <a:tint val="98000"/>
                <a:satMod val="220000"/>
              </a:schemeClr>
            </a:gs>
            <a:gs pos="31000">
              <a:schemeClr val="phClr">
                <a:tint val="30000"/>
                <a:satMod val="150000"/>
              </a:schemeClr>
            </a:gs>
            <a:gs pos="91000">
              <a:schemeClr val="phClr">
                <a:tint val="96000"/>
              </a:schemeClr>
            </a:gs>
          </a:gsLst>
          <a:path path="circle">
            <a:fillToRect l="50000" t="150000" r="50000"/>
          </a:path>
        </a:gradFill>
        <a:blipFill>
          <a:blip xmlns:r="http://schemas.openxmlformats.org/officeDocument/2006/relationships" r:embed="rId1">
            <a:duotone>
              <a:schemeClr val="phClr">
                <a:shade val="28000"/>
                <a:satMod val="100000"/>
              </a:schemeClr>
              <a:schemeClr val="phClr">
                <a:tint val="100000"/>
                <a:satMod val="200000"/>
              </a:schemeClr>
            </a:duotone>
          </a:blip>
          <a:tile tx="0" ty="0" sx="80000" sy="80000" flip="none" algn="tl"/>
        </a:blipFill>
      </a:fillStyleLst>
      <a:lnStyleLst>
        <a:ln w="12700" cap="flat" cmpd="sng" algn="ctr">
          <a:solidFill>
            <a:schemeClr val="phClr"/>
          </a:solidFill>
          <a:prstDash val="solid"/>
        </a:ln>
        <a:ln w="25400" cap="flat" cmpd="sng" algn="ctr">
          <a:solidFill>
            <a:schemeClr val="phClr"/>
          </a:solidFill>
          <a:prstDash val="solid"/>
        </a:ln>
        <a:ln w="38100" cap="flat" cmpd="dbl" algn="ctr">
          <a:solidFill>
            <a:schemeClr val="phClr"/>
          </a:solidFill>
          <a:prstDash val="solid"/>
        </a:ln>
      </a:lnStyleLst>
      <a:effectStyleLst>
        <a:effectStyle>
          <a:effectLst>
            <a:glow rad="63500">
              <a:schemeClr val="phClr">
                <a:alpha val="45000"/>
                <a:satMod val="110000"/>
              </a:schemeClr>
            </a:glow>
          </a:effectLst>
        </a:effectStyle>
        <a:effectStyle>
          <a:effectLst>
            <a:outerShdw blurRad="34925" dist="31750" dir="5400000" algn="tl" rotWithShape="0">
              <a:srgbClr val="000000">
                <a:alpha val="50000"/>
              </a:srgbClr>
            </a:outerShdw>
          </a:effectLst>
          <a:scene3d>
            <a:camera prst="orthographicFront">
              <a:rot lat="0" lon="0" rev="0"/>
            </a:camera>
            <a:lightRig rig="flood" dir="t">
              <a:rot lat="0" lon="0" rev="5400000"/>
            </a:lightRig>
          </a:scene3d>
          <a:sp3d contourW="9525" prstMaterial="dkEdge">
            <a:bevelT w="12000" h="24150"/>
            <a:contourClr>
              <a:schemeClr val="phClr">
                <a:satMod val="110000"/>
              </a:schemeClr>
            </a:contourClr>
          </a:sp3d>
        </a:effectStyle>
        <a:effectStyle>
          <a:effectLst>
            <a:outerShdw blurRad="50800" dist="31750" dir="5400000" algn="tl" rotWithShape="0">
              <a:srgbClr val="000000">
                <a:alpha val="50000"/>
              </a:srgbClr>
            </a:outerShdw>
          </a:effectLst>
          <a:scene3d>
            <a:camera prst="orthographicFront">
              <a:rot lat="0" lon="0" rev="0"/>
            </a:camera>
            <a:lightRig rig="flood" dir="t">
              <a:rot lat="0" lon="0" rev="5400000"/>
            </a:lightRig>
          </a:scene3d>
          <a:sp3d contourW="18700" prstMaterial="dkEdge">
            <a:bevelT w="44450" h="80600"/>
            <a:contourClr>
              <a:schemeClr val="phClr">
                <a:satMod val="110000"/>
              </a:schemeClr>
            </a:contourClr>
          </a:sp3d>
        </a:effectStyle>
      </a:effectStyleLst>
      <a:bgFillStyleLst>
        <a:solidFill>
          <a:schemeClr val="phClr"/>
        </a:solidFill>
        <a:gradFill rotWithShape="1">
          <a:gsLst>
            <a:gs pos="0">
              <a:schemeClr val="phClr">
                <a:shade val="70000"/>
                <a:satMod val="1000000"/>
              </a:schemeClr>
            </a:gs>
            <a:gs pos="31000">
              <a:schemeClr val="phClr">
                <a:shade val="85000"/>
                <a:satMod val="450000"/>
              </a:schemeClr>
            </a:gs>
            <a:gs pos="100000">
              <a:schemeClr val="phClr">
                <a:tint val="70000"/>
                <a:satMod val="300000"/>
              </a:schemeClr>
            </a:gs>
          </a:gsLst>
          <a:path path="circle">
            <a:fillToRect l="50000" t="150000" r="50000"/>
          </a:path>
        </a:gradFill>
        <a:blipFill>
          <a:blip xmlns:r="http://schemas.openxmlformats.org/officeDocument/2006/relationships" r:embed="rId2">
            <a:duotone>
              <a:schemeClr val="phClr">
                <a:tint val="100000"/>
                <a:shade val="70000"/>
                <a:hueMod val="100000"/>
                <a:satMod val="100000"/>
              </a:schemeClr>
              <a:schemeClr val="phClr">
                <a:tint val="90000"/>
                <a:shade val="100000"/>
                <a:hueMod val="100000"/>
                <a:satMod val="10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Fan</Template>
  <TotalTime>39</TotalTime>
  <Words>1613</Words>
  <Application>Microsoft Office PowerPoint</Application>
  <PresentationFormat>如螢幕大小 (4:3)</PresentationFormat>
  <Paragraphs>58</Paragraphs>
  <Slides>9</Slides>
  <Notes>0</Notes>
  <HiddenSlides>0</HiddenSlides>
  <MMClips>0</MMClips>
  <ScaleCrop>false</ScaleCrop>
  <HeadingPairs>
    <vt:vector size="4" baseType="variant">
      <vt:variant>
        <vt:lpstr>佈景主題</vt:lpstr>
      </vt:variant>
      <vt:variant>
        <vt:i4>1</vt:i4>
      </vt:variant>
      <vt:variant>
        <vt:lpstr>投影片標題</vt:lpstr>
      </vt:variant>
      <vt:variant>
        <vt:i4>9</vt:i4>
      </vt:variant>
    </vt:vector>
  </HeadingPairs>
  <TitlesOfParts>
    <vt:vector size="10" baseType="lpstr">
      <vt:lpstr>暗香撲面</vt:lpstr>
      <vt:lpstr>工程與社會專題(資訊)     討論議題D                                                 第四組討論與報告</vt:lpstr>
      <vt:lpstr>討論議題 </vt:lpstr>
      <vt:lpstr>投影片 3</vt:lpstr>
      <vt:lpstr>投影片 4</vt:lpstr>
      <vt:lpstr>投影片 5</vt:lpstr>
      <vt:lpstr>投影片 6</vt:lpstr>
      <vt:lpstr>投影片 7</vt:lpstr>
      <vt:lpstr>投影片 8</vt:lpstr>
      <vt:lpstr>END</vt:lpstr>
    </vt:vector>
  </TitlesOfParts>
  <Company>888TIGER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工程與社會專題(資訊)     討論議題D                                                 第四組討論與報告</dc:title>
  <dc:creator>TIGER-XP</dc:creator>
  <cp:lastModifiedBy>TIGER-XP</cp:lastModifiedBy>
  <cp:revision>5</cp:revision>
  <dcterms:created xsi:type="dcterms:W3CDTF">2011-10-18T04:52:28Z</dcterms:created>
  <dcterms:modified xsi:type="dcterms:W3CDTF">2011-10-18T05:31:41Z</dcterms:modified>
</cp:coreProperties>
</file>