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71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5" r:id="rId12"/>
    <p:sldId id="380" r:id="rId13"/>
    <p:sldId id="381" r:id="rId14"/>
    <p:sldId id="382" r:id="rId15"/>
    <p:sldId id="383" r:id="rId16"/>
    <p:sldId id="384" r:id="rId17"/>
    <p:sldId id="386" r:id="rId18"/>
    <p:sldId id="388" r:id="rId19"/>
    <p:sldId id="387" r:id="rId20"/>
    <p:sldId id="370" r:id="rId21"/>
  </p:sldIdLst>
  <p:sldSz cx="9144000" cy="6858000" type="screen4x3"/>
  <p:notesSz cx="9929813" cy="679926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A717"/>
    <a:srgbClr val="FBC356"/>
    <a:srgbClr val="EA8207"/>
    <a:srgbClr val="886652"/>
    <a:srgbClr val="0000CC"/>
    <a:srgbClr val="99FF66"/>
    <a:srgbClr val="FFFF00"/>
    <a:srgbClr val="0099FF"/>
    <a:srgbClr val="003399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660B408-B3CF-4A94-85FC-2B1E0A45F4A2}" styleName="深色樣式 2 - 輔色 1/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深色樣式 2 - 輔色 3/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25E5076-3810-47DD-B79F-674D7AD40C01}" styleName="深色樣式 1 - 輔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5" autoAdjust="0"/>
    <p:restoredTop sz="96628" autoAdjust="0"/>
  </p:normalViewPr>
  <p:slideViewPr>
    <p:cSldViewPr>
      <p:cViewPr varScale="1">
        <p:scale>
          <a:sx n="66" d="100"/>
          <a:sy n="66" d="100"/>
        </p:scale>
        <p:origin x="1368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862" y="-90"/>
      </p:cViewPr>
      <p:guideLst>
        <p:guide orient="horz" pos="2142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4302919" cy="339963"/>
          </a:xfrm>
          <a:prstGeom prst="rect">
            <a:avLst/>
          </a:prstGeom>
        </p:spPr>
        <p:txBody>
          <a:bodyPr vert="horz" lIns="92028" tIns="46014" rIns="92028" bIns="46014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4598" y="4"/>
            <a:ext cx="4302919" cy="339963"/>
          </a:xfrm>
          <a:prstGeom prst="rect">
            <a:avLst/>
          </a:prstGeom>
        </p:spPr>
        <p:txBody>
          <a:bodyPr vert="horz" lIns="92028" tIns="46014" rIns="92028" bIns="46014" rtlCol="0"/>
          <a:lstStyle>
            <a:lvl1pPr algn="r">
              <a:defRPr sz="1200"/>
            </a:lvl1pPr>
          </a:lstStyle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6" y="6458123"/>
            <a:ext cx="4302919" cy="339963"/>
          </a:xfrm>
          <a:prstGeom prst="rect">
            <a:avLst/>
          </a:prstGeom>
        </p:spPr>
        <p:txBody>
          <a:bodyPr vert="horz" lIns="92028" tIns="46014" rIns="92028" bIns="46014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4598" y="6458123"/>
            <a:ext cx="4302919" cy="339963"/>
          </a:xfrm>
          <a:prstGeom prst="rect">
            <a:avLst/>
          </a:prstGeom>
        </p:spPr>
        <p:txBody>
          <a:bodyPr vert="horz" lIns="92028" tIns="46014" rIns="92028" bIns="46014" rtlCol="0" anchor="b"/>
          <a:lstStyle>
            <a:lvl1pPr algn="r">
              <a:defRPr sz="1200"/>
            </a:lvl1pPr>
          </a:lstStyle>
          <a:p>
            <a:fld id="{5869F23C-DEB1-4959-8A32-A41DDAA2F2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72465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4302919" cy="339963"/>
          </a:xfrm>
          <a:prstGeom prst="rect">
            <a:avLst/>
          </a:prstGeom>
        </p:spPr>
        <p:txBody>
          <a:bodyPr vert="horz" lIns="92028" tIns="46014" rIns="92028" bIns="460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4598" y="4"/>
            <a:ext cx="4302919" cy="339963"/>
          </a:xfrm>
          <a:prstGeom prst="rect">
            <a:avLst/>
          </a:prstGeom>
        </p:spPr>
        <p:txBody>
          <a:bodyPr vert="horz" lIns="92028" tIns="46014" rIns="92028" bIns="4601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B25DAF61-5A31-49BE-B994-51669C56AA8A}" type="datetimeFigureOut">
              <a:rPr lang="zh-TW" altLang="en-US"/>
              <a:pPr>
                <a:defRPr/>
              </a:pPr>
              <a:t>2020/9/28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5187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28" tIns="46014" rIns="92028" bIns="46014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984" y="3229650"/>
            <a:ext cx="7943850" cy="3059670"/>
          </a:xfrm>
          <a:prstGeom prst="rect">
            <a:avLst/>
          </a:prstGeom>
        </p:spPr>
        <p:txBody>
          <a:bodyPr vert="horz" lIns="92028" tIns="46014" rIns="92028" bIns="46014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6" y="6458123"/>
            <a:ext cx="4302919" cy="339963"/>
          </a:xfrm>
          <a:prstGeom prst="rect">
            <a:avLst/>
          </a:prstGeom>
        </p:spPr>
        <p:txBody>
          <a:bodyPr vert="horz" lIns="92028" tIns="46014" rIns="92028" bIns="460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4598" y="6458123"/>
            <a:ext cx="4302919" cy="339963"/>
          </a:xfrm>
          <a:prstGeom prst="rect">
            <a:avLst/>
          </a:prstGeom>
        </p:spPr>
        <p:txBody>
          <a:bodyPr vert="horz" lIns="92028" tIns="46014" rIns="92028" bIns="4601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B8D2CC9-1C71-4432-9DF0-6D64621E86D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4013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8D2CC9-1C71-4432-9DF0-6D64621E86D1}" type="slidenum">
              <a:rPr lang="zh-TW" altLang="en-US" smtClean="0"/>
              <a:pPr>
                <a:defRPr/>
              </a:pPr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401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auto">
      <p:bgPr>
        <a:blipFill dpi="0" rotWithShape="1">
          <a:blip r:embed="rId2" cstate="print">
            <a:lum/>
          </a:blip>
          <a:srcRect/>
          <a:stretch>
            <a:fillRect l="-2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470025"/>
          </a:xfrm>
        </p:spPr>
        <p:txBody>
          <a:bodyPr/>
          <a:lstStyle>
            <a:lvl1pPr>
              <a:defRPr b="1">
                <a:solidFill>
                  <a:srgbClr val="003399"/>
                </a:solidFill>
                <a:latin typeface="Adobe 繁黑體 Std B" pitchFamily="34" charset="-120"/>
                <a:ea typeface="Adobe 繁黑體 Std B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4766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繁黑體 Std B" pitchFamily="34" charset="-120"/>
                <a:ea typeface="Adobe 繁黑體 Std B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02829-F4EE-4FBE-9BAA-3414E14445A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FCEF3-43A2-4FEB-ADA2-03441904373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850106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>
                <a:solidFill>
                  <a:srgbClr val="003399"/>
                </a:solidFill>
              </a:defRPr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EB970-E057-4B58-A49A-271407E8DDC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1586A-4043-4C19-A896-354E6953580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5010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00CC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00CC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4DBA0-6600-4CF8-AEF9-DA5E4A23859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36196-E73F-465C-BB86-6D8CA48F70F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50106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投影片編號版面配置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EFF23-A4B5-4D4B-B9C7-F05F9D1BD92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E9B77-FABB-4CFF-B7BC-C5E911BC42F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E8552-BECC-4478-8AB3-904E1AC42A5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F850A-ACE0-4F32-8097-F5B660B6B8D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 l="-4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130175"/>
            <a:ext cx="8229600" cy="850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125538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875463" y="6308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defRPr>
            </a:lvl1pPr>
          </a:lstStyle>
          <a:p>
            <a:pPr>
              <a:defRPr/>
            </a:pPr>
            <a:fld id="{57D92617-89B9-4EE4-8943-368C37C1661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61" r:id="rId8"/>
    <p:sldLayoutId id="2147483662" r:id="rId9"/>
    <p:sldLayoutId id="2147483663" r:id="rId10"/>
    <p:sldLayoutId id="214748366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itchFamily="34" charset="-120"/>
          <a:ea typeface="微軟正黑體" pitchFamily="34" charset="-120"/>
          <a:cs typeface="微軟正黑體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微軟正黑體"/>
          <a:ea typeface="微軟正黑體"/>
          <a:cs typeface="微軟正黑體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微軟正黑體"/>
          <a:ea typeface="微軟正黑體"/>
          <a:cs typeface="微軟正黑體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微軟正黑體"/>
          <a:ea typeface="微軟正黑體"/>
          <a:cs typeface="微軟正黑體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微軟正黑體"/>
          <a:ea typeface="微軟正黑體"/>
          <a:cs typeface="微軟正黑體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微軟正黑體"/>
          <a:ea typeface="微軟正黑體"/>
          <a:cs typeface="微軟正黑體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微軟正黑體"/>
          <a:ea typeface="微軟正黑體"/>
          <a:cs typeface="微軟正黑體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微軟正黑體"/>
          <a:ea typeface="微軟正黑體"/>
          <a:cs typeface="微軟正黑體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微軟正黑體"/>
          <a:ea typeface="微軟正黑體"/>
          <a:cs typeface="微軟正黑體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b="1" kern="1200">
          <a:solidFill>
            <a:srgbClr val="884106"/>
          </a:solidFill>
          <a:latin typeface="微軟正黑體" pitchFamily="34" charset="-120"/>
          <a:ea typeface="微軟正黑體" pitchFamily="34" charset="-120"/>
          <a:cs typeface="微軟正黑體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微軟正黑體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微軟正黑體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微軟正黑體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b="1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微軟正黑體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8359476" y="6453336"/>
            <a:ext cx="605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-756592" y="826549"/>
            <a:ext cx="8856984" cy="1800200"/>
          </a:xfrm>
          <a:prstGeom prst="rect">
            <a:avLst/>
          </a:prstGeo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繁黑體 Std B" pitchFamily="34" charset="-120"/>
                <a:ea typeface="Adobe 繁黑體 Std B" pitchFamily="34" charset="-120"/>
                <a:cs typeface="微軟正黑體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defRPr>
            </a:lvl9pPr>
          </a:lstStyle>
          <a:p>
            <a:pPr marL="444500" indent="-444500">
              <a:lnSpc>
                <a:spcPts val="6000"/>
              </a:lnSpc>
            </a:pPr>
            <a:r>
              <a:rPr kumimoji="0" lang="zh-TW" altLang="en-US" sz="6000" dirty="0" smtClean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Meiryo" panose="020B0604030504040204" pitchFamily="34" charset="-128"/>
              </a:rPr>
              <a:t>合 作 的 競 化</a:t>
            </a:r>
            <a:endParaRPr kumimoji="0" lang="en-US" altLang="zh-TW" sz="7200" dirty="0">
              <a:solidFill>
                <a:srgbClr val="FF0000"/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Meiryo" panose="020B0604030504040204" pitchFamily="34" charset="-128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915816" y="4437112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 報 者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邱  創   雄  </a:t>
            </a:r>
            <a:r>
              <a:rPr lang="en-US" altLang="zh-TW" b="1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2020.10.19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4511177" y="2944108"/>
            <a:ext cx="41652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作 者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羅 伯 特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．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艾 瑟 羅 德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譯 者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胡 瑋 珊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困境賽局有效合作策略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28982" y="1484784"/>
            <a:ext cx="7859216" cy="1655390"/>
          </a:xfrm>
        </p:spPr>
        <p:txBody>
          <a:bodyPr/>
          <a:lstStyle/>
          <a:p>
            <a:pPr marL="533400" indent="-533400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不要羨慕</a:t>
            </a:r>
            <a:r>
              <a:rPr lang="zh-TW" altLang="en-US" dirty="0">
                <a:solidFill>
                  <a:schemeClr val="tx1"/>
                </a:solidFill>
              </a:rPr>
              <a:t>、</a:t>
            </a:r>
            <a:r>
              <a:rPr lang="zh-TW" altLang="en-US" dirty="0" smtClean="0">
                <a:solidFill>
                  <a:schemeClr val="tx1"/>
                </a:solidFill>
              </a:rPr>
              <a:t>忌妒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en-US" altLang="zh-TW" dirty="0"/>
              <a:t>(</a:t>
            </a:r>
            <a:r>
              <a:rPr lang="zh-TW" altLang="en-US" dirty="0"/>
              <a:t>信：自信自重</a:t>
            </a:r>
            <a:r>
              <a:rPr lang="en-US" altLang="zh-TW" dirty="0"/>
              <a:t>)</a:t>
            </a:r>
          </a:p>
          <a:p>
            <a:pPr marL="533400" indent="-533400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不要成為第一個背叛者</a:t>
            </a:r>
            <a:r>
              <a:rPr lang="en-US" altLang="zh-TW" dirty="0"/>
              <a:t>(</a:t>
            </a:r>
            <a:r>
              <a:rPr lang="zh-TW" altLang="en-US" dirty="0"/>
              <a:t>義：有情有義</a:t>
            </a:r>
            <a:r>
              <a:rPr lang="en-US" altLang="zh-TW" dirty="0"/>
              <a:t>)</a:t>
            </a:r>
          </a:p>
          <a:p>
            <a:pPr marL="533400" indent="-533400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對合作回報合作</a:t>
            </a:r>
            <a:endParaRPr lang="en-US" altLang="zh-TW" dirty="0">
              <a:solidFill>
                <a:schemeClr val="tx1"/>
              </a:solidFill>
            </a:endParaRPr>
          </a:p>
          <a:p>
            <a:pPr marL="533400" indent="-533400">
              <a:spcBef>
                <a:spcPts val="2400"/>
              </a:spcBef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     對背叛回報背叛</a:t>
            </a:r>
            <a:r>
              <a:rPr lang="en-US" altLang="zh-TW" dirty="0"/>
              <a:t>(</a:t>
            </a:r>
            <a:r>
              <a:rPr lang="zh-TW" altLang="en-US" dirty="0"/>
              <a:t>誠：善惡分明</a:t>
            </a:r>
            <a:r>
              <a:rPr lang="en-US" altLang="zh-TW" dirty="0"/>
              <a:t>)</a:t>
            </a:r>
          </a:p>
          <a:p>
            <a:pPr marL="533400" indent="-533400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不要太聰明</a:t>
            </a:r>
            <a:r>
              <a:rPr lang="en-US" altLang="zh-TW" dirty="0"/>
              <a:t>(</a:t>
            </a:r>
            <a:r>
              <a:rPr lang="zh-TW" altLang="en-US" dirty="0"/>
              <a:t>實：天公疼憨人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4324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演化論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00808"/>
            <a:ext cx="6779096" cy="3239565"/>
          </a:xfrm>
        </p:spPr>
        <p:txBody>
          <a:bodyPr/>
          <a:lstStyle/>
          <a:p>
            <a:pPr marL="533400" indent="-533400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sz="3600" dirty="0" smtClean="0"/>
              <a:t>一個觀念的勝利</a:t>
            </a:r>
            <a:endParaRPr lang="en-US" altLang="zh-TW" sz="3600" dirty="0" smtClean="0"/>
          </a:p>
          <a:p>
            <a:pPr marL="533400" indent="-533400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sz="3600" dirty="0" smtClean="0"/>
              <a:t>物競天擇</a:t>
            </a:r>
            <a:r>
              <a:rPr lang="zh-TW" altLang="en-US" sz="4000" dirty="0" smtClean="0"/>
              <a:t>→</a:t>
            </a:r>
            <a:r>
              <a:rPr lang="zh-TW" altLang="en-US" sz="3600" dirty="0" smtClean="0"/>
              <a:t>適者生存</a:t>
            </a:r>
            <a:endParaRPr lang="en-US" altLang="zh-TW" sz="36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5876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賽局論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72816"/>
            <a:ext cx="7355160" cy="4247678"/>
          </a:xfrm>
        </p:spPr>
        <p:txBody>
          <a:bodyPr/>
          <a:lstStyle/>
          <a:p>
            <a:pPr marL="533400" indent="-533400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sz="3600" dirty="0"/>
              <a:t>一種</a:t>
            </a:r>
            <a:r>
              <a:rPr lang="zh-TW" altLang="en-US" sz="3600" dirty="0" smtClean="0"/>
              <a:t>意外</a:t>
            </a:r>
            <a:r>
              <a:rPr lang="zh-TW" altLang="en-US" sz="3600" dirty="0"/>
              <a:t>的</a:t>
            </a:r>
            <a:r>
              <a:rPr lang="zh-TW" altLang="en-US" sz="3600" dirty="0" smtClean="0"/>
              <a:t>美麗</a:t>
            </a:r>
            <a:endParaRPr lang="en-US" altLang="zh-TW" sz="3600" dirty="0"/>
          </a:p>
          <a:p>
            <a:pPr marL="533400" indent="-533400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sz="3600" dirty="0" smtClean="0"/>
              <a:t>天時地利</a:t>
            </a:r>
            <a:r>
              <a:rPr lang="zh-TW" altLang="en-US" sz="3600" dirty="0"/>
              <a:t>→</a:t>
            </a:r>
            <a:r>
              <a:rPr lang="zh-TW" altLang="en-US" sz="3600" dirty="0" smtClean="0"/>
              <a:t>無法無天</a:t>
            </a:r>
            <a:endParaRPr lang="en-US" altLang="zh-TW" sz="3600" dirty="0" smtClean="0"/>
          </a:p>
          <a:p>
            <a:pPr marL="533400" indent="-533400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sz="3600" dirty="0" smtClean="0"/>
              <a:t>合作競化</a:t>
            </a:r>
            <a:r>
              <a:rPr lang="zh-TW" altLang="en-US" sz="3600" dirty="0"/>
              <a:t>→</a:t>
            </a:r>
            <a:r>
              <a:rPr lang="zh-TW" altLang="en-US" sz="3600" dirty="0" smtClean="0"/>
              <a:t>互惠共</a:t>
            </a:r>
            <a:r>
              <a:rPr lang="zh-TW" altLang="en-US" sz="3600" dirty="0"/>
              <a:t>榮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5200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結</a:t>
            </a:r>
            <a:r>
              <a:rPr lang="zh-TW" altLang="en-US" dirty="0" smtClean="0"/>
              <a:t>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 typeface="Wingdings" panose="05000000000000000000" pitchFamily="2" charset="2"/>
              <a:buChar char="l"/>
            </a:pPr>
            <a:r>
              <a:rPr lang="zh-TW" altLang="en-US" dirty="0" smtClean="0"/>
              <a:t>電影：美麗境界</a:t>
            </a:r>
            <a:endParaRPr lang="en-US" altLang="zh-TW" dirty="0" smtClean="0"/>
          </a:p>
          <a:p>
            <a:pPr marL="0" indent="360000">
              <a:buNone/>
            </a:pPr>
            <a:r>
              <a:rPr lang="zh-TW" altLang="en-US" dirty="0" smtClean="0"/>
              <a:t>  向納許致敬</a:t>
            </a:r>
            <a:endParaRPr lang="en-US" altLang="zh-TW" dirty="0" smtClean="0"/>
          </a:p>
          <a:p>
            <a:pPr marL="0" indent="360000">
              <a:buNone/>
            </a:pPr>
            <a:endParaRPr lang="en-US" altLang="zh-TW" dirty="0"/>
          </a:p>
          <a:p>
            <a:pPr marL="0" indent="360000">
              <a:buNone/>
            </a:pPr>
            <a:endParaRPr lang="en-US" altLang="zh-TW" dirty="0" smtClean="0"/>
          </a:p>
          <a:p>
            <a:pPr marL="533400" indent="-533400">
              <a:buFont typeface="Wingdings" panose="05000000000000000000" pitchFamily="2" charset="2"/>
              <a:buChar char="l"/>
            </a:pPr>
            <a:r>
              <a:rPr lang="zh-TW" altLang="en-US" dirty="0" smtClean="0"/>
              <a:t>電影：天能</a:t>
            </a:r>
            <a:endParaRPr lang="en-US" altLang="zh-TW" dirty="0" smtClean="0"/>
          </a:p>
          <a:p>
            <a:pPr marL="0" indent="360000">
              <a:buNone/>
            </a:pPr>
            <a:r>
              <a:rPr lang="zh-TW" altLang="en-US" dirty="0" smtClean="0"/>
              <a:t>  向波茲曼</a:t>
            </a:r>
            <a:r>
              <a:rPr lang="zh-TW" altLang="en-US" dirty="0"/>
              <a:t>致敬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13</a:t>
            </a:fld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625850"/>
            <a:ext cx="2304256" cy="282153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70" t="1" b="1722"/>
          <a:stretch/>
        </p:blipFill>
        <p:spPr>
          <a:xfrm>
            <a:off x="4930872" y="1034356"/>
            <a:ext cx="2382603" cy="2591494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924111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另一個美麗的意外</a:t>
            </a:r>
            <a:r>
              <a:rPr lang="en-US" altLang="zh-TW" dirty="0" smtClean="0"/>
              <a:t>(1/6)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 typeface="Wingdings" panose="05000000000000000000" pitchFamily="2" charset="2"/>
              <a:buChar char="l"/>
            </a:pPr>
            <a:r>
              <a:rPr lang="zh-TW" altLang="en-US" dirty="0" smtClean="0"/>
              <a:t>有序→無序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14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2" t="13829" b="3200"/>
          <a:stretch/>
        </p:blipFill>
        <p:spPr>
          <a:xfrm>
            <a:off x="3059038" y="1281244"/>
            <a:ext cx="3961233" cy="493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923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另一個</a:t>
            </a:r>
            <a:r>
              <a:rPr lang="zh-TW" altLang="en-US" dirty="0"/>
              <a:t>美麗的</a:t>
            </a:r>
            <a:r>
              <a:rPr lang="zh-TW" altLang="en-US" dirty="0" smtClean="0"/>
              <a:t>意外</a:t>
            </a:r>
            <a:r>
              <a:rPr lang="en-US" altLang="zh-TW" dirty="0" smtClean="0"/>
              <a:t>(2/6)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15</a:t>
            </a:fld>
            <a:endParaRPr lang="zh-TW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843756"/>
              </p:ext>
            </p:extLst>
          </p:nvPr>
        </p:nvGraphicFramePr>
        <p:xfrm>
          <a:off x="2339752" y="2155744"/>
          <a:ext cx="1728192" cy="8640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365523919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1029976520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36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36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832907171"/>
                  </a:ext>
                </a:extLst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559543"/>
              </p:ext>
            </p:extLst>
          </p:nvPr>
        </p:nvGraphicFramePr>
        <p:xfrm>
          <a:off x="5291287" y="2155744"/>
          <a:ext cx="1728192" cy="8640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xmlns="" val="3655239199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1029976520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36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36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832907171"/>
                  </a:ext>
                </a:extLst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394506"/>
              </p:ext>
            </p:extLst>
          </p:nvPr>
        </p:nvGraphicFramePr>
        <p:xfrm>
          <a:off x="899592" y="3717032"/>
          <a:ext cx="3168354" cy="19856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8059">
                  <a:extLst>
                    <a:ext uri="{9D8B030D-6E8A-4147-A177-3AD203B41FA5}">
                      <a16:colId xmlns:a16="http://schemas.microsoft.com/office/drawing/2014/main" xmlns="" val="579083228"/>
                    </a:ext>
                  </a:extLst>
                </a:gridCol>
                <a:gridCol w="528059">
                  <a:extLst>
                    <a:ext uri="{9D8B030D-6E8A-4147-A177-3AD203B41FA5}">
                      <a16:colId xmlns:a16="http://schemas.microsoft.com/office/drawing/2014/main" xmlns="" val="1731519697"/>
                    </a:ext>
                  </a:extLst>
                </a:gridCol>
                <a:gridCol w="528059">
                  <a:extLst>
                    <a:ext uri="{9D8B030D-6E8A-4147-A177-3AD203B41FA5}">
                      <a16:colId xmlns:a16="http://schemas.microsoft.com/office/drawing/2014/main" xmlns="" val="2763070704"/>
                    </a:ext>
                  </a:extLst>
                </a:gridCol>
                <a:gridCol w="528059">
                  <a:extLst>
                    <a:ext uri="{9D8B030D-6E8A-4147-A177-3AD203B41FA5}">
                      <a16:colId xmlns:a16="http://schemas.microsoft.com/office/drawing/2014/main" xmlns="" val="902031399"/>
                    </a:ext>
                  </a:extLst>
                </a:gridCol>
                <a:gridCol w="528059">
                  <a:extLst>
                    <a:ext uri="{9D8B030D-6E8A-4147-A177-3AD203B41FA5}">
                      <a16:colId xmlns:a16="http://schemas.microsoft.com/office/drawing/2014/main" xmlns="" val="1634170532"/>
                    </a:ext>
                  </a:extLst>
                </a:gridCol>
                <a:gridCol w="528059">
                  <a:extLst>
                    <a:ext uri="{9D8B030D-6E8A-4147-A177-3AD203B41FA5}">
                      <a16:colId xmlns:a16="http://schemas.microsoft.com/office/drawing/2014/main" xmlns="" val="2247762240"/>
                    </a:ext>
                  </a:extLst>
                </a:gridCol>
              </a:tblGrid>
              <a:tr h="4964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4500013"/>
                  </a:ext>
                </a:extLst>
              </a:tr>
              <a:tr h="4964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1318176"/>
                  </a:ext>
                </a:extLst>
              </a:tr>
              <a:tr h="4964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8928776"/>
                  </a:ext>
                </a:extLst>
              </a:tr>
              <a:tr h="4964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843735176"/>
                  </a:ext>
                </a:extLst>
              </a:tr>
            </a:tbl>
          </a:graphicData>
        </a:graphic>
      </p:graphicFrame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725480"/>
              </p:ext>
            </p:extLst>
          </p:nvPr>
        </p:nvGraphicFramePr>
        <p:xfrm>
          <a:off x="5148064" y="3717032"/>
          <a:ext cx="3168354" cy="19856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8059">
                  <a:extLst>
                    <a:ext uri="{9D8B030D-6E8A-4147-A177-3AD203B41FA5}">
                      <a16:colId xmlns:a16="http://schemas.microsoft.com/office/drawing/2014/main" xmlns="" val="579083228"/>
                    </a:ext>
                  </a:extLst>
                </a:gridCol>
                <a:gridCol w="528059">
                  <a:extLst>
                    <a:ext uri="{9D8B030D-6E8A-4147-A177-3AD203B41FA5}">
                      <a16:colId xmlns:a16="http://schemas.microsoft.com/office/drawing/2014/main" xmlns="" val="1731519697"/>
                    </a:ext>
                  </a:extLst>
                </a:gridCol>
                <a:gridCol w="528059">
                  <a:extLst>
                    <a:ext uri="{9D8B030D-6E8A-4147-A177-3AD203B41FA5}">
                      <a16:colId xmlns:a16="http://schemas.microsoft.com/office/drawing/2014/main" xmlns="" val="2763070704"/>
                    </a:ext>
                  </a:extLst>
                </a:gridCol>
                <a:gridCol w="528059">
                  <a:extLst>
                    <a:ext uri="{9D8B030D-6E8A-4147-A177-3AD203B41FA5}">
                      <a16:colId xmlns:a16="http://schemas.microsoft.com/office/drawing/2014/main" xmlns="" val="902031399"/>
                    </a:ext>
                  </a:extLst>
                </a:gridCol>
                <a:gridCol w="528059">
                  <a:extLst>
                    <a:ext uri="{9D8B030D-6E8A-4147-A177-3AD203B41FA5}">
                      <a16:colId xmlns:a16="http://schemas.microsoft.com/office/drawing/2014/main" xmlns="" val="1634170532"/>
                    </a:ext>
                  </a:extLst>
                </a:gridCol>
                <a:gridCol w="528059">
                  <a:extLst>
                    <a:ext uri="{9D8B030D-6E8A-4147-A177-3AD203B41FA5}">
                      <a16:colId xmlns:a16="http://schemas.microsoft.com/office/drawing/2014/main" xmlns="" val="2247762240"/>
                    </a:ext>
                  </a:extLst>
                </a:gridCol>
              </a:tblGrid>
              <a:tr h="4964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74500013"/>
                  </a:ext>
                </a:extLst>
              </a:tr>
              <a:tr h="4964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41318176"/>
                  </a:ext>
                </a:extLst>
              </a:tr>
              <a:tr h="4964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8928776"/>
                  </a:ext>
                </a:extLst>
              </a:tr>
              <a:tr h="4964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○</a:t>
                      </a:r>
                      <a:endParaRPr lang="zh-TW" altLang="en-US" sz="200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843735176"/>
                  </a:ext>
                </a:extLst>
              </a:tr>
            </a:tbl>
          </a:graphicData>
        </a:graphic>
      </p:graphicFrame>
      <p:sp>
        <p:nvSpPr>
          <p:cNvPr id="9" name="內容版面配置區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Char char="l"/>
            </a:pPr>
            <a:r>
              <a:rPr lang="zh-TW" altLang="en-US" dirty="0"/>
              <a:t>時間的方向</a:t>
            </a:r>
          </a:p>
        </p:txBody>
      </p:sp>
    </p:spTree>
    <p:extLst>
      <p:ext uri="{BB962C8B-B14F-4D97-AF65-F5344CB8AC3E}">
        <p14:creationId xmlns:p14="http://schemas.microsoft.com/office/powerpoint/2010/main" val="1252408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Char char="l"/>
            </a:pPr>
            <a:r>
              <a:rPr lang="zh-TW" altLang="en-US" dirty="0"/>
              <a:t>失落的資訊</a:t>
            </a:r>
          </a:p>
          <a:p>
            <a:pPr>
              <a:buFont typeface="Wingdings" panose="05000000000000000000" pitchFamily="2" charset="2"/>
              <a:buChar char="l"/>
            </a:pP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另一個美麗的意外</a:t>
            </a:r>
            <a:r>
              <a:rPr lang="en-US" altLang="zh-TW" dirty="0" smtClean="0"/>
              <a:t>(3/6)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16</a:t>
            </a:fld>
            <a:endParaRPr lang="zh-TW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509793"/>
              </p:ext>
            </p:extLst>
          </p:nvPr>
        </p:nvGraphicFramePr>
        <p:xfrm>
          <a:off x="2843808" y="1988840"/>
          <a:ext cx="3312368" cy="20895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8092">
                  <a:extLst>
                    <a:ext uri="{9D8B030D-6E8A-4147-A177-3AD203B41FA5}">
                      <a16:colId xmlns:a16="http://schemas.microsoft.com/office/drawing/2014/main" xmlns="" val="693801086"/>
                    </a:ext>
                  </a:extLst>
                </a:gridCol>
                <a:gridCol w="828092">
                  <a:extLst>
                    <a:ext uri="{9D8B030D-6E8A-4147-A177-3AD203B41FA5}">
                      <a16:colId xmlns:a16="http://schemas.microsoft.com/office/drawing/2014/main" xmlns="" val="2965434285"/>
                    </a:ext>
                  </a:extLst>
                </a:gridCol>
                <a:gridCol w="828092">
                  <a:extLst>
                    <a:ext uri="{9D8B030D-6E8A-4147-A177-3AD203B41FA5}">
                      <a16:colId xmlns:a16="http://schemas.microsoft.com/office/drawing/2014/main" xmlns="" val="2977446406"/>
                    </a:ext>
                  </a:extLst>
                </a:gridCol>
                <a:gridCol w="828092">
                  <a:extLst>
                    <a:ext uri="{9D8B030D-6E8A-4147-A177-3AD203B41FA5}">
                      <a16:colId xmlns:a16="http://schemas.microsoft.com/office/drawing/2014/main" xmlns="" val="1265670373"/>
                    </a:ext>
                  </a:extLst>
                </a:gridCol>
              </a:tblGrid>
              <a:tr h="498859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6488932"/>
                  </a:ext>
                </a:extLst>
              </a:tr>
              <a:tr h="50578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7512478"/>
                  </a:ext>
                </a:extLst>
              </a:tr>
              <a:tr h="50578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●</a:t>
                      </a:r>
                      <a:endParaRPr lang="zh-TW" alt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43084993"/>
                  </a:ext>
                </a:extLst>
              </a:tr>
              <a:tr h="50578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8095965"/>
                  </a:ext>
                </a:extLst>
              </a:tr>
            </a:tbl>
          </a:graphicData>
        </a:graphic>
      </p:graphicFrame>
      <p:sp>
        <p:nvSpPr>
          <p:cNvPr id="7" name="文字方塊 6"/>
          <p:cNvSpPr txBox="1"/>
          <p:nvPr/>
        </p:nvSpPr>
        <p:spPr>
          <a:xfrm>
            <a:off x="2771800" y="4260957"/>
            <a:ext cx="4824536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000" dirty="0" smtClean="0"/>
              <a:t>N</a:t>
            </a:r>
            <a:r>
              <a:rPr lang="zh-TW" altLang="en-US" sz="4000" dirty="0" smtClean="0"/>
              <a:t> </a:t>
            </a:r>
            <a:r>
              <a:rPr lang="en-US" altLang="zh-TW" sz="4000" dirty="0" smtClean="0"/>
              <a:t>=</a:t>
            </a:r>
            <a:r>
              <a:rPr lang="zh-TW" altLang="en-US" sz="4000" dirty="0" smtClean="0"/>
              <a:t> </a:t>
            </a:r>
            <a:r>
              <a:rPr lang="en-US" altLang="zh-TW" sz="4000" dirty="0" smtClean="0"/>
              <a:t>16</a:t>
            </a:r>
          </a:p>
          <a:p>
            <a:pPr>
              <a:spcBef>
                <a:spcPts val="600"/>
              </a:spcBef>
            </a:pPr>
            <a:r>
              <a:rPr lang="en-US" altLang="zh-TW" sz="4000" dirty="0" smtClean="0"/>
              <a:t>log</a:t>
            </a:r>
            <a:r>
              <a:rPr lang="en-US" altLang="zh-TW" sz="4000" baseline="-25000" dirty="0" smtClean="0"/>
              <a:t>2</a:t>
            </a:r>
            <a:r>
              <a:rPr lang="en-US" altLang="zh-TW" sz="4000" baseline="30000" dirty="0" smtClean="0"/>
              <a:t>N</a:t>
            </a:r>
            <a:r>
              <a:rPr lang="zh-TW" altLang="en-US" sz="4000" baseline="30000" dirty="0" smtClean="0"/>
              <a:t> </a:t>
            </a:r>
            <a:r>
              <a:rPr lang="en-US" altLang="zh-TW" sz="4000" dirty="0" smtClean="0"/>
              <a:t>=</a:t>
            </a:r>
            <a:r>
              <a:rPr lang="zh-TW" altLang="en-US" sz="4000" dirty="0" smtClean="0"/>
              <a:t> </a:t>
            </a:r>
            <a:r>
              <a:rPr lang="en-US" altLang="zh-TW" sz="4000" dirty="0" smtClean="0"/>
              <a:t>log</a:t>
            </a:r>
            <a:r>
              <a:rPr lang="en-US" altLang="zh-TW" sz="4000" baseline="-25000" dirty="0" smtClean="0"/>
              <a:t>2</a:t>
            </a:r>
            <a:r>
              <a:rPr lang="en-US" altLang="zh-TW" sz="4000" baseline="30000" dirty="0" smtClean="0"/>
              <a:t>16</a:t>
            </a:r>
            <a:r>
              <a:rPr lang="zh-TW" altLang="en-US" sz="4000" baseline="30000" dirty="0" smtClean="0"/>
              <a:t> </a:t>
            </a:r>
            <a:r>
              <a:rPr lang="en-US" altLang="zh-TW" sz="4000" dirty="0" smtClean="0"/>
              <a:t>=</a:t>
            </a:r>
            <a:r>
              <a:rPr lang="zh-TW" altLang="en-US" sz="4000" dirty="0" smtClean="0"/>
              <a:t> </a:t>
            </a:r>
            <a:r>
              <a:rPr lang="en-US" altLang="zh-TW" sz="4000" dirty="0" smtClean="0"/>
              <a:t>4</a:t>
            </a:r>
            <a:endParaRPr lang="zh-TW" altLang="zh-TW" sz="4000" dirty="0"/>
          </a:p>
        </p:txBody>
      </p:sp>
    </p:spTree>
    <p:extLst>
      <p:ext uri="{BB962C8B-B14F-4D97-AF65-F5344CB8AC3E}">
        <p14:creationId xmlns:p14="http://schemas.microsoft.com/office/powerpoint/2010/main" val="823875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823776"/>
              </p:ext>
            </p:extLst>
          </p:nvPr>
        </p:nvGraphicFramePr>
        <p:xfrm>
          <a:off x="1973656" y="4028792"/>
          <a:ext cx="5024673" cy="1077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4673">
                  <a:extLst>
                    <a:ext uri="{9D8B030D-6E8A-4147-A177-3AD203B41FA5}">
                      <a16:colId xmlns:a16="http://schemas.microsoft.com/office/drawing/2014/main" xmlns="" val="1019559885"/>
                    </a:ext>
                  </a:extLst>
                </a:gridCol>
              </a:tblGrid>
              <a:tr h="1077362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26956368"/>
                  </a:ext>
                </a:extLst>
              </a:tr>
            </a:tbl>
          </a:graphicData>
        </a:graphic>
      </p:graphicFrame>
      <p:sp>
        <p:nvSpPr>
          <p:cNvPr id="8" name="內容版面配置區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Char char="l"/>
            </a:pPr>
            <a:r>
              <a:rPr lang="zh-TW" altLang="en-US" dirty="0" smtClean="0"/>
              <a:t> 大樂透</a:t>
            </a:r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另一個美麗的意外</a:t>
            </a:r>
            <a:r>
              <a:rPr lang="en-US" altLang="zh-TW" dirty="0" smtClean="0"/>
              <a:t>(4/6)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17</a:t>
            </a:fld>
            <a:endParaRPr lang="zh-TW" altLang="en-US"/>
          </a:p>
        </p:txBody>
      </p:sp>
      <p:graphicFrame>
        <p:nvGraphicFramePr>
          <p:cNvPr id="10" name="表格 9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7434014"/>
              </p:ext>
            </p:extLst>
          </p:nvPr>
        </p:nvGraphicFramePr>
        <p:xfrm>
          <a:off x="2042809" y="4092819"/>
          <a:ext cx="4896576" cy="9404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096">
                  <a:extLst>
                    <a:ext uri="{9D8B030D-6E8A-4147-A177-3AD203B41FA5}">
                      <a16:colId xmlns:a16="http://schemas.microsoft.com/office/drawing/2014/main" xmlns="" val="1741276827"/>
                    </a:ext>
                  </a:extLst>
                </a:gridCol>
                <a:gridCol w="816096">
                  <a:extLst>
                    <a:ext uri="{9D8B030D-6E8A-4147-A177-3AD203B41FA5}">
                      <a16:colId xmlns:a16="http://schemas.microsoft.com/office/drawing/2014/main" xmlns="" val="2925609710"/>
                    </a:ext>
                  </a:extLst>
                </a:gridCol>
                <a:gridCol w="816096">
                  <a:extLst>
                    <a:ext uri="{9D8B030D-6E8A-4147-A177-3AD203B41FA5}">
                      <a16:colId xmlns:a16="http://schemas.microsoft.com/office/drawing/2014/main" xmlns="" val="2762281483"/>
                    </a:ext>
                  </a:extLst>
                </a:gridCol>
                <a:gridCol w="816096">
                  <a:extLst>
                    <a:ext uri="{9D8B030D-6E8A-4147-A177-3AD203B41FA5}">
                      <a16:colId xmlns:a16="http://schemas.microsoft.com/office/drawing/2014/main" xmlns="" val="877638948"/>
                    </a:ext>
                  </a:extLst>
                </a:gridCol>
                <a:gridCol w="816096">
                  <a:extLst>
                    <a:ext uri="{9D8B030D-6E8A-4147-A177-3AD203B41FA5}">
                      <a16:colId xmlns:a16="http://schemas.microsoft.com/office/drawing/2014/main" xmlns="" val="2872487454"/>
                    </a:ext>
                  </a:extLst>
                </a:gridCol>
                <a:gridCol w="816096">
                  <a:extLst>
                    <a:ext uri="{9D8B030D-6E8A-4147-A177-3AD203B41FA5}">
                      <a16:colId xmlns:a16="http://schemas.microsoft.com/office/drawing/2014/main" xmlns="" val="3782596592"/>
                    </a:ext>
                  </a:extLst>
                </a:gridCol>
              </a:tblGrid>
              <a:tr h="9404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23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15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42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36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18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8803566"/>
                  </a:ext>
                </a:extLst>
              </a:tr>
            </a:tbl>
          </a:graphicData>
        </a:graphic>
      </p:graphicFrame>
      <p:graphicFrame>
        <p:nvGraphicFramePr>
          <p:cNvPr id="13" name="表格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666476"/>
              </p:ext>
            </p:extLst>
          </p:nvPr>
        </p:nvGraphicFramePr>
        <p:xfrm>
          <a:off x="1973656" y="2261341"/>
          <a:ext cx="5024673" cy="1077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4673">
                  <a:extLst>
                    <a:ext uri="{9D8B030D-6E8A-4147-A177-3AD203B41FA5}">
                      <a16:colId xmlns:a16="http://schemas.microsoft.com/office/drawing/2014/main" xmlns="" val="1019559885"/>
                    </a:ext>
                  </a:extLst>
                </a:gridCol>
              </a:tblGrid>
              <a:tr h="1077362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26956368"/>
                  </a:ext>
                </a:extLst>
              </a:tr>
            </a:tbl>
          </a:graphicData>
        </a:graphic>
      </p:graphicFrame>
      <p:graphicFrame>
        <p:nvGraphicFramePr>
          <p:cNvPr id="14" name="表格 1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7080938"/>
              </p:ext>
            </p:extLst>
          </p:nvPr>
        </p:nvGraphicFramePr>
        <p:xfrm>
          <a:off x="2042809" y="2325368"/>
          <a:ext cx="4896576" cy="9404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6096">
                  <a:extLst>
                    <a:ext uri="{9D8B030D-6E8A-4147-A177-3AD203B41FA5}">
                      <a16:colId xmlns:a16="http://schemas.microsoft.com/office/drawing/2014/main" xmlns="" val="1741276827"/>
                    </a:ext>
                  </a:extLst>
                </a:gridCol>
                <a:gridCol w="816096">
                  <a:extLst>
                    <a:ext uri="{9D8B030D-6E8A-4147-A177-3AD203B41FA5}">
                      <a16:colId xmlns:a16="http://schemas.microsoft.com/office/drawing/2014/main" xmlns="" val="2925609710"/>
                    </a:ext>
                  </a:extLst>
                </a:gridCol>
                <a:gridCol w="816096">
                  <a:extLst>
                    <a:ext uri="{9D8B030D-6E8A-4147-A177-3AD203B41FA5}">
                      <a16:colId xmlns:a16="http://schemas.microsoft.com/office/drawing/2014/main" xmlns="" val="2762281483"/>
                    </a:ext>
                  </a:extLst>
                </a:gridCol>
                <a:gridCol w="816096">
                  <a:extLst>
                    <a:ext uri="{9D8B030D-6E8A-4147-A177-3AD203B41FA5}">
                      <a16:colId xmlns:a16="http://schemas.microsoft.com/office/drawing/2014/main" xmlns="" val="877638948"/>
                    </a:ext>
                  </a:extLst>
                </a:gridCol>
                <a:gridCol w="816096">
                  <a:extLst>
                    <a:ext uri="{9D8B030D-6E8A-4147-A177-3AD203B41FA5}">
                      <a16:colId xmlns:a16="http://schemas.microsoft.com/office/drawing/2014/main" xmlns="" val="2872487454"/>
                    </a:ext>
                  </a:extLst>
                </a:gridCol>
                <a:gridCol w="816096">
                  <a:extLst>
                    <a:ext uri="{9D8B030D-6E8A-4147-A177-3AD203B41FA5}">
                      <a16:colId xmlns:a16="http://schemas.microsoft.com/office/drawing/2014/main" xmlns="" val="3782596592"/>
                    </a:ext>
                  </a:extLst>
                </a:gridCol>
              </a:tblGrid>
              <a:tr h="94040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endParaRPr lang="zh-TW" altLang="en-US" sz="3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38803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721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Char char="l"/>
            </a:pPr>
            <a:r>
              <a:rPr lang="zh-TW" altLang="en-US" dirty="0" smtClean="0"/>
              <a:t> 熱力學第二定律</a:t>
            </a:r>
            <a:endParaRPr lang="en-US" altLang="zh-TW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另一個美麗的意外</a:t>
            </a:r>
            <a:r>
              <a:rPr lang="en-US" altLang="zh-TW" dirty="0" smtClean="0"/>
              <a:t>(</a:t>
            </a:r>
            <a:r>
              <a:rPr lang="en-US" altLang="zh-TW" dirty="0"/>
              <a:t>5</a:t>
            </a:r>
            <a:r>
              <a:rPr lang="en-US" altLang="zh-TW" dirty="0" smtClean="0"/>
              <a:t>/6)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18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331640" y="2204864"/>
            <a:ext cx="2836033" cy="1431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spcBef>
                <a:spcPts val="1800"/>
              </a:spcBef>
              <a:buSzPct val="80000"/>
              <a:buFont typeface="Wingdings" panose="05000000000000000000" pitchFamily="2" charset="2"/>
              <a:buChar char="l"/>
            </a:pP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  <a:cs typeface="微軟正黑體"/>
              </a:rPr>
              <a:t>熱</a:t>
            </a:r>
            <a:r>
              <a:rPr lang="en-US" altLang="zh-TW" sz="3600" b="1" dirty="0">
                <a:latin typeface="微軟正黑體" pitchFamily="34" charset="-120"/>
                <a:ea typeface="微軟正黑體" pitchFamily="34" charset="-120"/>
                <a:cs typeface="微軟正黑體"/>
              </a:rPr>
              <a:t>+</a:t>
            </a: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  <a:cs typeface="微軟正黑體"/>
              </a:rPr>
              <a:t>冷</a:t>
            </a:r>
            <a:r>
              <a:rPr lang="en-US" altLang="zh-TW" sz="3600" b="1" dirty="0">
                <a:latin typeface="微軟正黑體" pitchFamily="34" charset="-120"/>
                <a:ea typeface="微軟正黑體" pitchFamily="34" charset="-120"/>
                <a:cs typeface="微軟正黑體"/>
              </a:rPr>
              <a:t>=</a:t>
            </a: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  <a:cs typeface="微軟正黑體"/>
              </a:rPr>
              <a:t>溫</a:t>
            </a:r>
            <a:endParaRPr lang="en-US" altLang="zh-TW" sz="3600" b="1" dirty="0">
              <a:latin typeface="微軟正黑體" pitchFamily="34" charset="-120"/>
              <a:ea typeface="微軟正黑體" pitchFamily="34" charset="-120"/>
              <a:cs typeface="微軟正黑體"/>
            </a:endParaRPr>
          </a:p>
          <a:p>
            <a:pPr marL="571500" indent="-571500">
              <a:spcBef>
                <a:spcPts val="1800"/>
              </a:spcBef>
              <a:buSzPct val="80000"/>
              <a:buFont typeface="Wingdings" panose="05000000000000000000" pitchFamily="2" charset="2"/>
              <a:buChar char="l"/>
            </a:pP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  <a:cs typeface="微軟正黑體"/>
              </a:rPr>
              <a:t>黑</a:t>
            </a:r>
            <a:r>
              <a:rPr lang="en-US" altLang="zh-TW" sz="3600" b="1" dirty="0">
                <a:latin typeface="微軟正黑體" pitchFamily="34" charset="-120"/>
                <a:ea typeface="微軟正黑體" pitchFamily="34" charset="-120"/>
                <a:cs typeface="微軟正黑體"/>
              </a:rPr>
              <a:t>+</a:t>
            </a: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  <a:cs typeface="微軟正黑體"/>
              </a:rPr>
              <a:t>白</a:t>
            </a:r>
            <a:r>
              <a:rPr lang="en-US" altLang="zh-TW" sz="3600" b="1" dirty="0">
                <a:latin typeface="微軟正黑體" pitchFamily="34" charset="-120"/>
                <a:ea typeface="微軟正黑體" pitchFamily="34" charset="-120"/>
                <a:cs typeface="微軟正黑體"/>
              </a:rPr>
              <a:t>=</a:t>
            </a:r>
            <a:r>
              <a:rPr lang="zh-TW" altLang="en-US" sz="3600" b="1" dirty="0">
                <a:latin typeface="微軟正黑體" pitchFamily="34" charset="-120"/>
                <a:ea typeface="微軟正黑體" pitchFamily="34" charset="-120"/>
                <a:cs typeface="微軟正黑體"/>
              </a:rPr>
              <a:t>灰</a:t>
            </a:r>
            <a:endParaRPr lang="en-US" altLang="zh-TW" sz="3600" b="1" dirty="0">
              <a:latin typeface="微軟正黑體" pitchFamily="34" charset="-120"/>
              <a:ea typeface="微軟正黑體" pitchFamily="34" charset="-120"/>
              <a:cs typeface="微軟正黑體"/>
            </a:endParaRPr>
          </a:p>
        </p:txBody>
      </p:sp>
    </p:spTree>
    <p:extLst>
      <p:ext uri="{BB962C8B-B14F-4D97-AF65-F5344CB8AC3E}">
        <p14:creationId xmlns:p14="http://schemas.microsoft.com/office/powerpoint/2010/main" val="2885150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另一個美麗的意外</a:t>
            </a:r>
            <a:r>
              <a:rPr lang="en-US" altLang="zh-TW" dirty="0" smtClean="0"/>
              <a:t>(6/6)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19</a:t>
            </a:fld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259632" y="1920401"/>
            <a:ext cx="407483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6000"/>
              </a:lnSpc>
              <a:spcBef>
                <a:spcPts val="600"/>
              </a:spcBef>
            </a:pPr>
            <a:r>
              <a:rPr lang="zh-TW" altLang="en-US" sz="4400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cs typeface="微軟正黑體"/>
              </a:rPr>
              <a:t>問題</a:t>
            </a:r>
            <a:r>
              <a:rPr lang="zh-TW" altLang="en-US" sz="4400" b="1" dirty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cs typeface="微軟正黑體"/>
              </a:rPr>
              <a:t>：</a:t>
            </a:r>
            <a:endParaRPr lang="en-US" altLang="zh-TW" sz="4400" b="1" dirty="0">
              <a:solidFill>
                <a:srgbClr val="003399"/>
              </a:solidFill>
              <a:latin typeface="微軟正黑體" pitchFamily="34" charset="-120"/>
              <a:ea typeface="微軟正黑體" pitchFamily="34" charset="-120"/>
              <a:cs typeface="微軟正黑體"/>
            </a:endParaRPr>
          </a:p>
          <a:p>
            <a:pPr indent="360000">
              <a:lnSpc>
                <a:spcPts val="6000"/>
              </a:lnSpc>
              <a:spcBef>
                <a:spcPts val="1800"/>
              </a:spcBef>
            </a:pPr>
            <a:r>
              <a:rPr lang="zh-TW" altLang="en-US" sz="4400" b="1" dirty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cs typeface="微軟正黑體"/>
              </a:rPr>
              <a:t>通性</a:t>
            </a:r>
            <a:r>
              <a:rPr lang="zh-TW" altLang="en-US" sz="4400" b="1" dirty="0" smtClean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cs typeface="微軟正黑體"/>
              </a:rPr>
              <a:t>？ 改變</a:t>
            </a:r>
            <a:r>
              <a:rPr lang="zh-TW" altLang="en-US" sz="4400" b="1" dirty="0">
                <a:solidFill>
                  <a:srgbClr val="003399"/>
                </a:solidFill>
                <a:latin typeface="微軟正黑體" pitchFamily="34" charset="-120"/>
                <a:ea typeface="微軟正黑體" pitchFamily="34" charset="-120"/>
                <a:cs typeface="微軟正黑體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116377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電影：美麗的境界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63688" y="1700808"/>
            <a:ext cx="6059016" cy="2591494"/>
          </a:xfrm>
        </p:spPr>
        <p:txBody>
          <a:bodyPr/>
          <a:lstStyle/>
          <a:p>
            <a:pPr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zh-TW" altLang="en-US" sz="3600" dirty="0" smtClean="0"/>
              <a:t>   </a:t>
            </a:r>
            <a:r>
              <a:rPr lang="en-US" altLang="zh-TW" sz="3600" dirty="0" smtClean="0"/>
              <a:t>Nash</a:t>
            </a:r>
            <a:r>
              <a:rPr lang="zh-TW" altLang="en-US" sz="3600" dirty="0"/>
              <a:t>的貢獻？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zh-TW" altLang="en-US" sz="3600" dirty="0" smtClean="0"/>
              <a:t>   </a:t>
            </a:r>
            <a:r>
              <a:rPr lang="en-US" altLang="zh-TW" sz="3600" dirty="0" smtClean="0"/>
              <a:t>Nash</a:t>
            </a:r>
            <a:r>
              <a:rPr lang="zh-TW" altLang="en-US" sz="3600" dirty="0"/>
              <a:t>得諾貝爾經濟獎？</a:t>
            </a:r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zh-TW" altLang="en-US" sz="3600" dirty="0" smtClean="0"/>
              <a:t>   </a:t>
            </a:r>
            <a:r>
              <a:rPr lang="en-US" altLang="zh-TW" sz="3600" dirty="0" smtClean="0"/>
              <a:t>Von </a:t>
            </a:r>
            <a:r>
              <a:rPr lang="en-US" altLang="zh-TW" sz="3600" dirty="0"/>
              <a:t>Neumann</a:t>
            </a:r>
            <a:r>
              <a:rPr lang="zh-TW" altLang="en-US" sz="3600" dirty="0"/>
              <a:t>的智慧</a:t>
            </a:r>
            <a:r>
              <a:rPr lang="zh-TW" altLang="en-US" sz="3600" dirty="0" smtClean="0"/>
              <a:t>？</a:t>
            </a:r>
            <a:endParaRPr lang="en-US" altLang="zh-TW" sz="3600" dirty="0" smtClean="0"/>
          </a:p>
          <a:p>
            <a:pPr>
              <a:spcBef>
                <a:spcPts val="1800"/>
              </a:spcBef>
              <a:buFont typeface="Wingdings" panose="05000000000000000000" pitchFamily="2" charset="2"/>
              <a:buChar char="l"/>
            </a:pPr>
            <a:r>
              <a:rPr lang="zh-TW" altLang="en-US" sz="3600" dirty="0" smtClean="0"/>
              <a:t>   美麗的境界</a:t>
            </a:r>
            <a:r>
              <a:rPr lang="zh-TW" altLang="en-US" sz="3600" dirty="0"/>
              <a:t>？</a:t>
            </a:r>
          </a:p>
          <a:p>
            <a:pPr>
              <a:spcBef>
                <a:spcPts val="1800"/>
              </a:spcBef>
            </a:pPr>
            <a:endParaRPr lang="zh-TW" altLang="en-US" sz="36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44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1619672" y="2132856"/>
            <a:ext cx="6264696" cy="902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SzPct val="110000"/>
              <a:tabLst>
                <a:tab pos="0" algn="l"/>
                <a:tab pos="177800" algn="l"/>
              </a:tabLst>
            </a:pPr>
            <a:r>
              <a:rPr lang="zh-TW" altLang="en-US" sz="4000" b="1" dirty="0" smtClean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簡報完畢，敬請指教</a:t>
            </a:r>
            <a:endParaRPr lang="en-US" altLang="zh-TW" sz="4000" b="1" dirty="0" smtClean="0">
              <a:solidFill>
                <a:srgbClr val="0000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7155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賽局的運作方式</a:t>
            </a:r>
            <a:r>
              <a:rPr lang="en-US" altLang="zh-TW" dirty="0" smtClean="0"/>
              <a:t>(1/5)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3</a:t>
            </a:fld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-211455" y="4479390"/>
            <a:ext cx="913743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028700" lvl="2" indent="-342900" algn="just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橫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列參與者的獲得寫在前項，直欄參與者的獲得寫在後項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028700" lvl="2" indent="-342900" algn="just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R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的大小將影響參與者選擇</a:t>
            </a:r>
            <a:r>
              <a:rPr lang="zh-TW" altLang="en-US" sz="2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合作、背叛或笨蛋。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7" name="內容版面配置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436868"/>
              </p:ext>
            </p:extLst>
          </p:nvPr>
        </p:nvGraphicFramePr>
        <p:xfrm>
          <a:off x="423782" y="1333142"/>
          <a:ext cx="8296436" cy="2860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1833">
                  <a:extLst>
                    <a:ext uri="{9D8B030D-6E8A-4147-A177-3AD203B41FA5}">
                      <a16:colId xmlns:a16="http://schemas.microsoft.com/office/drawing/2014/main" xmlns="" val="1609324352"/>
                    </a:ext>
                  </a:extLst>
                </a:gridCol>
                <a:gridCol w="2949124">
                  <a:extLst>
                    <a:ext uri="{9D8B030D-6E8A-4147-A177-3AD203B41FA5}">
                      <a16:colId xmlns:a16="http://schemas.microsoft.com/office/drawing/2014/main" xmlns="" val="1245735698"/>
                    </a:ext>
                  </a:extLst>
                </a:gridCol>
                <a:gridCol w="2765479">
                  <a:extLst>
                    <a:ext uri="{9D8B030D-6E8A-4147-A177-3AD203B41FA5}">
                      <a16:colId xmlns:a16="http://schemas.microsoft.com/office/drawing/2014/main" xmlns="" val="3514836103"/>
                    </a:ext>
                  </a:extLst>
                </a:gridCol>
              </a:tblGrid>
              <a:tr h="922018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直欄參與者</a:t>
                      </a:r>
                      <a:endParaRPr lang="en-US" altLang="zh-TW" sz="1800" kern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algn="l" defTabSz="914400" rtl="0" eaLnBrk="1" latinLnBrk="0" hangingPunct="1"/>
                      <a:endParaRPr lang="en-US" altLang="zh-TW" sz="1800" kern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橫列參與者</a:t>
                      </a:r>
                      <a:endParaRPr lang="zh-TW" altLang="en-US" sz="18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79995564"/>
                  </a:ext>
                </a:extLst>
              </a:tr>
              <a:tr h="9694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</a:t>
                      </a:r>
                      <a:endParaRPr lang="zh-TW" altLang="en-US" sz="20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R=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？</a:t>
                      </a: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R=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？</a:t>
                      </a:r>
                      <a:endParaRPr lang="en-US" altLang="zh-TW" sz="20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相互合作的獎勵</a:t>
                      </a:r>
                      <a:endParaRPr lang="zh-TW" altLang="en-US" sz="16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S=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？</a:t>
                      </a: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T=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？</a:t>
                      </a:r>
                      <a:endParaRPr lang="en-US" altLang="zh-TW" sz="20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笨蛋的收穫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</a:t>
                      </a: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背叛的誘惑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</a:t>
                      </a:r>
                      <a:endParaRPr lang="zh-TW" altLang="en-US" sz="1600" kern="1200" dirty="0" smtClean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01157712"/>
                  </a:ext>
                </a:extLst>
              </a:tr>
              <a:tr h="9694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</a:t>
                      </a:r>
                      <a:endParaRPr lang="zh-TW" altLang="en-US" sz="20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T=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？</a:t>
                      </a: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S=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？</a:t>
                      </a:r>
                      <a:endParaRPr lang="en-US" altLang="zh-TW" sz="20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背叛的誘惑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</a:t>
                      </a: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笨蛋的收穫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</a:t>
                      </a:r>
                      <a:endParaRPr lang="zh-TW" altLang="en-US" sz="1600" kern="1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P=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？</a:t>
                      </a: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P=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？</a:t>
                      </a:r>
                      <a:endParaRPr lang="en-US" altLang="zh-TW" sz="20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相互背叛的懲罰</a:t>
                      </a:r>
                      <a:endParaRPr lang="zh-TW" altLang="en-US" sz="1600" kern="1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47228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28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EX1</a:t>
            </a:r>
            <a:r>
              <a:rPr lang="zh-TW" altLang="en-US" dirty="0" smtClean="0"/>
              <a:t>：合作的賽局</a:t>
            </a:r>
            <a:r>
              <a:rPr lang="en-US" altLang="zh-TW" dirty="0" smtClean="0"/>
              <a:t>(2/5)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4</a:t>
            </a:fld>
            <a:endParaRPr lang="zh-TW" altLang="en-US"/>
          </a:p>
        </p:txBody>
      </p:sp>
      <p:graphicFrame>
        <p:nvGraphicFramePr>
          <p:cNvPr id="5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6800873"/>
              </p:ext>
            </p:extLst>
          </p:nvPr>
        </p:nvGraphicFramePr>
        <p:xfrm>
          <a:off x="423782" y="1333142"/>
          <a:ext cx="8296436" cy="2860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1833">
                  <a:extLst>
                    <a:ext uri="{9D8B030D-6E8A-4147-A177-3AD203B41FA5}">
                      <a16:colId xmlns:a16="http://schemas.microsoft.com/office/drawing/2014/main" xmlns="" val="1609324352"/>
                    </a:ext>
                  </a:extLst>
                </a:gridCol>
                <a:gridCol w="2949124">
                  <a:extLst>
                    <a:ext uri="{9D8B030D-6E8A-4147-A177-3AD203B41FA5}">
                      <a16:colId xmlns:a16="http://schemas.microsoft.com/office/drawing/2014/main" xmlns="" val="1245735698"/>
                    </a:ext>
                  </a:extLst>
                </a:gridCol>
                <a:gridCol w="2765479">
                  <a:extLst>
                    <a:ext uri="{9D8B030D-6E8A-4147-A177-3AD203B41FA5}">
                      <a16:colId xmlns:a16="http://schemas.microsoft.com/office/drawing/2014/main" xmlns="" val="3514836103"/>
                    </a:ext>
                  </a:extLst>
                </a:gridCol>
              </a:tblGrid>
              <a:tr h="922018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直欄參與者</a:t>
                      </a:r>
                      <a:endParaRPr lang="en-US" altLang="zh-TW" sz="1800" kern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algn="l" defTabSz="914400" rtl="0" eaLnBrk="1" latinLnBrk="0" hangingPunct="1"/>
                      <a:endParaRPr lang="en-US" altLang="zh-TW" sz="1800" kern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橫列參與者</a:t>
                      </a:r>
                      <a:endParaRPr lang="zh-TW" altLang="en-US" sz="18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79995564"/>
                  </a:ext>
                </a:extLst>
              </a:tr>
              <a:tr h="9694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</a:t>
                      </a:r>
                      <a:endParaRPr lang="zh-TW" altLang="en-US" sz="20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R=10   R=10</a:t>
                      </a:r>
                    </a:p>
                    <a:p>
                      <a:pPr algn="ctr"/>
                      <a:r>
                        <a:rPr lang="zh-TW" altLang="en-US" sz="1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相互合作的獎勵</a:t>
                      </a:r>
                      <a:endParaRPr lang="zh-TW" altLang="en-US" sz="16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S=0   T=5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笨蛋的收穫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</a:t>
                      </a: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背叛的誘惑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</a:t>
                      </a:r>
                      <a:endParaRPr lang="zh-TW" altLang="en-US" sz="1600" kern="1200" dirty="0" smtClean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01157712"/>
                  </a:ext>
                </a:extLst>
              </a:tr>
              <a:tr h="9694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</a:t>
                      </a:r>
                      <a:endParaRPr lang="zh-TW" altLang="en-US" sz="20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T=5   S=0</a:t>
                      </a:r>
                    </a:p>
                    <a:p>
                      <a:pPr marL="0" algn="ctr" defTabSz="914400" rtl="0" eaLnBrk="1" latinLnBrk="0" hangingPunct="1"/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背叛的誘惑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</a:t>
                      </a: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笨蛋的收穫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</a:t>
                      </a:r>
                      <a:endParaRPr lang="zh-TW" altLang="en-US" sz="1600" kern="1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P=1   P=1</a:t>
                      </a:r>
                    </a:p>
                    <a:p>
                      <a:pPr marL="0" algn="ctr" defTabSz="914400" rtl="0" eaLnBrk="1" latinLnBrk="0" hangingPunct="1"/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相互背叛的懲罰</a:t>
                      </a:r>
                      <a:endParaRPr lang="zh-TW" altLang="en-US" sz="1600" kern="1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47228580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-252536" y="4666621"/>
            <a:ext cx="4527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028700" lvl="2" indent="-342900" algn="just">
              <a:spcBef>
                <a:spcPts val="450"/>
              </a:spcBef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R&gt;S , R&gt;T , R&gt;P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325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EX2</a:t>
            </a:r>
            <a:r>
              <a:rPr lang="zh-TW" altLang="en-US" dirty="0" smtClean="0"/>
              <a:t>：背叛的賽局</a:t>
            </a:r>
            <a:r>
              <a:rPr lang="en-US" altLang="zh-TW" dirty="0" smtClean="0"/>
              <a:t>(3/5)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5</a:t>
            </a:fld>
            <a:endParaRPr lang="zh-TW" altLang="en-US"/>
          </a:p>
        </p:txBody>
      </p:sp>
      <p:graphicFrame>
        <p:nvGraphicFramePr>
          <p:cNvPr id="5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0822294"/>
              </p:ext>
            </p:extLst>
          </p:nvPr>
        </p:nvGraphicFramePr>
        <p:xfrm>
          <a:off x="423782" y="1333142"/>
          <a:ext cx="8296436" cy="2860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1833">
                  <a:extLst>
                    <a:ext uri="{9D8B030D-6E8A-4147-A177-3AD203B41FA5}">
                      <a16:colId xmlns:a16="http://schemas.microsoft.com/office/drawing/2014/main" xmlns="" val="1609324352"/>
                    </a:ext>
                  </a:extLst>
                </a:gridCol>
                <a:gridCol w="2949124">
                  <a:extLst>
                    <a:ext uri="{9D8B030D-6E8A-4147-A177-3AD203B41FA5}">
                      <a16:colId xmlns:a16="http://schemas.microsoft.com/office/drawing/2014/main" xmlns="" val="1245735698"/>
                    </a:ext>
                  </a:extLst>
                </a:gridCol>
                <a:gridCol w="2765479">
                  <a:extLst>
                    <a:ext uri="{9D8B030D-6E8A-4147-A177-3AD203B41FA5}">
                      <a16:colId xmlns:a16="http://schemas.microsoft.com/office/drawing/2014/main" xmlns="" val="3514836103"/>
                    </a:ext>
                  </a:extLst>
                </a:gridCol>
              </a:tblGrid>
              <a:tr h="922018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直欄參與者</a:t>
                      </a:r>
                      <a:endParaRPr lang="en-US" altLang="zh-TW" sz="1800" kern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algn="l" defTabSz="914400" rtl="0" eaLnBrk="1" latinLnBrk="0" hangingPunct="1"/>
                      <a:endParaRPr lang="en-US" altLang="zh-TW" sz="1800" kern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橫列參與者</a:t>
                      </a:r>
                      <a:endParaRPr lang="zh-TW" altLang="en-US" sz="18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79995564"/>
                  </a:ext>
                </a:extLst>
              </a:tr>
              <a:tr h="9694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</a:t>
                      </a:r>
                      <a:endParaRPr lang="zh-TW" altLang="en-US" sz="20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R=3  R=3</a:t>
                      </a:r>
                    </a:p>
                    <a:p>
                      <a:pPr algn="ctr"/>
                      <a:r>
                        <a:rPr lang="zh-TW" altLang="en-US" sz="1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相互合作的獎勵</a:t>
                      </a:r>
                      <a:endParaRPr lang="zh-TW" altLang="en-US" sz="16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S=0   T=5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笨蛋的收穫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</a:t>
                      </a: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背叛的誘惑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</a:t>
                      </a:r>
                      <a:endParaRPr lang="zh-TW" altLang="en-US" sz="1600" kern="1200" dirty="0" smtClean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01157712"/>
                  </a:ext>
                </a:extLst>
              </a:tr>
              <a:tr h="9694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</a:t>
                      </a:r>
                      <a:endParaRPr lang="zh-TW" altLang="en-US" sz="20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T=5   S=0</a:t>
                      </a:r>
                    </a:p>
                    <a:p>
                      <a:pPr marL="0" algn="ctr" defTabSz="914400" rtl="0" eaLnBrk="1" latinLnBrk="0" hangingPunct="1"/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背叛的誘惑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</a:t>
                      </a: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笨蛋的收穫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</a:t>
                      </a:r>
                      <a:endParaRPr lang="zh-TW" altLang="en-US" sz="1600" kern="1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P=6   P=6</a:t>
                      </a:r>
                    </a:p>
                    <a:p>
                      <a:pPr marL="0" algn="ctr" defTabSz="914400" rtl="0" eaLnBrk="1" latinLnBrk="0" hangingPunct="1"/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相互背叛的懲罰</a:t>
                      </a:r>
                      <a:endParaRPr lang="zh-TW" altLang="en-US" sz="1600" kern="1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47228580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-178124" y="4666621"/>
            <a:ext cx="44919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028700" lvl="2" indent="-342900" algn="just">
              <a:spcBef>
                <a:spcPts val="450"/>
              </a:spcBef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P&gt;R , P&gt;S</a:t>
            </a: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, P&gt;T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011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EX3</a:t>
            </a:r>
            <a:r>
              <a:rPr lang="zh-TW" altLang="en-US" dirty="0" smtClean="0"/>
              <a:t>：笨蛋賽局</a:t>
            </a:r>
            <a:r>
              <a:rPr lang="en-US" altLang="zh-TW" dirty="0" smtClean="0"/>
              <a:t>(4/5)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6</a:t>
            </a:fld>
            <a:endParaRPr lang="zh-TW" altLang="en-US"/>
          </a:p>
        </p:txBody>
      </p:sp>
      <p:graphicFrame>
        <p:nvGraphicFramePr>
          <p:cNvPr id="5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1808854"/>
              </p:ext>
            </p:extLst>
          </p:nvPr>
        </p:nvGraphicFramePr>
        <p:xfrm>
          <a:off x="423782" y="1333142"/>
          <a:ext cx="8296436" cy="2860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1833">
                  <a:extLst>
                    <a:ext uri="{9D8B030D-6E8A-4147-A177-3AD203B41FA5}">
                      <a16:colId xmlns:a16="http://schemas.microsoft.com/office/drawing/2014/main" xmlns="" val="1609324352"/>
                    </a:ext>
                  </a:extLst>
                </a:gridCol>
                <a:gridCol w="2949124">
                  <a:extLst>
                    <a:ext uri="{9D8B030D-6E8A-4147-A177-3AD203B41FA5}">
                      <a16:colId xmlns:a16="http://schemas.microsoft.com/office/drawing/2014/main" xmlns="" val="1245735698"/>
                    </a:ext>
                  </a:extLst>
                </a:gridCol>
                <a:gridCol w="2765479">
                  <a:extLst>
                    <a:ext uri="{9D8B030D-6E8A-4147-A177-3AD203B41FA5}">
                      <a16:colId xmlns:a16="http://schemas.microsoft.com/office/drawing/2014/main" xmlns="" val="3514836103"/>
                    </a:ext>
                  </a:extLst>
                </a:gridCol>
              </a:tblGrid>
              <a:tr h="922018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直欄參與者</a:t>
                      </a:r>
                      <a:endParaRPr lang="en-US" altLang="zh-TW" sz="1800" kern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algn="l" defTabSz="914400" rtl="0" eaLnBrk="1" latinLnBrk="0" hangingPunct="1"/>
                      <a:endParaRPr lang="en-US" altLang="zh-TW" sz="1800" kern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橫列參與者</a:t>
                      </a:r>
                      <a:endParaRPr lang="zh-TW" altLang="en-US" sz="18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79995564"/>
                  </a:ext>
                </a:extLst>
              </a:tr>
              <a:tr h="9694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</a:t>
                      </a:r>
                      <a:endParaRPr lang="zh-TW" altLang="en-US" sz="20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R=3  R=3</a:t>
                      </a:r>
                    </a:p>
                    <a:p>
                      <a:pPr algn="ctr"/>
                      <a:r>
                        <a:rPr lang="zh-TW" altLang="en-US" sz="1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相互合作的獎勵</a:t>
                      </a:r>
                      <a:endParaRPr lang="zh-TW" altLang="en-US" sz="16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S=0   T=5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笨蛋的收穫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</a:t>
                      </a: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背叛的誘惑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</a:t>
                      </a:r>
                      <a:endParaRPr lang="zh-TW" altLang="en-US" sz="1600" kern="1200" dirty="0" smtClean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01157712"/>
                  </a:ext>
                </a:extLst>
              </a:tr>
              <a:tr h="9694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</a:t>
                      </a:r>
                      <a:endParaRPr lang="zh-TW" altLang="en-US" sz="20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T=5   S=0</a:t>
                      </a:r>
                    </a:p>
                    <a:p>
                      <a:pPr marL="0" algn="ctr" defTabSz="914400" rtl="0" eaLnBrk="1" latinLnBrk="0" hangingPunct="1"/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背叛的誘惑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</a:t>
                      </a: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笨蛋的收穫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</a:t>
                      </a:r>
                      <a:endParaRPr lang="zh-TW" altLang="en-US" sz="1600" kern="1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P=6   P=6</a:t>
                      </a:r>
                    </a:p>
                    <a:p>
                      <a:pPr marL="0" algn="ctr" defTabSz="914400" rtl="0" eaLnBrk="1" latinLnBrk="0" hangingPunct="1"/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相互背叛的懲罰</a:t>
                      </a:r>
                      <a:endParaRPr lang="zh-TW" altLang="en-US" sz="1600" kern="1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47228580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-195703" y="4666621"/>
            <a:ext cx="71737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028700" lvl="2" indent="-342900" algn="just">
              <a:spcBef>
                <a:spcPts val="450"/>
              </a:spcBef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一人始終合作，另一人始終背叛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485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EX4</a:t>
            </a:r>
            <a:r>
              <a:rPr lang="zh-TW" altLang="en-US" dirty="0" smtClean="0"/>
              <a:t>：困境的賽局</a:t>
            </a:r>
            <a:r>
              <a:rPr lang="en-US" altLang="zh-TW" dirty="0" smtClean="0"/>
              <a:t>(5/5)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  <p:graphicFrame>
        <p:nvGraphicFramePr>
          <p:cNvPr id="5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271219"/>
              </p:ext>
            </p:extLst>
          </p:nvPr>
        </p:nvGraphicFramePr>
        <p:xfrm>
          <a:off x="423782" y="1333142"/>
          <a:ext cx="8296436" cy="28609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1833">
                  <a:extLst>
                    <a:ext uri="{9D8B030D-6E8A-4147-A177-3AD203B41FA5}">
                      <a16:colId xmlns:a16="http://schemas.microsoft.com/office/drawing/2014/main" xmlns="" val="1609324352"/>
                    </a:ext>
                  </a:extLst>
                </a:gridCol>
                <a:gridCol w="2949124">
                  <a:extLst>
                    <a:ext uri="{9D8B030D-6E8A-4147-A177-3AD203B41FA5}">
                      <a16:colId xmlns:a16="http://schemas.microsoft.com/office/drawing/2014/main" xmlns="" val="1245735698"/>
                    </a:ext>
                  </a:extLst>
                </a:gridCol>
                <a:gridCol w="2765479">
                  <a:extLst>
                    <a:ext uri="{9D8B030D-6E8A-4147-A177-3AD203B41FA5}">
                      <a16:colId xmlns:a16="http://schemas.microsoft.com/office/drawing/2014/main" xmlns="" val="3514836103"/>
                    </a:ext>
                  </a:extLst>
                </a:gridCol>
              </a:tblGrid>
              <a:tr h="922018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直欄參與者</a:t>
                      </a:r>
                      <a:endParaRPr lang="en-US" altLang="zh-TW" sz="1800" kern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algn="l" defTabSz="914400" rtl="0" eaLnBrk="1" latinLnBrk="0" hangingPunct="1"/>
                      <a:endParaRPr lang="en-US" altLang="zh-TW" sz="1800" kern="12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algn="l" defTabSz="914400" rtl="0" eaLnBrk="1" latinLnBrk="0" hangingPunct="1"/>
                      <a:r>
                        <a:rPr lang="zh-TW" altLang="en-US" sz="18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橫列參與者</a:t>
                      </a:r>
                      <a:endParaRPr lang="zh-TW" altLang="en-US" sz="18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>
                    <a:lnTlToB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</a:t>
                      </a:r>
                      <a:endParaRPr lang="zh-TW" altLang="en-US"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479995564"/>
                  </a:ext>
                </a:extLst>
              </a:tr>
              <a:tr h="9694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合作</a:t>
                      </a:r>
                      <a:endParaRPr lang="zh-TW" altLang="en-US" sz="20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R=3  R=3</a:t>
                      </a:r>
                    </a:p>
                    <a:p>
                      <a:pPr algn="ctr"/>
                      <a:r>
                        <a:rPr lang="zh-TW" altLang="en-US" sz="1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相互合作的獎勵</a:t>
                      </a:r>
                      <a:endParaRPr lang="zh-TW" altLang="en-US" sz="16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S=0   T=5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笨蛋的收穫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</a:t>
                      </a: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背叛的誘惑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</a:t>
                      </a:r>
                      <a:endParaRPr lang="zh-TW" altLang="en-US" sz="1600" kern="1200" dirty="0" smtClean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801157712"/>
                  </a:ext>
                </a:extLst>
              </a:tr>
              <a:tr h="9694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</a:t>
                      </a:r>
                      <a:endParaRPr lang="zh-TW" altLang="en-US" sz="2000" b="1" kern="1200" dirty="0">
                        <a:solidFill>
                          <a:schemeClr val="lt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T=5   S=0</a:t>
                      </a:r>
                    </a:p>
                    <a:p>
                      <a:pPr marL="0" algn="ctr" defTabSz="914400" rtl="0" eaLnBrk="1" latinLnBrk="0" hangingPunct="1"/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背叛的誘惑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T</a:t>
                      </a:r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笨蛋的收穫</a:t>
                      </a:r>
                      <a:r>
                        <a:rPr lang="en-US" altLang="zh-TW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</a:t>
                      </a:r>
                      <a:endParaRPr lang="zh-TW" altLang="en-US" sz="1600" kern="1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P=1   P=1</a:t>
                      </a:r>
                    </a:p>
                    <a:p>
                      <a:pPr marL="0" algn="ctr" defTabSz="914400" rtl="0" eaLnBrk="1" latinLnBrk="0" hangingPunct="1"/>
                      <a:r>
                        <a:rPr lang="zh-TW" altLang="en-US" sz="1600" kern="12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相互背叛的懲罰</a:t>
                      </a:r>
                      <a:endParaRPr lang="zh-TW" altLang="en-US" sz="1600" kern="1200" dirty="0">
                        <a:solidFill>
                          <a:srgbClr val="FFFF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747228580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-211112" y="4293096"/>
            <a:ext cx="6763390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028700" lvl="2" indent="-342900" algn="just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T&gt;R&gt;P&gt;S</a:t>
            </a:r>
          </a:p>
          <a:p>
            <a:pPr marL="1028700" lvl="2" indent="-342900" algn="just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2R&gt;T+S&gt;2P</a:t>
            </a:r>
          </a:p>
          <a:p>
            <a:pPr marL="1028700" lvl="2" indent="-342900" algn="just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 彼此合作可獲得最大整體獎勵</a:t>
            </a: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23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賽局的互動形式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41338" indent="-541338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一次互動，參賽者僅選擇一次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41338" indent="-541338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低頻率互動，參賽者再次互動的機會很小，且對曾經互動情形已沒有印象。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41338" indent="-541338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高頻率互動，參賽者再次互動的機會大，且對曾經互動</a:t>
            </a:r>
            <a:r>
              <a:rPr lang="zh-TW" altLang="en-US" dirty="0">
                <a:solidFill>
                  <a:schemeClr val="tx1"/>
                </a:solidFill>
              </a:rPr>
              <a:t>過</a:t>
            </a:r>
            <a:r>
              <a:rPr lang="zh-TW" altLang="en-US" dirty="0" smtClean="0">
                <a:solidFill>
                  <a:schemeClr val="tx1"/>
                </a:solidFill>
              </a:rPr>
              <a:t>的情形記憶猶新。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41338" indent="-541338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重複困境賽局：高頻率互動困境賽局，參賽者可持續互動足夠多次或無窮多次。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860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困境賽局勝出策略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2276872"/>
            <a:ext cx="8136904" cy="165539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33400" indent="-533400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sz="3600" dirty="0"/>
              <a:t>主要手段：以牙還牙</a:t>
            </a:r>
            <a:endParaRPr lang="en-US" altLang="zh-TW" sz="3600" dirty="0"/>
          </a:p>
          <a:p>
            <a:pPr marL="533400" indent="-533400">
              <a:spcBef>
                <a:spcPts val="2400"/>
              </a:spcBef>
              <a:buFont typeface="Wingdings" panose="05000000000000000000" pitchFamily="2" charset="2"/>
              <a:buChar char="l"/>
            </a:pPr>
            <a:r>
              <a:rPr lang="zh-TW" altLang="en-US" sz="3600" dirty="0"/>
              <a:t>核心素養：善良、寬容、報復及辨識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9EB970-E057-4B58-A49A-271407E8DDC5}" type="slidenum">
              <a:rPr lang="zh-TW" altLang="en-US" smtClean="0"/>
              <a:pPr>
                <a:defRPr/>
              </a:pPr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397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9625</TotalTime>
  <Words>771</Words>
  <Application>Microsoft Office PowerPoint</Application>
  <PresentationFormat>如螢幕大小 (4:3)</PresentationFormat>
  <Paragraphs>228</Paragraphs>
  <Slides>20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9" baseType="lpstr">
      <vt:lpstr>Adobe 繁黑體 Std B</vt:lpstr>
      <vt:lpstr>Meiryo</vt:lpstr>
      <vt:lpstr>微軟正黑體</vt:lpstr>
      <vt:lpstr>新細明體</vt:lpstr>
      <vt:lpstr>Arial</vt:lpstr>
      <vt:lpstr>Calibri</vt:lpstr>
      <vt:lpstr>Times New Roman</vt:lpstr>
      <vt:lpstr>Wingdings</vt:lpstr>
      <vt:lpstr>Office 佈景主題</vt:lpstr>
      <vt:lpstr>PowerPoint 簡報</vt:lpstr>
      <vt:lpstr>電影：美麗的境界</vt:lpstr>
      <vt:lpstr>賽局的運作方式(1/5)</vt:lpstr>
      <vt:lpstr>EX1：合作的賽局(2/5)</vt:lpstr>
      <vt:lpstr>EX2：背叛的賽局(3/5)</vt:lpstr>
      <vt:lpstr>EX3：笨蛋賽局(4/5)</vt:lpstr>
      <vt:lpstr>EX4：困境的賽局(5/5)</vt:lpstr>
      <vt:lpstr>賽局的互動形式</vt:lpstr>
      <vt:lpstr>困境賽局勝出策略</vt:lpstr>
      <vt:lpstr>困境賽局有效合作策略</vt:lpstr>
      <vt:lpstr>演化論</vt:lpstr>
      <vt:lpstr>賽局論</vt:lpstr>
      <vt:lpstr>結論</vt:lpstr>
      <vt:lpstr>另一個美麗的意外(1/6)</vt:lpstr>
      <vt:lpstr>另一個美麗的意外(2/6)</vt:lpstr>
      <vt:lpstr>另一個美麗的意外(3/6)</vt:lpstr>
      <vt:lpstr>另一個美麗的意外(4/6)</vt:lpstr>
      <vt:lpstr>另一個美麗的意外(5/6)</vt:lpstr>
      <vt:lpstr>另一個美麗的意外(6/6)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ivywang</dc:creator>
  <cp:lastModifiedBy>limei lin</cp:lastModifiedBy>
  <cp:revision>674</cp:revision>
  <cp:lastPrinted>2020-09-25T05:57:52Z</cp:lastPrinted>
  <dcterms:created xsi:type="dcterms:W3CDTF">2013-06-27T01:29:51Z</dcterms:created>
  <dcterms:modified xsi:type="dcterms:W3CDTF">2020-09-28T10:33:55Z</dcterms:modified>
</cp:coreProperties>
</file>