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304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7" r:id="rId38"/>
    <p:sldId id="296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D9E9695-EF48-4BCC-8E56-FA3359E856D1}">
          <p14:sldIdLst>
            <p14:sldId id="304"/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93"/>
            <p14:sldId id="286"/>
            <p14:sldId id="287"/>
            <p14:sldId id="288"/>
            <p14:sldId id="289"/>
            <p14:sldId id="290"/>
            <p14:sldId id="291"/>
            <p14:sldId id="292"/>
            <p14:sldId id="294"/>
            <p14:sldId id="295"/>
            <p14:sldId id="297"/>
            <p14:sldId id="296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5E20A-9AE1-4003-9C84-3993024E9FC7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7DE5F17-29D9-489A-BA0B-7567291F3BA2}">
      <dgm:prSet phldrT="[文字]"/>
      <dgm:spPr/>
      <dgm:t>
        <a:bodyPr/>
        <a:lstStyle/>
        <a:p>
          <a:r>
            <a:rPr lang="zh-TW" altLang="en-US" dirty="0" smtClean="0"/>
            <a:t>定時炸彈</a:t>
          </a:r>
          <a:endParaRPr lang="zh-TW" altLang="en-US" dirty="0"/>
        </a:p>
      </dgm:t>
    </dgm:pt>
    <dgm:pt modelId="{57E8D6EB-3502-48A0-844D-CD228F6E067B}" type="parTrans" cxnId="{71FAE7EB-8C0B-4ACD-84B1-895A729A5A63}">
      <dgm:prSet/>
      <dgm:spPr/>
      <dgm:t>
        <a:bodyPr/>
        <a:lstStyle/>
        <a:p>
          <a:endParaRPr lang="zh-TW" altLang="en-US"/>
        </a:p>
      </dgm:t>
    </dgm:pt>
    <dgm:pt modelId="{E4E0A1B7-5DBD-4BC3-9340-C88AE8F750D6}" type="sibTrans" cxnId="{71FAE7EB-8C0B-4ACD-84B1-895A729A5A63}">
      <dgm:prSet/>
      <dgm:spPr/>
      <dgm:t>
        <a:bodyPr/>
        <a:lstStyle/>
        <a:p>
          <a:endParaRPr lang="zh-TW" altLang="en-US"/>
        </a:p>
      </dgm:t>
    </dgm:pt>
    <dgm:pt modelId="{6791E472-A9BE-46BE-80C3-5C75BE1C23DC}">
      <dgm:prSet phldrT="[文字]"/>
      <dgm:spPr/>
      <dgm:t>
        <a:bodyPr/>
        <a:lstStyle/>
        <a:p>
          <a:r>
            <a:rPr lang="zh-TW" altLang="en-US" dirty="0" smtClean="0"/>
            <a:t>空用炸彈</a:t>
          </a:r>
          <a:endParaRPr lang="zh-TW" altLang="en-US" dirty="0"/>
        </a:p>
      </dgm:t>
    </dgm:pt>
    <dgm:pt modelId="{22688DAE-20B8-433D-A8BF-3954DD6491B7}" type="parTrans" cxnId="{5D07444E-1E99-4C5E-8DA9-DB311F050BAF}">
      <dgm:prSet/>
      <dgm:spPr/>
      <dgm:t>
        <a:bodyPr/>
        <a:lstStyle/>
        <a:p>
          <a:endParaRPr lang="zh-TW" altLang="en-US"/>
        </a:p>
      </dgm:t>
    </dgm:pt>
    <dgm:pt modelId="{85AC0506-210C-471A-9214-2D46FEBAD169}" type="sibTrans" cxnId="{5D07444E-1E99-4C5E-8DA9-DB311F050BAF}">
      <dgm:prSet/>
      <dgm:spPr/>
      <dgm:t>
        <a:bodyPr/>
        <a:lstStyle/>
        <a:p>
          <a:endParaRPr lang="zh-TW" altLang="en-US"/>
        </a:p>
      </dgm:t>
    </dgm:pt>
    <dgm:pt modelId="{AA636C3F-4704-40FB-AE83-5D720F58250E}">
      <dgm:prSet phldrT="[文字]"/>
      <dgm:spPr/>
      <dgm:t>
        <a:bodyPr/>
        <a:lstStyle/>
        <a:p>
          <a:r>
            <a:rPr lang="zh-TW" altLang="en-US" dirty="0" smtClean="0"/>
            <a:t>塑性炸彈</a:t>
          </a:r>
          <a:endParaRPr lang="zh-TW" altLang="en-US" dirty="0"/>
        </a:p>
      </dgm:t>
    </dgm:pt>
    <dgm:pt modelId="{C762C888-4087-4C7F-BD17-7F178DA4E862}" type="parTrans" cxnId="{AF3629A7-6805-4885-88CB-2D772D9CC2A8}">
      <dgm:prSet/>
      <dgm:spPr/>
      <dgm:t>
        <a:bodyPr/>
        <a:lstStyle/>
        <a:p>
          <a:endParaRPr lang="zh-TW" altLang="en-US"/>
        </a:p>
      </dgm:t>
    </dgm:pt>
    <dgm:pt modelId="{DA2B2356-35B7-409D-8F36-BF340B76689D}" type="sibTrans" cxnId="{AF3629A7-6805-4885-88CB-2D772D9CC2A8}">
      <dgm:prSet/>
      <dgm:spPr/>
      <dgm:t>
        <a:bodyPr/>
        <a:lstStyle/>
        <a:p>
          <a:endParaRPr lang="zh-TW" altLang="en-US"/>
        </a:p>
      </dgm:t>
    </dgm:pt>
    <dgm:pt modelId="{8664F6FB-78FC-4AD8-9CCB-7A4157B3C026}">
      <dgm:prSet phldrT="[文字]"/>
      <dgm:spPr/>
      <dgm:t>
        <a:bodyPr/>
        <a:lstStyle/>
        <a:p>
          <a:r>
            <a:rPr lang="zh-TW" altLang="en-US" dirty="0" smtClean="0"/>
            <a:t>核子炸彈</a:t>
          </a:r>
          <a:endParaRPr lang="zh-TW" altLang="en-US" dirty="0"/>
        </a:p>
      </dgm:t>
    </dgm:pt>
    <dgm:pt modelId="{C0E4D9C9-AE19-43A2-8AD3-BE70ECA7E086}" type="parTrans" cxnId="{8E3CB5BC-18C5-4E5A-909D-93492CA85546}">
      <dgm:prSet/>
      <dgm:spPr/>
      <dgm:t>
        <a:bodyPr/>
        <a:lstStyle/>
        <a:p>
          <a:endParaRPr lang="zh-TW" altLang="en-US"/>
        </a:p>
      </dgm:t>
    </dgm:pt>
    <dgm:pt modelId="{C67CEF43-9599-4347-809E-617381D4F9B4}" type="sibTrans" cxnId="{8E3CB5BC-18C5-4E5A-909D-93492CA85546}">
      <dgm:prSet/>
      <dgm:spPr/>
      <dgm:t>
        <a:bodyPr/>
        <a:lstStyle/>
        <a:p>
          <a:endParaRPr lang="zh-TW" altLang="en-US"/>
        </a:p>
      </dgm:t>
    </dgm:pt>
    <dgm:pt modelId="{2837DB47-D886-46EF-9028-2D12A6D1E3C1}">
      <dgm:prSet phldrT="[文字]"/>
      <dgm:spPr/>
      <dgm:t>
        <a:bodyPr/>
        <a:lstStyle/>
        <a:p>
          <a:r>
            <a:rPr lang="zh-TW" altLang="en-US" dirty="0" smtClean="0"/>
            <a:t>郵包炸彈</a:t>
          </a:r>
          <a:endParaRPr lang="zh-TW" altLang="en-US" dirty="0"/>
        </a:p>
      </dgm:t>
    </dgm:pt>
    <dgm:pt modelId="{CD033667-43D0-4D3C-B3EF-FD7845445407}" type="parTrans" cxnId="{D55E9E91-3972-46B5-9EE6-560C5896396D}">
      <dgm:prSet/>
      <dgm:spPr/>
      <dgm:t>
        <a:bodyPr/>
        <a:lstStyle/>
        <a:p>
          <a:endParaRPr lang="zh-TW" altLang="en-US"/>
        </a:p>
      </dgm:t>
    </dgm:pt>
    <dgm:pt modelId="{C6ABA3EF-321A-4B46-BF3A-540DF735CC04}" type="sibTrans" cxnId="{D55E9E91-3972-46B5-9EE6-560C5896396D}">
      <dgm:prSet/>
      <dgm:spPr/>
      <dgm:t>
        <a:bodyPr/>
        <a:lstStyle/>
        <a:p>
          <a:endParaRPr lang="zh-TW" altLang="en-US"/>
        </a:p>
      </dgm:t>
    </dgm:pt>
    <dgm:pt modelId="{F1160B58-5598-4B18-9E01-F5F1D3C1F733}">
      <dgm:prSet phldrT="[文字]"/>
      <dgm:spPr/>
      <dgm:t>
        <a:bodyPr/>
        <a:lstStyle/>
        <a:p>
          <a:r>
            <a:rPr lang="zh-TW" altLang="en-US" dirty="0" smtClean="0"/>
            <a:t>汽車炸彈</a:t>
          </a:r>
          <a:endParaRPr lang="zh-TW" altLang="en-US" dirty="0"/>
        </a:p>
      </dgm:t>
    </dgm:pt>
    <dgm:pt modelId="{9B62581F-77F1-4079-B471-E254C14D93BB}" type="parTrans" cxnId="{9D1C2EAD-E7FF-47A6-8950-C81F45107426}">
      <dgm:prSet/>
      <dgm:spPr/>
      <dgm:t>
        <a:bodyPr/>
        <a:lstStyle/>
        <a:p>
          <a:endParaRPr lang="zh-TW" altLang="en-US"/>
        </a:p>
      </dgm:t>
    </dgm:pt>
    <dgm:pt modelId="{6646C9A8-9D5B-446B-B477-A1E3693A2B01}" type="sibTrans" cxnId="{9D1C2EAD-E7FF-47A6-8950-C81F45107426}">
      <dgm:prSet/>
      <dgm:spPr/>
      <dgm:t>
        <a:bodyPr/>
        <a:lstStyle/>
        <a:p>
          <a:endParaRPr lang="zh-TW" altLang="en-US"/>
        </a:p>
      </dgm:t>
    </dgm:pt>
    <dgm:pt modelId="{50EEABAF-FFB6-46AF-87E4-73015236CFFA}">
      <dgm:prSet phldrT="[文字]"/>
      <dgm:spPr/>
      <dgm:t>
        <a:bodyPr/>
        <a:lstStyle/>
        <a:p>
          <a:r>
            <a:rPr lang="zh-TW" altLang="en-US" dirty="0" smtClean="0"/>
            <a:t>簡易爆炸裝置</a:t>
          </a:r>
          <a:endParaRPr lang="zh-TW" altLang="en-US" dirty="0"/>
        </a:p>
      </dgm:t>
    </dgm:pt>
    <dgm:pt modelId="{FEB9C72B-08E7-42CB-B826-6F7A1A04B90B}" type="parTrans" cxnId="{2372B441-09AD-4B7E-9829-69E23485118D}">
      <dgm:prSet/>
      <dgm:spPr/>
      <dgm:t>
        <a:bodyPr/>
        <a:lstStyle/>
        <a:p>
          <a:endParaRPr lang="zh-TW" altLang="en-US"/>
        </a:p>
      </dgm:t>
    </dgm:pt>
    <dgm:pt modelId="{50BCB041-3D09-4E48-8F57-134D08011E7A}" type="sibTrans" cxnId="{2372B441-09AD-4B7E-9829-69E23485118D}">
      <dgm:prSet/>
      <dgm:spPr/>
      <dgm:t>
        <a:bodyPr/>
        <a:lstStyle/>
        <a:p>
          <a:endParaRPr lang="zh-TW" altLang="en-US"/>
        </a:p>
      </dgm:t>
    </dgm:pt>
    <dgm:pt modelId="{8A78EFB7-BE7A-42EB-A7CD-5D5A64052A59}" type="pres">
      <dgm:prSet presAssocID="{6825E20A-9AE1-4003-9C84-3993024E9F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7D508A-F721-4EB5-8983-9E2F7FE2B69D}" type="pres">
      <dgm:prSet presAssocID="{B7DE5F17-29D9-489A-BA0B-7567291F3BA2}" presName="node" presStyleLbl="node1" presStyleIdx="0" presStyleCnt="7" custScaleX="1344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01633-E8DB-44A0-9D6F-2C4403B6E1B9}" type="pres">
      <dgm:prSet presAssocID="{B7DE5F17-29D9-489A-BA0B-7567291F3BA2}" presName="spNode" presStyleCnt="0"/>
      <dgm:spPr/>
    </dgm:pt>
    <dgm:pt modelId="{46E486D5-483D-45A9-979B-9E6084C04DA4}" type="pres">
      <dgm:prSet presAssocID="{E4E0A1B7-5DBD-4BC3-9340-C88AE8F750D6}" presName="sibTrans" presStyleLbl="sibTrans1D1" presStyleIdx="0" presStyleCnt="7"/>
      <dgm:spPr/>
      <dgm:t>
        <a:bodyPr/>
        <a:lstStyle/>
        <a:p>
          <a:endParaRPr lang="zh-TW" altLang="en-US"/>
        </a:p>
      </dgm:t>
    </dgm:pt>
    <dgm:pt modelId="{84F7E7A5-8C7A-47BE-BC1F-579AF2E77495}" type="pres">
      <dgm:prSet presAssocID="{F1160B58-5598-4B18-9E01-F5F1D3C1F733}" presName="node" presStyleLbl="node1" presStyleIdx="1" presStyleCnt="7" custScaleX="1330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171ED7-C5C5-4E59-A3EA-49FB94DED883}" type="pres">
      <dgm:prSet presAssocID="{F1160B58-5598-4B18-9E01-F5F1D3C1F733}" presName="spNode" presStyleCnt="0"/>
      <dgm:spPr/>
    </dgm:pt>
    <dgm:pt modelId="{39155490-E88B-467A-A907-472D3554D761}" type="pres">
      <dgm:prSet presAssocID="{6646C9A8-9D5B-446B-B477-A1E3693A2B01}" presName="sibTrans" presStyleLbl="sibTrans1D1" presStyleIdx="1" presStyleCnt="7"/>
      <dgm:spPr/>
      <dgm:t>
        <a:bodyPr/>
        <a:lstStyle/>
        <a:p>
          <a:endParaRPr lang="zh-TW" altLang="en-US"/>
        </a:p>
      </dgm:t>
    </dgm:pt>
    <dgm:pt modelId="{FACECF00-BA3C-4A86-BC02-71FA16009D90}" type="pres">
      <dgm:prSet presAssocID="{2837DB47-D886-46EF-9028-2D12A6D1E3C1}" presName="node" presStyleLbl="node1" presStyleIdx="2" presStyleCnt="7" custScaleX="1207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73BA7E-7DA4-4E0A-8995-6A85954C219F}" type="pres">
      <dgm:prSet presAssocID="{2837DB47-D886-46EF-9028-2D12A6D1E3C1}" presName="spNode" presStyleCnt="0"/>
      <dgm:spPr/>
    </dgm:pt>
    <dgm:pt modelId="{B61408D6-AAEA-4EC2-9FEC-288A86E69ACE}" type="pres">
      <dgm:prSet presAssocID="{C6ABA3EF-321A-4B46-BF3A-540DF735CC04}" presName="sibTrans" presStyleLbl="sibTrans1D1" presStyleIdx="2" presStyleCnt="7"/>
      <dgm:spPr/>
      <dgm:t>
        <a:bodyPr/>
        <a:lstStyle/>
        <a:p>
          <a:endParaRPr lang="zh-TW" altLang="en-US"/>
        </a:p>
      </dgm:t>
    </dgm:pt>
    <dgm:pt modelId="{0FAFAA49-20F1-4C40-93E7-8C10F5EF56E8}" type="pres">
      <dgm:prSet presAssocID="{6791E472-A9BE-46BE-80C3-5C75BE1C23DC}" presName="node" presStyleLbl="node1" presStyleIdx="3" presStyleCnt="7" custScaleX="1182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B25910-A9CF-46C9-A3C5-B9F6EA203C9B}" type="pres">
      <dgm:prSet presAssocID="{6791E472-A9BE-46BE-80C3-5C75BE1C23DC}" presName="spNode" presStyleCnt="0"/>
      <dgm:spPr/>
    </dgm:pt>
    <dgm:pt modelId="{C5FC6BE3-CB3C-4164-AA03-048146B3C4B6}" type="pres">
      <dgm:prSet presAssocID="{85AC0506-210C-471A-9214-2D46FEBAD169}" presName="sibTrans" presStyleLbl="sibTrans1D1" presStyleIdx="3" presStyleCnt="7"/>
      <dgm:spPr/>
      <dgm:t>
        <a:bodyPr/>
        <a:lstStyle/>
        <a:p>
          <a:endParaRPr lang="zh-TW" altLang="en-US"/>
        </a:p>
      </dgm:t>
    </dgm:pt>
    <dgm:pt modelId="{1BD38B81-3CBD-4360-9B9C-EA8C9C2B9F03}" type="pres">
      <dgm:prSet presAssocID="{AA636C3F-4704-40FB-AE83-5D720F58250E}" presName="node" presStyleLbl="node1" presStyleIdx="4" presStyleCnt="7" custScaleX="1192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9DA1C9-2603-4259-901D-1B926CAEAB43}" type="pres">
      <dgm:prSet presAssocID="{AA636C3F-4704-40FB-AE83-5D720F58250E}" presName="spNode" presStyleCnt="0"/>
      <dgm:spPr/>
    </dgm:pt>
    <dgm:pt modelId="{3A3CA863-7F60-4E5E-90B2-A1C0AF343F1B}" type="pres">
      <dgm:prSet presAssocID="{DA2B2356-35B7-409D-8F36-BF340B76689D}" presName="sibTrans" presStyleLbl="sibTrans1D1" presStyleIdx="4" presStyleCnt="7"/>
      <dgm:spPr/>
      <dgm:t>
        <a:bodyPr/>
        <a:lstStyle/>
        <a:p>
          <a:endParaRPr lang="zh-TW" altLang="en-US"/>
        </a:p>
      </dgm:t>
    </dgm:pt>
    <dgm:pt modelId="{4EE87DFE-44AD-4EFD-BB52-CE87CAAFA883}" type="pres">
      <dgm:prSet presAssocID="{50EEABAF-FFB6-46AF-87E4-73015236CFFA}" presName="node" presStyleLbl="node1" presStyleIdx="5" presStyleCnt="7" custScaleX="1487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740BD9-8FF9-4A13-9EF8-587E6BE73F57}" type="pres">
      <dgm:prSet presAssocID="{50EEABAF-FFB6-46AF-87E4-73015236CFFA}" presName="spNode" presStyleCnt="0"/>
      <dgm:spPr/>
    </dgm:pt>
    <dgm:pt modelId="{DFCD10D4-770C-4FC8-A08B-EE52DF563DB8}" type="pres">
      <dgm:prSet presAssocID="{50BCB041-3D09-4E48-8F57-134D08011E7A}" presName="sibTrans" presStyleLbl="sibTrans1D1" presStyleIdx="5" presStyleCnt="7"/>
      <dgm:spPr/>
      <dgm:t>
        <a:bodyPr/>
        <a:lstStyle/>
        <a:p>
          <a:endParaRPr lang="zh-TW" altLang="en-US"/>
        </a:p>
      </dgm:t>
    </dgm:pt>
    <dgm:pt modelId="{A1D4241C-15AE-4070-8D24-DC294121A045}" type="pres">
      <dgm:prSet presAssocID="{8664F6FB-78FC-4AD8-9CCB-7A4157B3C026}" presName="node" presStyleLbl="node1" presStyleIdx="6" presStyleCnt="7" custScaleX="1178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0A8C37-C5E9-4BB7-92A6-12CF8390A013}" type="pres">
      <dgm:prSet presAssocID="{8664F6FB-78FC-4AD8-9CCB-7A4157B3C026}" presName="spNode" presStyleCnt="0"/>
      <dgm:spPr/>
    </dgm:pt>
    <dgm:pt modelId="{8D3039D4-B912-49AB-AF39-0FAC042D2537}" type="pres">
      <dgm:prSet presAssocID="{C67CEF43-9599-4347-809E-617381D4F9B4}" presName="sibTrans" presStyleLbl="sibTrans1D1" presStyleIdx="6" presStyleCnt="7"/>
      <dgm:spPr/>
      <dgm:t>
        <a:bodyPr/>
        <a:lstStyle/>
        <a:p>
          <a:endParaRPr lang="zh-TW" altLang="en-US"/>
        </a:p>
      </dgm:t>
    </dgm:pt>
  </dgm:ptLst>
  <dgm:cxnLst>
    <dgm:cxn modelId="{D5763EB5-5249-414E-A348-2BE4968810EE}" type="presOf" srcId="{85AC0506-210C-471A-9214-2D46FEBAD169}" destId="{C5FC6BE3-CB3C-4164-AA03-048146B3C4B6}" srcOrd="0" destOrd="0" presId="urn:microsoft.com/office/officeart/2005/8/layout/cycle6"/>
    <dgm:cxn modelId="{71FAE7EB-8C0B-4ACD-84B1-895A729A5A63}" srcId="{6825E20A-9AE1-4003-9C84-3993024E9FC7}" destId="{B7DE5F17-29D9-489A-BA0B-7567291F3BA2}" srcOrd="0" destOrd="0" parTransId="{57E8D6EB-3502-48A0-844D-CD228F6E067B}" sibTransId="{E4E0A1B7-5DBD-4BC3-9340-C88AE8F750D6}"/>
    <dgm:cxn modelId="{D00B2E88-CD59-4D2C-A671-1EBEEE6EA278}" type="presOf" srcId="{6646C9A8-9D5B-446B-B477-A1E3693A2B01}" destId="{39155490-E88B-467A-A907-472D3554D761}" srcOrd="0" destOrd="0" presId="urn:microsoft.com/office/officeart/2005/8/layout/cycle6"/>
    <dgm:cxn modelId="{E0091BF7-18E0-49CA-A527-A2A6B9875125}" type="presOf" srcId="{6791E472-A9BE-46BE-80C3-5C75BE1C23DC}" destId="{0FAFAA49-20F1-4C40-93E7-8C10F5EF56E8}" srcOrd="0" destOrd="0" presId="urn:microsoft.com/office/officeart/2005/8/layout/cycle6"/>
    <dgm:cxn modelId="{50AD9A5B-954D-4850-A764-603CDA57760F}" type="presOf" srcId="{C6ABA3EF-321A-4B46-BF3A-540DF735CC04}" destId="{B61408D6-AAEA-4EC2-9FEC-288A86E69ACE}" srcOrd="0" destOrd="0" presId="urn:microsoft.com/office/officeart/2005/8/layout/cycle6"/>
    <dgm:cxn modelId="{12ABBD3D-2EF7-4D50-B9B9-0E1F07D68A03}" type="presOf" srcId="{50BCB041-3D09-4E48-8F57-134D08011E7A}" destId="{DFCD10D4-770C-4FC8-A08B-EE52DF563DB8}" srcOrd="0" destOrd="0" presId="urn:microsoft.com/office/officeart/2005/8/layout/cycle6"/>
    <dgm:cxn modelId="{2372B441-09AD-4B7E-9829-69E23485118D}" srcId="{6825E20A-9AE1-4003-9C84-3993024E9FC7}" destId="{50EEABAF-FFB6-46AF-87E4-73015236CFFA}" srcOrd="5" destOrd="0" parTransId="{FEB9C72B-08E7-42CB-B826-6F7A1A04B90B}" sibTransId="{50BCB041-3D09-4E48-8F57-134D08011E7A}"/>
    <dgm:cxn modelId="{AF3629A7-6805-4885-88CB-2D772D9CC2A8}" srcId="{6825E20A-9AE1-4003-9C84-3993024E9FC7}" destId="{AA636C3F-4704-40FB-AE83-5D720F58250E}" srcOrd="4" destOrd="0" parTransId="{C762C888-4087-4C7F-BD17-7F178DA4E862}" sibTransId="{DA2B2356-35B7-409D-8F36-BF340B76689D}"/>
    <dgm:cxn modelId="{CD25FC39-9E01-40F9-A1D5-8B63F209B097}" type="presOf" srcId="{C67CEF43-9599-4347-809E-617381D4F9B4}" destId="{8D3039D4-B912-49AB-AF39-0FAC042D2537}" srcOrd="0" destOrd="0" presId="urn:microsoft.com/office/officeart/2005/8/layout/cycle6"/>
    <dgm:cxn modelId="{E5A982B5-D41A-4F5E-BBE6-E4977BA14AE3}" type="presOf" srcId="{AA636C3F-4704-40FB-AE83-5D720F58250E}" destId="{1BD38B81-3CBD-4360-9B9C-EA8C9C2B9F03}" srcOrd="0" destOrd="0" presId="urn:microsoft.com/office/officeart/2005/8/layout/cycle6"/>
    <dgm:cxn modelId="{F858AEC7-9C88-40A9-85FC-63002EBBD88B}" type="presOf" srcId="{6825E20A-9AE1-4003-9C84-3993024E9FC7}" destId="{8A78EFB7-BE7A-42EB-A7CD-5D5A64052A59}" srcOrd="0" destOrd="0" presId="urn:microsoft.com/office/officeart/2005/8/layout/cycle6"/>
    <dgm:cxn modelId="{D967E481-146A-4F28-A4BC-0D3837A64596}" type="presOf" srcId="{B7DE5F17-29D9-489A-BA0B-7567291F3BA2}" destId="{BF7D508A-F721-4EB5-8983-9E2F7FE2B69D}" srcOrd="0" destOrd="0" presId="urn:microsoft.com/office/officeart/2005/8/layout/cycle6"/>
    <dgm:cxn modelId="{5D07444E-1E99-4C5E-8DA9-DB311F050BAF}" srcId="{6825E20A-9AE1-4003-9C84-3993024E9FC7}" destId="{6791E472-A9BE-46BE-80C3-5C75BE1C23DC}" srcOrd="3" destOrd="0" parTransId="{22688DAE-20B8-433D-A8BF-3954DD6491B7}" sibTransId="{85AC0506-210C-471A-9214-2D46FEBAD169}"/>
    <dgm:cxn modelId="{42DCC3A2-0A21-41C1-A946-C19BD351A81C}" type="presOf" srcId="{E4E0A1B7-5DBD-4BC3-9340-C88AE8F750D6}" destId="{46E486D5-483D-45A9-979B-9E6084C04DA4}" srcOrd="0" destOrd="0" presId="urn:microsoft.com/office/officeart/2005/8/layout/cycle6"/>
    <dgm:cxn modelId="{D55E9E91-3972-46B5-9EE6-560C5896396D}" srcId="{6825E20A-9AE1-4003-9C84-3993024E9FC7}" destId="{2837DB47-D886-46EF-9028-2D12A6D1E3C1}" srcOrd="2" destOrd="0" parTransId="{CD033667-43D0-4D3C-B3EF-FD7845445407}" sibTransId="{C6ABA3EF-321A-4B46-BF3A-540DF735CC04}"/>
    <dgm:cxn modelId="{96C236E9-4472-4538-9DB3-491127906A40}" type="presOf" srcId="{2837DB47-D886-46EF-9028-2D12A6D1E3C1}" destId="{FACECF00-BA3C-4A86-BC02-71FA16009D90}" srcOrd="0" destOrd="0" presId="urn:microsoft.com/office/officeart/2005/8/layout/cycle6"/>
    <dgm:cxn modelId="{C8488344-DFE1-48B3-9648-545B95D34B03}" type="presOf" srcId="{F1160B58-5598-4B18-9E01-F5F1D3C1F733}" destId="{84F7E7A5-8C7A-47BE-BC1F-579AF2E77495}" srcOrd="0" destOrd="0" presId="urn:microsoft.com/office/officeart/2005/8/layout/cycle6"/>
    <dgm:cxn modelId="{0DBF155D-4737-4EA2-87FF-BA2D22309148}" type="presOf" srcId="{8664F6FB-78FC-4AD8-9CCB-7A4157B3C026}" destId="{A1D4241C-15AE-4070-8D24-DC294121A045}" srcOrd="0" destOrd="0" presId="urn:microsoft.com/office/officeart/2005/8/layout/cycle6"/>
    <dgm:cxn modelId="{9D1C2EAD-E7FF-47A6-8950-C81F45107426}" srcId="{6825E20A-9AE1-4003-9C84-3993024E9FC7}" destId="{F1160B58-5598-4B18-9E01-F5F1D3C1F733}" srcOrd="1" destOrd="0" parTransId="{9B62581F-77F1-4079-B471-E254C14D93BB}" sibTransId="{6646C9A8-9D5B-446B-B477-A1E3693A2B01}"/>
    <dgm:cxn modelId="{8E3CB5BC-18C5-4E5A-909D-93492CA85546}" srcId="{6825E20A-9AE1-4003-9C84-3993024E9FC7}" destId="{8664F6FB-78FC-4AD8-9CCB-7A4157B3C026}" srcOrd="6" destOrd="0" parTransId="{C0E4D9C9-AE19-43A2-8AD3-BE70ECA7E086}" sibTransId="{C67CEF43-9599-4347-809E-617381D4F9B4}"/>
    <dgm:cxn modelId="{848A3B27-200E-4CBF-A30B-68FD6F47274A}" type="presOf" srcId="{DA2B2356-35B7-409D-8F36-BF340B76689D}" destId="{3A3CA863-7F60-4E5E-90B2-A1C0AF343F1B}" srcOrd="0" destOrd="0" presId="urn:microsoft.com/office/officeart/2005/8/layout/cycle6"/>
    <dgm:cxn modelId="{326C3A1F-9380-4349-A6CE-5ACAE0080EE1}" type="presOf" srcId="{50EEABAF-FFB6-46AF-87E4-73015236CFFA}" destId="{4EE87DFE-44AD-4EFD-BB52-CE87CAAFA883}" srcOrd="0" destOrd="0" presId="urn:microsoft.com/office/officeart/2005/8/layout/cycle6"/>
    <dgm:cxn modelId="{A6ECC706-E68A-477D-82AF-5EC04D3A0E72}" type="presParOf" srcId="{8A78EFB7-BE7A-42EB-A7CD-5D5A64052A59}" destId="{BF7D508A-F721-4EB5-8983-9E2F7FE2B69D}" srcOrd="0" destOrd="0" presId="urn:microsoft.com/office/officeart/2005/8/layout/cycle6"/>
    <dgm:cxn modelId="{1CCCD8D7-4D55-41E1-9CC0-1B7EC391C111}" type="presParOf" srcId="{8A78EFB7-BE7A-42EB-A7CD-5D5A64052A59}" destId="{31E01633-E8DB-44A0-9D6F-2C4403B6E1B9}" srcOrd="1" destOrd="0" presId="urn:microsoft.com/office/officeart/2005/8/layout/cycle6"/>
    <dgm:cxn modelId="{A24451AD-CDBF-4C0D-B392-296C3DA03138}" type="presParOf" srcId="{8A78EFB7-BE7A-42EB-A7CD-5D5A64052A59}" destId="{46E486D5-483D-45A9-979B-9E6084C04DA4}" srcOrd="2" destOrd="0" presId="urn:microsoft.com/office/officeart/2005/8/layout/cycle6"/>
    <dgm:cxn modelId="{E7BB42F7-909E-43D5-ABF0-289D5D230CD8}" type="presParOf" srcId="{8A78EFB7-BE7A-42EB-A7CD-5D5A64052A59}" destId="{84F7E7A5-8C7A-47BE-BC1F-579AF2E77495}" srcOrd="3" destOrd="0" presId="urn:microsoft.com/office/officeart/2005/8/layout/cycle6"/>
    <dgm:cxn modelId="{319D7B75-7E60-4D42-81A8-7AE2281B8221}" type="presParOf" srcId="{8A78EFB7-BE7A-42EB-A7CD-5D5A64052A59}" destId="{1D171ED7-C5C5-4E59-A3EA-49FB94DED883}" srcOrd="4" destOrd="0" presId="urn:microsoft.com/office/officeart/2005/8/layout/cycle6"/>
    <dgm:cxn modelId="{4A3F68A5-BBC9-4E5F-9B5A-0F1BD9F804CA}" type="presParOf" srcId="{8A78EFB7-BE7A-42EB-A7CD-5D5A64052A59}" destId="{39155490-E88B-467A-A907-472D3554D761}" srcOrd="5" destOrd="0" presId="urn:microsoft.com/office/officeart/2005/8/layout/cycle6"/>
    <dgm:cxn modelId="{2A34C2A6-BA64-4EC7-A0EF-831969CE09B4}" type="presParOf" srcId="{8A78EFB7-BE7A-42EB-A7CD-5D5A64052A59}" destId="{FACECF00-BA3C-4A86-BC02-71FA16009D90}" srcOrd="6" destOrd="0" presId="urn:microsoft.com/office/officeart/2005/8/layout/cycle6"/>
    <dgm:cxn modelId="{B1DB634C-7D98-4FC6-A548-7F2B3B1936A3}" type="presParOf" srcId="{8A78EFB7-BE7A-42EB-A7CD-5D5A64052A59}" destId="{2773BA7E-7DA4-4E0A-8995-6A85954C219F}" srcOrd="7" destOrd="0" presId="urn:microsoft.com/office/officeart/2005/8/layout/cycle6"/>
    <dgm:cxn modelId="{EE92DA76-EBB3-45C4-8C0C-0998EE9CF0F2}" type="presParOf" srcId="{8A78EFB7-BE7A-42EB-A7CD-5D5A64052A59}" destId="{B61408D6-AAEA-4EC2-9FEC-288A86E69ACE}" srcOrd="8" destOrd="0" presId="urn:microsoft.com/office/officeart/2005/8/layout/cycle6"/>
    <dgm:cxn modelId="{BD818CF0-4BC8-41C0-B786-D1C6A610CC6D}" type="presParOf" srcId="{8A78EFB7-BE7A-42EB-A7CD-5D5A64052A59}" destId="{0FAFAA49-20F1-4C40-93E7-8C10F5EF56E8}" srcOrd="9" destOrd="0" presId="urn:microsoft.com/office/officeart/2005/8/layout/cycle6"/>
    <dgm:cxn modelId="{97DE978C-6166-489B-A6B6-F00F09928704}" type="presParOf" srcId="{8A78EFB7-BE7A-42EB-A7CD-5D5A64052A59}" destId="{1AB25910-A9CF-46C9-A3C5-B9F6EA203C9B}" srcOrd="10" destOrd="0" presId="urn:microsoft.com/office/officeart/2005/8/layout/cycle6"/>
    <dgm:cxn modelId="{5AB14FAC-4F0E-4ABA-9C1D-7A73BC5B1543}" type="presParOf" srcId="{8A78EFB7-BE7A-42EB-A7CD-5D5A64052A59}" destId="{C5FC6BE3-CB3C-4164-AA03-048146B3C4B6}" srcOrd="11" destOrd="0" presId="urn:microsoft.com/office/officeart/2005/8/layout/cycle6"/>
    <dgm:cxn modelId="{A8E4AC23-71E2-4C28-8800-8F99718A2A47}" type="presParOf" srcId="{8A78EFB7-BE7A-42EB-A7CD-5D5A64052A59}" destId="{1BD38B81-3CBD-4360-9B9C-EA8C9C2B9F03}" srcOrd="12" destOrd="0" presId="urn:microsoft.com/office/officeart/2005/8/layout/cycle6"/>
    <dgm:cxn modelId="{0B65FC6D-DEDB-4411-98E5-CAB7003C037C}" type="presParOf" srcId="{8A78EFB7-BE7A-42EB-A7CD-5D5A64052A59}" destId="{9F9DA1C9-2603-4259-901D-1B926CAEAB43}" srcOrd="13" destOrd="0" presId="urn:microsoft.com/office/officeart/2005/8/layout/cycle6"/>
    <dgm:cxn modelId="{8595F515-D72C-4A96-B14A-AA60E38DDEA2}" type="presParOf" srcId="{8A78EFB7-BE7A-42EB-A7CD-5D5A64052A59}" destId="{3A3CA863-7F60-4E5E-90B2-A1C0AF343F1B}" srcOrd="14" destOrd="0" presId="urn:microsoft.com/office/officeart/2005/8/layout/cycle6"/>
    <dgm:cxn modelId="{B125D98D-A2EE-4C08-8CD1-A46A680B663B}" type="presParOf" srcId="{8A78EFB7-BE7A-42EB-A7CD-5D5A64052A59}" destId="{4EE87DFE-44AD-4EFD-BB52-CE87CAAFA883}" srcOrd="15" destOrd="0" presId="urn:microsoft.com/office/officeart/2005/8/layout/cycle6"/>
    <dgm:cxn modelId="{6CF243D0-6C84-4320-B239-54B5E69915DB}" type="presParOf" srcId="{8A78EFB7-BE7A-42EB-A7CD-5D5A64052A59}" destId="{ED740BD9-8FF9-4A13-9EF8-587E6BE73F57}" srcOrd="16" destOrd="0" presId="urn:microsoft.com/office/officeart/2005/8/layout/cycle6"/>
    <dgm:cxn modelId="{133EA17B-B3FB-4196-96BB-66484B4C0D7E}" type="presParOf" srcId="{8A78EFB7-BE7A-42EB-A7CD-5D5A64052A59}" destId="{DFCD10D4-770C-4FC8-A08B-EE52DF563DB8}" srcOrd="17" destOrd="0" presId="urn:microsoft.com/office/officeart/2005/8/layout/cycle6"/>
    <dgm:cxn modelId="{438C4170-0F46-4716-9477-C63C1ED0511E}" type="presParOf" srcId="{8A78EFB7-BE7A-42EB-A7CD-5D5A64052A59}" destId="{A1D4241C-15AE-4070-8D24-DC294121A045}" srcOrd="18" destOrd="0" presId="urn:microsoft.com/office/officeart/2005/8/layout/cycle6"/>
    <dgm:cxn modelId="{05952CBB-EADD-44A4-A22A-6CB381EAC0BE}" type="presParOf" srcId="{8A78EFB7-BE7A-42EB-A7CD-5D5A64052A59}" destId="{720A8C37-C5E9-4BB7-92A6-12CF8390A013}" srcOrd="19" destOrd="0" presId="urn:microsoft.com/office/officeart/2005/8/layout/cycle6"/>
    <dgm:cxn modelId="{4FEBE42A-0F3B-40D3-9927-A79842E42B61}" type="presParOf" srcId="{8A78EFB7-BE7A-42EB-A7CD-5D5A64052A59}" destId="{8D3039D4-B912-49AB-AF39-0FAC042D253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D508A-F721-4EB5-8983-9E2F7FE2B69D}">
      <dsp:nvSpPr>
        <dsp:cNvPr id="0" name=""/>
        <dsp:cNvSpPr/>
      </dsp:nvSpPr>
      <dsp:spPr>
        <a:xfrm>
          <a:off x="2870439" y="1305"/>
          <a:ext cx="1619245" cy="7828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定時炸彈</a:t>
          </a:r>
          <a:endParaRPr lang="zh-TW" altLang="en-US" sz="2000" kern="1200" dirty="0"/>
        </a:p>
      </dsp:txBody>
      <dsp:txXfrm>
        <a:off x="2908656" y="39522"/>
        <a:ext cx="1542811" cy="706438"/>
      </dsp:txXfrm>
    </dsp:sp>
    <dsp:sp modelId="{46E486D5-483D-45A9-979B-9E6084C04DA4}">
      <dsp:nvSpPr>
        <dsp:cNvPr id="0" name=""/>
        <dsp:cNvSpPr/>
      </dsp:nvSpPr>
      <dsp:spPr>
        <a:xfrm>
          <a:off x="1445984" y="392741"/>
          <a:ext cx="4468155" cy="4468155"/>
        </a:xfrm>
        <a:custGeom>
          <a:avLst/>
          <a:gdLst/>
          <a:ahLst/>
          <a:cxnLst/>
          <a:rect l="0" t="0" r="0" b="0"/>
          <a:pathLst>
            <a:path>
              <a:moveTo>
                <a:pt x="3049401" y="154089"/>
              </a:moveTo>
              <a:arcTo wR="2234077" hR="2234077" stAng="17484267" swAng="92593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7E7A5-8C7A-47BE-BC1F-579AF2E77495}">
      <dsp:nvSpPr>
        <dsp:cNvPr id="0" name=""/>
        <dsp:cNvSpPr/>
      </dsp:nvSpPr>
      <dsp:spPr>
        <a:xfrm>
          <a:off x="4625440" y="842458"/>
          <a:ext cx="1602588" cy="782872"/>
        </a:xfrm>
        <a:prstGeom prst="roundRect">
          <a:avLst/>
        </a:prstGeom>
        <a:gradFill rotWithShape="0">
          <a:gsLst>
            <a:gs pos="0">
              <a:schemeClr val="accent4">
                <a:hueOff val="23611"/>
                <a:satOff val="-3943"/>
                <a:lumOff val="-1340"/>
                <a:alphaOff val="0"/>
                <a:tint val="43000"/>
                <a:satMod val="165000"/>
              </a:schemeClr>
            </a:gs>
            <a:gs pos="55000">
              <a:schemeClr val="accent4">
                <a:hueOff val="23611"/>
                <a:satOff val="-3943"/>
                <a:lumOff val="-1340"/>
                <a:alphaOff val="0"/>
                <a:tint val="83000"/>
                <a:satMod val="155000"/>
              </a:schemeClr>
            </a:gs>
            <a:gs pos="100000">
              <a:schemeClr val="accent4">
                <a:hueOff val="23611"/>
                <a:satOff val="-3943"/>
                <a:lumOff val="-134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汽車炸彈</a:t>
          </a:r>
          <a:endParaRPr lang="zh-TW" altLang="en-US" sz="2000" kern="1200" dirty="0"/>
        </a:p>
      </dsp:txBody>
      <dsp:txXfrm>
        <a:off x="4663657" y="880675"/>
        <a:ext cx="1526154" cy="706438"/>
      </dsp:txXfrm>
    </dsp:sp>
    <dsp:sp modelId="{39155490-E88B-467A-A907-472D3554D761}">
      <dsp:nvSpPr>
        <dsp:cNvPr id="0" name=""/>
        <dsp:cNvSpPr/>
      </dsp:nvSpPr>
      <dsp:spPr>
        <a:xfrm>
          <a:off x="1445984" y="392741"/>
          <a:ext cx="4468155" cy="4468155"/>
        </a:xfrm>
        <a:custGeom>
          <a:avLst/>
          <a:gdLst/>
          <a:ahLst/>
          <a:cxnLst/>
          <a:rect l="0" t="0" r="0" b="0"/>
          <a:pathLst>
            <a:path>
              <a:moveTo>
                <a:pt x="4236154" y="1242718"/>
              </a:moveTo>
              <a:arcTo wR="2234077" hR="2234077" stAng="20019419" swAng="1725864"/>
            </a:path>
          </a:pathLst>
        </a:custGeom>
        <a:noFill/>
        <a:ln w="9525" cap="flat" cmpd="sng" algn="ctr">
          <a:solidFill>
            <a:schemeClr val="accent4">
              <a:hueOff val="23611"/>
              <a:satOff val="-3943"/>
              <a:lumOff val="-134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ECF00-BA3C-4A86-BC02-71FA16009D90}">
      <dsp:nvSpPr>
        <dsp:cNvPr id="0" name=""/>
        <dsp:cNvSpPr/>
      </dsp:nvSpPr>
      <dsp:spPr>
        <a:xfrm>
          <a:off x="5131037" y="2732512"/>
          <a:ext cx="1454180" cy="782872"/>
        </a:xfrm>
        <a:prstGeom prst="roundRect">
          <a:avLst/>
        </a:prstGeom>
        <a:gradFill rotWithShape="0">
          <a:gsLst>
            <a:gs pos="0">
              <a:schemeClr val="accent4">
                <a:hueOff val="47222"/>
                <a:satOff val="-7886"/>
                <a:lumOff val="-2680"/>
                <a:alphaOff val="0"/>
                <a:tint val="43000"/>
                <a:satMod val="165000"/>
              </a:schemeClr>
            </a:gs>
            <a:gs pos="55000">
              <a:schemeClr val="accent4">
                <a:hueOff val="47222"/>
                <a:satOff val="-7886"/>
                <a:lumOff val="-2680"/>
                <a:alphaOff val="0"/>
                <a:tint val="83000"/>
                <a:satMod val="155000"/>
              </a:schemeClr>
            </a:gs>
            <a:gs pos="100000">
              <a:schemeClr val="accent4">
                <a:hueOff val="47222"/>
                <a:satOff val="-7886"/>
                <a:lumOff val="-268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郵包炸彈</a:t>
          </a:r>
          <a:endParaRPr lang="zh-TW" altLang="en-US" sz="2000" kern="1200" dirty="0"/>
        </a:p>
      </dsp:txBody>
      <dsp:txXfrm>
        <a:off x="5169254" y="2770729"/>
        <a:ext cx="1377746" cy="706438"/>
      </dsp:txXfrm>
    </dsp:sp>
    <dsp:sp modelId="{B61408D6-AAEA-4EC2-9FEC-288A86E69ACE}">
      <dsp:nvSpPr>
        <dsp:cNvPr id="0" name=""/>
        <dsp:cNvSpPr/>
      </dsp:nvSpPr>
      <dsp:spPr>
        <a:xfrm>
          <a:off x="1445984" y="392741"/>
          <a:ext cx="4468155" cy="4468155"/>
        </a:xfrm>
        <a:custGeom>
          <a:avLst/>
          <a:gdLst/>
          <a:ahLst/>
          <a:cxnLst/>
          <a:rect l="0" t="0" r="0" b="0"/>
          <a:pathLst>
            <a:path>
              <a:moveTo>
                <a:pt x="4280273" y="3130842"/>
              </a:moveTo>
              <a:arcTo wR="2234077" hR="2234077" stAng="1419954" swAng="1358195"/>
            </a:path>
          </a:pathLst>
        </a:custGeom>
        <a:noFill/>
        <a:ln w="9525" cap="flat" cmpd="sng" algn="ctr">
          <a:solidFill>
            <a:schemeClr val="accent4">
              <a:hueOff val="47222"/>
              <a:satOff val="-7886"/>
              <a:lumOff val="-268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FAA49-20F1-4C40-93E7-8C10F5EF56E8}">
      <dsp:nvSpPr>
        <dsp:cNvPr id="0" name=""/>
        <dsp:cNvSpPr/>
      </dsp:nvSpPr>
      <dsp:spPr>
        <a:xfrm>
          <a:off x="3937008" y="4248217"/>
          <a:ext cx="1424768" cy="782872"/>
        </a:xfrm>
        <a:prstGeom prst="roundRect">
          <a:avLst/>
        </a:prstGeom>
        <a:gradFill rotWithShape="0">
          <a:gsLst>
            <a:gs pos="0">
              <a:schemeClr val="accent4">
                <a:hueOff val="70833"/>
                <a:satOff val="-11829"/>
                <a:lumOff val="-4020"/>
                <a:alphaOff val="0"/>
                <a:tint val="43000"/>
                <a:satMod val="165000"/>
              </a:schemeClr>
            </a:gs>
            <a:gs pos="55000">
              <a:schemeClr val="accent4">
                <a:hueOff val="70833"/>
                <a:satOff val="-11829"/>
                <a:lumOff val="-4020"/>
                <a:alphaOff val="0"/>
                <a:tint val="83000"/>
                <a:satMod val="155000"/>
              </a:schemeClr>
            </a:gs>
            <a:gs pos="100000">
              <a:schemeClr val="accent4">
                <a:hueOff val="70833"/>
                <a:satOff val="-11829"/>
                <a:lumOff val="-402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空用炸彈</a:t>
          </a:r>
          <a:endParaRPr lang="zh-TW" altLang="en-US" sz="2000" kern="1200" dirty="0"/>
        </a:p>
      </dsp:txBody>
      <dsp:txXfrm>
        <a:off x="3975225" y="4286434"/>
        <a:ext cx="1348334" cy="706438"/>
      </dsp:txXfrm>
    </dsp:sp>
    <dsp:sp modelId="{C5FC6BE3-CB3C-4164-AA03-048146B3C4B6}">
      <dsp:nvSpPr>
        <dsp:cNvPr id="0" name=""/>
        <dsp:cNvSpPr/>
      </dsp:nvSpPr>
      <dsp:spPr>
        <a:xfrm>
          <a:off x="1445984" y="392741"/>
          <a:ext cx="4468155" cy="4468155"/>
        </a:xfrm>
        <a:custGeom>
          <a:avLst/>
          <a:gdLst/>
          <a:ahLst/>
          <a:cxnLst/>
          <a:rect l="0" t="0" r="0" b="0"/>
          <a:pathLst>
            <a:path>
              <a:moveTo>
                <a:pt x="2485976" y="4453908"/>
              </a:moveTo>
              <a:arcTo wR="2234077" hR="2234077" stAng="5011558" swAng="767735"/>
            </a:path>
          </a:pathLst>
        </a:custGeom>
        <a:noFill/>
        <a:ln w="9525" cap="flat" cmpd="sng" algn="ctr">
          <a:solidFill>
            <a:schemeClr val="accent4">
              <a:hueOff val="70833"/>
              <a:satOff val="-11829"/>
              <a:lumOff val="-402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38B81-3CBD-4360-9B9C-EA8C9C2B9F03}">
      <dsp:nvSpPr>
        <dsp:cNvPr id="0" name=""/>
        <dsp:cNvSpPr/>
      </dsp:nvSpPr>
      <dsp:spPr>
        <a:xfrm>
          <a:off x="1992440" y="4248217"/>
          <a:ext cx="1436583" cy="782872"/>
        </a:xfrm>
        <a:prstGeom prst="roundRect">
          <a:avLst/>
        </a:prstGeom>
        <a:gradFill rotWithShape="0">
          <a:gsLst>
            <a:gs pos="0">
              <a:schemeClr val="accent4">
                <a:hueOff val="94444"/>
                <a:satOff val="-15773"/>
                <a:lumOff val="-5359"/>
                <a:alphaOff val="0"/>
                <a:tint val="43000"/>
                <a:satMod val="165000"/>
              </a:schemeClr>
            </a:gs>
            <a:gs pos="55000">
              <a:schemeClr val="accent4">
                <a:hueOff val="94444"/>
                <a:satOff val="-15773"/>
                <a:lumOff val="-5359"/>
                <a:alphaOff val="0"/>
                <a:tint val="83000"/>
                <a:satMod val="155000"/>
              </a:schemeClr>
            </a:gs>
            <a:gs pos="100000">
              <a:schemeClr val="accent4">
                <a:hueOff val="94444"/>
                <a:satOff val="-15773"/>
                <a:lumOff val="-535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塑性炸彈</a:t>
          </a:r>
          <a:endParaRPr lang="zh-TW" altLang="en-US" sz="2000" kern="1200" dirty="0"/>
        </a:p>
      </dsp:txBody>
      <dsp:txXfrm>
        <a:off x="2030657" y="4286434"/>
        <a:ext cx="1360149" cy="706438"/>
      </dsp:txXfrm>
    </dsp:sp>
    <dsp:sp modelId="{3A3CA863-7F60-4E5E-90B2-A1C0AF343F1B}">
      <dsp:nvSpPr>
        <dsp:cNvPr id="0" name=""/>
        <dsp:cNvSpPr/>
      </dsp:nvSpPr>
      <dsp:spPr>
        <a:xfrm>
          <a:off x="1445984" y="392741"/>
          <a:ext cx="4468155" cy="4468155"/>
        </a:xfrm>
        <a:custGeom>
          <a:avLst/>
          <a:gdLst/>
          <a:ahLst/>
          <a:cxnLst/>
          <a:rect l="0" t="0" r="0" b="0"/>
          <a:pathLst>
            <a:path>
              <a:moveTo>
                <a:pt x="690662" y="3849309"/>
              </a:moveTo>
              <a:arcTo wR="2234077" hR="2234077" stAng="8021851" swAng="1358195"/>
            </a:path>
          </a:pathLst>
        </a:custGeom>
        <a:noFill/>
        <a:ln w="9525" cap="flat" cmpd="sng" algn="ctr">
          <a:solidFill>
            <a:schemeClr val="accent4">
              <a:hueOff val="94444"/>
              <a:satOff val="-15773"/>
              <a:lumOff val="-535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87DFE-44AD-4EFD-BB52-CE87CAAFA883}">
      <dsp:nvSpPr>
        <dsp:cNvPr id="0" name=""/>
        <dsp:cNvSpPr/>
      </dsp:nvSpPr>
      <dsp:spPr>
        <a:xfrm>
          <a:off x="606186" y="2732512"/>
          <a:ext cx="1791622" cy="782872"/>
        </a:xfrm>
        <a:prstGeom prst="roundRect">
          <a:avLst/>
        </a:prstGeom>
        <a:gradFill rotWithShape="0">
          <a:gsLst>
            <a:gs pos="0">
              <a:schemeClr val="accent4">
                <a:hueOff val="118055"/>
                <a:satOff val="-19716"/>
                <a:lumOff val="-6699"/>
                <a:alphaOff val="0"/>
                <a:tint val="43000"/>
                <a:satMod val="165000"/>
              </a:schemeClr>
            </a:gs>
            <a:gs pos="55000">
              <a:schemeClr val="accent4">
                <a:hueOff val="118055"/>
                <a:satOff val="-19716"/>
                <a:lumOff val="-6699"/>
                <a:alphaOff val="0"/>
                <a:tint val="83000"/>
                <a:satMod val="155000"/>
              </a:schemeClr>
            </a:gs>
            <a:gs pos="100000">
              <a:schemeClr val="accent4">
                <a:hueOff val="118055"/>
                <a:satOff val="-19716"/>
                <a:lumOff val="-669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簡易爆炸裝置</a:t>
          </a:r>
          <a:endParaRPr lang="zh-TW" altLang="en-US" sz="2000" kern="1200" dirty="0"/>
        </a:p>
      </dsp:txBody>
      <dsp:txXfrm>
        <a:off x="644403" y="2770729"/>
        <a:ext cx="1715188" cy="706438"/>
      </dsp:txXfrm>
    </dsp:sp>
    <dsp:sp modelId="{DFCD10D4-770C-4FC8-A08B-EE52DF563DB8}">
      <dsp:nvSpPr>
        <dsp:cNvPr id="0" name=""/>
        <dsp:cNvSpPr/>
      </dsp:nvSpPr>
      <dsp:spPr>
        <a:xfrm>
          <a:off x="1445984" y="392741"/>
          <a:ext cx="4468155" cy="4468155"/>
        </a:xfrm>
        <a:custGeom>
          <a:avLst/>
          <a:gdLst/>
          <a:ahLst/>
          <a:cxnLst/>
          <a:rect l="0" t="0" r="0" b="0"/>
          <a:pathLst>
            <a:path>
              <a:moveTo>
                <a:pt x="1994" y="2328464"/>
              </a:moveTo>
              <a:arcTo wR="2234077" hR="2234077" stAng="10654717" swAng="1725864"/>
            </a:path>
          </a:pathLst>
        </a:custGeom>
        <a:noFill/>
        <a:ln w="9525" cap="flat" cmpd="sng" algn="ctr">
          <a:solidFill>
            <a:schemeClr val="accent4">
              <a:hueOff val="118055"/>
              <a:satOff val="-19716"/>
              <a:lumOff val="-669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4241C-15AE-4070-8D24-DC294121A045}">
      <dsp:nvSpPr>
        <dsp:cNvPr id="0" name=""/>
        <dsp:cNvSpPr/>
      </dsp:nvSpPr>
      <dsp:spPr>
        <a:xfrm>
          <a:off x="1223571" y="842458"/>
          <a:ext cx="1419637" cy="782872"/>
        </a:xfrm>
        <a:prstGeom prst="roundRect">
          <a:avLst/>
        </a:prstGeom>
        <a:gradFill rotWithShape="0">
          <a:gsLst>
            <a:gs pos="0">
              <a:schemeClr val="accent4">
                <a:hueOff val="141666"/>
                <a:satOff val="-23659"/>
                <a:lumOff val="-8039"/>
                <a:alphaOff val="0"/>
                <a:tint val="43000"/>
                <a:satMod val="165000"/>
              </a:schemeClr>
            </a:gs>
            <a:gs pos="55000">
              <a:schemeClr val="accent4">
                <a:hueOff val="141666"/>
                <a:satOff val="-23659"/>
                <a:lumOff val="-8039"/>
                <a:alphaOff val="0"/>
                <a:tint val="83000"/>
                <a:satMod val="155000"/>
              </a:schemeClr>
            </a:gs>
            <a:gs pos="100000">
              <a:schemeClr val="accent4">
                <a:hueOff val="141666"/>
                <a:satOff val="-23659"/>
                <a:lumOff val="-803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核子炸彈</a:t>
          </a:r>
          <a:endParaRPr lang="zh-TW" altLang="en-US" sz="2000" kern="1200" dirty="0"/>
        </a:p>
      </dsp:txBody>
      <dsp:txXfrm>
        <a:off x="1261788" y="880675"/>
        <a:ext cx="1343203" cy="706438"/>
      </dsp:txXfrm>
    </dsp:sp>
    <dsp:sp modelId="{8D3039D4-B912-49AB-AF39-0FAC042D2537}">
      <dsp:nvSpPr>
        <dsp:cNvPr id="0" name=""/>
        <dsp:cNvSpPr/>
      </dsp:nvSpPr>
      <dsp:spPr>
        <a:xfrm>
          <a:off x="1445984" y="392741"/>
          <a:ext cx="4468155" cy="4468155"/>
        </a:xfrm>
        <a:custGeom>
          <a:avLst/>
          <a:gdLst/>
          <a:ahLst/>
          <a:cxnLst/>
          <a:rect l="0" t="0" r="0" b="0"/>
          <a:pathLst>
            <a:path>
              <a:moveTo>
                <a:pt x="894665" y="446040"/>
              </a:moveTo>
              <a:arcTo wR="2234077" hR="2234077" stAng="13989795" swAng="925939"/>
            </a:path>
          </a:pathLst>
        </a:custGeom>
        <a:noFill/>
        <a:ln w="9525" cap="flat" cmpd="sng" algn="ctr">
          <a:solidFill>
            <a:schemeClr val="accent4">
              <a:hueOff val="141666"/>
              <a:satOff val="-23659"/>
              <a:lumOff val="-803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562FDF-12F3-488F-BE83-DBF5FC1730D2}" type="datetimeFigureOut">
              <a:rPr lang="zh-TW" altLang="en-US" smtClean="0"/>
              <a:pPr/>
              <a:t>2015/11/30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CC949B4-1778-465B-ABC8-4DEF59797A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/index.php?title=%E4%BC%8A%E6%96%AF%E8%98%AD%E5%9C%B0%E5%8D%80&amp;action=edit&amp;redlink=1" TargetMode="External"/><Relationship Id="rId3" Type="http://schemas.openxmlformats.org/officeDocument/2006/relationships/hyperlink" Target="https://zh.wikipedia.org/wiki/%E4%B8%AD%E5%8F%A4%E6%99%82%E4%BB%A3" TargetMode="External"/><Relationship Id="rId7" Type="http://schemas.openxmlformats.org/officeDocument/2006/relationships/hyperlink" Target="https://zh.wikipedia.org/zh-tw/%E6%8A%95%E7%9F%B3%E6%A9%9F#cite_note-Chevedden-2" TargetMode="External"/><Relationship Id="rId2" Type="http://schemas.openxmlformats.org/officeDocument/2006/relationships/hyperlink" Target="https://zh.wikipedia.org/wiki/%E8%BF%9C%E5%8F%A4%E6%97%B6%E4%BB%A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8D%97%E5%AE%8B" TargetMode="External"/><Relationship Id="rId5" Type="http://schemas.openxmlformats.org/officeDocument/2006/relationships/hyperlink" Target="https://zh.wikipedia.org/wiki/%E4%B8%AD%E4%B8%96%E7%B4%80" TargetMode="External"/><Relationship Id="rId4" Type="http://schemas.openxmlformats.org/officeDocument/2006/relationships/hyperlink" Target="https://zh.wikipedia.org/wiki/%E6%94%BB%E5%9F%8E%E6%AD%A6%E5%99%A8" TargetMode="External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4%B8%8D%E9%8F%BD%E9%8B%BC" TargetMode="External"/><Relationship Id="rId13" Type="http://schemas.openxmlformats.org/officeDocument/2006/relationships/hyperlink" Target="https://zh.wikipedia.org/wiki/File:ArmorPiercingShell.png" TargetMode="External"/><Relationship Id="rId3" Type="http://schemas.openxmlformats.org/officeDocument/2006/relationships/hyperlink" Target="https://zh.wikipedia.org/wiki/%E8%A3%9D%E7%94%B2" TargetMode="External"/><Relationship Id="rId7" Type="http://schemas.openxmlformats.org/officeDocument/2006/relationships/hyperlink" Target="https://zh.wikipedia.org/wiki/%E9%8E%A2" TargetMode="External"/><Relationship Id="rId12" Type="http://schemas.openxmlformats.org/officeDocument/2006/relationships/hyperlink" Target="https://zh.wikipedia.org/wiki/HMX" TargetMode="External"/><Relationship Id="rId2" Type="http://schemas.openxmlformats.org/officeDocument/2006/relationships/hyperlink" Target="https://zh.wikipedia.org/wiki/%E8%8B%B1%E6%96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8F%8D%E5%9D%A6%E5%85%8B" TargetMode="External"/><Relationship Id="rId11" Type="http://schemas.openxmlformats.org/officeDocument/2006/relationships/hyperlink" Target="https://zh.wikipedia.org/wiki/RDX" TargetMode="External"/><Relationship Id="rId5" Type="http://schemas.openxmlformats.org/officeDocument/2006/relationships/hyperlink" Target="https://zh.wikipedia.org/wiki/%E6%88%B0%E8%89%A6" TargetMode="External"/><Relationship Id="rId10" Type="http://schemas.openxmlformats.org/officeDocument/2006/relationships/hyperlink" Target="https://zh.wikipedia.org/wiki/TNT" TargetMode="External"/><Relationship Id="rId4" Type="http://schemas.openxmlformats.org/officeDocument/2006/relationships/hyperlink" Target="https://zh.wikipedia.org/wiki/%E5%BD%88%E8%97%A5" TargetMode="External"/><Relationship Id="rId9" Type="http://schemas.openxmlformats.org/officeDocument/2006/relationships/hyperlink" Target="https://zh.wikipedia.org/wiki/%E8%B2%A7%E5%8C%96%E9%88%BE" TargetMode="External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6%88%B0%E8%89%A6" TargetMode="External"/><Relationship Id="rId3" Type="http://schemas.openxmlformats.org/officeDocument/2006/relationships/hyperlink" Target="https://zh.wikipedia.org/wiki/%E5%8B%95%E8%83%BD" TargetMode="External"/><Relationship Id="rId7" Type="http://schemas.openxmlformats.org/officeDocument/2006/relationships/hyperlink" Target="https://zh.wikipedia.org/wiki/%E7%A9%BA%E7%94%A8%E7%82%B8%E5%BD%88" TargetMode="External"/><Relationship Id="rId2" Type="http://schemas.openxmlformats.org/officeDocument/2006/relationships/hyperlink" Target="https://zh.wikipedia.org/wiki/%E8%A3%9D%E8%97%A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5%8F%8D%E5%9D%A6%E5%85%8B" TargetMode="External"/><Relationship Id="rId5" Type="http://schemas.openxmlformats.org/officeDocument/2006/relationships/hyperlink" Target="https://zh.wikipedia.org/wiki/%E9%98%BB%E5%8A%9B" TargetMode="External"/><Relationship Id="rId4" Type="http://schemas.openxmlformats.org/officeDocument/2006/relationships/hyperlink" Target="https://zh.wikipedia.org/wiki/%E7%89%A9%E7%90%86%E7%89%B9%E6%80%A7" TargetMode="External"/><Relationship Id="rId9" Type="http://schemas.openxmlformats.org/officeDocument/2006/relationships/hyperlink" Target="https://zh.wikipedia.org/w/index.php?title=%E8%A1%A8%E9%9D%A2%E6%BB%B2%E7%A2%B3&amp;action=edit&amp;redlink=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/index.php?title=%E8%BD%AC%E6%AD%A3%E6%95%88%E5%BA%94&amp;action=edit&amp;redlink=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8%A3%9D%E8%97%A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File:Obus_501556_fh000022.jpg" TargetMode="External"/><Relationship Id="rId3" Type="http://schemas.openxmlformats.org/officeDocument/2006/relationships/hyperlink" Target="https://zh.wikipedia.org/wiki/%E5%90%88%E9%87%91" TargetMode="External"/><Relationship Id="rId7" Type="http://schemas.openxmlformats.org/officeDocument/2006/relationships/hyperlink" Target="https://zh.wikipedia.org/wiki/%E5%81%B4%E9%A2%A8" TargetMode="External"/><Relationship Id="rId2" Type="http://schemas.openxmlformats.org/officeDocument/2006/relationships/hyperlink" Target="https://zh.wikipedia.org/wiki/%E5%B0%BE%E7%BF%BC%E7%A9%A9%E5%AE%9A%E8%84%AB%E6%AE%BC%E7%A9%BF%E7%94%B2%E5%BD%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9%A2%A8%E9%98%BB" TargetMode="External"/><Relationship Id="rId5" Type="http://schemas.openxmlformats.org/officeDocument/2006/relationships/hyperlink" Target="https://zh.wikipedia.org/wiki/%E7%A1%AC%E5%BA%A6" TargetMode="External"/><Relationship Id="rId4" Type="http://schemas.openxmlformats.org/officeDocument/2006/relationships/hyperlink" Target="https://zh.wikipedia.org/wiki/%E9%99%B6%E7%93%B7" TargetMode="External"/><Relationship Id="rId9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3392016"/>
          </a:xfrm>
        </p:spPr>
        <p:txBody>
          <a:bodyPr/>
          <a:lstStyle/>
          <a:p>
            <a:pPr algn="ctr"/>
            <a:r>
              <a:rPr lang="zh-TW" altLang="en-US" dirty="0"/>
              <a:t>國防第二</a:t>
            </a:r>
            <a:r>
              <a:rPr lang="zh-TW" altLang="en-US" dirty="0" smtClean="0"/>
              <a:t>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地面</a:t>
            </a:r>
            <a:r>
              <a:rPr lang="zh-TW" altLang="en-US" dirty="0"/>
              <a:t>彈藥</a:t>
            </a:r>
            <a:r>
              <a:rPr lang="en-US" altLang="zh-TW" dirty="0"/>
              <a:t>(</a:t>
            </a:r>
            <a:r>
              <a:rPr lang="zh-TW" altLang="en-US" dirty="0"/>
              <a:t>火炮</a:t>
            </a:r>
            <a:r>
              <a:rPr lang="en-US" altLang="zh-TW" dirty="0"/>
              <a:t>.</a:t>
            </a:r>
            <a:r>
              <a:rPr lang="zh-TW" altLang="en-US" dirty="0"/>
              <a:t>火箭</a:t>
            </a:r>
            <a:r>
              <a:rPr lang="en-US" altLang="zh-TW" dirty="0"/>
              <a:t>.</a:t>
            </a:r>
            <a:r>
              <a:rPr lang="zh-TW" altLang="en-US" dirty="0"/>
              <a:t>飛彈</a:t>
            </a:r>
            <a:r>
              <a:rPr lang="en-US" altLang="zh-TW" dirty="0"/>
              <a:t>.</a:t>
            </a:r>
            <a:r>
              <a:rPr lang="zh-TW" altLang="en-US" dirty="0"/>
              <a:t>導彈</a:t>
            </a:r>
            <a:r>
              <a:rPr lang="en-US" altLang="zh-TW" dirty="0"/>
              <a:t>)</a:t>
            </a:r>
            <a:r>
              <a:rPr lang="zh-TW" altLang="en-US" dirty="0"/>
              <a:t>的發展與運用</a:t>
            </a:r>
          </a:p>
        </p:txBody>
      </p:sp>
    </p:spTree>
    <p:extLst>
      <p:ext uri="{BB962C8B-B14F-4D97-AF65-F5344CB8AC3E}">
        <p14:creationId xmlns:p14="http://schemas.microsoft.com/office/powerpoint/2010/main" val="172572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64646" y="1285860"/>
            <a:ext cx="887935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郵包炸彈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在郵包內藏炸彈，透過郵局或信差派送，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用來恐嚇及傷害收件人。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一般都會被設計成在開啟時爆炸，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目的為嚴重傷害甚至殺害收件人。郵包炸彈形狀不規則。</a:t>
            </a:r>
          </a:p>
          <a:p>
            <a:pPr lvl="0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12995" name="Picture 3" descr="http://photocdn.sohu.com/20130604/Img377906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00504"/>
            <a:ext cx="3105452" cy="2111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357298"/>
            <a:ext cx="952055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空用炸彈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 </a:t>
            </a: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指由航空器或者是太空飛行器攜帶的炸彈。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700" dirty="0" smtClean="0">
                <a:latin typeface="標楷體" pitchFamily="65" charset="-120"/>
                <a:ea typeface="標楷體" pitchFamily="65" charset="-120"/>
              </a:rPr>
              <a:t>目前尚未有實用化的太空載具投擲的空用炸彈系統服役，</a:t>
            </a:r>
            <a:endParaRPr lang="en-US" altLang="zh-TW" sz="27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因此絕大多數的場合是指航空飛行載具使用者。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尤其是轟炸機和戰鬥轟炸機的重要彈藥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700" dirty="0" smtClean="0">
                <a:latin typeface="標楷體" pitchFamily="65" charset="-120"/>
                <a:ea typeface="標楷體" pitchFamily="65" charset="-120"/>
              </a:rPr>
              <a:t>炸彈包括彈頭，彈體，裝藥，彈尾，擴爆，引信的部分。</a:t>
            </a:r>
          </a:p>
          <a:p>
            <a:pPr lvl="0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26306" name="Picture 2" descr="https://sp.yimg.com/xj/th?id=OIP.M63602cb8912d1a0a11a035d7105ed71eo0&amp;pid=15.1&amp;P=0&amp;w=216&amp;h=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380"/>
            <a:ext cx="2857520" cy="2143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6308" name="Picture 4" descr="https://sp.yimg.com/xj/th?id=OIP.Me1416007d3746cb8a09de0a19183510eo0&amp;pid=15.1&amp;P=0&amp;w=226&amp;h=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143380"/>
            <a:ext cx="3071834" cy="2201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214422"/>
            <a:ext cx="935384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塑性炸彈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 </a:t>
            </a: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是一種可塑型、黏土狀的炸藥配方，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其組合成分依製造法各有不同，可依需要捏成各種形狀，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混合塑化劑和氯酸鉀可以做成塑性炸彈。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它的形態上有如黏土可耐強壓、揉擠甚至防水，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除依特定引信引爆外，純粹高溫或遇火</a:t>
            </a:r>
            <a:r>
              <a:rPr lang="zh-TW" altLang="zh-TW" sz="2600" b="1" i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不會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讓它自動爆炸。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它的引爆方式很多，一般在炸藥上插定時信管，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或用遙控、電流等，均可引爆，威力則不亞於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TNT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黃色炸藥。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而塑性炸彈不能被金屬探測器發現。</a:t>
            </a:r>
          </a:p>
          <a:p>
            <a:pPr lvl="0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25282" name="Picture 2" descr="https://sp.yimg.com/xj/th?id=OIP.Md8cc98778e9d0340347d2a51459ff5f8o0&amp;pid=15.1&amp;P=0&amp;w=200&amp;h=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643445"/>
            <a:ext cx="2934060" cy="16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123582" y="1403464"/>
            <a:ext cx="952055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簡易爆炸裝置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 </a:t>
            </a:r>
          </a:p>
          <a:p>
            <a:pPr lvl="0"/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又稱土製炸彈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泛指任何利用現有或臨時製造的材料所製成之炸彈。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例如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汽油彈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一個裝滿汽油的玻璃瓶加上封在瓶口的布條，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以及一根火柴，就是現成的即造爆炸裝置。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4258" name="AutoShape 2" descr="data:image/jpeg;base64,/9j/4AAQSkZJRgABAQAAAQABAAD/2wCEAAkGBxQTEhUUEhQVFRUWGBQWFxgYFxcXFxYYFxQXGBcUFxgYHCggGBolHBQXITEhJSkrLi4uFx8zODMsNygtLisBCgoKDg0OGhAQGiwkHCQsLCwsLCwsLCwsLCwsLCwsLCwsLCwsLCwsLCwsLCwsLCwsLCwsLCwsLCwsLCwsLCwsLP/AABEIALcBEwMBIgACEQEDEQH/xAAcAAABBQEBAQAAAAAAAAAAAAAEAAIDBQYBBwj/xAA7EAABAwIDBQYFAwMDBQEAAAABAAIRAyEEMUEFElFhcQaBkaGx8CIywdHhE0LxFFJiB0NyFSMzgpIW/8QAGQEAAwEBAQAAAAAAAAAAAAAAAQIDAAQF/8QAIREBAQEBAAICAwEBAQAAAAAAAAECESExAxITQVHwYTL/2gAMAwEAAhEDEQA/ALehhgMkbSw41EKSjT4jvRlOkeoU1Q5w0abwT2Uz+244HPuKNpU+Hh90i0cOoR4AWmwHLPVpz7lDiDHPgdQiMR5jI6qqxeM456rXwMDbQfZZDHP+Iq62hjJCzGLrXXP8l6riI3vXDW3bEZiR9fohalRG4ijMdwS4hqlwA49Ucx2o+n1QtOxIJ452nkEQGmLQPROwx1bx7s1Lh6jdb8xAKApi9z0RDH+WZ16c00o8abCVGkNc10mJEHpnw6Kxom0yQTlH2WawFMC8BpItlvWm8ZcLK0fjdxsuyHCYHM5x5wr50lqL39YEQ7S3U+9OSz/aHDtdTcD1HLgjaOKDmgFu5qCXB08HNcLEKuxz3Gd4zxJtI6aaeabXmEntgg6FI1yZjxFRwHXxz801hXm2cvHVPIppUjSoaDHOMMaXHg0EnwCtKOwsSf8AZf3gD1KMzb6gWyewa4rSp2dxQF6LvFp9CgMRhKjPmY5vVpA8VrjU9wZYHckE0lLeSiklIlRgpyFrQl1NXUIzoSSSRZ0Jj05ccgyKF1dXEehx61SpItrAoWPjPvTauIAXpONMXRnmPNQYjEAX8VXYvaHiqXFY8nVLdcNIscbtBZ/GYuVDiMUq2vXlR1rqkjuLr2VHiaq1mzezT616jv028P3nu/b3+C2Gx+zuGpQW02k/3O+N08QT8vcmz8N17a7keP0MJVqf+OnUf/xY53oFf19jV2tDnUarRndjgB1svZqJ4WRtMq0+CT9k/I8IpQbc/DijmstZeu7R2Fh6wP6lJpJ/cPhd/wDQusbtrsbUpS6iTVYP2/7je4Wf3QeSGvis9GnySsq9mvBNfUcx28wkGMx6LtCtmDoSL/ZdeQpcPKJc9vzZ73ra0+810Yt1wJiJjOJ9VSYrEw0lvfa1srI7ZOIcDvBwbIgtEGRneROfemlbU8DdkUSN6XHcza3SZ0BEhFYjEkNPW/K3NSvbujed8vu/SFTYqrJ/TYCDMC5uZ8uqon7UGL3n4gtYCXGAAM5W57Pdl6bBvYgB77fD+1s8f7j5ITZmEp0QXNvUcIdUPAaN13emfpaDaQjOR/da+UWPQqcxmXtNbeci/o1mUxu0mBotkIGd8hwRP64zJAv3Z/wqJuLg3v70Klo4mMxaSJB+XUGNf4VppLi9dWmLx/xIcPO/koqxabEC+sW8EG3E6CPCAnUjM5QDwvBg+sputxRbb7NMfJZDHZ2yPULEYqg6m4teII9yF6li3kRl3rJdosKHyRmL9/2XP8vxTXme1Mbv7Zhrk+UM5+7mL9Yg8FKx8rg1LHREi4uSuStGSJLgK5KzOpApspQsxySUJLM9MrYlVeJxSixGIVbiq67rXLIdXxd0BiK6jxVTVAvrSkpzq9dWux8EGkPqCXWIH9v5VRgRLt4iQMuv4+yt6Ncyjnx5Gr+hiZsO/Q5881ZYbFgZXPLznmsy1zT14o3D4iDJk8vqrTRblrG4ozHso7CPjr5LMUMaOY6xHkUfQxzZgn1sZ1VJollaRtfnyXd6VRYR8OeWusXB0aQWNBg6GRPu1lSfrnKeUPCj7XdmRXaalEBtcXmwFSP2u03oycvKMRXcCWusQSHAgggixHVe8tqWXmP+quxoAxNMASQyr6Nqdcm+Cn8mf3DZ155WYFQZ6Rl/KWGrAGRoW9RvGLeM9ypv6sgRM89Sp6NXdad4XJb4SIBUFI1tXHUzTc016oIkXIe0OGrgb34CBc8lQ7Fxbqjnu6DvJvCze3KpFZ3vMBXXZKrFI9SfAlaeA75aOviIaO4Z6Qhq2KEWHjwUFY72efvwKgac8zGXDJLapJFhhce7dOQgtAsDIGSOoY4STHDgBlezVRUahBzy+0hTMqncE5wPRL9qP1jTUtoNIjegjhJ6TEqapiHNggmQSZGVgYDhMkH5ejiqBr3CHaZDmLfVFtxGgsRGevVVmk6vauN3oNwOBMxPuFWY03nQ9+lvYQ7cQfDTgPshnYibeCa6LGX7QsuMru4dbqXBvlo4ix6ixXO0n7P+TfX8oei/dcecHvy9I8Fy/LOqZ9rHeSa5RbycxQVTriTV1ZnQnFNC6gBJLiSINJiKira9RHVGl3ygnoCfRPp7CrPGQb/yN/AAru5agoX1dEBUctNW7LVQJL2QSBabSYByyVfiuzdQNNQVKTmNBcSHHIXMWg2HFC4p5ZwzDgNYN4hozMpwxdObPEnrHosvjcSXuk93IcAm03ElYn2ral8ZEW0me8qZteIv58lX4GtRp0rn4zolvEXzJuftGiXv8UXH9YQYMEOyIuPEaqxwlcQJHiLLPUakAAC3A8UTTrGP3i82M93xDJVzQsavD4sA++PVWrMRIssfg8aMi6YuLacLd6sWYxoFiDNo3omVWaSuWppV5Hcq3b2FFehVpnJ7XN6E5HuMFQUqxE3kc8/FI17Wj8fynlI8DZWIzsQbg6EflSV9q5ZTIJ7jNlPtfZUYqv8AFb9WqQBaxeSB5qE7H4ei5bzqs+3PAPbWIDnhzcnAeQA99FcdlcRFOODj5/ygzgf2xkpsLT3CRlPqEewJL3rVU+WqhxFTMWP5zQbcYQ20T7unNfkc/eqSxWU9ggX19VzDuk3uBom7kzJ+kfhROZE+89UvB6MfiywwASHZcAZUormxJnpl0CFFcDPLj+E9tcXAuNRqjAHtxUicj7+6CrYkmSCY0H1Ubqu7kbH34oSpi88rkj89U1oAduV7tuDcd8LtN8m6qsdW3qnIeuqOwwt4JbPDZq1pOtfTLopablXMxCLovXPtWDWlOlQscpEgnArspi6sB28uJsLq3GbqhVsA35R580fhK9s54e5WYbiBw6mJnkn/APU2j5T8Q0sD9F6P3kc/0t9Lra7HPAa27S9pqTcbrbkRwsFVbZ2k5grvD3texrHUxI3N2WjeDcnGZkGeij//AEQgyHNdBA3hY2ylVG3Ns06u+0CGv3g0uMxYTByMSMuUwpa3L+/9/vK+fj1M+v8Af7wpNvCm/wDTr0mhgrA77BkyqwxUDRo0y1wH+RVXvwjce3cpNZwcXTxkfx4KqcZCXHbCfJJKv9lUhu/qOMm+6OEalHnESQSs/seq4Es0Mm/EcPeismn35d6axs84sKj5g37vyiadYjU983lVdOrGscjMIttXgboxqtaNabwD75o3D4mCYH54QVS0a3Ee/FEnEwNPT1VJU6uHY3TO/HXhbJTNxkNMnP6CyoKVSciCO7wtmoNsbRFKkXA3aIAnXTzKpKF4zdfEb1eq7jUfztvFGtFvPwlUWy8+PvVaOiMuma5N+1cekL8PraVU4umfmFour+qOKq8SzeEcEJRsA4fGTrdWFKr5rPYphY6VNhsfpN1ZLvF6+rySZV4i3uyrxibpwrk9PfBDhpRjjwv781ym/d66FRNrCPooKmJDbylG0XWqyOCqcfiYFje9uv8AKgxO0Z+WSfLw1QX6Tzctcf8A1P2TTKd1/D6IurDfgRqhqdBzbua4cJBEorC0y4yUm6bKfD0yVZsp2UVMABENcubV6tJwmlStcoiEgUoiAV1RBydKzHykmyksw1uMOsIJ7x+q4OEioAW9W2IEcoK6SFBXIcI1mRGh43V9eWxeB+0Y3abSyRe8EzlbVV2FxNVzd15Dt2fm+JrgRBJB/cIF4k24BG7YqvFMtdZxIbE8/wAIaq9rAA0fE6w58SeWqbFn18F3NTfbQuMquOZHw2gZZA28VCyqpcQzQAk+Z52Q7dn1jlTee6PVVz6R176MoYiCCrgFVeF2BiSbU57x5qyOzcUwS6g8gatLXeAaZ8k1bPj2ma7WT0XWvE3gnmB6xKCp41uRlpGYMtI6g5IltcezK3D/AGGCueR6Lor8Ytkq6rjAFX19oxqjwnWh/rdd4egWe2vtD9VwA+VvDIniq/EbQc+wsPVdwNBz3BjGlziYAHu3Val6sdmsvZa3Zuya9QTTpuM6mze4mJVp2c7JUqbWmo4uqGCYjdbxDZHnnwhbnCPY0BoAAy/J+/ND8XfZ/vyeGFHYfEPHxfp9Cd76Qh39gK9PeDP04OkuGmeRXqrKgiy6SNVT8OCz5NPBdu9mcSwbzqRI4th3kL+SxeIpwV9UOog+l/QrJ9pexuHrkucwNfpUYAHd+ju9b8XPQXy8LoveBf8AKLwAdULrtG6Bn75K17R9m6uFPxfEzRwFuh4Kiw+G3nxpr0nJSoyDxgqjoh0Sc4045ozDdngTLiXxxsPD7o7D0wAM4HuUXRacw7+JCn9qr9I7RwFNgAMN6CJ8M0dSoM3ZAy5R6phpye7rwtOieN55DbDMk9NOtinjU9+FJG8WzyzlAVtltdcAj6coV/g4HG3MR4oLG4Ml8sqG/wA29J8LrXMoZ/6zNehuGJHoo21FfYugHAyLiQb+/ZVHVwu7cKGsKSntqJweoGtUjVEUwKeCogE8IMcklKSzGVFDUfIz8FPXpuBiMzbmOKFxTCzMRK6S88K7FGXMFzec+Csdn7Dc5++8ndAIA1vmZ0RmzMAAd5wBdkP8R91btrtaQ0tJkTA5ewm8Be+hOB2G1sfDAOt5P3V3h9kN1aD/ABc21SwmPa+nzaQ09JkHwVlhII3ptmOXJWzIlbXaWBAggDI87cA4XCKpYTKBPvXQrtOsCRF89PJHUHAfb7FUhbapcb2epVhFSmDwkAkT/lmFh+0/YGrTaamEcXRc0nXP/o7U8j46L15kJlfDyMo9U3JS3XXyy7FvJg2jMa9DKjXrv+pHYUVWuxWHEVWiXtH+4AJJ/wCYHjHReP0nqdnCiaDC4hrRJJgDivRezOzWYdoL7vPzERPJrZ0CzfZXAf7p1+Xpa/etfvWSXXFsZ/bSYKuItA5kyY5D6opmLBMBwJGYOecZZd6ybMQcpMZW/CNpYiOPKDHsIT5D/VrcPiIH0PpaVZ08QHC/LXLhcrJUcYP49ZR+ErSQ6eXUe7j8qk0nrP7aWhUtcKOpUGgkKtdibW99UmYjjecyFSUsgfamzW1AQ4DdIIPfp6ryfHbI/pq5ZmDdpOrfwvY3V5HL3qsb20wks3gLsMg8ouPr3JPkz2Gz3rKgXsY7lKD8TR8OmchA03kXOuWSnNeReMui5losqh3QTk4Wi1o5jRDyT8JfznmNOaFw72vgvBn+7iOc6owsBHS3W6Mrc6sMPiA4ROQB8ryn0XDOWk2jxPl9kAzBibPieXmTqiv6cfsgcR+08+R5jzTdLzh9R28DLYJgR0nIixVZi6HUeqOqAhubs7+EXQVV/wAPEn0Qvk0VNWx95+5SDlLXZI9PFCtcubcNE4cpA5QNKkBUxSyupkpLM4xjKrnB9wIAzgx0Ur8EzfaYG6wWHObG/BAUKobHX1R7ahOi6S298DsM4TfOLcJn1zRG9obdyrpy4aqQ4o8b6kiQb8EOhxanE7rgJueHlyVngtpEO3XQ0HIk2B5wPU96ocFjI+KGyJOWWk3srHaJhzXNgNeAb3AMA2I0uqTTc/TT0KpE7jmlv7g4DOMxDrWHkrXD4huseUAcAsdhdpvYS15g5tM2A4TF1amuXCQ4G02MeitnSVzf20lMtF2kQeA996lbiDMd4Jy6e/4zuCx0GDNxlc+isalTeGfDly/HeqSp2co91+h+mccl889tNiChj302CGPIewRYB2YHQg90L3epiSAMjN85toZC8u/1Cg4ik/UFw8YP0Q3fDfXtOwLAxgA0A6clM8nSI8+iFwuIECxNtPfJOcQZ+Ejnx81y6rpzD6DnT94RrK43W2uC6eh3T9CqypUsB76JjK5Hv3Cl0/OtBTrnIGxM5nKFaUMTa2kLK0cbE20y6XHXuRwxPyuaYDgDHA5OBnSQVXGiajTU8VCkdi890i1iOE5SOCoXYiRGR9++9OoV4nU+8+VgrSp/VoKNeWmND3SOHihNqAPbfI5+BE+aFZiomNY+3jZTDCVarfgaTnfIDvKoWvOaWIkbtpBIPdw8Ex2IkwLfW/FbLZf+ltRxLq2Ia0kkhrGl2Zn5nQPAITaf+nOJpHepObWbMx8jx3OMHxUvx081FHh3AfDEk6dUdRe5sgmAdRmOU/XogamGdSO48FruYIJ53uiDLuensKVP0e14IM3j3muMcW5OgdBx4HxVX/WgRPS2vApwquIAHyyLybCVvTdXBqndBJvqIbpwshcRBB0Onh5oeqY1kdMuaHq1uJnlzW63DaoQNQ3KLe9A1T8V1LQxK0qQFQNUgKkZLKSZK6syrwlcOcBrKvKWiz2AI/UHf6FXzXZLp1OJZ8p5TWSQeiYCuGpBU1IfTqwYVga/wbog6gGeEWVVVZN/fVdo17AaBGDV23Fb7WkwdOcAQJvCscNictCLe/Aqho1bBFUKp1gd9vNVzU75aehUgyOPXrCK/wCqF1i7IgibSQeUKibiIA55crJ7a1wS4yNRf1VpSfXvtpHYpu64yCdBEC+UBeYdt64gGTvbzbZ24lanHbSFyCXOiJy9/ledbfxG9Mmbm/E8kN6/QScnR+BxFkb+pkTyVDs6tZWdJyhV83sFPqJm/wA5zUTuduseqUzlfJTMmZU5qd1UtyEm1tI431shGhODxx800pbR+Hxm911kQe/3GanGKiOcRr4KnZiN0X4rQ9ncNcPd8xEtH9jSYk/5HQcPO2aS1odlYN1nVBfQcB/l9lptkVGvY4wQ9rt03y1BH+JHhB4KkpvkQJ981NgNp7r2t32gOt8QOubbCcyCJ6K0qVza1OHaM4sp6bmuyM96qXOcx4JMtPLLPwRFOqNI7ozCpKTgbbuzGVG/Gxroy1MawcwvPu0XZOpTG/hyXszczN7R/c2Pmb5jmvTHVLbsd/eq7GM3CCIzPKOU8LFLrMvsc6rxhhvfOb9OKeK8jgPqtz2z7Msc12Jw4uRNRg/dF94DiNR7Pnf6vD8hc28/WrSyxYOq/DOdpQAxBmY4m+nNSUKhAKhIEyTPS8/ZTMlqVbTdCYirJEJuJq8kGKl/JDgW8WTHKUFC0nKZqlYeJpSTZSSig/o2A7wkHrZF0slBUYdV2nXiARY2nmrS2k5/BkpOCa0pOcgJ7VwUwL2TA+8J7XLMfTraAXtdE06nKY7tR42Qu6IXN69uKeVl5SrggAmPoYsu1K1s+YgEQZ5myp24jkiTiJaL24KkpLOG7VxUNIDpJtnl+VitrPu0cJ+iudqYqJ4e7LOVASSTmVpe3pN3xxNgcRBg2V1QrZLOGmjcHi4s7x+62898xvj1zxWj3lG62vBDUqikFSTdQXOc8qB7059RCERqT1umjWrbZOG/UfvOEsaRI4nQXtHFbnBw1hcRDnEc7AW7vysrsgbtMdxPUq5djRu7smbSffuypm8hLF3/AFwg8OPvRRu2hvNtBjkL8wdSs4+scg6LzfKY15EW8E7C4psmSBAkB0gAnK4C35DTLX0sU+WuDi1hAmZ4Z3yB5qxxmKFojSRNzzErM18S4kAxB/tIc3uKTgN6Q4nK3h4Zqudp/VusFXkC4PfJhNx75t4E5dFn9kVC0ASSNJzyyVk7GMe1od8IMd1xYwqyp3PlI0y21jMZyDx98l5h232OKNbfY3/tvkj/ABcPmZ04d/BelNPcBPL3kqLblAVqLmka2GszYjgYnwQ3Owczy8w3yo3PuVFi8TuOcyLtJHgUI6oXZ5Lk5T9hYvFHJonn9lBSrKcU0+nhQcwj2SF5bU1GoiWPQwwJHymORuE01C35gRzzClZL6Vnj2sN5JBtrjiEkv1HsXbmShsRTARijrskKcvKfgKnUIFrjz71IH2QddpaZCaMZxC6J5J2fseBOac3mD6+qGpYtp1HipRU5oD1OHzkuMN81CaoGZ81E7GsGbh3XWDwKBIzTK+LDW3Kra20p+Ud5Qj5cZcZTcv7LdfxzE1t88lEGKdlInJH4bBRco3czCzN1UNDBiLofE4PgrttPgu/0/FQ/LZVfxyxmmF7MifoiW7QP7m+H2KuKuCCBr7PVJ8udeyfj1PSA7Qbz8Ew41p/grv8A01xUlPZpCpPoW/deh3/bgaH0RNCsS3SQgqLL52t6Jjqwnd9yp1WLEOkJlR4LSIvbwJQjM7myJIjJIfvB9DG7g3TlKM/q5k5XA4HT7LPuqZTxCJZWAF9TOfJUzStThaxcxrmiSJtcn4QZ6FWOF2l8DN7eDoA0Im1iHH0WP2biKjDLCW5nMkGforVu0HucN5sOAsd+x/8Aq/mVfO09RoKe0WmWTcgmNCh6ILjnIt36g+Ko2McKofMFty2Ccybz3lWtLEPtu7oF7iMhlHiqfbpPU8POu0+C3cVUjIkHy/Cr20CtNt1s1SeQVaKcrk+TfNWKZx46AZhyUZRw0IprISKjd2nmZEe6mmkpoSKQwJ2AaTO6PBJGbqSb7X+h9YnanwkkkowNXoSq6thEkk2NUNSAqmHUX9OupLpmqjZCNALrcOkktbQ5E7cOiKWBnNJJS1uq5zBtHDAZBEtoJJLnuqrIdurkLqSAuQu/pcUklmc3E4MCSSeUlCEXI00Tf0r81xJXlKIEa62T2u0XUkBMqC2QufYSo14gESB7kfZJJNGG0W7t9Dku033G9cnI6jkkkqlWdGpBE3+qdWqnM2jKOaSSdLSi2nLqnco2thJJcfy/+lcenCuQkkpndhcKSSzGyuJJJ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38" name="Picture 2" descr="https://sp.yimg.com/xj/th?id=OIP.M83181a4886a1f639989e648196134a47o0&amp;pid=15.1&amp;P=0&amp;w=214&amp;h=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86190"/>
            <a:ext cx="2571768" cy="2127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90294" y="2214554"/>
            <a:ext cx="885370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簡易爆炸裝置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 </a:t>
            </a: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在大多數情況下，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即造爆炸裝置並非從最基本的構造開始設計組裝，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而是改裝自現有的爆炸裝置，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或加大爆炸威力或是改變引爆方法，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來滿足當時的需求。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高熱、震波和破片是炸彈爆炸時的主要殺傷力來源。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利用軍規引信和雷管是最簡便、安全和有效率的方式。</a:t>
            </a: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14" name="AutoShape 2" descr="“土製炸彈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16" name="AutoShape 4" descr="“土製炸彈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318" name="Picture 6" descr="https://sp.yimg.com/xj/th?id=OIP.M236fc0a5e193136f5a5bf199e568fba7o0&amp;pid=15.1&amp;P=0&amp;w=250&amp;h=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33800"/>
            <a:ext cx="3143272" cy="2087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4414" y="1428736"/>
            <a:ext cx="880241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 </a:t>
            </a: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利用核反應的光熱輻射、電磁脈衝、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衝擊波和感生放射性造成殺傷、破壞作用，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以及造成大面積放射性污染，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阻止對方軍事行動以達到戰略目的的大殺傷力武器。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核武器也叫核子武器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原子武器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 smtClean="0"/>
          </a:p>
          <a:p>
            <a:pPr lvl="0"/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285860"/>
            <a:ext cx="935384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 </a:t>
            </a: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除此以外，核武器還可以根據用途而細分為戰略核武器及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戰術核武器，前者是一般意義上的核武器範疇，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為大當量的核武器和遠射程，後者則屬於小當量和近射程。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其中，後者可用於戰爭前線。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戰術核武器的概念以及發展相對戰略核武器為遲緩，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是在第二次世界大戰以後多年才逐步形成的，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而戰術核武器需要對核能技術的要求亦較高以及複雜，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其前提是要擁有戰略核武器。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而核子炸彈又可分為下列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種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85720" y="1428736"/>
            <a:ext cx="935384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Ⅰ.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氫彈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核融合核武透過核聚變釋放能量。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輕核子如氫或氦結合成較重的元素，同時釋放大量的能量。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使用核融合過程的武器亦常被稱為氫彈，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因為氫是核融合的常用材料。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核融合核武有時亦稱熱核武器，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因為它們的連鎖反應需要更高的溫度啟動。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一般的氫彈會先引爆作為前級的核分裂彈，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造成足夠的溫度及壓力，之後的後級核融合才會開始。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後級可以無限制地連鎖起來，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製成比普通核分裂強力很多的核武。</a:t>
            </a:r>
          </a:p>
          <a:p>
            <a:pPr lvl="0"/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20162" name="Picture 2" descr="http://images.china.cn/attachement/jpg/site1000/20130815/7427ea210d491376e14f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42918"/>
            <a:ext cx="2428892" cy="1695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142818" y="1214422"/>
            <a:ext cx="952055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Ⅱ.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三級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zh-TW" altLang="en-US" sz="2600" dirty="0" smtClean="0"/>
              <a:t>     </a:t>
            </a:r>
            <a:r>
              <a:rPr lang="en-US" altLang="zh-TW" sz="2600" dirty="0" smtClean="0"/>
              <a:t> </a:t>
            </a:r>
            <a:r>
              <a:rPr lang="zh-TW" altLang="en-US" sz="2600" dirty="0" smtClean="0"/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現代的核武通常結合兩種核反應：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聚變需要先以裂變產生足夠的溫度及壓力啟動；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同時裂變在聚變開始後效率會得到提高。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故此部分核武是三級設計：最先在外圍第一級先用核裂變，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造成聚變條件。中部第二級聚變發生後，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再引起彈頭中心的第三級的第二次裂變反應，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造成裂－聚－裂反應的三級核彈，是現在最大破壞性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的武器。此核彈稱為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三相彈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氫鈾彈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三級效應超級炸彈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骯髒的氫彈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142818" y="1399092"/>
            <a:ext cx="885370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Ⅲ.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加強型原子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zh-TW" altLang="en-US" sz="2800" dirty="0" smtClean="0"/>
              <a:t>    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又稱助爆原子彈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雖然名為「原子彈」實和中子彈同為為廣義氫彈一種，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指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雖然像典型氫彈般有聚變材料作為核爆增強劑，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但聚變的主要作用是提供足夠中子，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給裂變材料的分裂反應更為完全，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意味所需的聚變材料較少，所以較一般氫彈小巧。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通常此設計是用於小型的戰略級核彈，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因威力雖然遜於典型氫彈卻勝在較緊湊。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火藥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285860"/>
            <a:ext cx="84433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火藥又被稱為黑火藥</a:t>
            </a: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，是一種早期的炸藥，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直到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17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世紀中葉都是唯一的化學爆炸物。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火藥一般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由硫磺、木炭和硝石（硝酸鉀）混合而成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其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木炭是作為燃料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，而硫磺和硝石作為氧化劑。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由於火藥的燃燒特性和能大量產生氣體和熱量，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火藥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被廣泛用作槍械中的發射藥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和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煙花中的煙火藥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</a:t>
            </a: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5602" name="Picture 2" descr="https://sp.yimg.com/xj/th?id=OIP.Mf99f117dabfbcd49f61bdd2ea6246b06o0&amp;pid=15.1&amp;P=0&amp;w=254&amp;h=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71942"/>
            <a:ext cx="3643338" cy="226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2143116"/>
            <a:ext cx="918713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Ⅳ.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骯髒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現在是作為一個術語代指具有放射性、非核武器的武器。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它裝填著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放射性材料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，爆炸的時候將放射性物質拋射散布，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造成相當於核放射性塵埃的污染，造成災難性的生態破壞。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作為區域封鎖武器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，就像其他更高級的更複雜的放射性武器，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可以將這個地區在以後的數年或十幾年中，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退化為不適合人類居住的放射性地區。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然而大多數的分析人士認為，骯髒彈的作用更主要體現在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心理方面，而它所造成的污染可以用昂貴但是有效的淨化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措施來治理。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17090" name="Picture 2" descr="http://www.bondweb.tk/bond/image/gadget/03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71480"/>
            <a:ext cx="2357454" cy="2120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357298"/>
            <a:ext cx="835356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Ⅴ.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鈷核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(Cobalt bomb) :</a:t>
            </a: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利用感生放射性的核武，原理是在彈殼使用鈷元素。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約五年內在當地釋放強烈伽傌射線，除了使用鈷外，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亦可使用金造成維持數天污染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或用鋅及鉈造成維持數月的污染，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戰術上讓人無法進入該地區，並造成民眾恐慌。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16066" name="Picture 2" descr="http://2.bp.blogspot.com/-lqHeNVm2mLs/TZQiIct_3iI/AAAAAAAAAYg/MORBXb6h96E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00504"/>
            <a:ext cx="2571768" cy="256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214422"/>
            <a:ext cx="913583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Ⅵ.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中子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是小型的熱核武器。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武器內的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射線反射鏡及彈殼以鉻或鎳製成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讓核融合中產生的中子離開彈體。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高能量的中子流比其他放射更具穿透能力。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一般能阻隔伽傌射線的物料要很厚（如一米厚的鋼板）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才可以抵擋中子流，所以不適用機動兵器，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唯一可以反射的鈹又有毒。因為只有水和電解質才能吸收中子，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而生物中含大量水份，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所以中子流對生物產生的傷害比伽傌射線更大。</a:t>
            </a:r>
            <a:endParaRPr lang="zh-TW" altLang="zh-TW" sz="2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 descr="http://imgmil.gmw.cn/attachement/jpg/site2/20120213/f04da226eaba10a31b56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42918"/>
            <a:ext cx="3143272" cy="167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857364"/>
            <a:ext cx="918713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Ⅵ.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中子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原先製造中子彈的目的，是希望可以殺人而不毀物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（被戲稱為「業主炸彈」或「房貸積欠款炸彈」：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能殺死屋內的人，但房子無損）。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中子彈所產生的熱能及衝擊波被故意減低，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而中子流則被加強。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但事實上中子彈的熱及火仍然會對建築物造成嚴重的損毀。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所謂「殺人不毀物」只是相對其他熱核武器。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中子彈所加強的放射，只限於引爆的一刻，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與感生放射核彈的長期放射有所不同。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357298"/>
            <a:ext cx="868699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Ⅶ.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衝擊波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它是一種小型氫彈，採用了慢化吸收中子技術，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減少中子活化，削弱其爆炸後輻射的作用，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部隊可以迅速進入爆炸區投入戰鬥，是一種戰術核彈。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29378" name="Picture 2" descr="衝擊波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3716368" cy="2779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9382" name="Picture 6" descr="http://a4.att.hudong.com/28/91/01300000167299124341914431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314380"/>
            <a:ext cx="90204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Ⅷ.</a:t>
            </a:r>
            <a:r>
              <a:rPr lang="el-GR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γ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射線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彈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原理類似一座無防護層的裂變反應爐，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所以不會發生一般意義上的爆炸，只放出大量</a:t>
            </a:r>
            <a:r>
              <a:rPr lang="el-GR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γ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射線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儘管各種效應不大，也不會使人立刻死去，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雖然能造成持久的放射線，但不一定會污染土地，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能有效迫使敵人離開。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28354" name="Picture 2" descr="http://a1.att.hudong.com/27/30/0130000032423512435930820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143380"/>
            <a:ext cx="3000396" cy="2094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877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核子炸彈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291366"/>
            <a:ext cx="952055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Ⅷ.</a:t>
            </a:r>
            <a:r>
              <a:rPr lang="zh-TW" altLang="zh-TW" sz="3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核電磁脈衝彈</a:t>
            </a:r>
            <a:r>
              <a:rPr lang="en-US" altLang="zh-TW" sz="3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Electromagnetic Pulse</a:t>
            </a:r>
            <a:r>
              <a:rPr lang="zh-TW" altLang="zh-TW" sz="3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EMP</a:t>
            </a:r>
            <a:r>
              <a:rPr lang="zh-TW" altLang="zh-TW" sz="3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3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:</a:t>
            </a:r>
          </a:p>
          <a:p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r>
              <a:rPr kumimoji="1"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經過改造的核彈，減弱了衝擊波與核輻射效應，</a:t>
            </a:r>
            <a:endParaRPr kumimoji="1"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r>
              <a:rPr kumimoji="1"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增強了電磁脈衝效應</a:t>
            </a:r>
            <a:r>
              <a:rPr kumimoji="1" lang="zh-TW" altLang="zh-TW" sz="25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（利用康普頓散射、光電效應等原理），</a:t>
            </a:r>
            <a:endParaRPr kumimoji="1" lang="en-US" altLang="zh-TW" sz="2500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r>
              <a:rPr kumimoji="1" lang="zh-TW" altLang="zh-TW" sz="2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利用在大氣層以上的核爆炸，</a:t>
            </a:r>
            <a:endParaRPr kumimoji="1" lang="en-US" altLang="zh-TW" sz="2600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r>
              <a:rPr kumimoji="1" lang="zh-TW" altLang="zh-TW" sz="2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產生大量定向或不定向的強電磁脈衝，</a:t>
            </a:r>
            <a:endParaRPr kumimoji="1" lang="en-US" altLang="zh-TW" sz="2600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 </a:t>
            </a:r>
            <a:r>
              <a:rPr kumimoji="1"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基本上對人體無害，但可使電器（或金屬）急速升溫燒毀</a:t>
            </a:r>
            <a:r>
              <a:rPr kumimoji="1" lang="zh-TW" altLang="zh-TW" sz="2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</a:t>
            </a:r>
          </a:p>
          <a:p>
            <a:pPr lvl="0"/>
            <a:endParaRPr lang="en-US" altLang="zh-TW" sz="3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/>
              <a:t>       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27332" name="Picture 4" descr="http://images.chinaiiss.com/attachment/article/201105/23/120601_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3071834" cy="2204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7334" name="Picture 6" descr="http://big5.eastday.com:82/gate/big5/i2.sinaimg.cn/jc/2008-07-16/U2142P27T1D511273F3DT20080716132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3143272" cy="224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投石車</a:t>
            </a:r>
            <a:endParaRPr lang="zh-TW" altLang="en-US" sz="4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b="1" dirty="0"/>
              <a:t>投石車</a:t>
            </a:r>
            <a:r>
              <a:rPr lang="zh-TW" altLang="zh-TW" dirty="0"/>
              <a:t>或稱</a:t>
            </a:r>
            <a:r>
              <a:rPr lang="zh-TW" altLang="zh-TW" b="1" dirty="0"/>
              <a:t>拋石車</a:t>
            </a:r>
            <a:r>
              <a:rPr lang="zh-TW" altLang="zh-TW" dirty="0"/>
              <a:t>，是</a:t>
            </a:r>
            <a:r>
              <a:rPr lang="en-US" altLang="zh-TW" u="sng" dirty="0" err="1">
                <a:hlinkClick r:id="rId2" tooltip="遠古時代"/>
              </a:rPr>
              <a:t>遠古時代</a:t>
            </a:r>
            <a:r>
              <a:rPr lang="zh-TW" altLang="zh-TW" dirty="0"/>
              <a:t>與</a:t>
            </a:r>
            <a:r>
              <a:rPr lang="en-US" altLang="zh-TW" u="sng" dirty="0" err="1">
                <a:hlinkClick r:id="rId3" tooltip="中古時代"/>
              </a:rPr>
              <a:t>中古時代</a:t>
            </a:r>
            <a:r>
              <a:rPr lang="zh-TW" altLang="zh-TW" dirty="0"/>
              <a:t>出現的</a:t>
            </a:r>
            <a:r>
              <a:rPr lang="en-US" altLang="zh-TW" u="sng" dirty="0" err="1">
                <a:hlinkClick r:id="rId4" tooltip="攻城武器"/>
              </a:rPr>
              <a:t>攻城武器</a:t>
            </a:r>
            <a:r>
              <a:rPr lang="zh-TW" altLang="zh-TW" dirty="0"/>
              <a:t>，可把石彈、巨石或爆裂物投到敵方的城牆、城內或者兵陣內而造成破壞。</a:t>
            </a:r>
          </a:p>
          <a:p>
            <a:r>
              <a:rPr lang="en-US" altLang="zh-TW" dirty="0"/>
              <a:t> </a:t>
            </a:r>
            <a:r>
              <a:rPr lang="zh-TW" altLang="zh-TW" b="1" dirty="0" smtClean="0"/>
              <a:t>重力</a:t>
            </a:r>
            <a:r>
              <a:rPr lang="zh-TW" altLang="zh-TW" b="1" dirty="0"/>
              <a:t>拋石車</a:t>
            </a:r>
            <a:r>
              <a:rPr lang="en-US" altLang="zh-TW" b="1" dirty="0"/>
              <a:t>:</a:t>
            </a:r>
            <a:r>
              <a:rPr lang="zh-TW" altLang="zh-TW" dirty="0"/>
              <a:t>從人力拋石車發展而來，最早出現在歐洲</a:t>
            </a:r>
            <a:r>
              <a:rPr lang="en-US" altLang="zh-TW" dirty="0"/>
              <a:t>12</a:t>
            </a:r>
            <a:r>
              <a:rPr lang="zh-TW" altLang="zh-TW" dirty="0"/>
              <a:t>世紀末</a:t>
            </a:r>
            <a:r>
              <a:rPr lang="en-US" altLang="zh-TW" u="sng" dirty="0" err="1">
                <a:hlinkClick r:id="rId5" tooltip="中世紀"/>
              </a:rPr>
              <a:t>中世紀</a:t>
            </a:r>
            <a:r>
              <a:rPr lang="zh-TW" altLang="zh-TW" dirty="0"/>
              <a:t>的一種投石機，一種最大型的投石車，</a:t>
            </a:r>
            <a:r>
              <a:rPr lang="en-US" altLang="zh-TW" u="sng" dirty="0" err="1">
                <a:hlinkClick r:id="rId6" tooltip="南宋"/>
              </a:rPr>
              <a:t>南宋</a:t>
            </a:r>
            <a:r>
              <a:rPr lang="zh-TW" altLang="zh-TW" dirty="0"/>
              <a:t>時隨蒙古傳入中國。</a:t>
            </a:r>
            <a:r>
              <a:rPr lang="en-US" altLang="zh-TW" u="sng" baseline="30000" dirty="0">
                <a:hlinkClick r:id="rId7"/>
              </a:rPr>
              <a:t>[2]</a:t>
            </a:r>
            <a:r>
              <a:rPr lang="zh-TW" altLang="zh-TW" dirty="0"/>
              <a:t>利用槓桿原理，一端裝有重物，</a:t>
            </a:r>
            <a:endParaRPr lang="en-US" altLang="zh-TW" dirty="0"/>
          </a:p>
          <a:p>
            <a:r>
              <a:rPr lang="zh-TW" altLang="zh-TW" dirty="0"/>
              <a:t>而另一端裝有待發射的石彈，發射</a:t>
            </a:r>
            <a:r>
              <a:rPr lang="zh-TW" altLang="zh-TW" dirty="0" smtClean="0"/>
              <a:t>前</a:t>
            </a:r>
            <a:endParaRPr lang="en-US" altLang="zh-TW" dirty="0" smtClean="0"/>
          </a:p>
          <a:p>
            <a:r>
              <a:rPr lang="zh-TW" altLang="zh-TW" dirty="0" smtClean="0"/>
              <a:t>須</a:t>
            </a:r>
            <a:r>
              <a:rPr lang="zh-TW" altLang="zh-TW" dirty="0"/>
              <a:t>先將放置</a:t>
            </a:r>
            <a:r>
              <a:rPr lang="zh-TW" altLang="zh-TW" dirty="0" smtClean="0"/>
              <a:t>彈藥的</a:t>
            </a:r>
            <a:r>
              <a:rPr lang="zh-TW" altLang="zh-TW" dirty="0"/>
              <a:t>一端用絞盤、</a:t>
            </a:r>
            <a:r>
              <a:rPr lang="zh-TW" altLang="zh-TW" dirty="0" smtClean="0"/>
              <a:t>滑輪</a:t>
            </a:r>
            <a:endParaRPr lang="en-US" altLang="zh-TW" dirty="0" smtClean="0"/>
          </a:p>
          <a:p>
            <a:r>
              <a:rPr lang="zh-TW" altLang="zh-TW" dirty="0" smtClean="0"/>
              <a:t>或</a:t>
            </a:r>
            <a:r>
              <a:rPr lang="zh-TW" altLang="zh-TW" dirty="0"/>
              <a:t>直接用人力拉下，而附有</a:t>
            </a:r>
            <a:r>
              <a:rPr lang="zh-TW" altLang="zh-TW" dirty="0" smtClean="0"/>
              <a:t>重物的另</a:t>
            </a:r>
            <a:endParaRPr lang="en-US" altLang="zh-TW" dirty="0" smtClean="0"/>
          </a:p>
          <a:p>
            <a:r>
              <a:rPr lang="zh-TW" altLang="zh-TW" dirty="0" smtClean="0"/>
              <a:t>一端</a:t>
            </a:r>
            <a:r>
              <a:rPr lang="zh-TW" altLang="zh-TW" dirty="0"/>
              <a:t>也在此時上升，放好石彈後</a:t>
            </a:r>
            <a:r>
              <a:rPr lang="zh-TW" altLang="zh-TW" dirty="0" smtClean="0"/>
              <a:t>放開</a:t>
            </a:r>
            <a:endParaRPr lang="en-US" altLang="zh-TW" dirty="0" smtClean="0"/>
          </a:p>
          <a:p>
            <a:r>
              <a:rPr lang="zh-TW" altLang="zh-TW" dirty="0" smtClean="0"/>
              <a:t>或</a:t>
            </a:r>
            <a:r>
              <a:rPr lang="zh-TW" altLang="zh-TW" dirty="0"/>
              <a:t>砍斷</a:t>
            </a:r>
            <a:r>
              <a:rPr lang="zh-TW" altLang="zh-TW" dirty="0" smtClean="0"/>
              <a:t>繩索，</a:t>
            </a:r>
            <a:r>
              <a:rPr lang="zh-TW" altLang="zh-TW" dirty="0"/>
              <a:t>讓重物的一端落下，</a:t>
            </a:r>
            <a:r>
              <a:rPr lang="zh-TW" altLang="zh-TW" dirty="0" smtClean="0"/>
              <a:t>石</a:t>
            </a:r>
            <a:endParaRPr lang="en-US" altLang="zh-TW" dirty="0" smtClean="0"/>
          </a:p>
          <a:p>
            <a:r>
              <a:rPr lang="zh-TW" altLang="zh-TW" dirty="0" smtClean="0"/>
              <a:t>彈</a:t>
            </a:r>
            <a:r>
              <a:rPr lang="zh-TW" altLang="zh-TW" dirty="0"/>
              <a:t>也順勢拋出，此種拋</a:t>
            </a:r>
            <a:r>
              <a:rPr lang="zh-TW" altLang="zh-TW" dirty="0" smtClean="0"/>
              <a:t>石車經由</a:t>
            </a:r>
            <a:r>
              <a:rPr lang="en-US" altLang="zh-TW" u="sng" dirty="0" err="1" smtClean="0">
                <a:hlinkClick r:id="rId8" tooltip="伊斯蘭地區 (頁面不存在)"/>
              </a:rPr>
              <a:t>伊斯</a:t>
            </a:r>
            <a:endParaRPr lang="en-US" altLang="zh-TW" u="sng" dirty="0" smtClean="0">
              <a:hlinkClick r:id="rId8" tooltip="伊斯蘭地區 (頁面不存在)"/>
            </a:endParaRPr>
          </a:p>
          <a:p>
            <a:r>
              <a:rPr lang="en-US" altLang="zh-TW" u="sng" dirty="0" err="1" smtClean="0">
                <a:hlinkClick r:id="rId8" tooltip="伊斯蘭地區 (頁面不存在)"/>
              </a:rPr>
              <a:t>蘭地區</a:t>
            </a:r>
            <a:r>
              <a:rPr lang="zh-TW" altLang="zh-TW" dirty="0"/>
              <a:t>傳入中國</a:t>
            </a:r>
          </a:p>
          <a:p>
            <a:r>
              <a:rPr lang="en-US" altLang="zh-TW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6772" y="3934077"/>
            <a:ext cx="3584443" cy="2688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6678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323" y="1317139"/>
            <a:ext cx="6552080" cy="5136197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人力拋石機，又稱牽引拋石車、砲，是直接利用人力的投石機，最早出現於公元前</a:t>
            </a:r>
            <a:r>
              <a:rPr lang="en-US" altLang="zh-TW" dirty="0" smtClean="0"/>
              <a:t>5</a:t>
            </a:r>
            <a:r>
              <a:rPr lang="zh-TW" altLang="en-US" dirty="0" smtClean="0"/>
              <a:t>世紀戰國時期，北周和隋唐時期西傳，先為早期的阿拉伯人使用，其後傳入歐洲。是用人力在遠離投石器的地方一齊牽拉連在橫杆上的梢（砲梢）。砲梢架在木架上，一端用繩索栓住容納石彈的皮套，另一端繫以許多條繩索讓人力拉拽而將石彈拋出，砲梢分單梢和多梢，最多的有七個砲梢裝在一個砲架過，需</a:t>
            </a:r>
            <a:r>
              <a:rPr lang="en-US" altLang="zh-TW" dirty="0" smtClean="0"/>
              <a:t>250</a:t>
            </a:r>
            <a:r>
              <a:rPr lang="zh-TW" altLang="en-US" dirty="0" smtClean="0"/>
              <a:t>人施放。砲在古代中國出現的，多人一同拉下槓桿的一邊拋射另一邊的石彈。砲也是中文中對所有種類投石車的泛稱。附有輪子的通常稱行砲車。中國古代牽引拋石機在唐朝入侵高句麗時使用的拋車能拋出</a:t>
            </a:r>
            <a:r>
              <a:rPr lang="en-US" altLang="zh-TW" dirty="0" smtClean="0"/>
              <a:t>300</a:t>
            </a:r>
            <a:r>
              <a:rPr lang="zh-TW" altLang="en-US" dirty="0" smtClean="0"/>
              <a:t>多斤的石料，對高句麗的木製城刪造成重創。在宋代出現可以砲架可以旋轉的砲，稱為旋風砲。北宋開寶八年，宋朝在攻滅南唐時使用了「火炮」。這是一種使用可燃燒彈丸的投石機。北宋政府在建康府（今江蘇南京）、江陵府（今湖北江陵）等城市建立了火藥製坊，製造了火藥箭，火炮等以燃燒性能為主的武器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402" y="1959787"/>
            <a:ext cx="2446598" cy="4040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4928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穿甲彈</a:t>
            </a:r>
            <a:endParaRPr lang="zh-TW" altLang="en-US" sz="4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b="1" dirty="0"/>
              <a:t>穿甲彈</a:t>
            </a:r>
            <a:r>
              <a:rPr lang="zh-TW" altLang="zh-TW" dirty="0"/>
              <a:t>（</a:t>
            </a:r>
            <a:r>
              <a:rPr lang="en-US" altLang="zh-TW" u="sng" dirty="0" err="1">
                <a:hlinkClick r:id="rId2" tooltip="英文"/>
              </a:rPr>
              <a:t>英文</a:t>
            </a:r>
            <a:r>
              <a:rPr lang="zh-TW" altLang="zh-TW" dirty="0"/>
              <a:t>：</a:t>
            </a:r>
            <a:r>
              <a:rPr lang="en-US" altLang="zh-TW" b="1" dirty="0"/>
              <a:t>Armor Piercing</a:t>
            </a:r>
            <a:r>
              <a:rPr lang="zh-TW" altLang="zh-TW" dirty="0"/>
              <a:t>），是一種用來穿透</a:t>
            </a:r>
            <a:r>
              <a:rPr lang="en-US" altLang="zh-TW" u="sng" dirty="0" err="1">
                <a:hlinkClick r:id="rId3" tooltip="裝甲"/>
              </a:rPr>
              <a:t>裝甲</a:t>
            </a:r>
            <a:r>
              <a:rPr lang="zh-TW" altLang="zh-TW" dirty="0"/>
              <a:t>的</a:t>
            </a:r>
            <a:r>
              <a:rPr lang="en-US" altLang="zh-TW" u="sng" dirty="0" err="1">
                <a:hlinkClick r:id="rId4" tooltip="彈藥"/>
              </a:rPr>
              <a:t>彈藥</a:t>
            </a:r>
            <a:r>
              <a:rPr lang="zh-TW" altLang="zh-TW" dirty="0"/>
              <a:t>。從</a:t>
            </a:r>
            <a:r>
              <a:rPr lang="en-US" altLang="zh-TW" dirty="0"/>
              <a:t>1860</a:t>
            </a:r>
            <a:r>
              <a:rPr lang="zh-TW" altLang="zh-TW" dirty="0"/>
              <a:t>年代至</a:t>
            </a:r>
            <a:r>
              <a:rPr lang="en-US" altLang="zh-TW" dirty="0"/>
              <a:t>1950</a:t>
            </a:r>
            <a:r>
              <a:rPr lang="zh-TW" altLang="zh-TW" dirty="0"/>
              <a:t>年代，穿甲彈的主要應用是打敗</a:t>
            </a:r>
            <a:r>
              <a:rPr lang="en-US" altLang="zh-TW" u="sng" dirty="0" err="1">
                <a:hlinkClick r:id="rId5" tooltip="戰艦"/>
              </a:rPr>
              <a:t>戰艦</a:t>
            </a:r>
            <a:r>
              <a:rPr lang="zh-TW" altLang="zh-TW" dirty="0"/>
              <a:t>的厚重裝甲。從</a:t>
            </a:r>
            <a:r>
              <a:rPr lang="en-US" altLang="zh-TW" dirty="0"/>
              <a:t>1920</a:t>
            </a:r>
            <a:r>
              <a:rPr lang="zh-TW" altLang="zh-TW" dirty="0"/>
              <a:t>年代起，穿甲彈被用於</a:t>
            </a:r>
            <a:r>
              <a:rPr lang="en-US" altLang="zh-TW" u="sng" dirty="0" err="1">
                <a:hlinkClick r:id="rId6" tooltip="反坦克"/>
              </a:rPr>
              <a:t>反坦克</a:t>
            </a:r>
            <a:r>
              <a:rPr lang="zh-TW" altLang="zh-TW" dirty="0"/>
              <a:t>任務。</a:t>
            </a:r>
          </a:p>
          <a:p>
            <a:r>
              <a:rPr lang="zh-TW" altLang="zh-TW" b="1" dirty="0"/>
              <a:t>穿甲彈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1" dirty="0"/>
              <a:t>1</a:t>
            </a:r>
            <a:r>
              <a:rPr lang="zh-TW" altLang="zh-TW" dirty="0"/>
              <a:t>：風帽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1" dirty="0"/>
              <a:t>2</a:t>
            </a:r>
            <a:r>
              <a:rPr lang="zh-TW" altLang="zh-TW" dirty="0"/>
              <a:t>：彈芯（</a:t>
            </a:r>
            <a:r>
              <a:rPr lang="en-US" altLang="zh-TW" u="sng" dirty="0">
                <a:hlinkClick r:id="rId7" tooltip="鎢"/>
              </a:rPr>
              <a:t>鎢</a:t>
            </a:r>
            <a:r>
              <a:rPr lang="zh-TW" altLang="zh-TW" dirty="0"/>
              <a:t>、</a:t>
            </a:r>
            <a:r>
              <a:rPr lang="en-US" altLang="zh-TW" u="sng" dirty="0" err="1">
                <a:hlinkClick r:id="rId8" tooltip="不鏽鋼"/>
              </a:rPr>
              <a:t>不鏽鋼</a:t>
            </a:r>
            <a:r>
              <a:rPr lang="zh-TW" altLang="zh-TW" dirty="0"/>
              <a:t>、</a:t>
            </a:r>
            <a:r>
              <a:rPr lang="en-US" altLang="zh-TW" u="sng" dirty="0" err="1">
                <a:hlinkClick r:id="rId9" tooltip="貧化鈾"/>
              </a:rPr>
              <a:t>貧化鈾</a:t>
            </a:r>
            <a:r>
              <a:rPr lang="zh-TW" altLang="zh-TW" dirty="0"/>
              <a:t>）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1" dirty="0"/>
              <a:t>3</a:t>
            </a:r>
            <a:r>
              <a:rPr lang="zh-TW" altLang="zh-TW" dirty="0"/>
              <a:t>：炸藥（</a:t>
            </a:r>
            <a:r>
              <a:rPr lang="en-US" altLang="zh-TW" u="sng" dirty="0">
                <a:hlinkClick r:id="rId10" tooltip="TNT"/>
              </a:rPr>
              <a:t>TNT</a:t>
            </a:r>
            <a:r>
              <a:rPr lang="zh-TW" altLang="zh-TW" dirty="0"/>
              <a:t>、</a:t>
            </a:r>
            <a:r>
              <a:rPr lang="en-US" altLang="zh-TW" u="sng" dirty="0">
                <a:hlinkClick r:id="rId11" tooltip="RDX"/>
              </a:rPr>
              <a:t>RDX</a:t>
            </a:r>
            <a:r>
              <a:rPr lang="zh-TW" altLang="zh-TW" dirty="0"/>
              <a:t>、</a:t>
            </a:r>
            <a:r>
              <a:rPr lang="en-US" altLang="zh-TW" u="sng" dirty="0">
                <a:hlinkClick r:id="rId12" tooltip="HMX"/>
              </a:rPr>
              <a:t>HMX</a:t>
            </a:r>
            <a:r>
              <a:rPr lang="zh-TW" altLang="zh-TW" dirty="0"/>
              <a:t>）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1" dirty="0"/>
              <a:t>4</a:t>
            </a:r>
            <a:r>
              <a:rPr lang="zh-TW" altLang="zh-TW" dirty="0"/>
              <a:t>：雷管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b="1" dirty="0"/>
              <a:t>5</a:t>
            </a:r>
            <a:r>
              <a:rPr lang="zh-TW" altLang="zh-TW" dirty="0"/>
              <a:t>：彈帶</a:t>
            </a:r>
          </a:p>
          <a:p>
            <a:endParaRPr lang="zh-TW" altLang="en-US" dirty="0"/>
          </a:p>
        </p:txBody>
      </p:sp>
      <p:pic>
        <p:nvPicPr>
          <p:cNvPr id="7" name="圖片 6" descr="https://upload.wikimedia.org/wikipedia/commons/thumb/e/e0/ArmorPiercingShell.png/375px-ArmorPiercingShell.png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923475" cy="2198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816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火藥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500174"/>
            <a:ext cx="918713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黑火藥被歸類於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低爆炸性炸藥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因為其較低的分解率導致了低爆炸威力。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現在雖然已經被無煙火藥及三硝基甲苯等高爆炸力炸藥取代，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但是現在還有生產以作為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煙火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鞭炮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模型火箭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以及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仿古滑膛槍的發射藥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使用。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4578" name="Picture 2" descr="http://www.zgjunshi.com/world/UploadFiles_1359/200901/20090122111623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05588"/>
            <a:ext cx="3000396" cy="261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5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原理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穿甲彈</a:t>
            </a:r>
            <a:r>
              <a:rPr lang="zh-TW" altLang="zh-TW" dirty="0"/>
              <a:t>是以炮彈材料的硬度與形狀，加上</a:t>
            </a:r>
            <a:r>
              <a:rPr lang="en-US" altLang="zh-TW" u="sng" dirty="0" err="1">
                <a:hlinkClick r:id="rId2" tooltip="裝藥"/>
              </a:rPr>
              <a:t>裝藥</a:t>
            </a:r>
            <a:r>
              <a:rPr lang="zh-TW" altLang="zh-TW" dirty="0"/>
              <a:t>在射擊時傳遞的</a:t>
            </a:r>
            <a:r>
              <a:rPr lang="en-US" altLang="zh-TW" u="sng" dirty="0" err="1">
                <a:hlinkClick r:id="rId3" tooltip="動能"/>
              </a:rPr>
              <a:t>動能</a:t>
            </a:r>
            <a:r>
              <a:rPr lang="zh-TW" altLang="zh-TW" dirty="0"/>
              <a:t>，在與堅硬的目標接觸時穿透表面而達到破壞的效果。穿甲彈的威力取決於炮彈擊中目標時的動能，和炮彈材料自身的</a:t>
            </a:r>
            <a:r>
              <a:rPr lang="en-US" altLang="zh-TW" u="sng" dirty="0" err="1">
                <a:hlinkClick r:id="rId4" tooltip="物理特性"/>
              </a:rPr>
              <a:t>物理特性</a:t>
            </a:r>
            <a:r>
              <a:rPr lang="zh-TW" altLang="zh-TW" dirty="0"/>
              <a:t>。穿甲彈在炮膛中被發射藥加速出膛之後只受阻力和重力的作用，為了使穿甲彈在擊中目標時仍然存有較大的速度，穿甲彈在設計時就必須採用有利於減小</a:t>
            </a:r>
            <a:r>
              <a:rPr lang="en-US" altLang="zh-TW" u="sng" dirty="0" err="1">
                <a:hlinkClick r:id="rId5" tooltip="阻力"/>
              </a:rPr>
              <a:t>阻力</a:t>
            </a:r>
            <a:r>
              <a:rPr lang="zh-TW" altLang="zh-TW" dirty="0"/>
              <a:t>的形狀。穿甲彈除了用來</a:t>
            </a:r>
            <a:r>
              <a:rPr lang="en-US" altLang="zh-TW" u="sng" dirty="0" err="1">
                <a:hlinkClick r:id="rId6" tooltip="反坦克"/>
              </a:rPr>
              <a:t>反坦克</a:t>
            </a:r>
            <a:r>
              <a:rPr lang="zh-TW" altLang="zh-TW" dirty="0"/>
              <a:t>以外，也可以用來對付其他堅固目標，或者使用在</a:t>
            </a:r>
            <a:r>
              <a:rPr lang="en-US" altLang="zh-TW" u="sng" dirty="0" err="1">
                <a:hlinkClick r:id="rId7" tooltip="空用炸彈"/>
              </a:rPr>
              <a:t>炸彈</a:t>
            </a:r>
            <a:r>
              <a:rPr lang="zh-TW" altLang="zh-TW" dirty="0"/>
              <a:t>上，攻擊軍艦的防護裝甲。</a:t>
            </a:r>
          </a:p>
          <a:p>
            <a:r>
              <a:rPr lang="zh-TW" altLang="zh-TW" dirty="0"/>
              <a:t>最初，使用穿甲彈並不是用來對付坦克，而是在海上的各式軍艦，為了減少炮彈飛行時的空氣阻力，通常會在彈體上覆蓋一層風帽，由於當時</a:t>
            </a:r>
            <a:r>
              <a:rPr lang="en-US" altLang="zh-TW" u="sng" dirty="0" err="1">
                <a:hlinkClick r:id="rId8" tooltip="戰艦"/>
              </a:rPr>
              <a:t>戰艦</a:t>
            </a:r>
            <a:r>
              <a:rPr lang="zh-TW" altLang="zh-TW" dirty="0"/>
              <a:t>的裝甲上普遍都進行了</a:t>
            </a:r>
            <a:r>
              <a:rPr lang="en-US" altLang="zh-TW" u="sng" dirty="0" err="1">
                <a:hlinkClick r:id="rId9" tooltip="表面滲碳 (頁面不存在)"/>
              </a:rPr>
              <a:t>表面滲碳</a:t>
            </a:r>
            <a:r>
              <a:rPr lang="zh-TW" altLang="zh-TW" dirty="0"/>
              <a:t>處理，為了擊穿這一層碳，穿甲彈上普遍覆蓋上了一個鈍頭的被帽，這就是被帽穿甲彈（</a:t>
            </a:r>
            <a:r>
              <a:rPr lang="en-US" altLang="zh-TW" dirty="0"/>
              <a:t>APC</a:t>
            </a:r>
            <a:r>
              <a:rPr lang="zh-TW" altLang="zh-TW" dirty="0"/>
              <a:t>），而為了減少炮彈飛行時的空氣阻力，通常會在被帽上再覆蓋一層風帽，這就是風帽被帽穿甲彈（</a:t>
            </a:r>
            <a:r>
              <a:rPr lang="en-US" altLang="zh-TW" dirty="0"/>
              <a:t>APCBC</a:t>
            </a:r>
            <a:r>
              <a:rPr lang="zh-TW" altLang="zh-TW" dirty="0"/>
              <a:t>），並於二戰中開始應用。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878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107365"/>
            <a:ext cx="7886700" cy="4382607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 smtClean="0"/>
              <a:t>二戰後期，隨着坦克車體正面裝甲的傾角越來越大，尖錐狀的普通穿甲彈容易被傾斜裝甲彈開，但各國在這個時期都開始發現所謂的「</a:t>
            </a:r>
            <a:r>
              <a:rPr lang="en-US" altLang="zh-TW" u="sng" dirty="0" err="1" smtClean="0">
                <a:hlinkClick r:id="rId2" tooltip="轉正效應 (頁面不存在)"/>
              </a:rPr>
              <a:t>轉正效應</a:t>
            </a:r>
            <a:r>
              <a:rPr lang="zh-TW" altLang="zh-TW" dirty="0" smtClean="0"/>
              <a:t>」</a:t>
            </a:r>
            <a:r>
              <a:rPr lang="en-US" altLang="zh-TW" dirty="0" smtClean="0"/>
              <a:t>——</a:t>
            </a:r>
            <a:r>
              <a:rPr lang="zh-TW" altLang="zh-TW" dirty="0" smtClean="0"/>
              <a:t>鈍頭彈藥在接觸大傾角裝甲的時候可以以更接近垂直的角度入射，從而有更大的幾率擊穿裝甲。二戰後期開始出現鈍頭被帽穿甲彈，代表作為蘇聯</a:t>
            </a:r>
            <a:r>
              <a:rPr lang="en-US" altLang="zh-TW" dirty="0" smtClean="0"/>
              <a:t>IS-2</a:t>
            </a:r>
            <a:r>
              <a:rPr lang="zh-TW" altLang="zh-TW" dirty="0" smtClean="0"/>
              <a:t>系列重型坦克配備的</a:t>
            </a:r>
            <a:r>
              <a:rPr lang="en-US" altLang="zh-TW" dirty="0" smtClean="0"/>
              <a:t>BR-471</a:t>
            </a:r>
            <a:r>
              <a:rPr lang="zh-TW" altLang="zh-TW" dirty="0" smtClean="0"/>
              <a:t>穿甲彈。而有些則在普通穿甲彈前焊接上一個軟質被帽，擊中裝甲時被帽會給後面的尖頭穿甲彈體提供轉正效應，使尖頭彈部分以較小的法線角嘗試擊穿裝甲，被稱作被帽穿甲彈（</a:t>
            </a:r>
            <a:r>
              <a:rPr lang="en-US" altLang="zh-TW" dirty="0" smtClean="0"/>
              <a:t>APC</a:t>
            </a:r>
            <a:r>
              <a:rPr lang="zh-TW" altLang="zh-TW" dirty="0" smtClean="0"/>
              <a:t>，</a:t>
            </a:r>
            <a:r>
              <a:rPr lang="en-US" altLang="zh-TW" dirty="0" smtClean="0"/>
              <a:t>Armor Piercing Capped</a:t>
            </a:r>
            <a:r>
              <a:rPr lang="zh-TW" altLang="zh-TW" dirty="0" smtClean="0"/>
              <a:t>）；為了改善其彈道特性，在被帽前加上風帽，於是成了風帽被帽穿甲彈（</a:t>
            </a:r>
            <a:r>
              <a:rPr lang="en-US" altLang="zh-TW" dirty="0" smtClean="0"/>
              <a:t>APCBC</a:t>
            </a:r>
            <a:r>
              <a:rPr lang="zh-TW" altLang="zh-TW" dirty="0" smtClean="0"/>
              <a:t>，</a:t>
            </a:r>
            <a:r>
              <a:rPr lang="en-US" altLang="zh-TW" dirty="0" smtClean="0"/>
              <a:t>Armor Piercing Capped Ballistic Cap</a:t>
            </a:r>
            <a:r>
              <a:rPr lang="zh-TW" altLang="zh-TW" dirty="0" smtClean="0"/>
              <a:t>），代表作為虎</a:t>
            </a:r>
            <a:r>
              <a:rPr lang="en-US" altLang="zh-TW" dirty="0" smtClean="0"/>
              <a:t>I</a:t>
            </a:r>
            <a:r>
              <a:rPr lang="zh-TW" altLang="zh-TW" dirty="0" smtClean="0"/>
              <a:t>坦克所使用的</a:t>
            </a:r>
            <a:r>
              <a:rPr lang="en-US" altLang="zh-TW" dirty="0" smtClean="0"/>
              <a:t>Pzgr.40</a:t>
            </a:r>
            <a:r>
              <a:rPr lang="zh-TW" altLang="zh-TW" dirty="0" smtClean="0"/>
              <a:t>碳化鎢芯被帽穿甲彈。戰艦所用的穿甲彈大多為風帽被帽穿甲彈</a:t>
            </a:r>
            <a:r>
              <a:rPr lang="en-US" altLang="zh-TW" dirty="0" smtClean="0"/>
              <a:t>APCBC</a:t>
            </a:r>
            <a:r>
              <a:rPr lang="zh-TW" altLang="zh-TW" dirty="0" smtClean="0"/>
              <a:t>或被帽延時穿甲彈</a:t>
            </a:r>
            <a:r>
              <a:rPr lang="en-US" altLang="zh-TW" dirty="0" smtClean="0"/>
              <a:t>APCHE</a:t>
            </a:r>
            <a:r>
              <a:rPr lang="zh-TW" altLang="zh-TW" dirty="0" smtClean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9256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10072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衍生彈</a:t>
            </a:r>
            <a:r>
              <a:rPr lang="zh-TW" altLang="zh-TW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endParaRPr lang="zh-TW" altLang="en-US" sz="4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b="1" dirty="0"/>
              <a:t>殼穿甲彈（</a:t>
            </a:r>
            <a:r>
              <a:rPr lang="en-US" altLang="zh-TW" b="1" dirty="0"/>
              <a:t>APDS</a:t>
            </a:r>
            <a:r>
              <a:rPr lang="zh-TW" altLang="zh-TW" b="1" dirty="0"/>
              <a:t>）</a:t>
            </a:r>
            <a:endParaRPr lang="zh-TW" altLang="zh-TW" dirty="0"/>
          </a:p>
          <a:p>
            <a:r>
              <a:rPr lang="zh-TW" altLang="zh-TW" dirty="0"/>
              <a:t>脫殼穿甲彈是傳統穿甲彈提升破壞效果的改良型。脫殼穿甲彈將真正會與目標接觸的彈頭直徑縮小，外面以較輕的材質作成套筒包覆，在外觀上，與普通穿甲彈接近，直徑也相同，能夠繼續使用原有的火炮。</a:t>
            </a:r>
          </a:p>
          <a:p>
            <a:r>
              <a:rPr lang="zh-TW" altLang="zh-TW" dirty="0"/>
              <a:t>發射之後，當炮彈離開炮管時，因為壓力的關係，外層的套筒會迅速與中間的小直徑彈頭分離，只剩下中央的部分繼續前進。</a:t>
            </a:r>
            <a:r>
              <a:rPr lang="zh-TW" altLang="zh-TW" b="1" dirty="0"/>
              <a:t>脫殼</a:t>
            </a:r>
            <a:r>
              <a:rPr lang="zh-TW" altLang="zh-TW" dirty="0"/>
              <a:t>的意思就是將外層的套筒在發射初期脫離的步驟。</a:t>
            </a:r>
          </a:p>
          <a:p>
            <a:r>
              <a:rPr lang="zh-TW" altLang="zh-TW" dirty="0"/>
              <a:t>這種穿甲彈的好處是可以使用較大口徑的火炮，利用較多的</a:t>
            </a:r>
            <a:r>
              <a:rPr lang="en-US" altLang="zh-TW" u="sng" dirty="0" err="1">
                <a:hlinkClick r:id="rId2" tooltip="裝藥"/>
              </a:rPr>
              <a:t>裝藥</a:t>
            </a:r>
            <a:r>
              <a:rPr lang="zh-TW" altLang="zh-TW" dirty="0"/>
              <a:t>提供的能量，集中在比傳統穿甲彈小的彈頭上，提高整體的穿甲能力，以及減少飛行過程中能量的耗損。但</a:t>
            </a:r>
            <a:r>
              <a:rPr lang="en-US" altLang="zh-TW" dirty="0"/>
              <a:t>APDS</a:t>
            </a:r>
            <a:r>
              <a:rPr lang="zh-TW" altLang="zh-TW" dirty="0"/>
              <a:t>採用自轉來克服章動效應，其長徑比不得大於</a:t>
            </a:r>
            <a:r>
              <a:rPr lang="en-US" altLang="zh-TW" dirty="0"/>
              <a:t>7</a:t>
            </a:r>
            <a:r>
              <a:rPr lang="zh-TW" altLang="zh-TW" dirty="0"/>
              <a:t>：</a:t>
            </a:r>
            <a:r>
              <a:rPr lang="en-US" altLang="zh-TW" dirty="0"/>
              <a:t>1</a:t>
            </a:r>
            <a:r>
              <a:rPr lang="zh-TW" altLang="zh-TW" dirty="0"/>
              <a:t>否則自轉無法提供足夠的穩定性。故彈頭較現代</a:t>
            </a:r>
            <a:r>
              <a:rPr lang="en-US" altLang="zh-TW" dirty="0"/>
              <a:t>APFSDS</a:t>
            </a:r>
            <a:r>
              <a:rPr lang="zh-TW" altLang="zh-TW" dirty="0"/>
              <a:t>顯得粗而短，接觸面的增大和彈芯較短使其穿甲能力也明顯遜色於</a:t>
            </a:r>
            <a:r>
              <a:rPr lang="en-US" altLang="zh-TW" dirty="0"/>
              <a:t>APFSDS</a:t>
            </a:r>
            <a:r>
              <a:rPr lang="zh-TW" altLang="zh-TW" dirty="0"/>
              <a:t>，</a:t>
            </a:r>
            <a:r>
              <a:rPr lang="en-US" altLang="zh-TW" dirty="0"/>
              <a:t>APDS</a:t>
            </a:r>
            <a:r>
              <a:rPr lang="zh-TW" altLang="zh-TW" dirty="0"/>
              <a:t>主要被二戰末期至冷戰前期的坦克使用。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426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018614"/>
            <a:ext cx="7886700" cy="5938777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b="1" dirty="0"/>
              <a:t>尾翼穩定脫殼穿甲彈（</a:t>
            </a:r>
            <a:r>
              <a:rPr lang="en-US" altLang="zh-TW" b="1" dirty="0"/>
              <a:t>APFSDS</a:t>
            </a:r>
            <a:r>
              <a:rPr lang="zh-TW" altLang="zh-TW" b="1" dirty="0"/>
              <a:t>）</a:t>
            </a:r>
            <a:endParaRPr lang="zh-TW" altLang="zh-TW" dirty="0"/>
          </a:p>
          <a:p>
            <a:r>
              <a:rPr lang="zh-TW" altLang="zh-TW" dirty="0"/>
              <a:t>主條目：</a:t>
            </a:r>
            <a:r>
              <a:rPr lang="en-US" altLang="zh-TW" u="sng" dirty="0" err="1" smtClean="0">
                <a:hlinkClick r:id="rId2" tooltip="尾翼穩定脫殼穿甲彈"/>
              </a:rPr>
              <a:t>尾翼穩定脫殼穿甲彈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zh-TW" altLang="en-US" u="sng" dirty="0" smtClean="0"/>
              <a:t>右圖法</a:t>
            </a:r>
            <a:r>
              <a:rPr lang="zh-TW" altLang="zh-TW" dirty="0" smtClean="0"/>
              <a:t>國</a:t>
            </a:r>
            <a:r>
              <a:rPr lang="zh-TW" altLang="zh-TW" dirty="0"/>
              <a:t>「箭」尾翼穩定脫殼</a:t>
            </a:r>
            <a:r>
              <a:rPr lang="zh-TW" altLang="zh-TW" dirty="0" smtClean="0"/>
              <a:t>穿甲彈</a:t>
            </a:r>
            <a:endParaRPr lang="en-US" altLang="zh-TW" dirty="0" smtClean="0"/>
          </a:p>
          <a:p>
            <a:pPr marL="109728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zh-TW" dirty="0" smtClean="0"/>
              <a:t>彈</a:t>
            </a:r>
            <a:r>
              <a:rPr lang="zh-TW" altLang="zh-TW" dirty="0"/>
              <a:t>體與脫殼穿甲彈類似，彈芯多由製程複雜的</a:t>
            </a:r>
            <a:r>
              <a:rPr lang="en-US" altLang="zh-TW" u="sng" dirty="0" err="1">
                <a:hlinkClick r:id="rId3" tooltip="合金"/>
              </a:rPr>
              <a:t>合金</a:t>
            </a:r>
            <a:r>
              <a:rPr lang="zh-TW" altLang="zh-TW" dirty="0"/>
              <a:t>或</a:t>
            </a:r>
            <a:r>
              <a:rPr lang="en-US" altLang="zh-TW" u="sng" dirty="0" err="1">
                <a:hlinkClick r:id="rId4" tooltip="陶瓷"/>
              </a:rPr>
              <a:t>陶瓷</a:t>
            </a:r>
            <a:r>
              <a:rPr lang="zh-TW" altLang="zh-TW" dirty="0"/>
              <a:t>製造，擁有極高的</a:t>
            </a:r>
            <a:r>
              <a:rPr lang="en-US" altLang="zh-TW" u="sng" dirty="0" err="1">
                <a:hlinkClick r:id="rId5" tooltip="硬度"/>
              </a:rPr>
              <a:t>硬度</a:t>
            </a:r>
            <a:r>
              <a:rPr lang="zh-TW" altLang="zh-TW" dirty="0"/>
              <a:t>，最大差異在翼穩脫殼穿甲彈的彈芯尾部擁有尾翼，其功用在射擊後，彈芯在空中飛行的姿態能夠與射擊拋物線成一直線，接觸目標後動能集中在彈芯尖端貫穿目標，也就是說尾翼的功用是讓彈芯不在空中翻滾。缺點：尾翼會增加</a:t>
            </a:r>
            <a:r>
              <a:rPr lang="en-US" altLang="zh-TW" u="sng" dirty="0" err="1">
                <a:hlinkClick r:id="rId6" tooltip="風阻"/>
              </a:rPr>
              <a:t>風阻</a:t>
            </a:r>
            <a:r>
              <a:rPr lang="zh-TW" altLang="zh-TW" dirty="0"/>
              <a:t>，減少動能，易受</a:t>
            </a:r>
            <a:r>
              <a:rPr lang="en-US" altLang="zh-TW" u="sng" dirty="0" err="1">
                <a:hlinkClick r:id="rId7" tooltip="側風"/>
              </a:rPr>
              <a:t>側風</a:t>
            </a:r>
            <a:r>
              <a:rPr lang="zh-TW" altLang="zh-TW" dirty="0"/>
              <a:t>影響，降低命中率。早期的</a:t>
            </a:r>
            <a:r>
              <a:rPr lang="en-US" altLang="zh-TW" dirty="0"/>
              <a:t>APFSDS</a:t>
            </a:r>
            <a:r>
              <a:rPr lang="zh-TW" altLang="zh-TW" dirty="0"/>
              <a:t>長徑比較小，大多在</a:t>
            </a:r>
            <a:r>
              <a:rPr lang="en-US" altLang="zh-TW" dirty="0"/>
              <a:t>15</a:t>
            </a:r>
            <a:r>
              <a:rPr lang="zh-TW" altLang="zh-TW" dirty="0"/>
              <a:t>：</a:t>
            </a:r>
            <a:r>
              <a:rPr lang="en-US" altLang="zh-TW" dirty="0"/>
              <a:t>1</a:t>
            </a:r>
            <a:r>
              <a:rPr lang="zh-TW" altLang="zh-TW" dirty="0"/>
              <a:t>左右，隨着技術的發展，現在的</a:t>
            </a:r>
            <a:r>
              <a:rPr lang="en-US" altLang="zh-TW" dirty="0"/>
              <a:t>APFSDS</a:t>
            </a:r>
            <a:r>
              <a:rPr lang="zh-TW" altLang="zh-TW" dirty="0"/>
              <a:t>長徑比已經在</a:t>
            </a:r>
            <a:r>
              <a:rPr lang="en-US" altLang="zh-TW" dirty="0"/>
              <a:t>25</a:t>
            </a:r>
            <a:r>
              <a:rPr lang="zh-TW" altLang="zh-TW" dirty="0"/>
              <a:t>：</a:t>
            </a:r>
            <a:r>
              <a:rPr lang="en-US" altLang="zh-TW" dirty="0"/>
              <a:t>1</a:t>
            </a:r>
            <a:r>
              <a:rPr lang="zh-TW" altLang="zh-TW" dirty="0"/>
              <a:t>左右，彈芯的質量增加了，動能和存速性也顯著的提高。</a:t>
            </a:r>
            <a:r>
              <a:rPr lang="en-US" altLang="zh-TW" dirty="0"/>
              <a:t>APFSDS</a:t>
            </a:r>
            <a:r>
              <a:rPr lang="zh-TW" altLang="zh-TW" dirty="0"/>
              <a:t>彈芯材質大多採用合金鋼，碳化鎢，貧鈾。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https://upload.wikimedia.org/wikipedia/commons/thumb/b/ba/Obus_501556_fh000022.jpg/375px-Obus_501556_fh000022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02" y="692696"/>
            <a:ext cx="1785938" cy="1785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9567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高速穿甲彈（</a:t>
            </a:r>
            <a:r>
              <a:rPr lang="en-US" altLang="zh-TW" sz="4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HVAP</a:t>
            </a:r>
            <a:r>
              <a:rPr lang="zh-TW" altLang="zh-TW" sz="4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4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另一稱呼為硬芯穿甲彈（</a:t>
            </a:r>
            <a:r>
              <a:rPr lang="en-US" altLang="zh-TW" dirty="0"/>
              <a:t>APCR</a:t>
            </a:r>
            <a:r>
              <a:rPr lang="zh-TW" altLang="zh-TW" dirty="0"/>
              <a:t>），為了擊穿更厚的裝甲，勢必要提高砲彈射擊後的動能，製造更大的砲彈，相對的要有更大的大砲來使用，一昧的加大尺寸並不是唯一的方法。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123" y="4149080"/>
            <a:ext cx="2858677" cy="2080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1650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火箭、飛彈與導彈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TW" dirty="0"/>
              <a:t>火箭是由主體外殼、動力引擎和噴嘴組成。</a:t>
            </a:r>
            <a:r>
              <a:rPr lang="en-US" altLang="zh-TW" dirty="0"/>
              <a:t> </a:t>
            </a:r>
            <a:br>
              <a:rPr lang="en-US" altLang="zh-TW" dirty="0"/>
            </a:br>
            <a:r>
              <a:rPr lang="zh-CN" altLang="zh-TW" dirty="0"/>
              <a:t>火箭主體外殼是支撐與承受整個火箭重量的骨架。動力引擎是火箭酬載的動力來源。噴嘴或尾翼能使火箭乖乖的按照我們設定的方向飛行。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2817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火箭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TW" dirty="0"/>
              <a:t>火箭有以下的特點：</a:t>
            </a:r>
            <a:r>
              <a:rPr lang="en-US" altLang="zh-TW" dirty="0"/>
              <a:t> </a:t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CN" altLang="zh-TW" dirty="0"/>
              <a:t>噴嘴排出燃料廢氣，廢氣給火箭一個推力，就會使火箭飛行，不需要外界壓力強行介入。</a:t>
            </a:r>
            <a:r>
              <a:rPr lang="en-US" altLang="zh-TW" dirty="0"/>
              <a:t> </a:t>
            </a:r>
            <a:br>
              <a:rPr lang="en-US" altLang="zh-TW" dirty="0"/>
            </a:br>
            <a:r>
              <a:rPr lang="en-US" altLang="zh-TW" dirty="0"/>
              <a:t>2.</a:t>
            </a:r>
            <a:r>
              <a:rPr lang="zh-CN" altLang="zh-TW" dirty="0"/>
              <a:t>火箭在大氣層以內或以外飛行都能暢行無阻。</a:t>
            </a:r>
            <a:r>
              <a:rPr lang="en-US" altLang="zh-TW" dirty="0"/>
              <a:t> </a:t>
            </a:r>
            <a:br>
              <a:rPr lang="en-US" altLang="zh-TW" dirty="0"/>
            </a:br>
            <a:r>
              <a:rPr lang="zh-CN" altLang="zh-TW" dirty="0"/>
              <a:t>火箭為了要離開大氣層，希望利用瞬間加速掙脫地球的引力，再加上燃料的幫忙，火箭就能穿出大氣層。 科學家為了要讓火箭減輕發射重量，把火箭分成好幾節，每一節都裝有燃料，每燒完一節就把那一節丟掉，這樣火箭就能有效率的加速飛行了。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7351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飛彈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按照飛彈的作用分類可以簡單地分為戰略飛彈和戰術飛彈。</a:t>
            </a:r>
            <a:endParaRPr lang="en-US" altLang="zh-TW" dirty="0" smtClean="0"/>
          </a:p>
          <a:p>
            <a:r>
              <a:rPr lang="zh-TW" altLang="en-US" dirty="0" smtClean="0"/>
              <a:t>飛彈</a:t>
            </a:r>
            <a:r>
              <a:rPr lang="zh-TW" altLang="en-US" dirty="0"/>
              <a:t>往往可以在簡單的改裝下自不同的載具上發射，因此許多飛彈往往會在不同的類別當中重複出現。譬如說魚叉反艦飛彈可以自潛艦、水面艦艇與飛機上發射，因此它會分別出現在潛射反艦導彈、艦射反艦導彈以及空射反艦導彈當中。</a:t>
            </a:r>
          </a:p>
        </p:txBody>
      </p:sp>
    </p:spTree>
    <p:extLst>
      <p:ext uri="{BB962C8B-B14F-4D97-AF65-F5344CB8AC3E}">
        <p14:creationId xmlns:p14="http://schemas.microsoft.com/office/powerpoint/2010/main" val="1281431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導彈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導彈（</a:t>
            </a:r>
            <a:r>
              <a:rPr lang="en-US" altLang="zh-TW" dirty="0"/>
              <a:t>Missile</a:t>
            </a:r>
            <a:r>
              <a:rPr lang="zh-TW" altLang="en-US" dirty="0"/>
              <a:t>）是本身有動力、有誘導能力且在空氣或是太空中移動的彈藥。有誘導能力但沒有動力的彈藥稱作導引炸彈，有動力但是沒有誘導能力的彈藥稱作火箭。</a:t>
            </a:r>
          </a:p>
          <a:p>
            <a:r>
              <a:rPr lang="zh-TW" altLang="en-US" dirty="0"/>
              <a:t>在飛彈的導引的分類上通常有兩類，一種是訊號傳送媒體的不同，如：有線導引、雷達導引、紅外線導引、雷射導引、電視導引等。另外一種分類是飛彈的導引方式的不同，如：慣性導引、乘波導引、主動雷達導引和指揮至瞄準線導引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1768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火箭的歷史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火</a:t>
            </a:r>
            <a:r>
              <a:rPr lang="zh-CN" altLang="zh-TW" dirty="0" smtClean="0"/>
              <a:t>箭</a:t>
            </a:r>
            <a:r>
              <a:rPr lang="zh-CN" altLang="zh-TW" dirty="0"/>
              <a:t>是由中國首先發明，中國人在發明火藥後陸續製成「沖天砲」、「天地響」之類的兒童玩具，相傳在宋朝時已在民間廣為流行，成為世界上最早問世的火箭</a:t>
            </a:r>
            <a:r>
              <a:rPr lang="zh-CN" altLang="zh-TW" dirty="0" smtClean="0"/>
              <a:t>。</a:t>
            </a:r>
            <a:endParaRPr lang="en-US" altLang="zh-CN" dirty="0" smtClean="0"/>
          </a:p>
          <a:p>
            <a:r>
              <a:rPr lang="zh-CN" altLang="zh-TW" dirty="0"/>
              <a:t>到了</a:t>
            </a:r>
            <a:r>
              <a:rPr lang="en-US" altLang="zh-TW" dirty="0"/>
              <a:t>15</a:t>
            </a:r>
            <a:r>
              <a:rPr lang="zh-CN" altLang="zh-TW" dirty="0"/>
              <a:t>世紀以後，歷經不斷改良成為一種重要的作戰武器。目前各國陸軍廣泛使用的多管火箭系統算是典型的火箭武器，自第二次世界大戰以來一直是重要的陸軍砲兵武器。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797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火藥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500174"/>
            <a:ext cx="918713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黑火藥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無論在封閉或是開放空間內只要絲毫的引燃均會爆炸。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現代槍彈內的無煙火藥不具爆炸性，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在開放的空間內引燃不會爆炸僅只快速燃燒，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無煙火藥不屬於炸藥。雖然黑火藥的威力不及現代的炸藥，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仍然屬於爆炸性物品。</a:t>
            </a:r>
          </a:p>
          <a:p>
            <a:r>
              <a:rPr lang="en-US" altLang="zh-TW" sz="2600" dirty="0" smtClean="0"/>
              <a:t> </a:t>
            </a:r>
            <a:endParaRPr lang="zh-TW" altLang="zh-TW" sz="2600" dirty="0"/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3556" name="Picture 4" descr="http://a0.att.hudong.com/15/56/0130000004696912040056134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3286148" cy="2705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飛彈的歷史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zh-TW" dirty="0"/>
              <a:t>飛彈問世的時間比火箭晚很多，在第二次世界大戰期間由德國發明。德國的首型飛彈是一種由無線電控制的滑翔炸彈，利用轟炸機投放，在</a:t>
            </a:r>
            <a:r>
              <a:rPr lang="en-US" altLang="zh-TW" dirty="0"/>
              <a:t>1943</a:t>
            </a:r>
            <a:r>
              <a:rPr lang="zh-CN" altLang="zh-TW" dirty="0"/>
              <a:t>年</a:t>
            </a:r>
            <a:r>
              <a:rPr lang="en-US" altLang="zh-TW" dirty="0"/>
              <a:t>8</a:t>
            </a:r>
            <a:r>
              <a:rPr lang="zh-CN" altLang="zh-TW" dirty="0"/>
              <a:t>月首度攻擊英國艦隊</a:t>
            </a:r>
            <a:r>
              <a:rPr lang="zh-CN" altLang="zh-TW" dirty="0" smtClean="0"/>
              <a:t>。</a:t>
            </a:r>
            <a:endParaRPr lang="en-US" altLang="zh-CN" dirty="0" smtClean="0"/>
          </a:p>
          <a:p>
            <a:r>
              <a:rPr lang="en-US" altLang="zh-TW" dirty="0"/>
              <a:t>1944</a:t>
            </a:r>
            <a:r>
              <a:rPr lang="zh-CN" altLang="zh-TW" dirty="0"/>
              <a:t>年</a:t>
            </a:r>
            <a:r>
              <a:rPr lang="en-US" altLang="zh-TW" dirty="0"/>
              <a:t>6</a:t>
            </a:r>
            <a:r>
              <a:rPr lang="zh-CN" altLang="zh-TW" dirty="0"/>
              <a:t>月，德國開始發射</a:t>
            </a:r>
            <a:r>
              <a:rPr lang="en-US" altLang="zh-TW" dirty="0"/>
              <a:t>V1</a:t>
            </a:r>
            <a:r>
              <a:rPr lang="zh-CN" altLang="zh-TW" dirty="0"/>
              <a:t>飛彈攻擊英國，這是世界上的第一種巡弋飛彈。</a:t>
            </a:r>
            <a:r>
              <a:rPr lang="en-US" altLang="zh-TW" dirty="0"/>
              <a:t>1944</a:t>
            </a:r>
            <a:r>
              <a:rPr lang="zh-CN" altLang="zh-TW" dirty="0"/>
              <a:t>年</a:t>
            </a:r>
            <a:r>
              <a:rPr lang="en-US" altLang="zh-TW" dirty="0"/>
              <a:t>9</a:t>
            </a:r>
            <a:r>
              <a:rPr lang="zh-CN" altLang="zh-TW" dirty="0"/>
              <a:t>月，德國推出威力更強的</a:t>
            </a:r>
            <a:r>
              <a:rPr lang="en-US" altLang="zh-TW" dirty="0"/>
              <a:t>V2</a:t>
            </a:r>
            <a:r>
              <a:rPr lang="zh-CN" altLang="zh-TW" dirty="0"/>
              <a:t>飛彈，這是世界上的第一種彈道</a:t>
            </a:r>
            <a:r>
              <a:rPr lang="zh-CN" altLang="zh-TW" dirty="0" smtClean="0"/>
              <a:t>飛彈</a:t>
            </a:r>
            <a:endParaRPr lang="en-US" altLang="zh-CN" dirty="0" smtClean="0"/>
          </a:p>
          <a:p>
            <a:r>
              <a:rPr lang="zh-CN" altLang="zh-TW" dirty="0"/>
              <a:t>大戰結束以後，美、蘇兩國競相發展各類武器形成軍備競賽，飛彈因兼具戰略和戰術作戰價值而被視為重點武器發展。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4431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飛彈的演進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TW" dirty="0"/>
              <a:t>飛彈分為二大類：彈道飛彈（</a:t>
            </a:r>
            <a:r>
              <a:rPr lang="en-US" altLang="zh-TW" dirty="0"/>
              <a:t>Ballistic Missile</a:t>
            </a:r>
            <a:r>
              <a:rPr lang="zh-CN" altLang="zh-TW" dirty="0"/>
              <a:t>）與巡弋飛彈（</a:t>
            </a:r>
            <a:r>
              <a:rPr lang="en-US" altLang="zh-TW" dirty="0"/>
              <a:t>Cruise Missile</a:t>
            </a:r>
            <a:r>
              <a:rPr lang="zh-CN" altLang="zh-TW" dirty="0"/>
              <a:t>）。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r>
              <a:rPr lang="zh-CN" altLang="zh-TW" dirty="0"/>
              <a:t>彈道飛彈是一種運用本身的動力（通常是火箭引擎），將飛彈發射至大氣層外的地球</a:t>
            </a:r>
            <a:r>
              <a:rPr lang="zh-CN" altLang="zh-TW" dirty="0" smtClean="0"/>
              <a:t>軌道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CN" altLang="zh-TW" dirty="0"/>
              <a:t>洲際彈道飛彈（</a:t>
            </a:r>
            <a:r>
              <a:rPr lang="en-US" altLang="zh-TW" dirty="0"/>
              <a:t>Inter-continental Ballistic Missile, ICBM</a:t>
            </a:r>
            <a:r>
              <a:rPr lang="zh-CN" altLang="zh-TW" dirty="0"/>
              <a:t>）是飛行距離超過</a:t>
            </a:r>
            <a:r>
              <a:rPr lang="en-US" altLang="zh-TW" dirty="0"/>
              <a:t>5,500</a:t>
            </a:r>
            <a:r>
              <a:rPr lang="zh-CN" altLang="zh-TW" dirty="0"/>
              <a:t>公里以上的飛彈，可以攻擊全球任何一個據點</a:t>
            </a:r>
            <a:r>
              <a:rPr lang="zh-CN" altLang="zh-TW" dirty="0" smtClean="0"/>
              <a:t>。</a:t>
            </a:r>
            <a:endParaRPr lang="en-US" altLang="zh-CN" dirty="0" smtClean="0"/>
          </a:p>
          <a:p>
            <a:r>
              <a:rPr lang="zh-CN" altLang="zh-TW" dirty="0"/>
              <a:t>目前擁有洲際彈道飛彈的國家有美國、俄羅斯、中國、英國、法國、以色列以及在試射階段的北韓。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1057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巡弋與彈道飛彈的差異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TW" dirty="0"/>
              <a:t>彈道飛彈是運用本身的動力將彈體射到外太空，然後運用在外太空的高度以自由落體速度非向目標</a:t>
            </a:r>
            <a:r>
              <a:rPr lang="zh-CN" altLang="zh-TW" dirty="0" smtClean="0"/>
              <a:t>。</a:t>
            </a:r>
            <a:endParaRPr lang="en-US" altLang="zh-CN" dirty="0" smtClean="0"/>
          </a:p>
          <a:p>
            <a:r>
              <a:rPr lang="zh-CN" altLang="zh-TW" dirty="0"/>
              <a:t>而巡弋飛彈從發射到擊毀目標的過程中，都在大氣層中飛行，完全要靠本身的動力與燃料飛完全程，因此射程比較</a:t>
            </a:r>
            <a:r>
              <a:rPr lang="zh-CN" altLang="zh-TW" dirty="0" smtClean="0"/>
              <a:t>短</a:t>
            </a:r>
            <a:r>
              <a:rPr lang="zh-TW" altLang="en-US" dirty="0" smtClean="0"/>
              <a:t>，</a:t>
            </a:r>
            <a:r>
              <a:rPr lang="zh-CN" altLang="zh-TW" dirty="0"/>
              <a:t>可以在超低空飛行，精確地擊中目標，最典型的飛彈是美國的戰斧巡弋飛彈（</a:t>
            </a:r>
            <a:r>
              <a:rPr lang="en-US" altLang="zh-TW" dirty="0"/>
              <a:t>Tomahawk Missile</a:t>
            </a:r>
            <a:r>
              <a:rPr lang="zh-CN" altLang="zh-TW" dirty="0"/>
              <a:t>）</a:t>
            </a:r>
            <a:r>
              <a:rPr lang="en-US" altLang="zh-TW" dirty="0"/>
              <a:t> </a:t>
            </a:r>
            <a:r>
              <a:rPr lang="zh-CN" altLang="zh-TW" dirty="0" smtClean="0"/>
              <a:t>。</a:t>
            </a:r>
            <a:endParaRPr lang="en-US" altLang="zh-CN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875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反艦巡弋飛彈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TW" dirty="0"/>
              <a:t>是指以攻擊水面船艦為目標的巡弋飛彈。反艦飛彈可以從陸地、空中的飛機、海上的船艦做為載台發射</a:t>
            </a:r>
            <a:r>
              <a:rPr lang="zh-CN" altLang="zh-TW" dirty="0" smtClean="0"/>
              <a:t>。</a:t>
            </a:r>
            <a:endParaRPr lang="en-US" altLang="zh-CN" dirty="0" smtClean="0"/>
          </a:p>
          <a:p>
            <a:r>
              <a:rPr lang="zh-TW" altLang="en-US" dirty="0" smtClean="0"/>
              <a:t>擁有反艦飛彈的國家有</a:t>
            </a:r>
            <a:r>
              <a:rPr lang="zh-CN" altLang="zh-TW" dirty="0" smtClean="0"/>
              <a:t>法國</a:t>
            </a:r>
            <a:r>
              <a:rPr lang="zh-CN" altLang="zh-TW" dirty="0"/>
              <a:t>飛魚飛彈、美國海軍反艦飛彈的主力魚叉飛彈（</a:t>
            </a:r>
            <a:r>
              <a:rPr lang="en-US" altLang="zh-TW" dirty="0"/>
              <a:t>Harpoon Missile</a:t>
            </a:r>
            <a:r>
              <a:rPr lang="zh-CN" altLang="zh-TW" dirty="0"/>
              <a:t>）、俄羅斯的日炙反艦飛彈（</a:t>
            </a:r>
            <a:r>
              <a:rPr lang="en-US" altLang="zh-TW" dirty="0"/>
              <a:t>Sunburn Missile</a:t>
            </a:r>
            <a:r>
              <a:rPr lang="zh-CN" altLang="zh-TW" dirty="0"/>
              <a:t>）。我國是世界上第四個部署主動雷達導引反艦飛彈的國家，我們的雄風三型飛彈的性能，甚至超過俄製的日炙飛彈。</a:t>
            </a:r>
            <a:r>
              <a:rPr lang="en-US" altLang="zh-TW" dirty="0"/>
              <a:t>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59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炸藥</a:t>
            </a:r>
            <a:endParaRPr kumimoji="1" lang="zh-TW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100067"/>
            <a:ext cx="852028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炸藥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是在一定的外界能量的作用下，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由自身能量發生爆炸的物質。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一般情況下，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炸藥的化學及物理性質穩定，但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不論環境是否密封，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藥量多少，甚至在外界零供氧的情況下，</a:t>
            </a:r>
            <a:endParaRPr lang="en-US" altLang="zh-TW" sz="2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只要有較強的能量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（包括但不限於由起爆藥所提供）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激發，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炸藥就會對外界進行穩定的爆轟式作功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炸藥爆炸時，能釋放出大量的熱能並產生高溫高壓氣體，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對周圍物質起破壞、拋擲、壓縮等作用。</a:t>
            </a:r>
            <a:endParaRPr lang="zh-TW" altLang="zh-TW" sz="2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Picture 2" descr="http://a4.att.hudong.com/41/81/19300116594729132214812799836_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357694"/>
            <a:ext cx="3000396" cy="225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炸藥</a:t>
            </a:r>
            <a:endParaRPr kumimoji="1" lang="zh-TW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1169319"/>
            <a:ext cx="9110186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炸藥能以其不同的性質去分類，例如以其擴張的速率去劃分。</a:t>
            </a:r>
            <a:endParaRPr lang="en-US" altLang="zh-TW" sz="25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一種物質如能產生爆轟，即</a:t>
            </a:r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爆炸速度較音速要快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的稱作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猛炸藥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」；如只能產生爆燃，即</a:t>
            </a:r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爆炸速度慢於音速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即稱作「</a:t>
            </a:r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低速炸藥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」如火藥或發射藥，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現在使用上有別於炸藥的。如以「爆感度」劃分，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即可分作一、二及三類，如只需極少能量或壓力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即可引爆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的稱作「</a:t>
            </a:r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起爆炸藥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」或「</a:t>
            </a:r>
            <a:r>
              <a:rPr lang="zh-TW" altLang="zh-TW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一級炸藥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」，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爆感度較低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的即可稱作「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傳爆炸藥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」或「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二級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」及「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三級炸藥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1506" name="Picture 2" descr="http://media.indiedb.com/images/games/1/11/10744/c4bomb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500570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sz="48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14282" y="251584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10" name="資料庫圖表 9"/>
          <p:cNvGraphicFramePr/>
          <p:nvPr/>
        </p:nvGraphicFramePr>
        <p:xfrm>
          <a:off x="1071538" y="1428736"/>
          <a:ext cx="719140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85720" y="1285860"/>
            <a:ext cx="916148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定時炸彈</a:t>
            </a:r>
            <a:r>
              <a:rPr lang="en-US" altLang="zh-TW" sz="32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以定時引爆炸彈方式之攻擊性武器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計時炸彈物理結構包括計時器、火線、引爆器及炸藥。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10946" name="Picture 2" descr="https://sp.yimg.com/xj/th?id=OIP.M55b05d7672d1aad5e20aeac0ffe4622ao0&amp;pid=15.1&amp;P=0&amp;w=217&amp;h=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3286148" cy="254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14282" y="428604"/>
            <a:ext cx="3262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炸彈</a:t>
            </a:r>
            <a:r>
              <a:rPr lang="zh-TW" altLang="en-US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種類</a:t>
            </a:r>
            <a:endParaRPr kumimoji="1" lang="zh-TW" altLang="zh-TW" sz="4800" b="1" dirty="0" smtClean="0">
              <a:solidFill>
                <a:srgbClr val="99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285720" y="1357298"/>
            <a:ext cx="88024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汽車炸彈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安裝於汽車內的炸彈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，當受害者在不知情的情況下，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開啟車門或是發動汽車的瞬間，引爆炸彈。</a:t>
            </a:r>
          </a:p>
          <a:p>
            <a:pPr lvl="0"/>
            <a:endParaRPr lang="en-US" altLang="zh-TW" sz="3200" dirty="0" smtClean="0"/>
          </a:p>
        </p:txBody>
      </p:sp>
      <p:sp>
        <p:nvSpPr>
          <p:cNvPr id="201732" name="AutoShape 4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4" name="AutoShape 6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1736" name="AutoShape 8" descr="data:image/jpeg;base64,/9j/4AAQSkZJRgABAQAAAQABAAD/2wCEAAkGBxISEhUQEhMWFhUVFhcYGBgVGRcYFxcWFxgXGBgYFRgYHyggGBolHRUXITEiJSkrLi4uFx8zODMtNygtLisBCgoKDg0OFxAQGi0lHSUtLS0tLS0tLS0tLS0tLS0tLS0tLS0tLS0tLS0tLS0tLS0tLS0tLS0tLS0tLS0tLS0tLf/AABEIAMIBAwMBIgACEQEDEQH/xAAcAAACAgMBAQAAAAAAAAAAAAAAAQIDBAYHBQj/xABCEAACAQMCBAQDBQYEBAYDAAABAhEAAyESMQQiQVEFE2FxBjKBB0KRobEjUmJywdEUsuHwJDOC8RVzkqLC4hYlZP/EABkBAQEBAQEBAAAAAAAAAAAAAAABAgMEBf/EACcRAQEAAQQCAgEDBQAAAAAAAAABAgMREiETMUFRBJGh8BQiMmGB/9oADAMBAAIRAxEAPwDarfg3DrtZT6gH9ay7fDovyqo9gBVgp18njJ8PpXK33SinQKdVCinFFOgjFEVKlQKnRRQEUEUU5oON/aWP+Ju/T/KK5+wrof2nj/ibnsv+UVzs17tH/F5dX2Vet4N5/D3bPFJbYhHDAqJkAwwx3EivJrfPCvCfFF4e1ctcOt20yBl0surS2cjUDOexreVk91nTxlvbwPi/xFeJ4p/KGm3JFsNyDmYszNqjSWdmOY6dq36wou+N2LtuHtpww50IZZW24+YY3aK1ri/E3THFcHcT+ZCR+LACsJb3h1wzAQ9wGQg+64rNwmU6rttJff69PV+FeJtm14neS21thw1yZfUJfVsCoKmR3NL4W8Su3OG8RvXHLeVwyLbB+VDDKuhdljSKq4ayNLrY4tgtyda6luK876lbf60uD4G/YsXeGtmy6XgA+tWVjHy8yt0qXTvf/CY5dbF8NcNb469afiUC2wo4caAFF2+VdtbaQAIkE+pTvWZwjXLnhXF8Kx/bcHczOSbQMMsnMCH/AAFea6cTbax5Vt7SWYkWruoNzay2lolid5JEADEV6Vrx23b47iOJNi8LPE2XW7aZJl9IgAqThiCJxGs1jLG/X8iSWe3m+CWyVscFyre4ltQuBZe1bYcmQVJLQWyTC6cZrGZL/wDiW4NOL1FWddThgpZJ1DZiPlOdsVH4V8VRfErXE8S2ka2JJ2UlGVRHRRIHoAKg9prV6/xNwpBF/QVdG1vdDKujSST88z0ArVx77/lZmdk6pWn4tk83lNstpW45S2rkdELldVK4/Ei55LWW8wCdIVi0dwBMj1GK9T47bzV4JrALWPIVLYUTFyedCB9/5celbJwFpP8AF+G2GIN7hOGZr0Z0QgCox7gk46fWudmO2+0+XfHW1JduVaDxHEOuLlpkJ/eBH4ahWN/iAcbfnW2eNcX5XAMQWvjj7jXFZhC2WDSVCyTr9cbelU/aNeKPw/CzPlcPb1TuzmQSx3Jgde9XGT6TPVzvuvI4QcKMuzH/AKSB+U1dxq8Kyko0GMAAiT2g14YNWoKXS735Un5H9vHjP0bH8I2ect2Fbir1r3w5a0257mvbVq8+pd8lwm0ZGqnVU0Vht0IU6BTqsiiinQQtMSASNJIyDBj0kYqdOiopUUUUCop0GqFRUPNXVpkaiJicx3jtVlByP7T1/wCJf+Vf8orm8V077UUjiD6op/KP6VzRhXt0fTy6vtXFfRvwSP8A9fwn/kW/8or50r6M+EMcDwg//ntf5FrH5PqLo+69hq0L4q4rh7d2+L/A2rlq1aRtekBvMfVpQsBgErGobEjvW58dxDJp0oXlgDHQE5P03+lYt/j44hOFa2Cty3cfVM/8s2wQUI6+Z36V5cfb0Vqfi/wL4YBbY2rtvzXRB5TMQGuEBZDSAJPavL4j4AtI1xbPiL2zaClxdGFDEhSWBUZKn8K3n/xbhbr3LLkBuHfUwfAUoFYXJ6LzQCYyD2p3/DOH4nXcV9Rc2ZZGDAGw2u3jbBOR1rpNTLH5rPGVz/8A/DvEwNVnibF9ehmJj/p/rWLd8O8Wt/PweuOtsqf0Y/pXVfDPDxZVhqLF7j3GJgczmTAGwp+KlhZuFXCNpMMxACnuScVqfkZm23y41xHiV1f+fwV1fdDH/uUVhHxLgG+a2FP8g/8AjXYbV++dOklgGOrSbbroliJzq1Rpxq6jJqm45ZH8zh1uaSzc9uJtqoPUZdjIAA/TPSfkX5kO/tyrh7nBifLutbnfS9xJ981keH2EtFjw/FMhbeGQz7yM1vA8K4G6dB4Lh2bUB+y5SVISXGkDlBZgSSMoQM4q6/8AZt4c21pl/luP/UmrdfH5ibf6jRrPA3Vtiyt5HtB/MCPaRlV/3liCPYY9K8L4s4i5c4gveKtcKrJQFQYwMEnMDpFdHu/ZXwm6Xr6exQ/qs1ynxm0Ld+7bV2dbbsgZtyFJEn8K3hnhnemNTqev3Y4as3h1kgVgJXteE2tTgVc+o5Ydtv4BNKKPSs1DWMgq9K8F7eyLpoqaWWImKKmyuhinSp1WTFAFFOoCKdE1F7iiASBJgSdzvA7nFFSqu6G+7G4mZ26xHWrKofiVDBMlsGACYBkAtGwwaC6lUooigjFE04pEUHLftUH7YfyD9TXNWFdW+1LgHJS8BKadJPYySJ95rmJt169K9OGpO2GVrcfB/tH4ywiWtNp0tqqqGUg6VAAGpT2HatYNuoG1XS8cvbnN56dL4T7W12vcKw9bbhvyYD9a9jhvtL8PeCzXLZ/jtkx9U1VxhrdVlaz4cKvkyjua8d4ZxOrTesa7isCdSqx16ZkEgk8i7/ujavX8E8PFnzX8w3GvXPMZvXQqADJxCDrXzmRVnD8Q9szbdkP8DFf8prP9P9VfN9x9Nhq83x9lNrQ4JDsi4MQZ1AzB20zsZ261w3hPjDj7eF4q7H8RD/5wa9fhvtM45cP5VwddSRP/AKSP0rH9PlPTXmjo3iHD2rlpyzOx41AA4QOEi0xUgLBJC6iOs0rFuBaui9CPdF0OwuAm2w0paYRCiWUZI22mtN4b7Usg3OEtmDMo8GSNJIDLvBI32rN4b498ObSHs300rpUYdVBEQo1cuMSADU8ec+GvJjWxK/EMzt/ibbBvJ8sp5ZIIYtc0I0QChQZYnMia97wu7cZW8wEEOQCdPMoiGhfl643xWl8P8ReFuSV4pkJ0z5iEAhDbKjKQB+yUGOk+9bB4L4pwYB0cVYdmIJKsikwIHKDA+gFYyxu3r9mplPt7XG3xbtvcOyKzH2UE/wBK+Z7lwsSx3Ykn3Jk/rXePj7xBU8O4hgQdSaBBn/mEL09Ca4NFdvxp1a5a99RZYGa2b4dtc09q17hVrcfAbMJPeta16TSnb1krN4OxqPoN6xuHtEmBWw8Fw0AKK8j0mq0V6K8OKKD3RTioiqbfCgaSxLMswxOczvEA7/lRGRTpKZEinUDpMgO/vnvUbr6VLQTAmFEk+w6mpgyJoqtrI1B8yARuYzG42Jx+tWRRVHGcWLYUkMdTBeUEwW6mOlBfTqjjFuFf2ZUNIksJGmcx6xVVxedg2orAecQhWIUBeYkwT1/pQZbCoopAAJk99p+grA4rxdERLkwrNHMryR/CP71lrxBZNao0nZW5DvBmdqCPE2QwKsAQdwcg+9ah418G8KysypoPdQzRnPKN62niOJIYqCjNo5bUgOXAJy04ER0pq0sSHWFHMog6WictPbpFalsRoN37PrLCbd14Ox5WH5RXmcV9nd0fJdU/zAj9JrqFjQQPL06f4YgTnYbVC4gcFQ0EESVIkEEGD/bsa1zqcY4zd+DOKglUDCSMHqPQwa8vifh/iLfzWXH/AEkj8q7yqEzqWMmMgyOhxtWF4nZuAA2y2eUhQsgtgXObfT2kYJ3rU1azdOOAPYYbgj3pNYrtvHeFW0fW6o5YFnLAEgKqqzJbEkmAuAI/GsRvg62VVSttzqJZmUqShOI8uAGA9IxXTzseJxjRS0V2DiPs94U5UOvs0/rXj8d9nKopcX4AE864/KtzXjN0a5voo01ud/4B4oQU0MCJ3K/iGEzXl8V8LcVagNaOTAggyewjc1qauN+WfHXgqlBWvR4jgbiYZGX3BH61R5dXlEuLFVaarV4ShVq8jit4RcgVvHAWoRR6VqXhdqXUetdK8C8NLc5GBt/evNrV304yvCuAIHqd/T0r3bVkKIqVq0FECrK4uqMUU6Kg9OqX4VGJJE6l0HeCucR9TV9OiIWrYUBVAAAgAYAHpU6DVPCI4BLnJMwDIUdgYEioI3OPtKzKzgFVDNOIUkgEk+orKFYPFcTZS4oeNbKdJ0kyARgGO8GPrUfKe0QVl5ADtcuEQASZAiCcntsKKtvccqIXcFSAzacFiE3gDfH61g/+INcdXtIXtq4EoxBllzqBABUTnfp2rXPHbxvcVbs3b9sKNUFQ6yHTKk5UqQBzT12r3vBrTWbZsXryLrxaCMJC7chP5CD9auyPU4u7kIpYuCrFUKg6SSJbVjTg+uKoQIHvllZCQNTkiCgU5TSZAGfqa8jxv4p4dE5H1N0YE4ZSMNBBO8xsc1pzfGl0szsTrJhSNKHQJwRBmQSYmAasxtN3QVtWrdk2POMOrMhJEgRMq3Ujed8zWsPxd+1xNt7pBFzQwJYQEJ5mCzpGBAI6A98axe8Va2xW0dYJ1MDzKzZM3AwIL4jA+7WVZ+KivD3FZSbhgBxohYhdIUjkXMdPxmtcam7eeE4t7I4i5dCMq3WOpWHU/KJklgpUR3EDpU18R4RQtxSmqWIFtoBLQGyYEwQYOcGNq5t4n8QXrwjW0TJ1NqBOAJUCJEbx1n1ryhxJCxLZnVkxgKR0Mnp9RnrSYJydlPH3PMYlLa2UPNcLrIXScnPLmN+k1jf44C8zu6W1VCChuAsxJ5G0zpUECQd8iYiuSpxjCTbY82oHUxE4BzB5iZwOsGopxzEqxYE6cA7gRAz+QG0+9XxpydDPHM983rt1VtojPbOtQEZgR5bQIdpg95XE1Tw/HvfS3w5voxHNeZwZX7yEMdMwdMQvQZjfQDxBMNEtmWyIEBSrMCDGevr3o4Xi7gkoBqXVJMmAw08nQfmfWrwOToPgPiiLz3Lvmm27WtTSr6XYElNTS6DSNxOPSvV4/wAbsOpt22Y3JGlR5iMxDGNJCkkcuYBEe9clbiSQGLtmZ0wI0icKIjp9D71O/wASX+VjACzJCyQ0AjM7N3p4zk6fwvGjy7yPxKeZ5sHSxdlXlXSuBzEKYgQCevXJ4a0XS4hDKUclT5rTcAUQzNjlMiYxXKbF11EoRE5M5jbAJnpvXp2viZhzOqltL6HjSQTK5gFHTJMFcmJ2pcKTJvP+MvWBaHEcqgAPdBDq7GIEAAjZvbG817C3LTwFZWJGoAEHExqHpOJrTOC+KWvWi3mC1cULykSjhFc8ikchPKd87dq9TwrxyWh3OLnO3KqhCD5cDMoYkkGQx6zWLK1u9njU0rMAiRMzsTBgAEk+lYPGfD9m46syIQAZGkSSe5r0ON4m0jrca5bAny2LMZk/KoUY1HO+cVlXVkcrgGfQzByKitSvfA3CsI0EHuDn+35V59z7OrX3bjj3AP8Aatx4y1xBVlTQCZAYEys6oMHBI5frNXcNw7QGYtJQArIIB6n39a1zv2cY1zwf4Ks2TqJLn1/tWzW7QUQBAqyxbCqFGQAACTOBjfrQbq6gk8xBIHoIB/UVm3ck2LTRFTIoioqEUVKKVB6Kiqrd0/fGnmIEkc3Yj37VK3cksNJABiTENj7vpWN4nYZgpQJqVpDPnQIILAdTGPrRGUySQZIicDY+9UvxkIXCOTq0hYyTOmf5es9qdu8XCtbKshBljOexUAZzWj/FPil2zdQubb3EUmF/5a8wIZlOxIEbzy75pJuPf47xUWXRnBa8wMKWGm2Ccg6Zk7ZiYFYXHfErJaF25qGtbgVLaSJBIBZm7CMjBg1pF3xuGFw2kDq0meYMWyGgkiZYmQKxfEPFblzTbPKANKgyAszzQSf3iZM1uYpurscRDhhDFAcmTJ0wIG2ANvzis34g8ZHEOrIWVUUBcBNIXJCacEz69sCvGu4PzCB6xJwP69sgVXq2QKOm3rGSZwYn1zW9md167y0HTncEGRM75PT6VVbQs0KTIBMMCdWJO2IIFHmL5jYBJ5hB2JJYET3AAzQ12MA8zHET/wBMkD6dN/eqi0AAFYEbyvQCcztgkDrUQ7YJUkleXVzSmQBE/NufTfpUDdAlSZAxMSSSDqCzAEmT9B1pXbUCXGoDG+4O2/scxmOtUTCSC5wp2XOSo2wOk7b5GM1Xb4cNGknWGjQSN+w747Dp607ekiCYIIwQBKnESeoMGADscjpEYk7neIMaSDGcncx6RvNEBVdOIwTvn3gkgGIgZkkdZqCKpkzBjaFg4JwCdh+vvVz5AYMC5KlhtpnaB1jcR0PpQ6mZWT1yACepBM9h2ztVErtwKgVVgEiYPzgEZMgxPpg7moMrBjPzNkiAB3jB6fTrVt1QSSuBMArAGkaoiDk4j6VRw51ajMEyMAgkE5xuThcT3qCKZIJBB3AIgYmB2JmMYG1ABEZA+ZSyz1Gw6EDBwevXejX0g4jVtmSJkE52H4b1fe4ZkABCapnB1FiTGd/pIjf6VGM4ZYtmMkyZPbHpHN7zMHeoapIjIA2xM/7Ex6+9ZF1ATK4I0hVHN0jU38QOmRFUM6jSDkDJgjDNH+k9cR0qi+3dOrVsNW46sIIWJkQPzH1F3AcY1pluaQ2QVDyQ2SAQB05evbpWGylsLzHE4wY2EdoaaGKgjBxOIAkY3I6yN8/3myt34nxjh+LtW0Nx7dxNUjU5VjB0As0y5JGSD94bVk8O5m2vm21UywQS95NTgFFbBB1YOQInFc/bAkdGGMg5kncDIj8+1W8NeQHYQQs7yOpmYkjrGPpWLg1MnX/FPErNpDbHmQrKhNsxpYkGNbdYMnfE1l+FcMnlDSzNbdZAcQeaSScA5nbpXKbvjVwkw+OaFAhRJmSohTuwnMyfStr8J+OQtpVuIrGFUaWUExAJZenU7CsXGtco3BFt2gAoIDNAiSASIAx8q4jtWQaospaCoV/ZqTqAEJJInK9cdKOHsi2dIUnVqZnMZaRhupMHHotYaBAeVZTAYfMMGIII9J/SrSKq4q7p0ksqrIBkSSThQucZPrQGIViAxILQGjPYCOnagsiiocNcLIrMuliASp6HqKKD0hWLcF46o0DBCjPfDFo7dINJLzILj3iqoDykdEgfN6zNN+LttbDHKvgDYtM4AMGcGiPE4RHsW2t32wzgIXE25JLGNGRvuYzWmfE/E27iq9sKjIzhghJYy5ycTnJyfvV7XxLaRmYkXbQUIQG+UZC+YoBwRJ71o/id3Vc1ltYLDsCTmMDGYmt4xKxEuCQxBb1J3iIVe8H9RvTXU4JJzv3Cj06xkg7f0qF9fuySTMjJhfToP9KAv3jIk5gQI7QNxg5jvXRhcbRctI2CmSF7EA8ok5I71G/cgdTG4MHmEzLbiT7VbwqagUDDJiRIJWcH0IJnfYVi2SSYiSAI1Df0j1negtBcw+dxmDHLyjMZj0qlssAB+WeUYx7z+NXswWQTu2oe4JBiRn8BMdKjevR/EYIwTILEkKcd/wBaCzyMEM0EFRkZJIbdtpMZJ+sVRYQ3AAT+8cHlBMR07k4E4P42W258sDpJMnUJyAJyCcAmo3GIA/dkDOkzjeNxgfQzmqC4rCGKkx0yCPlwfqJGe+1R5Q0nactIzjSMCAdj8s4Oavt3A2IEMDKk7MMAhuh39o9ahw2oQRJ0iSAIgnCyRtsu1N0FoAYdSQo9Cd5yRuMnqe/So3gQoESNIYwAMQAcden+5q+2h0qwOTgaYmAZ5tQx8x/DY71T5oEnlMhjBEnIULzEH/a/SghdtSBpkA7fuicgSR2A/H6VPyVgqTpCnYAm4DnGwzsfqKOGhlMiSI0rO4Bk4IyMzG/0mrDcyNMadMwe7DKj6iPoO4oMS3enedO0rIljv3n/AO1ZBtlZYiSsHrMDoZxyxGZ3qJVQIIxGDtBiYMEwesE7npSHKFiBy5OzbnIPqI9RMVQEAnJEljmZHN6HLD1xULxJEYwRGBEZJOoAGOud6tuWwAS0gQCCIJWTtkjuRt93FJHGS04gkCNhJBHQmCMGdqgrTh/lORk5BGQATg9don3HpUWWQCc9jIJzOTA5s5+tW3V0yCJMzoIgQ05xjtsB9RFVWpIBb5QMGME9BIE9DiqJvcYa1aCd5/eO0yDkdMY33pO+MSGA7xgTgRvv+tK+egbBOfSD0nIpvbliSSd5YkEkgDOTnY4/rUEbbmFCmTJwPrAMZPf6n3qVq9pONjIIMEDUBkYx2+lV3UGNM52mMZ69R9f+1qE/cM5nTMyIEE7D0g9qDpHw7xtm/Ya0OZxKqt1pV2kkXBqEjf3gRW0F2toilg1w45jp1HdogYxMe1cf8K4pRqJDKMHUOhEBQBtEgHYkZrf/AAnxNuKDG7dRQgaOWNalBzsGMaYJwRXHKOkraXQHcTVKcMqszgZaJycwANttgKxvCnVgSH1aCygrITTOB2JAAE5rPVgQCCCDkEbEelZaV2rQUBV2H1/M0qtiigzCK83iuI8pzcu/JIW2FUsQTMsYEicD6VnPeUAsWAA3MiB79qxeH8VtObgDD9n807REyPSiNG+Pz5l39nJ0rzEMTGQDqnCgRmO+a0ViQTpiRiRHXseudvSum/E/hKeULiNKsw5bagM6mSFBAlsnr6mudXCVkLyxAjYKRkzO7TiumN6YqPFXpYBTAg4I3BkwwBgnH5VUFGkSYJ/hB5ZAwOkZ+lEl1iSSYJYGSBJGcT6x6j0ot/szPzQpBAmCGHX8dvStoSEk425tgCMA/kZJyfapW7kHeNQmSIJHQneMD9PWlwl4qSdypkFiCMx3HWqQ8YZcHEDeBvE5mRH0oLrxHzSCBnLTqz80AyW/tQrEqVIloUALEQRgnSd8j27VGecfK2AgXYyBJlQCcmQOs1Njp/ZiQcTETOcFtzE/TPagegalIYsCFiYnUeXIIiB3xUWJJ1EA6tUQYkiOY4kjYT/D9aiLZ0hS0GQVExvgifcT9PxiLRbkUSQdxO0fKO8wfwoiw2g2MKCdMtDGTkHVpx829UWkgmOoEFvcYPfc99qymRSPvYZ4GICA41A5JBNU6dRkGRGIzkRsB1g7epqwXkYBbWJJnMSIE/gdVQW/LE5/ewA4MDMztgCarsrrWA3UYO4nTkN+G8Tp9akLmgkTuBGAMmDMR7UFloMxUwxAwBOzRIMxB+X9ajdsYMnJbYERPWDtuNx3HY0rpKN5YZoUhfqZIPQDfE96uZACOUhQOWCZM5gjoZBnHX1oqm4F0gjcNgEfc5Tnv+ZmZqsAaS2oEtETOJ5jq1fewMjO3rVwKtpjbCkgCDqAOkT8pJ2+vakFBCsynTBAwCCBIxOAQdj+VEV3V9RhsfKBpBMSQBmZx71C5uQQSMaRJjIjvjbt0ArI1atOPZTuZYYH4+m56mo2EaAASdLL8wMfKzMsdGAO47EjagiHBCiCASWnAg6cgCJA6/U5PStBG+ygEbQclhInY577irb4EMYnYFjvOmSZB3yAemaTAtDaiIgCZI1KM7TAAigSsP4In707R+6Aeo+vWoueVTLEDaBOmDiZ9M4NTckGHXcbGd4HbrnvSuFfQRiDHcgg/kfc0FegdVliZI2CkkYMjA+tJLuZaDpEQfeYkf0q7fcgDAmSdhOe5wabFcrIPaFiDPcH23mY6U3NlfDXjqUTADDp6n/1V1z4T4u09nA5rjOWGkxPZsQMRXJbFhmIABJxgdZOJ9f9K6d8NM/+HDWWRBqH7N4nV1DNA33gA7YNYzaxbBe4d3taJ8on9yDAB6SOo/Wjw/gxZXylnTkgkg5J2jtRw3BuGW47AvoKtAwcyI7VmGuTbCbgyST5lzJOxAA9BiisunTdV4tiIgZzt1rzOL4RLauzAG2dTXZBLt1ER0HavXpMoODRHg8RxboFuohCFjqDnJmApG5APYCtF+IPDQ98tbUS2SgMgQJmTAnBwNq6df4VDqZ5ZSBynKjTmQvf+1ar4lYtsr3vMdmtg8rADUWMINOBp9OtWXZK5ibL82kQIM5IOnuPQYpWhIYSIBMSIJnAk717/jbPdXXdUB4AhMKEUdV6zHoK8O9qIJWO5jp2gV1l3Ys2O0BpFsMAcyR2EklifTA/GquHPNq1RDAFVY/LmZIBgb0mfEZkAQcbjp7ZNW2TIVRgMIJjuSc+tUNb0sCVjaGEgzEgg9CPQf0qVxAjQGkwDIEwAG1KwkRM/WKjbVlbDMuMNIECRJUR70G5qMaQZZsmeg6k+01BG9Ig40nSVgAHVAiNzG3vTtOF+UmAQSYkBszJHQw1QKgBQIJiflOJ04/E71IuySDOlgpxs2dSkk5ImD+PaqB3EALiB0JMtI5SJ+Wc7dOsUXFiFUHUZxGJMDAOc4NJishoOGxIGQWyWBnUwNCGH6wJMj+U5g/SfaiHZMTMkYMxG0xKmZEN+dW8JwoIIIg6oJYcowxXOCMqRVbtqSNQHyg79cxnqJ/1xTvCORQCwXc95DEidjGPY0VJULbBcyDyqRgYyNgAAP8AZqDAnUQTnoABmFJ3PKJj1ietVMmJElYI5RBLYLSCdxqietTspqMIREaiIJAjfA3H9BRCspDEYI6gznSRHYD6TsferOUAaTJAMyMR3P1jH8VK4xJICxA1EdCBpgQMxv8ATtTtoACMsACYAwJABPQmCPX8qVYq4clmkmeu3U94+g+tXWCTjEDAYSYEMekT/oKrvvnMT6E7iI74kn8akAsSQ3qF2HNMMe39QaIFAaFgKAGk5zJieUTMgCfxq25cmYEAwBMgt90Ejadz/wBqrsDoRAYaQZOFOSARuf7R1oN2JDTKlQVyByzMTtvtHriiq3EQcQJEQOuJkHO+3pTdSTqC4IiBE7mMDb/WrAmreQI1HUdszIPXYf7FXJwWpBcGdJBzMyMgETn+1NzZiKdTaQJDET7dz19JHamilwFEk9BkkxmBHua9DgvDbl6RbWXiYHVRLGZ3/wC3Wtt+H/AVsp5nEW3Dkpo0ggoWYjB94qXJZHj/AAp4OrXgbqsEQE3C8qu3LkxG/wCVb74dbu+cRoVeHUaUGNxswx1n1r2TaBEEAj1zPv3qK3VJKg5WJHadq5W7tyK3POo0nAJ1TgHaI6mraKVRRRSp0GTTpCnURC6pIIBgkYPb1rzOL4BdVpm08ry0wNblSoJHU5rOe4XkW2gqwkkY7kZ9KmqGSWaZPKIGPbvQeDd4FBb8pQiXmkLrC6iuqThfumNqwh8P2eKuN5oYaMABPLVgRgr13mto4jglc6jIYfeBg/jULPABQw1udRmS0kbYB6DFXccs4v4WuNcNu1ZuAEnQz9l31YgTvWBxvw7xFpvLZDO+0iJgNj1O1dfPCv53mB4TSJXJJInvhRmcZNeT8QcK5e1xHyeW8Eahp0HJZj02Fa51No5fd8IcFgy8wlT0ExgD1wfesp/A+IS3zW5LAsIG6RBbvgR+NdZt8Mt61+1CtrzgEY6R1261jt4UjOoa47FVIKmNOlpwY23/ACpzOMci/wAE+hdVs6CzBWM7/wA3pP5UcPwRZS7kgKulQIEsMZ6getddufDlpmJLOP3QphU2+UDHSvL+KOAtWraooCKxk6UmWWNOvuJjFOZxc4fw263OVi27AAtgEhhOTgb71S/BvaOE1bzOV+aMnqNuvWulcDYucQFsXQ6WdKhVCqA+hRqLHJEk422qj4g+GUS2TrKW1+pOo8wCgeige1XmcXMzYjmiSDkxKjc7SfzxVtqyQckAAfLBM6hkRvMH8q3jw/wfg1I8xjDwgtadLFtUzg/LzdelepxvwZrvG5KBSSRpBWNxtmSB+dXmnFy7Ry8qtg4xMYBJI9zHsfSrr1oBZG6GIwZmIJxjBP1Nbz498PpbRxZbU1sq1zVIhTqOYwZJ2FYfEfC7WrRuNplgukTuSo1LpAliScdopzOLTnvHAJyAQT3nrHU5H0WiGEhoO0EHEj19QPxFdD4v4OC8OCqF7jAejKTkzJyowIrA8F+FLzAXI0M0iLiyoAGDHqTGfWrzhxaU1mSQxg+omCJjYxpn9au4OyYKkSCCPruDnpgV0Kx8FGGa8wEzqC/dAYsSv4L+dejY+HrMogsq1kpzNiGO6uFGdXr61OZMXO+H8Jd3+UhSGbUNuQfdOxOdqybfw/fk/s2Gsal3JYbEAd9znYH1refDPhe1qVzJVCYBnmGRzKYgj869vjyqhUIKrIAZSF09utZ5Ls5pZ+Gi6BeYXpJFtgQGUYYgnAP9q9HhvALBsm4jPCgs+DpOkwyr64j610G2yt0kqYkjr6TVbcLIZGPKTI08pAxgxvmpyq7PM4XwS0ttXtJ5bcryJJEbqJ7iR9av4XzLlskArrZss3MqnYrjcdqs4nh3RFW06qFmfMzIPrODJrJ4FXFtRcMvHMe5qKtAIHeB+NRtmQCRBPQxI9DFTNKohEVGpE0qCNOsa9xekkaHMdQMUUa2Z16yGiZwQcHqO/erKJoijIFQuWVYqxGVMj0p2bYUBRsO+anQDnGBPpUbbEgEiD23ipTToKuHdmBLLpzgEyY7mNvarCoI7j8adQs2goCqIA2FBF7CllY7rMZxn02NRVl1kAcxAJMbgbZq25bVoJEwZHoe9SNFKoXRMDSCJzPTrNWRSigxrwKurKpbUdJzAVYJmO/T61UFXiMsOVLkqQcMV6n0mfwrOooMG/4RZfSSglJK+hbc+9WcPaa1aVBzlQBJMT6k1lCnQYVzw5WbWxJMzBiCIwpxkDfNX3uGRipYA6DqX0MET+BNXVG2CBBMnOduuKDHN5m1BVIiQGYY1D03Iqdm2wJLNMgYiACNyPerqKBUAU6VBC5bnE4zI7yO/SktsABYwIic7e9WTVeZMxpjHees0DVwdiD0xWJfuFmNqdMrKkHmxE4iMSKt4ThbaT5agBjqMbEnrVxFBTdjCsNU4OJHeT+FWig1XZuahJBXfB3xQTpGnSmgVRqRqNVCNFBoorJpioinREqKiKdQOilTFAxRRRQFFE0UBNFFFFKinSNATRUbaQAJJ9TvUqAmiiKKAooooIuDBjfp70L671I0qBUiKZqJoFbQKIAgdhTNFKgDSopUAaiTTpGgRoopUQGilRVVkU6KKAFMUUUBTpUVIJUqKKAp0UVQUUqKinRSooCnRRRBSoooAUjRRRRSp0UCpNRRVQqRooopGkaKKANRoooEaRooohGiii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9923" name="Picture 3" descr="https://sp.yimg.com/xj/th?id=OIP.M6be03440b4fdb4c8c2de4192ae7fb8cbo0&amp;pid=15.1&amp;P=0&amp;w=273&amp;h=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3571900" cy="238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925" name="Picture 5" descr="http://twimg.edgesuite.net/images/ReNews/20150903/640_5e3478392135fad926638a07a6d2b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4071966" cy="2290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4010</Words>
  <Application>Microsoft Office PowerPoint</Application>
  <PresentationFormat>如螢幕大小 (4:3)</PresentationFormat>
  <Paragraphs>267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都會</vt:lpstr>
      <vt:lpstr>國防第二組   地面彈藥(火炮.火箭.飛彈.導彈)的發展與運用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投石車</vt:lpstr>
      <vt:lpstr>PowerPoint 簡報</vt:lpstr>
      <vt:lpstr>穿甲彈</vt:lpstr>
      <vt:lpstr>原理 </vt:lpstr>
      <vt:lpstr>PowerPoint 簡報</vt:lpstr>
      <vt:lpstr>衍生彈種</vt:lpstr>
      <vt:lpstr>PowerPoint 簡報</vt:lpstr>
      <vt:lpstr>高速穿甲彈（HVAP）</vt:lpstr>
      <vt:lpstr>火箭、飛彈與導彈</vt:lpstr>
      <vt:lpstr>火箭</vt:lpstr>
      <vt:lpstr>飛彈</vt:lpstr>
      <vt:lpstr>導彈</vt:lpstr>
      <vt:lpstr>火箭的歷史</vt:lpstr>
      <vt:lpstr>飛彈的歷史</vt:lpstr>
      <vt:lpstr>飛彈的演進</vt:lpstr>
      <vt:lpstr>巡弋與彈道飛彈的差異</vt:lpstr>
      <vt:lpstr>反艦巡弋飛彈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Administrator</cp:lastModifiedBy>
  <cp:revision>25</cp:revision>
  <dcterms:created xsi:type="dcterms:W3CDTF">2015-11-28T13:07:12Z</dcterms:created>
  <dcterms:modified xsi:type="dcterms:W3CDTF">2015-11-30T04:00:49Z</dcterms:modified>
</cp:coreProperties>
</file>